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custDataLst>
    <p:tags r:id="rId12"/>
  </p:custDataLst>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99249F-E5CB-4CC2-9CF4-8DB032A4D8D9}"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1907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190777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159452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5993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122993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99249F-E5CB-4CC2-9CF4-8DB032A4D8D9}"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513783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99249F-E5CB-4CC2-9CF4-8DB032A4D8D9}"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601766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9249F-E5CB-4CC2-9CF4-8DB032A4D8D9}"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1008965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9249F-E5CB-4CC2-9CF4-8DB032A4D8D9}"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272375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412C-02CD-2BF6-BD86-04E21662903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46590208-B8DE-1DBA-0051-FE0AC6540C8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1A0CB-44ED-64CB-2998-BD38C01458F9}"/>
              </a:ext>
            </a:extLst>
          </p:cNvPr>
          <p:cNvSpPr>
            <a:spLocks noGrp="1"/>
          </p:cNvSpPr>
          <p:nvPr>
            <p:ph type="dt" sz="half" idx="10"/>
          </p:nvPr>
        </p:nvSpPr>
        <p:spPr/>
        <p:txBody>
          <a:bodyPr/>
          <a:lstStyle/>
          <a:p>
            <a:fld id="{A999249F-E5CB-4CC2-9CF4-8DB032A4D8D9}" type="datetimeFigureOut">
              <a:rPr lang="en-US" smtClean="0"/>
              <a:t>3/19/2025</a:t>
            </a:fld>
            <a:endParaRPr lang="en-US"/>
          </a:p>
        </p:txBody>
      </p:sp>
      <p:sp>
        <p:nvSpPr>
          <p:cNvPr id="5" name="Footer Placeholder 4">
            <a:extLst>
              <a:ext uri="{FF2B5EF4-FFF2-40B4-BE49-F238E27FC236}">
                <a16:creationId xmlns:a16="http://schemas.microsoft.com/office/drawing/2014/main" id="{3A9F2351-E77F-2DCF-0E23-CDE06CA71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59588-EACA-7C7A-A1E1-BDDAC519D5BF}"/>
              </a:ext>
            </a:extLst>
          </p:cNvPr>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54830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9249F-E5CB-4CC2-9CF4-8DB032A4D8D9}"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261568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99249F-E5CB-4CC2-9CF4-8DB032A4D8D9}"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219750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99249F-E5CB-4CC2-9CF4-8DB032A4D8D9}"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53755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99249F-E5CB-4CC2-9CF4-8DB032A4D8D9}" type="datetimeFigureOut">
              <a:rPr lang="en-US" smtClean="0"/>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23516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99249F-E5CB-4CC2-9CF4-8DB032A4D8D9}"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6018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9249F-E5CB-4CC2-9CF4-8DB032A4D8D9}" type="datetimeFigureOut">
              <a:rPr lang="en-US" smtClean="0"/>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87512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165901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265678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99249F-E5CB-4CC2-9CF4-8DB032A4D8D9}" type="datetimeFigureOut">
              <a:rPr lang="en-US" smtClean="0"/>
              <a:t>3/19/2025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C5A6894-AA4D-47D7-B037-F169C1012327}" type="slidenum">
              <a:rPr lang="en-US" smtClean="0"/>
              <a:t>‹#›</a:t>
            </a:fld>
            <a:endParaRPr lang="en-US"/>
          </a:p>
        </p:txBody>
      </p:sp>
    </p:spTree>
    <p:extLst>
      <p:ext uri="{BB962C8B-B14F-4D97-AF65-F5344CB8AC3E}">
        <p14:creationId xmlns:p14="http://schemas.microsoft.com/office/powerpoint/2010/main" val="3660166978"/>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5eAKNxqK7cnh99nPFVxHescaDB0FxW1/view?usp=drive_link" TargetMode="External"/><Relationship Id="rId2" Type="http://schemas.openxmlformats.org/officeDocument/2006/relationships/hyperlink" Target="https://drive.google.com/file/d/13ZKlcPHvZib0QmSGbq1zjrmjIe-lO_wC/view?usp=drivesdk"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9450-8BAF-EC20-B3E0-B28FB4DAB97F}"/>
              </a:ext>
            </a:extLst>
          </p:cNvPr>
          <p:cNvSpPr>
            <a:spLocks noGrp="1"/>
          </p:cNvSpPr>
          <p:nvPr>
            <p:ph type="title"/>
          </p:nvPr>
        </p:nvSpPr>
        <p:spPr>
          <a:xfrm>
            <a:off x="2289654" y="1702965"/>
            <a:ext cx="6762067" cy="3124201"/>
          </a:xfrm>
        </p:spPr>
        <p:txBody>
          <a:bodyPr/>
          <a:lstStyle/>
          <a:p>
            <a:pPr marR="0" algn="l" rtl="0"/>
            <a:r>
              <a:rPr lang="en-IN" b="0" i="0" u="none" strike="noStrike" baseline="0" dirty="0">
                <a:solidFill>
                  <a:srgbClr val="2E74B5"/>
                </a:solidFill>
                <a:latin typeface="Calibri Light" panose="020F0302020204030204" pitchFamily="34" charset="0"/>
              </a:rPr>
              <a:t>                      </a:t>
            </a:r>
            <a:r>
              <a:rPr lang="en-IN" b="1" i="0" u="none" strike="noStrike" baseline="0" dirty="0">
                <a:solidFill>
                  <a:schemeClr val="accent1">
                    <a:lumMod val="75000"/>
                  </a:schemeClr>
                </a:solidFill>
                <a:latin typeface="Calibri Light" panose="020F0302020204030204" pitchFamily="34" charset="0"/>
              </a:rPr>
              <a:t>AI Hiring Chatbot</a:t>
            </a:r>
          </a:p>
        </p:txBody>
      </p:sp>
      <p:sp>
        <p:nvSpPr>
          <p:cNvPr id="5" name="Text Placeholder 4">
            <a:extLst>
              <a:ext uri="{FF2B5EF4-FFF2-40B4-BE49-F238E27FC236}">
                <a16:creationId xmlns:a16="http://schemas.microsoft.com/office/drawing/2014/main" id="{767F0461-7710-2035-CAB8-EAA6541E9224}"/>
              </a:ext>
            </a:extLst>
          </p:cNvPr>
          <p:cNvSpPr>
            <a:spLocks noGrp="1"/>
          </p:cNvSpPr>
          <p:nvPr>
            <p:ph type="body" idx="1"/>
          </p:nvPr>
        </p:nvSpPr>
        <p:spPr/>
        <p:txBody>
          <a:bodyPr/>
          <a:lstStyle/>
          <a:p>
            <a:pPr marL="0" indent="0" algn="ctr">
              <a:buNone/>
            </a:pPr>
            <a:endParaRPr lang="en-US" dirty="0"/>
          </a:p>
        </p:txBody>
      </p:sp>
    </p:spTree>
    <p:extLst>
      <p:ext uri="{BB962C8B-B14F-4D97-AF65-F5344CB8AC3E}">
        <p14:creationId xmlns:p14="http://schemas.microsoft.com/office/powerpoint/2010/main" val="134549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B24A-35C5-45D2-AFDC-FDA67EFEDB91}"/>
              </a:ext>
            </a:extLst>
          </p:cNvPr>
          <p:cNvSpPr>
            <a:spLocks noGrp="1"/>
          </p:cNvSpPr>
          <p:nvPr>
            <p:ph type="title"/>
          </p:nvPr>
        </p:nvSpPr>
        <p:spPr/>
        <p:txBody>
          <a:bodyPr/>
          <a:lstStyle/>
          <a:p>
            <a:pPr marR="0" rtl="0"/>
            <a:r>
              <a:rPr lang="en-IN" b="0" i="0" u="none" strike="noStrike" baseline="0">
                <a:solidFill>
                  <a:srgbClr val="2E74B5"/>
                </a:solidFill>
                <a:latin typeface="Calibri Light" panose="020F0302020204030204" pitchFamily="34" charset="0"/>
              </a:rPr>
              <a:t>Conclusion</a:t>
            </a:r>
            <a:endParaRPr lang="en-IN" b="0" i="0" u="none" strike="noStrike" baseline="0">
              <a:solidFill>
                <a:srgbClr val="2E74B5"/>
              </a:solidFill>
              <a:latin typeface="Vrinda" panose="020B0502040204020203" pitchFamily="34" charset="0"/>
            </a:endParaRPr>
          </a:p>
        </p:txBody>
      </p:sp>
      <p:sp>
        <p:nvSpPr>
          <p:cNvPr id="3" name="Text Placeholder 2">
            <a:extLst>
              <a:ext uri="{FF2B5EF4-FFF2-40B4-BE49-F238E27FC236}">
                <a16:creationId xmlns:a16="http://schemas.microsoft.com/office/drawing/2014/main" id="{1DDA9230-0920-5ED6-1BF7-6135E92F3C7F}"/>
              </a:ext>
            </a:extLst>
          </p:cNvPr>
          <p:cNvSpPr>
            <a:spLocks noGrp="1"/>
          </p:cNvSpPr>
          <p:nvPr>
            <p:ph type="body" idx="1"/>
          </p:nvPr>
        </p:nvSpPr>
        <p:spPr/>
        <p:txBody>
          <a:bodyPr/>
          <a:lstStyle/>
          <a:p>
            <a:pPr marL="0" marR="0"/>
            <a:r>
              <a:rPr lang="en-IN" sz="1800" b="1" dirty="0">
                <a:effectLst/>
                <a:latin typeface="Times New Roman" panose="02020603050405020304" pitchFamily="18" charset="0"/>
                <a:ea typeface="Times New Roman" panose="02020603050405020304" pitchFamily="18" charset="0"/>
              </a:rPr>
              <a:t>The Interview Scheduler streamlines the process of interview scheduling by automating availability collection, optimal time slot allocation, and notification handling. With an intuitive UI and efficient backend logic, it enhances user experience and eliminates scheduling conflicts, making the interview process seamless and efficient.</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193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A1C5-B978-B1A4-072D-402C22B95463}"/>
              </a:ext>
            </a:extLst>
          </p:cNvPr>
          <p:cNvSpPr>
            <a:spLocks noGrp="1"/>
          </p:cNvSpPr>
          <p:nvPr>
            <p:ph type="title"/>
          </p:nvPr>
        </p:nvSpPr>
        <p:spPr/>
        <p:txBody>
          <a:bodyPr/>
          <a:lstStyle/>
          <a:p>
            <a:pPr marR="0" rtl="0"/>
            <a:r>
              <a:rPr lang="en-IN" b="0" i="0" u="none" strike="noStrike" baseline="0" dirty="0">
                <a:solidFill>
                  <a:srgbClr val="2E74B5"/>
                </a:solidFill>
                <a:latin typeface="Times New Roman" panose="02020603050405020304" pitchFamily="18" charset="0"/>
              </a:rPr>
              <a:t>Team Introduction</a:t>
            </a:r>
          </a:p>
        </p:txBody>
      </p:sp>
      <p:sp>
        <p:nvSpPr>
          <p:cNvPr id="3" name="Text Placeholder 2">
            <a:extLst>
              <a:ext uri="{FF2B5EF4-FFF2-40B4-BE49-F238E27FC236}">
                <a16:creationId xmlns:a16="http://schemas.microsoft.com/office/drawing/2014/main" id="{98C6CDB3-58C3-8031-F69A-0F12A8C7F9BF}"/>
              </a:ext>
            </a:extLst>
          </p:cNvPr>
          <p:cNvSpPr>
            <a:spLocks noGrp="1"/>
          </p:cNvSpPr>
          <p:nvPr>
            <p:ph type="body" idx="1"/>
          </p:nvPr>
        </p:nvSpPr>
        <p:spPr/>
        <p:txBody>
          <a:bodyPr/>
          <a:lstStyle/>
          <a:p>
            <a:pPr marR="0" lvl="0" rtl="0"/>
            <a:r>
              <a:rPr lang="en-US" b="1" i="0" u="none" strike="noStrike" baseline="0" dirty="0">
                <a:latin typeface="Times New Roman" panose="02020603050405020304" pitchFamily="18" charset="0"/>
              </a:rPr>
              <a:t>We are Sarthak Mallik, Debasish Chandra Dey, and Kundan Krishna, final-year </a:t>
            </a:r>
            <a:r>
              <a:rPr lang="en-US" b="1" i="0" u="none" strike="noStrike" baseline="0" dirty="0" err="1">
                <a:latin typeface="Times New Roman" panose="02020603050405020304" pitchFamily="18" charset="0"/>
              </a:rPr>
              <a:t>B.Tech</a:t>
            </a:r>
            <a:r>
              <a:rPr lang="en-US" b="1" i="0" u="none" strike="noStrike" baseline="0" dirty="0">
                <a:latin typeface="Times New Roman" panose="02020603050405020304" pitchFamily="18" charset="0"/>
              </a:rPr>
              <a:t> CSE students from Lovely Professional University. Our expertise spans AI, Machine Learning, and Software Development, and we are passionate about building AI-powered solutions that enhance automation and efficiency.</a:t>
            </a:r>
          </a:p>
        </p:txBody>
      </p:sp>
    </p:spTree>
    <p:extLst>
      <p:ext uri="{BB962C8B-B14F-4D97-AF65-F5344CB8AC3E}">
        <p14:creationId xmlns:p14="http://schemas.microsoft.com/office/powerpoint/2010/main" val="301184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325A-45D1-7D53-716A-C6E71B48DEB3}"/>
              </a:ext>
            </a:extLst>
          </p:cNvPr>
          <p:cNvSpPr>
            <a:spLocks noGrp="1"/>
          </p:cNvSpPr>
          <p:nvPr>
            <p:ph type="title"/>
          </p:nvPr>
        </p:nvSpPr>
        <p:spPr/>
        <p:txBody>
          <a:bodyPr/>
          <a:lstStyle/>
          <a:p>
            <a:pPr marR="0" rtl="0"/>
            <a:r>
              <a:rPr lang="en-IN" b="0" i="0" u="none" strike="noStrike" baseline="0">
                <a:solidFill>
                  <a:srgbClr val="2E74B5"/>
                </a:solidFill>
                <a:latin typeface="Times New Roman" panose="02020603050405020304" pitchFamily="18" charset="0"/>
              </a:rPr>
              <a:t>Solution Overview </a:t>
            </a:r>
          </a:p>
        </p:txBody>
      </p:sp>
      <p:sp>
        <p:nvSpPr>
          <p:cNvPr id="3" name="Text Placeholder 2">
            <a:extLst>
              <a:ext uri="{FF2B5EF4-FFF2-40B4-BE49-F238E27FC236}">
                <a16:creationId xmlns:a16="http://schemas.microsoft.com/office/drawing/2014/main" id="{F325E99D-34A0-B16B-7CBD-EFDC4EC76B5D}"/>
              </a:ext>
            </a:extLst>
          </p:cNvPr>
          <p:cNvSpPr>
            <a:spLocks noGrp="1"/>
          </p:cNvSpPr>
          <p:nvPr>
            <p:ph type="body" idx="1"/>
          </p:nvPr>
        </p:nvSpPr>
        <p:spPr/>
        <p:txBody>
          <a:bodyPr>
            <a:normAutofit/>
          </a:bodyPr>
          <a:lstStyle/>
          <a:p>
            <a:pPr marR="0" lvl="0" rtl="0"/>
            <a:r>
              <a:rPr lang="en-IN" sz="1800" dirty="0">
                <a:effectLst/>
                <a:latin typeface="Calibri" panose="020F0502020204030204" pitchFamily="34" charset="0"/>
                <a:ea typeface="Calibri" panose="020F0502020204030204" pitchFamily="34" charset="0"/>
                <a:cs typeface="Vrinda" panose="020B0502040204020203" pitchFamily="34" charset="0"/>
              </a:rPr>
              <a:t>The Interview Scheduler is a </a:t>
            </a:r>
            <a:r>
              <a:rPr lang="en-IN" sz="1800" dirty="0" err="1">
                <a:effectLst/>
                <a:latin typeface="Calibri" panose="020F0502020204030204" pitchFamily="34" charset="0"/>
                <a:ea typeface="Calibri" panose="020F0502020204030204" pitchFamily="34" charset="0"/>
                <a:cs typeface="Vrinda" panose="020B0502040204020203" pitchFamily="34" charset="0"/>
              </a:rPr>
              <a:t>Streamlit</a:t>
            </a:r>
            <a:r>
              <a:rPr lang="en-IN" sz="1800" dirty="0">
                <a:effectLst/>
                <a:latin typeface="Calibri" panose="020F0502020204030204" pitchFamily="34" charset="0"/>
                <a:ea typeface="Calibri" panose="020F0502020204030204" pitchFamily="34" charset="0"/>
                <a:cs typeface="Vrinda" panose="020B0502040204020203" pitchFamily="34" charset="0"/>
              </a:rPr>
              <a:t>-based application designed to automate the scheduling of interviews between recruiters and candidates. It allows both parties to enter their availability, finds optimal interview slots using a bipartite graph algorithm, and sends calendar invitations via email</a:t>
            </a:r>
            <a:endParaRPr lang="en-US"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56773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91F0-0E6C-CC07-CF90-D134BDEC1DC9}"/>
              </a:ext>
            </a:extLst>
          </p:cNvPr>
          <p:cNvSpPr>
            <a:spLocks noGrp="1"/>
          </p:cNvSpPr>
          <p:nvPr>
            <p:ph type="title"/>
          </p:nvPr>
        </p:nvSpPr>
        <p:spPr/>
        <p:txBody>
          <a:bodyPr>
            <a:normAutofit/>
          </a:bodyPr>
          <a:lstStyle/>
          <a:p>
            <a:pPr marR="0" rtl="0"/>
            <a:r>
              <a:rPr lang="en-US" b="0" i="0" u="none" strike="noStrike" baseline="0">
                <a:solidFill>
                  <a:srgbClr val="2E74B5"/>
                </a:solidFill>
                <a:latin typeface="Times New Roman" panose="02020603050405020304" pitchFamily="18" charset="0"/>
              </a:rPr>
              <a:t>Key Functionality and How It Addresses the Problem</a:t>
            </a:r>
          </a:p>
        </p:txBody>
      </p:sp>
      <p:sp>
        <p:nvSpPr>
          <p:cNvPr id="3" name="Text Placeholder 2">
            <a:extLst>
              <a:ext uri="{FF2B5EF4-FFF2-40B4-BE49-F238E27FC236}">
                <a16:creationId xmlns:a16="http://schemas.microsoft.com/office/drawing/2014/main" id="{6D8F5E9F-45EF-9D8F-9A74-3687BD891E24}"/>
              </a:ext>
            </a:extLst>
          </p:cNvPr>
          <p:cNvSpPr>
            <a:spLocks noGrp="1"/>
          </p:cNvSpPr>
          <p:nvPr>
            <p:ph type="body" idx="1"/>
          </p:nvPr>
        </p:nvSpPr>
        <p:spPr/>
        <p:txBody>
          <a:bodyPr>
            <a:normAutofit/>
          </a:bodyPr>
          <a:lstStyle/>
          <a:p>
            <a:pPr marL="0" marR="0">
              <a:buNone/>
            </a:pPr>
            <a:r>
              <a:rPr lang="en-IN" sz="1800" b="1" dirty="0">
                <a:effectLst/>
                <a:latin typeface="Times New Roman" panose="02020603050405020304" pitchFamily="18" charset="0"/>
                <a:ea typeface="Times New Roman" panose="02020603050405020304" pitchFamily="18" charset="0"/>
              </a:rPr>
              <a:t>- Availability Input: Candidates and recruiters enter their available time slots.</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1" dirty="0">
                <a:effectLst/>
                <a:latin typeface="Times New Roman" panose="02020603050405020304" pitchFamily="18" charset="0"/>
                <a:ea typeface="Times New Roman" panose="02020603050405020304" pitchFamily="18" charset="0"/>
              </a:rPr>
              <a:t>- Automated Matching: Uses a bipartite graph algorithm to identify optimal interview times.</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1" dirty="0">
                <a:effectLst/>
                <a:latin typeface="Times New Roman" panose="02020603050405020304" pitchFamily="18" charset="0"/>
                <a:ea typeface="Times New Roman" panose="02020603050405020304" pitchFamily="18" charset="0"/>
              </a:rPr>
              <a:t>- Graph Representation: Visualizes matching candidates and recruiters.</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1" dirty="0">
                <a:effectLst/>
                <a:latin typeface="Times New Roman" panose="02020603050405020304" pitchFamily="18" charset="0"/>
                <a:ea typeface="Times New Roman" panose="02020603050405020304" pitchFamily="18" charset="0"/>
              </a:rPr>
              <a:t>- Final Schedule Generation: Creates a structured schedule for both parties.</a:t>
            </a:r>
            <a:endParaRPr lang="en-US" sz="1800" b="1" dirty="0">
              <a:effectLst/>
              <a:latin typeface="Times New Roman" panose="02020603050405020304" pitchFamily="18" charset="0"/>
              <a:ea typeface="Times New Roman" panose="02020603050405020304" pitchFamily="18" charset="0"/>
            </a:endParaRPr>
          </a:p>
          <a:p>
            <a:pPr marL="0" marR="0"/>
            <a:r>
              <a:rPr lang="en-IN" sz="1800" b="1" dirty="0">
                <a:effectLst/>
                <a:latin typeface="Times New Roman" panose="02020603050405020304" pitchFamily="18" charset="0"/>
                <a:ea typeface="Times New Roman" panose="02020603050405020304" pitchFamily="18" charset="0"/>
              </a:rPr>
              <a:t>- Calendar Integration: Automatically generates and sends Google Calendar invites.</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1541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F943-26CD-8A32-02A8-0EB79AEFB9BB}"/>
              </a:ext>
            </a:extLst>
          </p:cNvPr>
          <p:cNvSpPr>
            <a:spLocks noGrp="1"/>
          </p:cNvSpPr>
          <p:nvPr>
            <p:ph type="title"/>
          </p:nvPr>
        </p:nvSpPr>
        <p:spPr/>
        <p:txBody>
          <a:bodyPr/>
          <a:lstStyle/>
          <a:p>
            <a:pPr marR="0" rtl="0"/>
            <a:r>
              <a:rPr lang="en-IN" b="0" i="0" u="none" strike="noStrike" baseline="0" dirty="0">
                <a:solidFill>
                  <a:srgbClr val="2E74B5"/>
                </a:solidFill>
                <a:latin typeface="Times New Roman" panose="02020603050405020304" pitchFamily="18" charset="0"/>
              </a:rPr>
              <a:t>High-Level Architecture</a:t>
            </a:r>
          </a:p>
        </p:txBody>
      </p:sp>
      <p:sp>
        <p:nvSpPr>
          <p:cNvPr id="3" name="Text Placeholder 2">
            <a:extLst>
              <a:ext uri="{FF2B5EF4-FFF2-40B4-BE49-F238E27FC236}">
                <a16:creationId xmlns:a16="http://schemas.microsoft.com/office/drawing/2014/main" id="{09E51367-C6F3-2DA2-6B20-79FD361AA1BF}"/>
              </a:ext>
            </a:extLst>
          </p:cNvPr>
          <p:cNvSpPr>
            <a:spLocks noGrp="1"/>
          </p:cNvSpPr>
          <p:nvPr>
            <p:ph type="body" idx="1"/>
          </p:nvPr>
        </p:nvSpPr>
        <p:spPr/>
        <p:txBody>
          <a:bodyPr>
            <a:normAutofit/>
          </a:bodyPr>
          <a:lstStyle/>
          <a:p>
            <a:pPr marL="0" marR="0">
              <a:buNone/>
            </a:pPr>
            <a:r>
              <a:rPr lang="en-IN" sz="1800" b="1" dirty="0">
                <a:effectLst/>
                <a:latin typeface="Times New Roman" panose="02020603050405020304" pitchFamily="18" charset="0"/>
                <a:ea typeface="Times New Roman" panose="02020603050405020304" pitchFamily="18" charset="0"/>
              </a:rPr>
              <a:t>- Frontend: </a:t>
            </a:r>
            <a:r>
              <a:rPr lang="en-IN" sz="1800" b="1" dirty="0" err="1">
                <a:effectLst/>
                <a:latin typeface="Times New Roman" panose="02020603050405020304" pitchFamily="18" charset="0"/>
                <a:ea typeface="Times New Roman" panose="02020603050405020304" pitchFamily="18" charset="0"/>
              </a:rPr>
              <a:t>Streamlit</a:t>
            </a:r>
            <a:r>
              <a:rPr lang="en-IN" sz="1800" b="1" dirty="0">
                <a:effectLst/>
                <a:latin typeface="Times New Roman" panose="02020603050405020304" pitchFamily="18" charset="0"/>
                <a:ea typeface="Times New Roman" panose="02020603050405020304" pitchFamily="18" charset="0"/>
              </a:rPr>
              <a:t>-based interactive UI for input collection.</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1" dirty="0">
                <a:effectLst/>
                <a:latin typeface="Times New Roman" panose="02020603050405020304" pitchFamily="18" charset="0"/>
                <a:ea typeface="Times New Roman" panose="02020603050405020304" pitchFamily="18" charset="0"/>
              </a:rPr>
              <a:t>- Backend Processing:</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1" dirty="0">
                <a:effectLst/>
                <a:latin typeface="Times New Roman" panose="02020603050405020304" pitchFamily="18" charset="0"/>
                <a:ea typeface="Times New Roman" panose="02020603050405020304" pitchFamily="18" charset="0"/>
              </a:rPr>
              <a:t>  - Stores availability data in session state.</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1" dirty="0">
                <a:effectLst/>
                <a:latin typeface="Times New Roman" panose="02020603050405020304" pitchFamily="18" charset="0"/>
                <a:ea typeface="Times New Roman" panose="02020603050405020304" pitchFamily="18" charset="0"/>
              </a:rPr>
              <a:t>  - Constructs a bipartite graph for optimal time slot matching.</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1" dirty="0">
                <a:effectLst/>
                <a:latin typeface="Times New Roman" panose="02020603050405020304" pitchFamily="18" charset="0"/>
                <a:ea typeface="Times New Roman" panose="02020603050405020304" pitchFamily="18" charset="0"/>
              </a:rPr>
              <a:t>  - Generates and visualizes schedules.</a:t>
            </a:r>
            <a:endParaRPr lang="en-US" sz="1800" b="1" dirty="0">
              <a:effectLst/>
              <a:latin typeface="Times New Roman" panose="02020603050405020304" pitchFamily="18" charset="0"/>
              <a:ea typeface="Times New Roman" panose="02020603050405020304" pitchFamily="18" charset="0"/>
            </a:endParaRPr>
          </a:p>
          <a:p>
            <a:pPr marL="0" marR="0"/>
            <a:r>
              <a:rPr lang="en-IN" sz="1800" b="1" dirty="0">
                <a:effectLst/>
                <a:latin typeface="Times New Roman" panose="02020603050405020304" pitchFamily="18" charset="0"/>
                <a:ea typeface="Times New Roman" panose="02020603050405020304" pitchFamily="18" charset="0"/>
              </a:rPr>
              <a:t>  - Sends calendar invitations using SMTP.</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2238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txBox="1">
            <a:spLocks noGrp="1"/>
          </p:cNvSpPr>
          <p:nvPr>
            <p:ph type="title"/>
          </p:nvPr>
        </p:nvSpPr>
        <p:spPr>
          <a:xfrm>
            <a:off x="913795" y="609600"/>
            <a:ext cx="10353900" cy="13263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2E74B5"/>
              </a:buClr>
              <a:buSzPts val="3400"/>
              <a:buFont typeface="Times New Roman"/>
              <a:buNone/>
            </a:pPr>
            <a:r>
              <a:rPr lang="en-US" b="0" i="0" u="none" strike="noStrike">
                <a:solidFill>
                  <a:srgbClr val="2E74B5"/>
                </a:solidFill>
                <a:latin typeface="Times New Roman"/>
                <a:ea typeface="Times New Roman"/>
                <a:cs typeface="Times New Roman"/>
                <a:sym typeface="Times New Roman"/>
              </a:rPr>
              <a:t>SHOW WORKING PROTOTYPE</a:t>
            </a:r>
            <a:endParaRPr/>
          </a:p>
        </p:txBody>
      </p:sp>
      <p:sp>
        <p:nvSpPr>
          <p:cNvPr id="34" name="Google Shape;34;p1"/>
          <p:cNvSpPr txBox="1"/>
          <p:nvPr/>
        </p:nvSpPr>
        <p:spPr>
          <a:xfrm>
            <a:off x="0" y="2719356"/>
            <a:ext cx="12192000" cy="49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2000">
              <a:solidFill>
                <a:schemeClr val="lt1"/>
              </a:solidFill>
              <a:latin typeface="Rockwell"/>
              <a:ea typeface="Rockwell"/>
              <a:cs typeface="Rockwell"/>
              <a:sym typeface="Rockwell"/>
            </a:endParaRPr>
          </a:p>
        </p:txBody>
      </p:sp>
      <p:sp>
        <p:nvSpPr>
          <p:cNvPr id="35" name="Google Shape;35;p1"/>
          <p:cNvSpPr txBox="1">
            <a:spLocks noGrp="1"/>
          </p:cNvSpPr>
          <p:nvPr>
            <p:ph type="body" idx="1"/>
          </p:nvPr>
        </p:nvSpPr>
        <p:spPr>
          <a:xfrm>
            <a:off x="1086605" y="1866904"/>
            <a:ext cx="10018800" cy="31242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20000"/>
              </a:lnSpc>
              <a:spcBef>
                <a:spcPts val="0"/>
              </a:spcBef>
              <a:spcAft>
                <a:spcPts val="0"/>
              </a:spcAft>
              <a:buClr>
                <a:schemeClr val="accent3"/>
              </a:buClr>
              <a:buSzPts val="2000"/>
              <a:buChar char="•"/>
            </a:pPr>
            <a:r>
              <a:rPr lang="en-US" b="1" dirty="0">
                <a:solidFill>
                  <a:schemeClr val="accent3"/>
                </a:solidFill>
                <a:latin typeface="Times New Roman"/>
                <a:ea typeface="Times New Roman"/>
                <a:cs typeface="Times New Roman"/>
                <a:sym typeface="Times New Roman"/>
                <a:hlinkClick r:id="rId2"/>
              </a:rPr>
              <a:t>https://drive.google.com/file/d/13ZKlcPHvZib0QmSGbq1zjrmjIe-lO_wC/view?usp=drivesdk</a:t>
            </a:r>
            <a:endParaRPr b="1" i="0" u="sng" strike="noStrike" dirty="0">
              <a:solidFill>
                <a:schemeClr val="accent3"/>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6CB4-551C-2A05-A341-1D406CE61C1E}"/>
              </a:ext>
            </a:extLst>
          </p:cNvPr>
          <p:cNvSpPr>
            <a:spLocks noGrp="1"/>
          </p:cNvSpPr>
          <p:nvPr>
            <p:ph type="title"/>
          </p:nvPr>
        </p:nvSpPr>
        <p:spPr/>
        <p:txBody>
          <a:bodyPr/>
          <a:lstStyle/>
          <a:p>
            <a:pPr marR="0" rtl="0"/>
            <a:r>
              <a:rPr lang="en-US" b="0" i="0" u="none" strike="noStrike" baseline="0" dirty="0">
                <a:solidFill>
                  <a:schemeClr val="bg2">
                    <a:lumMod val="60000"/>
                    <a:lumOff val="40000"/>
                  </a:schemeClr>
                </a:solidFill>
                <a:latin typeface="Times New Roman" panose="02020603050405020304" pitchFamily="18" charset="0"/>
              </a:rPr>
              <a:t>Highlight Key Features &amp; User Experience</a:t>
            </a:r>
            <a:endParaRPr lang="en-US" b="0" i="0" u="none" strike="noStrike" baseline="0" dirty="0">
              <a:solidFill>
                <a:schemeClr val="bg2">
                  <a:lumMod val="60000"/>
                  <a:lumOff val="40000"/>
                </a:schemeClr>
              </a:solidFill>
              <a:latin typeface="Vrinda" panose="020B0502040204020203" pitchFamily="34" charset="0"/>
            </a:endParaRPr>
          </a:p>
        </p:txBody>
      </p:sp>
      <p:sp>
        <p:nvSpPr>
          <p:cNvPr id="3" name="Text Placeholder 2">
            <a:extLst>
              <a:ext uri="{FF2B5EF4-FFF2-40B4-BE49-F238E27FC236}">
                <a16:creationId xmlns:a16="http://schemas.microsoft.com/office/drawing/2014/main" id="{42D7AB57-8F12-0F0C-1454-31CC08CA750B}"/>
              </a:ext>
            </a:extLst>
          </p:cNvPr>
          <p:cNvSpPr>
            <a:spLocks noGrp="1"/>
          </p:cNvSpPr>
          <p:nvPr>
            <p:ph type="body" idx="1"/>
          </p:nvPr>
        </p:nvSpPr>
        <p:spPr>
          <a:xfrm>
            <a:off x="1081318" y="1672906"/>
            <a:ext cx="10018713" cy="3124201"/>
          </a:xfrm>
        </p:spPr>
        <p:txBody>
          <a:bodyPr/>
          <a:lstStyle/>
          <a:p>
            <a:pPr marL="0" marR="0">
              <a:buNone/>
            </a:pPr>
            <a:r>
              <a:rPr lang="en-IN" sz="1800" b="0" dirty="0">
                <a:effectLst/>
                <a:latin typeface="Times New Roman" panose="02020603050405020304" pitchFamily="18" charset="0"/>
                <a:ea typeface="Calibri" panose="020F0502020204030204" pitchFamily="34" charset="0"/>
              </a:rPr>
              <a:t>- User-Friendly Interface: Simple input fields for entering availability.</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Calibri" panose="020F0502020204030204" pitchFamily="34" charset="0"/>
              </a:rPr>
              <a:t>- Real-Time Scheduling: Automatically processes and finds interview slots.</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Calibri" panose="020F0502020204030204" pitchFamily="34" charset="0"/>
              </a:rPr>
              <a:t>- Graph Visualization: Displays candidate-recruiter match connections.</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Calibri" panose="020F0502020204030204" pitchFamily="34" charset="0"/>
              </a:rPr>
              <a:t>- Automated Invitations: Sends structured email invites with calendar links.</a:t>
            </a:r>
            <a:endParaRPr lang="en-US" sz="1800" b="1" dirty="0">
              <a:effectLst/>
              <a:latin typeface="Times New Roman" panose="02020603050405020304" pitchFamily="18" charset="0"/>
              <a:ea typeface="Times New Roman" panose="02020603050405020304" pitchFamily="18" charset="0"/>
            </a:endParaRPr>
          </a:p>
          <a:p>
            <a:pPr marL="0" marR="0"/>
            <a:r>
              <a:rPr lang="en-IN" sz="1800" b="0" dirty="0">
                <a:effectLst/>
                <a:latin typeface="Times New Roman" panose="02020603050405020304" pitchFamily="18" charset="0"/>
                <a:ea typeface="Calibri" panose="020F0502020204030204" pitchFamily="34" charset="0"/>
              </a:rPr>
              <a:t>- One-Click Reset: Allows users to restart the scheduling process.</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530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47E3-3A35-6AA6-B438-C0D8E86F7EBB}"/>
              </a:ext>
            </a:extLst>
          </p:cNvPr>
          <p:cNvSpPr>
            <a:spLocks noGrp="1"/>
          </p:cNvSpPr>
          <p:nvPr>
            <p:ph type="title"/>
          </p:nvPr>
        </p:nvSpPr>
        <p:spPr/>
        <p:txBody>
          <a:bodyPr/>
          <a:lstStyle/>
          <a:p>
            <a:pPr marR="0" rtl="0"/>
            <a:r>
              <a:rPr lang="en-IN" b="0" i="0" u="none" strike="noStrike" baseline="0" dirty="0">
                <a:solidFill>
                  <a:schemeClr val="bg2">
                    <a:lumMod val="60000"/>
                    <a:lumOff val="40000"/>
                  </a:schemeClr>
                </a:solidFill>
                <a:latin typeface="Times New Roman" panose="02020603050405020304" pitchFamily="18" charset="0"/>
              </a:rPr>
              <a:t>Breakdown of Core Components</a:t>
            </a:r>
            <a:endParaRPr lang="en-IN" b="0" i="0" u="none" strike="noStrike" baseline="0" dirty="0">
              <a:solidFill>
                <a:schemeClr val="bg2">
                  <a:lumMod val="60000"/>
                  <a:lumOff val="40000"/>
                </a:schemeClr>
              </a:solidFill>
              <a:latin typeface="Vrinda" panose="020B0502040204020203" pitchFamily="34" charset="0"/>
            </a:endParaRPr>
          </a:p>
        </p:txBody>
      </p:sp>
      <p:sp>
        <p:nvSpPr>
          <p:cNvPr id="3" name="Text Placeholder 2">
            <a:extLst>
              <a:ext uri="{FF2B5EF4-FFF2-40B4-BE49-F238E27FC236}">
                <a16:creationId xmlns:a16="http://schemas.microsoft.com/office/drawing/2014/main" id="{A4A590F4-20B6-824A-3F5C-5877213D0819}"/>
              </a:ext>
            </a:extLst>
          </p:cNvPr>
          <p:cNvSpPr>
            <a:spLocks noGrp="1"/>
          </p:cNvSpPr>
          <p:nvPr>
            <p:ph type="body" idx="1"/>
          </p:nvPr>
        </p:nvSpPr>
        <p:spPr>
          <a:xfrm>
            <a:off x="1484310" y="1866899"/>
            <a:ext cx="10018713" cy="4189952"/>
          </a:xfrm>
        </p:spPr>
        <p:txBody>
          <a:bodyPr>
            <a:normAutofit/>
          </a:bodyPr>
          <a:lstStyle/>
          <a:p>
            <a:pPr marL="0" marR="0">
              <a:buNone/>
            </a:pPr>
            <a:r>
              <a:rPr lang="en-IN" sz="1800" b="0" dirty="0">
                <a:effectLst/>
                <a:latin typeface="Times New Roman" panose="02020603050405020304" pitchFamily="18" charset="0"/>
                <a:ea typeface="Calibri" panose="020F0502020204030204" pitchFamily="34" charset="0"/>
              </a:rPr>
              <a:t>1. User Input Handling (main.py): Collects availability data for candidates and recruiters.</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Calibri" panose="020F0502020204030204" pitchFamily="34" charset="0"/>
              </a:rPr>
              <a:t>2. Matching Algorithm (matchingAlgo.py):</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Calibri" panose="020F0502020204030204" pitchFamily="34" charset="0"/>
              </a:rPr>
              <a:t>   - Constructs bipartite graph representation.</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Calibri" panose="020F0502020204030204" pitchFamily="34" charset="0"/>
              </a:rPr>
              <a:t>   - Uses network-based optimization for best matches.</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Calibri" panose="020F0502020204030204" pitchFamily="34" charset="0"/>
              </a:rPr>
              <a:t>   - Assigns interview slots through a greedy scheduling approach.</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Calibri" panose="020F0502020204030204" pitchFamily="34" charset="0"/>
              </a:rPr>
              <a:t>3. Email &amp; Calendar Integration (calendarInvite.py):</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Calibri" panose="020F0502020204030204" pitchFamily="34" charset="0"/>
              </a:rPr>
              <a:t>   - Generates Google Calendar event links.</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Calibri" panose="020F0502020204030204" pitchFamily="34" charset="0"/>
              </a:rPr>
              <a:t>   - Sends emails with event details and calendar invite links.</a:t>
            </a:r>
            <a:endParaRPr lang="en-US" sz="1800" b="1" dirty="0">
              <a:effectLst/>
              <a:latin typeface="Times New Roman" panose="02020603050405020304" pitchFamily="18" charset="0"/>
              <a:ea typeface="Times New Roman" panose="02020603050405020304" pitchFamily="18" charset="0"/>
            </a:endParaRPr>
          </a:p>
          <a:p>
            <a:pPr marL="0" marR="0"/>
            <a:r>
              <a:rPr lang="en-IN" sz="1800" b="0" dirty="0">
                <a:effectLst/>
                <a:latin typeface="Times New Roman" panose="02020603050405020304" pitchFamily="18" charset="0"/>
                <a:ea typeface="Calibri" panose="020F0502020204030204" pitchFamily="34" charset="0"/>
              </a:rPr>
              <a:t>   - Uses SMTP to notify both recruiters and candidates.</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693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C88C-EAE0-CD87-CA9F-1C1E6EF4DDCB}"/>
              </a:ext>
            </a:extLst>
          </p:cNvPr>
          <p:cNvSpPr>
            <a:spLocks noGrp="1"/>
          </p:cNvSpPr>
          <p:nvPr>
            <p:ph type="title"/>
          </p:nvPr>
        </p:nvSpPr>
        <p:spPr/>
        <p:txBody>
          <a:bodyPr>
            <a:normAutofit/>
          </a:bodyPr>
          <a:lstStyle/>
          <a:p>
            <a:pPr marR="0" rtl="0"/>
            <a:r>
              <a:rPr lang="en-US" b="0" i="0" u="none" strike="noStrike" baseline="0" dirty="0">
                <a:solidFill>
                  <a:schemeClr val="bg2">
                    <a:lumMod val="60000"/>
                    <a:lumOff val="40000"/>
                  </a:schemeClr>
                </a:solidFill>
                <a:latin typeface="Times New Roman" panose="02020603050405020304" pitchFamily="18" charset="0"/>
              </a:rPr>
              <a:t>Programming Languages, Frameworks, and AI Models Used</a:t>
            </a:r>
            <a:endParaRPr lang="en-US" b="0" i="0" u="none" strike="noStrike" baseline="0" dirty="0">
              <a:solidFill>
                <a:schemeClr val="bg2">
                  <a:lumMod val="60000"/>
                  <a:lumOff val="40000"/>
                </a:schemeClr>
              </a:solidFill>
              <a:latin typeface="Vrinda" panose="020B0502040204020203" pitchFamily="34" charset="0"/>
            </a:endParaRPr>
          </a:p>
        </p:txBody>
      </p:sp>
      <p:sp>
        <p:nvSpPr>
          <p:cNvPr id="3" name="Text Placeholder 2">
            <a:extLst>
              <a:ext uri="{FF2B5EF4-FFF2-40B4-BE49-F238E27FC236}">
                <a16:creationId xmlns:a16="http://schemas.microsoft.com/office/drawing/2014/main" id="{ADDAEC6E-B33B-A981-9EDB-A031402635B2}"/>
              </a:ext>
            </a:extLst>
          </p:cNvPr>
          <p:cNvSpPr>
            <a:spLocks noGrp="1"/>
          </p:cNvSpPr>
          <p:nvPr>
            <p:ph type="body" idx="1"/>
          </p:nvPr>
        </p:nvSpPr>
        <p:spPr/>
        <p:txBody>
          <a:bodyPr>
            <a:normAutofit/>
          </a:bodyPr>
          <a:lstStyle/>
          <a:p>
            <a:pPr marL="0" marR="0">
              <a:buNone/>
            </a:pPr>
            <a:r>
              <a:rPr lang="en-IN" sz="1800" b="0" dirty="0">
                <a:effectLst/>
                <a:latin typeface="Times New Roman" panose="02020603050405020304" pitchFamily="18" charset="0"/>
                <a:ea typeface="Times New Roman" panose="02020603050405020304" pitchFamily="18" charset="0"/>
              </a:rPr>
              <a:t>- Languages: Python</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Times New Roman" panose="02020603050405020304" pitchFamily="18" charset="0"/>
              </a:rPr>
              <a:t>- Frameworks:</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Times New Roman" panose="02020603050405020304" pitchFamily="18" charset="0"/>
              </a:rPr>
              <a:t>  - </a:t>
            </a:r>
            <a:r>
              <a:rPr lang="en-IN" sz="1800" b="0" dirty="0" err="1">
                <a:effectLst/>
                <a:latin typeface="Times New Roman" panose="02020603050405020304" pitchFamily="18" charset="0"/>
                <a:ea typeface="Times New Roman" panose="02020603050405020304" pitchFamily="18" charset="0"/>
              </a:rPr>
              <a:t>Streamlit</a:t>
            </a:r>
            <a:r>
              <a:rPr lang="en-IN" sz="1800" b="0" dirty="0">
                <a:effectLst/>
                <a:latin typeface="Times New Roman" panose="02020603050405020304" pitchFamily="18" charset="0"/>
                <a:ea typeface="Times New Roman" panose="02020603050405020304" pitchFamily="18" charset="0"/>
              </a:rPr>
              <a:t> (UI Development)</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Times New Roman" panose="02020603050405020304" pitchFamily="18" charset="0"/>
              </a:rPr>
              <a:t>  - </a:t>
            </a:r>
            <a:r>
              <a:rPr lang="en-IN" sz="1800" b="0" dirty="0" err="1">
                <a:effectLst/>
                <a:latin typeface="Times New Roman" panose="02020603050405020304" pitchFamily="18" charset="0"/>
                <a:ea typeface="Times New Roman" panose="02020603050405020304" pitchFamily="18" charset="0"/>
              </a:rPr>
              <a:t>NetworkX</a:t>
            </a:r>
            <a:r>
              <a:rPr lang="en-IN" sz="1800" b="0" dirty="0">
                <a:effectLst/>
                <a:latin typeface="Times New Roman" panose="02020603050405020304" pitchFamily="18" charset="0"/>
                <a:ea typeface="Times New Roman" panose="02020603050405020304" pitchFamily="18" charset="0"/>
              </a:rPr>
              <a:t> (Graph Algorithms)</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Times New Roman" panose="02020603050405020304" pitchFamily="18" charset="0"/>
              </a:rPr>
              <a:t>  - Pandas (Data Processing)</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Times New Roman" panose="02020603050405020304" pitchFamily="18" charset="0"/>
              </a:rPr>
              <a:t>- Libraries:</a:t>
            </a:r>
            <a:endParaRPr lang="en-US" sz="1800" b="1" dirty="0">
              <a:effectLst/>
              <a:latin typeface="Times New Roman" panose="02020603050405020304" pitchFamily="18" charset="0"/>
              <a:ea typeface="Times New Roman" panose="02020603050405020304" pitchFamily="18" charset="0"/>
            </a:endParaRPr>
          </a:p>
          <a:p>
            <a:pPr marL="0" marR="0">
              <a:buNone/>
            </a:pPr>
            <a:r>
              <a:rPr lang="en-IN" sz="1800" b="0" dirty="0">
                <a:effectLst/>
                <a:latin typeface="Times New Roman" panose="02020603050405020304" pitchFamily="18" charset="0"/>
                <a:ea typeface="Times New Roman" panose="02020603050405020304" pitchFamily="18" charset="0"/>
              </a:rPr>
              <a:t>  - Matplotlib (Graph Visualization)</a:t>
            </a:r>
            <a:endParaRPr lang="en-US" sz="1800" b="1" dirty="0">
              <a:effectLst/>
              <a:latin typeface="Times New Roman" panose="02020603050405020304" pitchFamily="18" charset="0"/>
              <a:ea typeface="Times New Roman" panose="02020603050405020304" pitchFamily="18" charset="0"/>
            </a:endParaRPr>
          </a:p>
          <a:p>
            <a:pPr marL="0" marR="0"/>
            <a:r>
              <a:rPr lang="en-IN" sz="1800" b="0" dirty="0">
                <a:effectLst/>
                <a:latin typeface="Times New Roman" panose="02020603050405020304" pitchFamily="18" charset="0"/>
                <a:ea typeface="Times New Roman" panose="02020603050405020304" pitchFamily="18" charset="0"/>
              </a:rPr>
              <a:t>  - </a:t>
            </a:r>
            <a:r>
              <a:rPr lang="en-IN" sz="1800" b="0" dirty="0" err="1">
                <a:effectLst/>
                <a:latin typeface="Times New Roman" panose="02020603050405020304" pitchFamily="18" charset="0"/>
                <a:ea typeface="Times New Roman" panose="02020603050405020304" pitchFamily="18" charset="0"/>
              </a:rPr>
              <a:t>smtplib</a:t>
            </a:r>
            <a:r>
              <a:rPr lang="en-IN" sz="1800" b="0" dirty="0">
                <a:effectLst/>
                <a:latin typeface="Times New Roman" panose="02020603050405020304" pitchFamily="18" charset="0"/>
                <a:ea typeface="Times New Roman" panose="02020603050405020304" pitchFamily="18" charset="0"/>
              </a:rPr>
              <a:t> (Email Sending)</a:t>
            </a:r>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2720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AY_IGNORE_UCW" val="true"/>
  <p:tag name="PPT/SLIDES/SLIDE6.XML" val="3882396685"/>
  <p:tag name="PPT/SLIDES/SLIDE1.XML" val="748447434"/>
  <p:tag name="PPT/SLIDES/SLIDE2.XML" val="3678898593"/>
  <p:tag name="PPT/SLIDES/SLIDE3.XML" val="3091576805"/>
  <p:tag name="PPT/SLIDES/SLIDE4.XML" val="169300802"/>
  <p:tag name="PPT/SLIDES/SLIDE5.XML" val="3582294831"/>
  <p:tag name="PPT/SLIDES/SLIDE7.XML" val="4245302600"/>
  <p:tag name="PPT/SLIDES/SLIDE8.XML" val="1820203872"/>
  <p:tag name="PPT/SLIDES/SLIDE9.XML" val="2788681132"/>
  <p:tag name="PPT/SLIDES/SLIDE10.XML" val="2088839029"/>
  <p:tag name="PPT/SLIDELAYOUTS/SLIDELAYOUT7.XML" val="4136280390"/>
  <p:tag name="PPT/SLIDELAYOUTS/SLIDELAYOUT8.XML" val="4078439688"/>
  <p:tag name="PPT/SLIDELAYOUTS/SLIDELAYOUT9.XML" val="2659381147"/>
  <p:tag name="PPT/SLIDELAYOUTS/SLIDELAYOUT10.XML" val="2367096687"/>
  <p:tag name="PPT/SLIDELAYOUTS/SLIDELAYOUT12.XML" val="1919572765"/>
  <p:tag name="PPT/SLIDELAYOUTS/SLIDELAYOUT13.XML" val="1398377327"/>
  <p:tag name="PPT/SLIDELAYOUTS/SLIDELAYOUT14.XML" val="2586919456"/>
  <p:tag name="PPT/SLIDELAYOUTS/SLIDELAYOUT15.XML" val="3144305964"/>
  <p:tag name="PPT/SLIDELAYOUTS/SLIDELAYOUT16.XML" val="786866981"/>
  <p:tag name="PPT/SLIDELAYOUTS/SLIDELAYOUT17.XML" val="3608713659"/>
  <p:tag name="PPT/SLIDELAYOUTS/SLIDELAYOUT18.XML" val="3890345458"/>
  <p:tag name="PPT/SLIDELAYOUTS/SLIDELAYOUT11.XML" val="24540944"/>
  <p:tag name="PPT/SLIDEMASTERS/SLIDEMASTER1.XML" val="462384768"/>
  <p:tag name="PPT/SLIDELAYOUTS/SLIDELAYOUT1.XML" val="596956652"/>
  <p:tag name="PPT/SLIDELAYOUTS/SLIDELAYOUT2.XML" val="2203804599"/>
  <p:tag name="PPT/SLIDELAYOUTS/SLIDELAYOUT3.XML" val="3753122675"/>
  <p:tag name="PPT/SLIDELAYOUTS/SLIDELAYOUT4.XML" val="3676196298"/>
  <p:tag name="PPT/SLIDELAYOUTS/SLIDELAYOUT5.XML" val="1992928137"/>
  <p:tag name="PPT/SLIDELAYOUTS/SLIDELAYOUT6.XML" val="931683080"/>
  <p:tag name="PPT/MEDIA/IMAGE1.JPEG" val="2198329149"/>
  <p:tag name="PPT/THEME/THEME1.XML" val="257653394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otalTime>3</TotalTime>
  <Words>514</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Calibri</vt:lpstr>
      <vt:lpstr>Calibri Light</vt:lpstr>
      <vt:lpstr>Rockwell</vt:lpstr>
      <vt:lpstr>Times New Roman</vt:lpstr>
      <vt:lpstr>Vrinda</vt:lpstr>
      <vt:lpstr>Damask</vt:lpstr>
      <vt:lpstr>                      AI Hiring Chatbot</vt:lpstr>
      <vt:lpstr>Team Introduction</vt:lpstr>
      <vt:lpstr>Solution Overview </vt:lpstr>
      <vt:lpstr>Key Functionality and How It Addresses the Problem</vt:lpstr>
      <vt:lpstr>High-Level Architecture</vt:lpstr>
      <vt:lpstr>SHOW WORKING PROTOTYPE</vt:lpstr>
      <vt:lpstr>Highlight Key Features &amp; User Experience</vt:lpstr>
      <vt:lpstr>Breakdown of Core Components</vt:lpstr>
      <vt:lpstr>Programming Languages, Frameworks, and AI Models Used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kundankrishna01@outlook.com</cp:lastModifiedBy>
  <cp:revision>2</cp:revision>
  <dcterms:modified xsi:type="dcterms:W3CDTF">2025-03-19T04:01:56Z</dcterms:modified>
</cp:coreProperties>
</file>