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0FE7C-2CA8-4C44-84BF-9203EC37B5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1B0708-3876-49B6-B121-25061ABB4C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E756E0-5EDC-4C76-92F1-5CDEE2D0B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53ED1-6610-4916-B9F4-AF3639BCE1A7}" type="datetimeFigureOut">
              <a:rPr lang="en-IN" smtClean="0"/>
              <a:t>18-10-2020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D03B62-6D8A-495A-94D7-045DBC9EF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3420CE-39D3-4D42-880E-0A1CAACE2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5816B-CBC2-4BCB-AF23-E47D0B85CE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9676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234C3-E144-45A3-BFB9-114337B8C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BA1449-B9F5-4A00-93C8-8351942790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91D318-4949-42E6-8996-E8B2935AA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53ED1-6610-4916-B9F4-AF3639BCE1A7}" type="datetimeFigureOut">
              <a:rPr lang="en-IN" smtClean="0"/>
              <a:t>18-10-2020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23F26F-7DE6-4741-8418-0AE3A3DDB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5CA081-633C-4B61-8D1E-0D483819A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5816B-CBC2-4BCB-AF23-E47D0B85CE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3495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5E4588-2EB3-4A3A-9C91-5DC0425C39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67729F-E507-459A-9DD0-5EF6D6EFFD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D446BA-4042-413C-8FF7-755E092E0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53ED1-6610-4916-B9F4-AF3639BCE1A7}" type="datetimeFigureOut">
              <a:rPr lang="en-IN" smtClean="0"/>
              <a:t>18-10-2020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B5DFB5-511F-4779-96A8-A7395002D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9B1642-FB73-462D-9C78-B7AD7E4BD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5816B-CBC2-4BCB-AF23-E47D0B85CE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3097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D2FDC-3206-4276-80E4-424CC8804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3D67B3-9553-4C27-BBDE-57C8D7F75F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D09020-8202-48E8-8DC2-F1103E10D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53ED1-6610-4916-B9F4-AF3639BCE1A7}" type="datetimeFigureOut">
              <a:rPr lang="en-IN" smtClean="0"/>
              <a:t>18-10-2020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662D6E-2E25-4A72-B126-C8E46A0CA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486340-1EA5-4094-8C1B-D64ED3F4C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5816B-CBC2-4BCB-AF23-E47D0B85CE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2854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31C20-556C-45A3-982F-407DF5147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0FF605-C6F1-42B6-950A-B4394288EA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09B124-D03C-486A-8C43-5F11B3C1F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53ED1-6610-4916-B9F4-AF3639BCE1A7}" type="datetimeFigureOut">
              <a:rPr lang="en-IN" smtClean="0"/>
              <a:t>18-10-2020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9C5975-848C-421A-B2BA-104398B56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7CAADE-1001-4A4A-83C8-40FC1DF67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5816B-CBC2-4BCB-AF23-E47D0B85CE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3919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E18C9-F02B-4B5F-BB1F-24F39C595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D1AFA5-9C35-4993-B9DA-FE2EA30E7B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65DE99-834A-47CB-A4A8-21A33569AF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6194EB-4A87-4D42-A96D-4F65F4C9A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53ED1-6610-4916-B9F4-AF3639BCE1A7}" type="datetimeFigureOut">
              <a:rPr lang="en-IN" smtClean="0"/>
              <a:t>18-10-2020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F93E67-9487-45C5-9341-6AA102524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6CF8EA-6EA9-4594-98C8-4725F1FAE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5816B-CBC2-4BCB-AF23-E47D0B85CE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2425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2D816-F609-4E25-BA91-92D320EDD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4F7B1E-ED19-4760-9F61-24F1A44D61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89D9FB-1249-4979-9B30-FA4F088B7F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9EA36C-F930-49BE-92AC-D1F8FCA347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D91B14-6C8B-4DBC-92A8-87BE2B33B6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B42DD6-6A61-4BB0-BDDC-D725C8B60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53ED1-6610-4916-B9F4-AF3639BCE1A7}" type="datetimeFigureOut">
              <a:rPr lang="en-IN" smtClean="0"/>
              <a:t>18-10-2020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018D50-8B68-4701-8EF7-283EEB05E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E374CF-C429-4BF5-8384-FE6C9684C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5816B-CBC2-4BCB-AF23-E47D0B85CE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2664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182CB-7AE4-466F-95B9-3A4D580A2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EADCF5-429A-49D7-9527-6A42F417E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53ED1-6610-4916-B9F4-AF3639BCE1A7}" type="datetimeFigureOut">
              <a:rPr lang="en-IN" smtClean="0"/>
              <a:t>18-10-2020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3F846A-6AAD-453B-B305-8F8AA8A86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783C0C-F933-455B-8B09-D054F8DC3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5816B-CBC2-4BCB-AF23-E47D0B85CE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405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E27437-49B6-4373-A1B6-84C7074C2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53ED1-6610-4916-B9F4-AF3639BCE1A7}" type="datetimeFigureOut">
              <a:rPr lang="en-IN" smtClean="0"/>
              <a:t>18-10-2020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5A4F8A-C9D9-41A7-99B1-18313A327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878F57-7912-4C92-A1EF-FF2E1E9DF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5816B-CBC2-4BCB-AF23-E47D0B85CE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3782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D12A5-5489-4523-9B4A-CFF9F6949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C0179C-D1D0-4F14-9EB6-4712263CF8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3727BE-E27A-4C95-87DD-D04704AF4F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E83E32-A92F-408A-984F-7BC02C5E7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53ED1-6610-4916-B9F4-AF3639BCE1A7}" type="datetimeFigureOut">
              <a:rPr lang="en-IN" smtClean="0"/>
              <a:t>18-10-2020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8BE283-258E-4F20-832E-BCCC82820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DE6C0C-16D6-47F1-A194-C0ECAC924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5816B-CBC2-4BCB-AF23-E47D0B85CE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7646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A05E5-80EE-40C9-9591-A5745CCC7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D91A05-2200-45B3-8D97-B6FF1D948B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4FDC25-D13D-442D-91CA-4F5E78411C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AC4BEF-F05C-4865-8C90-2AD191B8D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53ED1-6610-4916-B9F4-AF3639BCE1A7}" type="datetimeFigureOut">
              <a:rPr lang="en-IN" smtClean="0"/>
              <a:t>18-10-2020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32C3D4-A3DE-4744-BFFE-DC17234D6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7087FC-41C4-48CB-A32B-4DD502414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5816B-CBC2-4BCB-AF23-E47D0B85CE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6282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6CE6E6-DEAF-483C-AF74-703308213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F0F37B-12ED-4474-8155-8108E3EBCC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171FCB-95FB-42F6-9156-16047B693D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653ED1-6610-4916-B9F4-AF3639BCE1A7}" type="datetimeFigureOut">
              <a:rPr lang="en-IN" smtClean="0"/>
              <a:t>18-10-2020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F35E6D-FD82-4023-A81F-446DC9731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37035D-C8E7-46F7-B1F9-AA3EADF2E4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D5816B-CBC2-4BCB-AF23-E47D0B85CE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2085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A40D5-24E5-4B50-845D-8B6464EB7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697" y="177553"/>
            <a:ext cx="11780668" cy="1447061"/>
          </a:xfrm>
        </p:spPr>
        <p:txBody>
          <a:bodyPr/>
          <a:lstStyle/>
          <a:p>
            <a:r>
              <a:rPr lang="en-US" dirty="0"/>
              <a:t>Approval/Disapproval of ML model and further modification if required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835743-6B3F-48D0-AFE9-734C836908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7351" y="1624614"/>
            <a:ext cx="11390051" cy="50558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Well till now we can’t read or analysis our dataset so we can’t say that the path we have selected is perfect. 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Our path what we have decided to go throw it is like  :-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Classification </a:t>
            </a:r>
            <a:r>
              <a:rPr lang="en-US" dirty="0"/>
              <a:t>(Give categorical solution yes or no , 0 or 1)  &gt;&gt; </a:t>
            </a:r>
            <a:r>
              <a:rPr lang="en-US" dirty="0">
                <a:solidFill>
                  <a:srgbClr val="FF0000"/>
                </a:solidFill>
              </a:rPr>
              <a:t>Decision Tress </a:t>
            </a:r>
            <a:r>
              <a:rPr lang="en-US" dirty="0"/>
              <a:t>(when you have more of data attributes and you what to short)  &gt;&gt; Shortlisted data &gt;&gt;  </a:t>
            </a:r>
            <a:r>
              <a:rPr lang="en-US" dirty="0">
                <a:solidFill>
                  <a:srgbClr val="FF0000"/>
                </a:solidFill>
              </a:rPr>
              <a:t>Regression</a:t>
            </a:r>
            <a:r>
              <a:rPr lang="en-US" dirty="0"/>
              <a:t> (Use when continuous value need to predict like ‘date’ , ’profit’ , </a:t>
            </a:r>
            <a:r>
              <a:rPr lang="en-US" dirty="0" err="1"/>
              <a:t>etc</a:t>
            </a:r>
            <a:r>
              <a:rPr lang="en-US" dirty="0"/>
              <a:t>)  &gt;&gt; </a:t>
            </a:r>
            <a:r>
              <a:rPr lang="en-US" dirty="0">
                <a:solidFill>
                  <a:srgbClr val="FF0000"/>
                </a:solidFill>
              </a:rPr>
              <a:t>Multiple Regression </a:t>
            </a:r>
            <a:r>
              <a:rPr lang="en-US" dirty="0"/>
              <a:t>(ML)  &gt;&gt; </a:t>
            </a:r>
            <a:r>
              <a:rPr lang="en-US" dirty="0">
                <a:solidFill>
                  <a:srgbClr val="FF0000"/>
                </a:solidFill>
              </a:rPr>
              <a:t>Output</a:t>
            </a:r>
            <a:r>
              <a:rPr lang="en-US" dirty="0"/>
              <a:t> (Date/time)</a:t>
            </a:r>
          </a:p>
          <a:p>
            <a:pPr marL="0" indent="0">
              <a:buNone/>
            </a:pPr>
            <a:r>
              <a:rPr lang="en-US" dirty="0"/>
              <a:t>May be the path can be go like that :- 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Regression</a:t>
            </a:r>
            <a:r>
              <a:rPr lang="en-US" dirty="0"/>
              <a:t> &gt;&gt; </a:t>
            </a:r>
            <a:r>
              <a:rPr lang="en-US" dirty="0">
                <a:solidFill>
                  <a:srgbClr val="FF0000"/>
                </a:solidFill>
              </a:rPr>
              <a:t>Multiple Regression </a:t>
            </a:r>
            <a:r>
              <a:rPr lang="en-US" dirty="0"/>
              <a:t>(ML) &gt;&gt; </a:t>
            </a:r>
            <a:r>
              <a:rPr lang="en-US" dirty="0">
                <a:solidFill>
                  <a:srgbClr val="FF0000"/>
                </a:solidFill>
              </a:rPr>
              <a:t>Output</a:t>
            </a:r>
            <a:r>
              <a:rPr lang="en-US" dirty="0"/>
              <a:t> (predicted date/time)</a:t>
            </a:r>
          </a:p>
          <a:p>
            <a:pPr marL="0" indent="0">
              <a:buNone/>
            </a:pPr>
            <a:r>
              <a:rPr lang="en-US" dirty="0"/>
              <a:t>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084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C1A073-3B94-46B5-9BAA-A7E322C80F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7351" y="328474"/>
            <a:ext cx="11665259" cy="634753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Actually there is reason behind to select this path is that dataset is quite messy because of there lot of data attributes and dataset is also a large on its own that’s why we think first we </a:t>
            </a:r>
            <a:r>
              <a:rPr lang="en-US" dirty="0">
                <a:solidFill>
                  <a:srgbClr val="FF0000"/>
                </a:solidFill>
              </a:rPr>
              <a:t>shortlisted</a:t>
            </a:r>
            <a:r>
              <a:rPr lang="en-US" dirty="0"/>
              <a:t> the data by using </a:t>
            </a:r>
            <a:r>
              <a:rPr lang="en-US" dirty="0">
                <a:solidFill>
                  <a:srgbClr val="FF0000"/>
                </a:solidFill>
              </a:rPr>
              <a:t>Decision tree (DT) algorithm</a:t>
            </a:r>
            <a:r>
              <a:rPr lang="en-US" dirty="0"/>
              <a:t> then from that shortlisted that we will </a:t>
            </a:r>
            <a:r>
              <a:rPr lang="en-US" dirty="0">
                <a:solidFill>
                  <a:srgbClr val="FF0000"/>
                </a:solidFill>
              </a:rPr>
              <a:t>predict releasing date/time </a:t>
            </a:r>
            <a:r>
              <a:rPr lang="en-US" dirty="0"/>
              <a:t>of COVID -19 Vaccine by using </a:t>
            </a:r>
            <a:r>
              <a:rPr lang="en-US" dirty="0">
                <a:solidFill>
                  <a:srgbClr val="FF0000"/>
                </a:solidFill>
              </a:rPr>
              <a:t>Multiple regression (MT) algorithm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We will try </a:t>
            </a:r>
            <a:r>
              <a:rPr lang="en-US" dirty="0">
                <a:solidFill>
                  <a:srgbClr val="FF0000"/>
                </a:solidFill>
              </a:rPr>
              <a:t>direct regression </a:t>
            </a:r>
            <a:r>
              <a:rPr lang="en-US" dirty="0"/>
              <a:t>also if it will </a:t>
            </a:r>
            <a:r>
              <a:rPr lang="en-US" dirty="0">
                <a:solidFill>
                  <a:srgbClr val="FF0000"/>
                </a:solidFill>
              </a:rPr>
              <a:t>predict </a:t>
            </a:r>
            <a:r>
              <a:rPr lang="en-US" dirty="0"/>
              <a:t>the same output what we think than we </a:t>
            </a:r>
            <a:r>
              <a:rPr lang="en-US" dirty="0">
                <a:solidFill>
                  <a:srgbClr val="FF0000"/>
                </a:solidFill>
              </a:rPr>
              <a:t>accept this plane </a:t>
            </a:r>
            <a:r>
              <a:rPr lang="en-US" dirty="0"/>
              <a:t>and </a:t>
            </a:r>
            <a:r>
              <a:rPr lang="en-US" dirty="0">
                <a:solidFill>
                  <a:srgbClr val="FF0000"/>
                </a:solidFill>
              </a:rPr>
              <a:t>avoid the upper one</a:t>
            </a:r>
            <a:r>
              <a:rPr lang="en-US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707973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1E6E0F-7B20-46E2-A5F8-7F90DF45F6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431" y="150920"/>
            <a:ext cx="11931587" cy="656947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                                          Dataset Of COVID – 19 Vaccine</a:t>
            </a:r>
          </a:p>
          <a:p>
            <a:pPr marL="0" indent="0">
              <a:buNone/>
            </a:pPr>
            <a:r>
              <a:rPr lang="en-US" dirty="0"/>
              <a:t>                                                  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    Our Plane (</a:t>
            </a:r>
            <a:r>
              <a:rPr lang="en-US" dirty="0">
                <a:solidFill>
                  <a:srgbClr val="FF0000"/>
                </a:solidFill>
              </a:rPr>
              <a:t>1</a:t>
            </a:r>
            <a:r>
              <a:rPr lang="en-US" baseline="30000" dirty="0">
                <a:solidFill>
                  <a:srgbClr val="FF0000"/>
                </a:solidFill>
              </a:rPr>
              <a:t>st</a:t>
            </a:r>
            <a:r>
              <a:rPr lang="en-US" dirty="0">
                <a:solidFill>
                  <a:srgbClr val="FF0000"/>
                </a:solidFill>
              </a:rPr>
              <a:t> priority</a:t>
            </a:r>
            <a:r>
              <a:rPr lang="en-US" dirty="0"/>
              <a:t>)                                       </a:t>
            </a:r>
            <a:r>
              <a:rPr lang="en-US" dirty="0">
                <a:solidFill>
                  <a:srgbClr val="FF0000"/>
                </a:solidFill>
              </a:rPr>
              <a:t>( 2</a:t>
            </a:r>
            <a:r>
              <a:rPr lang="en-US" baseline="30000" dirty="0">
                <a:solidFill>
                  <a:srgbClr val="FF0000"/>
                </a:solidFill>
              </a:rPr>
              <a:t>nd</a:t>
            </a:r>
            <a:r>
              <a:rPr lang="en-US" dirty="0">
                <a:solidFill>
                  <a:srgbClr val="FF0000"/>
                </a:solidFill>
              </a:rPr>
              <a:t> priority</a:t>
            </a:r>
            <a:r>
              <a:rPr lang="en-US" dirty="0"/>
              <a:t>)                                                              </a:t>
            </a:r>
          </a:p>
          <a:p>
            <a:pPr marL="0" indent="0">
              <a:buNone/>
            </a:pPr>
            <a:r>
              <a:rPr lang="en-US" dirty="0"/>
              <a:t>(Classification &gt;&gt; DT Algo. &gt;&gt; shortlisted                 (Regression &gt;&gt; MR Algo. &gt;&gt;</a:t>
            </a:r>
          </a:p>
          <a:p>
            <a:pPr marL="0" indent="0">
              <a:buNone/>
            </a:pPr>
            <a:r>
              <a:rPr lang="en-US" dirty="0"/>
              <a:t>Data &gt;&gt; Regression &gt;&gt; MR Algo. &gt;&gt; Result)                Result 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 If Result Is positive and  path are                  If Result is positive and path </a:t>
            </a:r>
          </a:p>
          <a:p>
            <a:pPr marL="0" indent="0">
              <a:buNone/>
            </a:pPr>
            <a:r>
              <a:rPr lang="en-US" dirty="0"/>
              <a:t>           much better than 2</a:t>
            </a:r>
            <a:r>
              <a:rPr lang="en-US" baseline="30000" dirty="0"/>
              <a:t>nd</a:t>
            </a:r>
            <a:r>
              <a:rPr lang="en-US" dirty="0"/>
              <a:t> one then                      is not complex.</a:t>
            </a:r>
          </a:p>
          <a:p>
            <a:pPr marL="0" indent="0">
              <a:buNone/>
            </a:pPr>
            <a:r>
              <a:rPr lang="en-US" dirty="0"/>
              <a:t>            we will go throw it.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   If  True                                           If False                 After rejection of 1</a:t>
            </a:r>
            <a:r>
              <a:rPr lang="en-US" baseline="30000" dirty="0">
                <a:solidFill>
                  <a:srgbClr val="0070C0"/>
                </a:solidFill>
              </a:rPr>
              <a:t>st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approch</a:t>
            </a:r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APPROVED                                NOT APPROVED </a:t>
            </a:r>
            <a:endParaRPr lang="en-IN" dirty="0">
              <a:solidFill>
                <a:srgbClr val="FF0000"/>
              </a:solidFill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973BA7A-C733-4BDB-AAD8-0CEAA500B9DA}"/>
              </a:ext>
            </a:extLst>
          </p:cNvPr>
          <p:cNvCxnSpPr/>
          <p:nvPr/>
        </p:nvCxnSpPr>
        <p:spPr>
          <a:xfrm flipH="1">
            <a:off x="3474720" y="612648"/>
            <a:ext cx="804672" cy="9418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06464C1-3C15-4328-9D9B-C9A40E094242}"/>
              </a:ext>
            </a:extLst>
          </p:cNvPr>
          <p:cNvCxnSpPr/>
          <p:nvPr/>
        </p:nvCxnSpPr>
        <p:spPr>
          <a:xfrm>
            <a:off x="6940296" y="612648"/>
            <a:ext cx="1490472" cy="9418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70CB1FC-B2F0-43D8-8894-DD32C0978A59}"/>
              </a:ext>
            </a:extLst>
          </p:cNvPr>
          <p:cNvCxnSpPr/>
          <p:nvPr/>
        </p:nvCxnSpPr>
        <p:spPr>
          <a:xfrm>
            <a:off x="2871216" y="2907792"/>
            <a:ext cx="0" cy="5278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2572FE8-9564-4738-BDD0-B59BAD78261C}"/>
              </a:ext>
            </a:extLst>
          </p:cNvPr>
          <p:cNvCxnSpPr/>
          <p:nvPr/>
        </p:nvCxnSpPr>
        <p:spPr>
          <a:xfrm>
            <a:off x="8436864" y="2921789"/>
            <a:ext cx="0" cy="5278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3B7499B-BD6B-4A7F-830C-3965AC6A8126}"/>
              </a:ext>
            </a:extLst>
          </p:cNvPr>
          <p:cNvCxnSpPr/>
          <p:nvPr/>
        </p:nvCxnSpPr>
        <p:spPr>
          <a:xfrm flipH="1">
            <a:off x="1399032" y="4864608"/>
            <a:ext cx="676656" cy="13350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CB7C83B-D888-42CE-B1D0-56521E377C8E}"/>
              </a:ext>
            </a:extLst>
          </p:cNvPr>
          <p:cNvCxnSpPr/>
          <p:nvPr/>
        </p:nvCxnSpPr>
        <p:spPr>
          <a:xfrm>
            <a:off x="3968496" y="4791456"/>
            <a:ext cx="1033272" cy="14081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34E19AD-62C7-480D-8E70-592C0161C67F}"/>
              </a:ext>
            </a:extLst>
          </p:cNvPr>
          <p:cNvCxnSpPr/>
          <p:nvPr/>
        </p:nvCxnSpPr>
        <p:spPr>
          <a:xfrm flipV="1">
            <a:off x="6638544" y="4398264"/>
            <a:ext cx="1046988" cy="18013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7864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45A60-C916-41B6-ABD1-C40E9F979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085" y="71021"/>
            <a:ext cx="11069715" cy="798991"/>
          </a:xfrm>
        </p:spPr>
        <p:txBody>
          <a:bodyPr>
            <a:normAutofit/>
          </a:bodyPr>
          <a:lstStyle/>
          <a:p>
            <a:r>
              <a:rPr lang="en-US" b="1" dirty="0"/>
              <a:t>                   Flow    Chart   of   Our   Plane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EA8236-F5EE-402E-B178-6B5B659A0C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085" y="798990"/>
            <a:ext cx="11789546" cy="598798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                                       </a:t>
            </a:r>
            <a:r>
              <a:rPr lang="en-US" sz="2800" dirty="0"/>
              <a:t>(DT)  </a:t>
            </a:r>
            <a:r>
              <a:rPr lang="en-US" sz="2800" dirty="0">
                <a:solidFill>
                  <a:srgbClr val="C00000"/>
                </a:solidFill>
              </a:rPr>
              <a:t>Dataset Of Vaccine                              </a:t>
            </a:r>
            <a:r>
              <a:rPr lang="en-US" sz="2800" dirty="0"/>
              <a:t>(High Entropy)</a:t>
            </a:r>
          </a:p>
          <a:p>
            <a:pPr marL="0" indent="0">
              <a:buNone/>
            </a:pPr>
            <a:r>
              <a:rPr lang="en-US" sz="2800" dirty="0"/>
              <a:t>   </a:t>
            </a:r>
            <a:r>
              <a:rPr lang="en-IN" sz="2800" dirty="0"/>
              <a:t>                                      </a:t>
            </a:r>
            <a:r>
              <a:rPr lang="en-IN" sz="2800" dirty="0">
                <a:solidFill>
                  <a:srgbClr val="FF0000"/>
                </a:solidFill>
              </a:rPr>
              <a:t>Phase == Phase 2 or 3 ? </a:t>
            </a:r>
            <a:r>
              <a:rPr lang="en-IN" sz="2800" dirty="0"/>
              <a:t>                            </a:t>
            </a:r>
          </a:p>
          <a:p>
            <a:pPr marL="0" indent="0">
              <a:buNone/>
            </a:pPr>
            <a:r>
              <a:rPr lang="en-IN" sz="2800" dirty="0"/>
              <a:t>                      </a:t>
            </a:r>
            <a:r>
              <a:rPr lang="en-IN" sz="2800" dirty="0">
                <a:solidFill>
                  <a:srgbClr val="C00000"/>
                </a:solidFill>
              </a:rPr>
              <a:t>True                                                         False             </a:t>
            </a:r>
            <a:r>
              <a:rPr lang="en-IN" sz="2800" dirty="0"/>
              <a:t>After many steps</a:t>
            </a:r>
          </a:p>
          <a:p>
            <a:pPr marL="0" indent="0">
              <a:buNone/>
            </a:pPr>
            <a:r>
              <a:rPr lang="en-US" sz="2800" dirty="0"/>
              <a:t>                                                                                                              </a:t>
            </a:r>
          </a:p>
          <a:p>
            <a:pPr marL="0" indent="0">
              <a:buNone/>
            </a:pPr>
            <a:r>
              <a:rPr lang="en-US" sz="2800" dirty="0"/>
              <a:t> </a:t>
            </a:r>
            <a:r>
              <a:rPr lang="en-US" sz="2800" dirty="0">
                <a:solidFill>
                  <a:srgbClr val="FF0000"/>
                </a:solidFill>
              </a:rPr>
              <a:t>Advantages &gt; </a:t>
            </a:r>
            <a:r>
              <a:rPr lang="en-US" sz="2800" dirty="0" err="1">
                <a:solidFill>
                  <a:srgbClr val="FF0000"/>
                </a:solidFill>
              </a:rPr>
              <a:t>Disadv</a:t>
            </a:r>
            <a:r>
              <a:rPr lang="en-US" sz="2800" dirty="0">
                <a:solidFill>
                  <a:srgbClr val="FF0000"/>
                </a:solidFill>
              </a:rPr>
              <a:t>.                       Advantages &gt; </a:t>
            </a:r>
            <a:r>
              <a:rPr lang="en-US" sz="2800" dirty="0" err="1">
                <a:solidFill>
                  <a:srgbClr val="FF0000"/>
                </a:solidFill>
              </a:rPr>
              <a:t>Disadv</a:t>
            </a:r>
            <a:r>
              <a:rPr lang="en-US" sz="2800" dirty="0">
                <a:solidFill>
                  <a:srgbClr val="FF0000"/>
                </a:solidFill>
              </a:rPr>
              <a:t>.                  </a:t>
            </a:r>
            <a:r>
              <a:rPr lang="en-US" sz="2800" dirty="0"/>
              <a:t>(Lower </a:t>
            </a:r>
            <a:r>
              <a:rPr lang="en-US" sz="2800" dirty="0" err="1"/>
              <a:t>Entr</a:t>
            </a:r>
            <a:r>
              <a:rPr lang="en-US" sz="2800" dirty="0"/>
              <a:t>.)  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>
                <a:solidFill>
                  <a:srgbClr val="C00000"/>
                </a:solidFill>
              </a:rPr>
              <a:t>True                       False                          True                   False</a:t>
            </a:r>
          </a:p>
          <a:p>
            <a:pPr marL="0" indent="0">
              <a:buNone/>
            </a:pPr>
            <a:r>
              <a:rPr lang="en-US" sz="2800" dirty="0"/>
              <a:t>  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FF0000"/>
                </a:solidFill>
              </a:rPr>
              <a:t>Result (After many steps like                                                                 </a:t>
            </a:r>
            <a:r>
              <a:rPr lang="en-US" sz="2800" dirty="0"/>
              <a:t>(Zero Entropy)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FF0000"/>
                </a:solidFill>
              </a:rPr>
              <a:t>that)</a:t>
            </a:r>
            <a:endParaRPr lang="en-IN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0FE331D-F2C4-498B-AD18-7E7CA1BD5714}"/>
              </a:ext>
            </a:extLst>
          </p:cNvPr>
          <p:cNvCxnSpPr/>
          <p:nvPr/>
        </p:nvCxnSpPr>
        <p:spPr>
          <a:xfrm flipH="1">
            <a:off x="2982897" y="1731146"/>
            <a:ext cx="701336" cy="11807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CABF975-9DB6-4840-AC79-1362E71FCF4B}"/>
              </a:ext>
            </a:extLst>
          </p:cNvPr>
          <p:cNvCxnSpPr/>
          <p:nvPr/>
        </p:nvCxnSpPr>
        <p:spPr>
          <a:xfrm flipH="1">
            <a:off x="844858" y="3499282"/>
            <a:ext cx="701336" cy="11807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EE577F4-E709-41B6-BBC1-B473D8F08837}"/>
              </a:ext>
            </a:extLst>
          </p:cNvPr>
          <p:cNvCxnSpPr>
            <a:cxnSpLocks/>
          </p:cNvCxnSpPr>
          <p:nvPr/>
        </p:nvCxnSpPr>
        <p:spPr>
          <a:xfrm flipH="1">
            <a:off x="6096000" y="3589538"/>
            <a:ext cx="701336" cy="20211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5FE97E8-F860-4EAE-B471-136E8EF85261}"/>
              </a:ext>
            </a:extLst>
          </p:cNvPr>
          <p:cNvCxnSpPr/>
          <p:nvPr/>
        </p:nvCxnSpPr>
        <p:spPr>
          <a:xfrm>
            <a:off x="6578353" y="1731146"/>
            <a:ext cx="870012" cy="10741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20B2A03-9D8A-40F6-8451-1AADB2E44885}"/>
              </a:ext>
            </a:extLst>
          </p:cNvPr>
          <p:cNvCxnSpPr>
            <a:cxnSpLocks/>
          </p:cNvCxnSpPr>
          <p:nvPr/>
        </p:nvCxnSpPr>
        <p:spPr>
          <a:xfrm>
            <a:off x="2320031" y="3525914"/>
            <a:ext cx="1643108" cy="229783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3A0DDE5-C362-4DB1-B3DB-780C57B68D1C}"/>
              </a:ext>
            </a:extLst>
          </p:cNvPr>
          <p:cNvCxnSpPr>
            <a:cxnSpLocks/>
          </p:cNvCxnSpPr>
          <p:nvPr/>
        </p:nvCxnSpPr>
        <p:spPr>
          <a:xfrm>
            <a:off x="7273770" y="3589538"/>
            <a:ext cx="1319814" cy="20211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669195F-4F7B-48A7-ABD0-0C22BBF943E7}"/>
              </a:ext>
            </a:extLst>
          </p:cNvPr>
          <p:cNvCxnSpPr/>
          <p:nvPr/>
        </p:nvCxnSpPr>
        <p:spPr>
          <a:xfrm>
            <a:off x="10759736" y="1233996"/>
            <a:ext cx="79899" cy="16778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C8DC273-6752-49FF-ADF2-C798204414E5}"/>
              </a:ext>
            </a:extLst>
          </p:cNvPr>
          <p:cNvCxnSpPr/>
          <p:nvPr/>
        </p:nvCxnSpPr>
        <p:spPr>
          <a:xfrm>
            <a:off x="10839635" y="3275860"/>
            <a:ext cx="79899" cy="16778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976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740681-2A53-4CB2-BE8A-B1BC29D658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1942"/>
            <a:ext cx="10515600" cy="5955021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>
                <a:solidFill>
                  <a:srgbClr val="FF0000"/>
                </a:solidFill>
              </a:rPr>
              <a:t>                             Result</a:t>
            </a:r>
            <a:r>
              <a:rPr lang="en-US" dirty="0"/>
              <a:t>  (after using DT algorithm shortlisted data)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                      </a:t>
            </a:r>
            <a:r>
              <a:rPr lang="en-US" dirty="0">
                <a:solidFill>
                  <a:srgbClr val="FF0000"/>
                </a:solidFill>
              </a:rPr>
              <a:t>Regression  </a:t>
            </a:r>
            <a:r>
              <a:rPr lang="en-US" dirty="0"/>
              <a:t>(Multiple or Linear) </a:t>
            </a:r>
          </a:p>
          <a:p>
            <a:pPr marL="0" indent="0">
              <a:buNone/>
            </a:pPr>
            <a:r>
              <a:rPr lang="en-US" dirty="0"/>
              <a:t>                               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                       </a:t>
            </a:r>
            <a:r>
              <a:rPr lang="en-US" dirty="0">
                <a:solidFill>
                  <a:srgbClr val="FF0000"/>
                </a:solidFill>
              </a:rPr>
              <a:t>Output</a:t>
            </a:r>
            <a:r>
              <a:rPr lang="en-US" dirty="0"/>
              <a:t>  (Final result)</a:t>
            </a:r>
          </a:p>
          <a:p>
            <a:pPr marL="0" indent="0">
              <a:buNone/>
            </a:pPr>
            <a:r>
              <a:rPr lang="en-US" dirty="0"/>
              <a:t>                                  (Date/time of </a:t>
            </a:r>
            <a:r>
              <a:rPr lang="en-US" dirty="0" err="1"/>
              <a:t>Covid</a:t>
            </a:r>
            <a:r>
              <a:rPr lang="en-US" dirty="0"/>
              <a:t> – 19 Vaccine)</a:t>
            </a:r>
          </a:p>
          <a:p>
            <a:pPr marL="0" indent="0">
              <a:buNone/>
            </a:pPr>
            <a:endParaRPr lang="en-IN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90B0FE4-8917-4786-BB3A-1F0A906962B1}"/>
              </a:ext>
            </a:extLst>
          </p:cNvPr>
          <p:cNvCxnSpPr/>
          <p:nvPr/>
        </p:nvCxnSpPr>
        <p:spPr>
          <a:xfrm>
            <a:off x="4199138" y="710214"/>
            <a:ext cx="0" cy="11540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D8E12E6-A6F9-4B35-B121-894B0BE96168}"/>
              </a:ext>
            </a:extLst>
          </p:cNvPr>
          <p:cNvCxnSpPr>
            <a:cxnSpLocks/>
          </p:cNvCxnSpPr>
          <p:nvPr/>
        </p:nvCxnSpPr>
        <p:spPr>
          <a:xfrm>
            <a:off x="4199138" y="2274903"/>
            <a:ext cx="0" cy="15957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31669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82173-1544-4166-B6AE-7D566B610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416" y="88777"/>
            <a:ext cx="10803384" cy="1251751"/>
          </a:xfrm>
        </p:spPr>
        <p:txBody>
          <a:bodyPr/>
          <a:lstStyle/>
          <a:p>
            <a:r>
              <a:rPr lang="en-US" b="1" dirty="0"/>
              <a:t>             Flow    Chat   Of    2</a:t>
            </a:r>
            <a:r>
              <a:rPr lang="en-US" b="1" baseline="30000" dirty="0"/>
              <a:t>nd    </a:t>
            </a:r>
            <a:r>
              <a:rPr lang="en-US" b="1" dirty="0"/>
              <a:t> Priority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568AA0-6EDB-450F-AFD2-57BA697FEA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1851"/>
            <a:ext cx="10515600" cy="55973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>
                <a:solidFill>
                  <a:srgbClr val="FF0000"/>
                </a:solidFill>
              </a:rPr>
              <a:t>                                  Regression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                       </a:t>
            </a:r>
          </a:p>
          <a:p>
            <a:pPr marL="0" indent="0">
              <a:buNone/>
            </a:pPr>
            <a:r>
              <a:rPr lang="en-US" dirty="0"/>
              <a:t>                                      </a:t>
            </a:r>
            <a:r>
              <a:rPr lang="en-US" sz="3200" b="1" dirty="0">
                <a:solidFill>
                  <a:srgbClr val="FF0000"/>
                </a:solidFill>
              </a:rPr>
              <a:t>Multiple Regression </a:t>
            </a:r>
            <a:endParaRPr lang="en-US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                           </a:t>
            </a:r>
            <a:r>
              <a:rPr lang="en-US" sz="3200" b="1" dirty="0">
                <a:solidFill>
                  <a:srgbClr val="FF0000"/>
                </a:solidFill>
              </a:rPr>
              <a:t>Output</a:t>
            </a:r>
            <a:r>
              <a:rPr lang="en-US" dirty="0"/>
              <a:t>  (Final result)</a:t>
            </a:r>
          </a:p>
          <a:p>
            <a:pPr marL="0" indent="0">
              <a:buNone/>
            </a:pPr>
            <a:r>
              <a:rPr lang="en-US" dirty="0"/>
              <a:t>                             (Date/time of </a:t>
            </a:r>
            <a:r>
              <a:rPr lang="en-US" dirty="0" err="1"/>
              <a:t>Covid</a:t>
            </a:r>
            <a:r>
              <a:rPr lang="en-US" dirty="0"/>
              <a:t> – 19 Vaccine)</a:t>
            </a:r>
          </a:p>
          <a:p>
            <a:pPr marL="0" indent="0">
              <a:buNone/>
            </a:pPr>
            <a:endParaRPr lang="en-IN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DEA3982-6FBB-4BC6-BE31-32C5F8EAB405}"/>
              </a:ext>
            </a:extLst>
          </p:cNvPr>
          <p:cNvCxnSpPr/>
          <p:nvPr/>
        </p:nvCxnSpPr>
        <p:spPr>
          <a:xfrm>
            <a:off x="4838330" y="1651247"/>
            <a:ext cx="0" cy="16068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4A37235-3860-4DFF-AFCD-DC673EAD912E}"/>
              </a:ext>
            </a:extLst>
          </p:cNvPr>
          <p:cNvCxnSpPr/>
          <p:nvPr/>
        </p:nvCxnSpPr>
        <p:spPr>
          <a:xfrm>
            <a:off x="4857565" y="3792245"/>
            <a:ext cx="0" cy="16068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12129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457</Words>
  <Application>Microsoft Office PowerPoint</Application>
  <PresentationFormat>Widescreen</PresentationFormat>
  <Paragraphs>55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Approval/Disapproval of ML model and further modification if required</vt:lpstr>
      <vt:lpstr>PowerPoint Presentation</vt:lpstr>
      <vt:lpstr>PowerPoint Presentation</vt:lpstr>
      <vt:lpstr>                   Flow    Chart   of   Our   Plane</vt:lpstr>
      <vt:lpstr>PowerPoint Presentation</vt:lpstr>
      <vt:lpstr>             Flow    Chat   Of    2nd     Priority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Approval/Disapproval of ML model and further modification if required</dc:title>
  <dc:creator>Aftab Hussain</dc:creator>
  <cp:lastModifiedBy>Aftab Hussain</cp:lastModifiedBy>
  <cp:revision>8</cp:revision>
  <dcterms:created xsi:type="dcterms:W3CDTF">2020-10-18T16:13:07Z</dcterms:created>
  <dcterms:modified xsi:type="dcterms:W3CDTF">2020-10-18T17:43:59Z</dcterms:modified>
</cp:coreProperties>
</file>