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Lst>
  <p:sldSz cx="18288000" cy="10287000"/>
  <p:notesSz cx="6858000" cy="9144000"/>
  <p:embeddedFontLst>
    <p:embeddedFont>
      <p:font typeface="Arimo" panose="020B0604020202020204" pitchFamily="34" charset="0"/>
      <p:regular r:id="rId16"/>
    </p:embeddedFont>
    <p:embeddedFont>
      <p:font typeface="Arimo Bold" panose="020B0704020202020204" pitchFamily="34" charset="0"/>
      <p:regular r:id="rId17"/>
      <p:bold r:id="rId18"/>
    </p:embeddedFont>
    <p:embeddedFont>
      <p:font typeface="Times New Roman Bold" panose="02030802070405020303" pitchFamily="18" charset="77"/>
      <p:regular r:id="rId19"/>
      <p:bold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608" autoAdjust="0"/>
    <p:restoredTop sz="94589" autoAdjust="0"/>
  </p:normalViewPr>
  <p:slideViewPr>
    <p:cSldViewPr>
      <p:cViewPr varScale="1">
        <p:scale>
          <a:sx n="80" d="100"/>
          <a:sy n="80" d="100"/>
        </p:scale>
        <p:origin x="888" y="20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8789">
            <a:off x="702441" y="725258"/>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3" name="AutoShape 3"/>
          <p:cNvSpPr/>
          <p:nvPr/>
        </p:nvSpPr>
        <p:spPr>
          <a:xfrm rot="8789">
            <a:off x="702441" y="9542682"/>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4" name="AutoShape 4"/>
          <p:cNvSpPr/>
          <p:nvPr/>
        </p:nvSpPr>
        <p:spPr>
          <a:xfrm rot="8789">
            <a:off x="702441" y="725258"/>
            <a:ext cx="16763524" cy="0"/>
          </a:xfrm>
          <a:prstGeom prst="line">
            <a:avLst/>
          </a:prstGeom>
          <a:ln w="19050" cap="rnd">
            <a:solidFill>
              <a:srgbClr val="30241B"/>
            </a:solidFill>
            <a:prstDash val="solid"/>
            <a:headEnd type="none" w="sm" len="sm"/>
            <a:tailEnd type="none" w="sm" len="sm"/>
          </a:ln>
        </p:spPr>
        <p:txBody>
          <a:bodyPr/>
          <a:lstStyle/>
          <a:p>
            <a:endParaRPr lang="en-US"/>
          </a:p>
        </p:txBody>
      </p:sp>
      <p:grpSp>
        <p:nvGrpSpPr>
          <p:cNvPr id="5" name="Group 5"/>
          <p:cNvGrpSpPr/>
          <p:nvPr/>
        </p:nvGrpSpPr>
        <p:grpSpPr>
          <a:xfrm>
            <a:off x="0" y="-19050"/>
            <a:ext cx="18288000" cy="10287002"/>
            <a:chOff x="0" y="0"/>
            <a:chExt cx="24384000" cy="13716002"/>
          </a:xfrm>
        </p:grpSpPr>
        <p:sp>
          <p:nvSpPr>
            <p:cNvPr id="6" name="Freeform 6"/>
            <p:cNvSpPr/>
            <p:nvPr/>
          </p:nvSpPr>
          <p:spPr>
            <a:xfrm>
              <a:off x="0" y="0"/>
              <a:ext cx="24384000" cy="13716000"/>
            </a:xfrm>
            <a:custGeom>
              <a:avLst/>
              <a:gdLst/>
              <a:ahLst/>
              <a:cxnLst/>
              <a:rect l="l" t="t" r="r" b="b"/>
              <a:pathLst>
                <a:path w="24384000" h="13716000">
                  <a:moveTo>
                    <a:pt x="0" y="0"/>
                  </a:moveTo>
                  <a:lnTo>
                    <a:pt x="24384000" y="0"/>
                  </a:lnTo>
                  <a:lnTo>
                    <a:pt x="24384000" y="13716000"/>
                  </a:lnTo>
                  <a:lnTo>
                    <a:pt x="0" y="13716000"/>
                  </a:lnTo>
                  <a:close/>
                </a:path>
              </a:pathLst>
            </a:custGeom>
            <a:solidFill>
              <a:srgbClr val="000000"/>
            </a:solidFill>
          </p:spPr>
          <p:txBody>
            <a:bodyPr/>
            <a:lstStyle/>
            <a:p>
              <a:endParaRPr lang="en-US" dirty="0"/>
            </a:p>
          </p:txBody>
        </p:sp>
      </p:grpSp>
      <p:sp>
        <p:nvSpPr>
          <p:cNvPr id="7" name="AutoShape 7"/>
          <p:cNvSpPr/>
          <p:nvPr/>
        </p:nvSpPr>
        <p:spPr>
          <a:xfrm rot="8789">
            <a:off x="702441" y="725258"/>
            <a:ext cx="16763524" cy="0"/>
          </a:xfrm>
          <a:prstGeom prst="line">
            <a:avLst/>
          </a:prstGeom>
          <a:ln w="19050" cap="rnd">
            <a:solidFill>
              <a:srgbClr val="FFFFFF"/>
            </a:solidFill>
            <a:prstDash val="solid"/>
            <a:headEnd type="none" w="sm" len="sm"/>
            <a:tailEnd type="none" w="sm" len="sm"/>
          </a:ln>
        </p:spPr>
        <p:txBody>
          <a:bodyPr/>
          <a:lstStyle/>
          <a:p>
            <a:endParaRPr lang="en-US"/>
          </a:p>
        </p:txBody>
      </p:sp>
      <p:sp>
        <p:nvSpPr>
          <p:cNvPr id="8" name="AutoShape 8"/>
          <p:cNvSpPr/>
          <p:nvPr/>
        </p:nvSpPr>
        <p:spPr>
          <a:xfrm rot="8789">
            <a:off x="762237" y="9995571"/>
            <a:ext cx="16763524" cy="0"/>
          </a:xfrm>
          <a:prstGeom prst="line">
            <a:avLst/>
          </a:prstGeom>
          <a:ln w="19050" cap="rnd">
            <a:solidFill>
              <a:srgbClr val="FFFFFF"/>
            </a:solidFill>
            <a:prstDash val="solid"/>
            <a:headEnd type="none" w="sm" len="sm"/>
            <a:tailEnd type="none" w="sm" len="sm"/>
          </a:ln>
        </p:spPr>
        <p:txBody>
          <a:bodyPr/>
          <a:lstStyle/>
          <a:p>
            <a:endParaRPr lang="en-US"/>
          </a:p>
        </p:txBody>
      </p:sp>
      <p:sp>
        <p:nvSpPr>
          <p:cNvPr id="9" name="Freeform 9"/>
          <p:cNvSpPr/>
          <p:nvPr/>
        </p:nvSpPr>
        <p:spPr>
          <a:xfrm>
            <a:off x="0" y="45018"/>
            <a:ext cx="18288000" cy="8084664"/>
          </a:xfrm>
          <a:custGeom>
            <a:avLst/>
            <a:gdLst/>
            <a:ahLst/>
            <a:cxnLst/>
            <a:rect l="l" t="t" r="r" b="b"/>
            <a:pathLst>
              <a:path w="18288000" h="8084664">
                <a:moveTo>
                  <a:pt x="0" y="0"/>
                </a:moveTo>
                <a:lnTo>
                  <a:pt x="18288000" y="0"/>
                </a:lnTo>
                <a:lnTo>
                  <a:pt x="18288000" y="8084664"/>
                </a:lnTo>
                <a:lnTo>
                  <a:pt x="0" y="8084664"/>
                </a:lnTo>
                <a:lnTo>
                  <a:pt x="0" y="0"/>
                </a:lnTo>
                <a:close/>
              </a:path>
            </a:pathLst>
          </a:custGeom>
          <a:blipFill>
            <a:blip r:embed="rId2"/>
            <a:stretch>
              <a:fillRect t="-2681" b="-16641"/>
            </a:stretch>
          </a:blipFill>
        </p:spPr>
        <p:txBody>
          <a:bodyPr/>
          <a:lstStyle/>
          <a:p>
            <a:endParaRPr lang="en-US"/>
          </a:p>
        </p:txBody>
      </p:sp>
      <p:sp>
        <p:nvSpPr>
          <p:cNvPr id="10" name="TextBox 10"/>
          <p:cNvSpPr txBox="1"/>
          <p:nvPr/>
        </p:nvSpPr>
        <p:spPr>
          <a:xfrm>
            <a:off x="815340" y="1219968"/>
            <a:ext cx="10168379" cy="3936945"/>
          </a:xfrm>
          <a:prstGeom prst="rect">
            <a:avLst/>
          </a:prstGeom>
        </p:spPr>
        <p:txBody>
          <a:bodyPr lIns="0" tIns="0" rIns="0" bIns="0" rtlCol="0" anchor="t">
            <a:spAutoFit/>
          </a:bodyPr>
          <a:lstStyle/>
          <a:p>
            <a:pPr algn="l">
              <a:lnSpc>
                <a:spcPts val="11016"/>
              </a:lnSpc>
            </a:pPr>
            <a:r>
              <a:rPr lang="en-US" sz="10200">
                <a:solidFill>
                  <a:srgbClr val="FFFFFF"/>
                </a:solidFill>
                <a:latin typeface="Arimo"/>
              </a:rPr>
              <a:t>Customer Churn Analysis</a:t>
            </a:r>
          </a:p>
        </p:txBody>
      </p:sp>
      <p:sp>
        <p:nvSpPr>
          <p:cNvPr id="11" name="TextBox 11"/>
          <p:cNvSpPr txBox="1"/>
          <p:nvPr/>
        </p:nvSpPr>
        <p:spPr>
          <a:xfrm>
            <a:off x="10668000" y="8253508"/>
            <a:ext cx="7086600" cy="1654299"/>
          </a:xfrm>
          <a:prstGeom prst="rect">
            <a:avLst/>
          </a:prstGeom>
        </p:spPr>
        <p:txBody>
          <a:bodyPr wrap="square" lIns="0" tIns="0" rIns="0" bIns="0" rtlCol="0" anchor="t">
            <a:spAutoFit/>
          </a:bodyPr>
          <a:lstStyle/>
          <a:p>
            <a:pPr algn="r">
              <a:lnSpc>
                <a:spcPts val="4320"/>
              </a:lnSpc>
            </a:pPr>
            <a:r>
              <a:rPr lang="en-US" sz="3600" dirty="0">
                <a:solidFill>
                  <a:srgbClr val="FFFFFF"/>
                </a:solidFill>
                <a:latin typeface="Arimo"/>
              </a:rPr>
              <a:t>Sarthak Verma</a:t>
            </a:r>
          </a:p>
          <a:p>
            <a:pPr algn="r">
              <a:lnSpc>
                <a:spcPts val="4320"/>
              </a:lnSpc>
            </a:pPr>
            <a:r>
              <a:rPr lang="en-US" sz="3600" dirty="0">
                <a:solidFill>
                  <a:srgbClr val="FFFFFF"/>
                </a:solidFill>
                <a:latin typeface="Arimo"/>
              </a:rPr>
              <a:t>Sxv230040</a:t>
            </a:r>
            <a:br>
              <a:rPr lang="en-US" sz="3600" dirty="0">
                <a:solidFill>
                  <a:srgbClr val="FFFFFF"/>
                </a:solidFill>
                <a:latin typeface="Arimo"/>
              </a:rPr>
            </a:br>
            <a:r>
              <a:rPr lang="en-US" sz="3600" dirty="0">
                <a:solidFill>
                  <a:srgbClr val="FFFFFF"/>
                </a:solidFill>
                <a:latin typeface="Arimo"/>
              </a:rPr>
              <a:t>BUAN 6390.001</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8789">
            <a:off x="702441" y="725258"/>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3" name="AutoShape 3"/>
          <p:cNvSpPr/>
          <p:nvPr/>
        </p:nvSpPr>
        <p:spPr>
          <a:xfrm rot="8789">
            <a:off x="702441" y="9542682"/>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4" name="TextBox 4"/>
          <p:cNvSpPr txBox="1"/>
          <p:nvPr/>
        </p:nvSpPr>
        <p:spPr>
          <a:xfrm>
            <a:off x="798022" y="926245"/>
            <a:ext cx="15425928" cy="898398"/>
          </a:xfrm>
          <a:prstGeom prst="rect">
            <a:avLst/>
          </a:prstGeom>
        </p:spPr>
        <p:txBody>
          <a:bodyPr lIns="0" tIns="0" rIns="0" bIns="0" rtlCol="0" anchor="t">
            <a:spAutoFit/>
          </a:bodyPr>
          <a:lstStyle/>
          <a:p>
            <a:pPr algn="l">
              <a:lnSpc>
                <a:spcPts val="3600"/>
              </a:lnSpc>
            </a:pPr>
            <a:r>
              <a:rPr lang="en-US" sz="3000">
                <a:solidFill>
                  <a:srgbClr val="000000"/>
                </a:solidFill>
                <a:latin typeface="Arimo"/>
              </a:rPr>
              <a:t>Gradient Boosting Classifier Model – Accuracy 80.73 %</a:t>
            </a:r>
          </a:p>
          <a:p>
            <a:pPr algn="l">
              <a:lnSpc>
                <a:spcPts val="3600"/>
              </a:lnSpc>
            </a:pPr>
            <a:r>
              <a:rPr lang="en-US" sz="3000">
                <a:solidFill>
                  <a:srgbClr val="000000"/>
                </a:solidFill>
                <a:latin typeface="Arimo"/>
              </a:rPr>
              <a:t> </a:t>
            </a:r>
          </a:p>
        </p:txBody>
      </p:sp>
      <p:sp>
        <p:nvSpPr>
          <p:cNvPr id="5" name="TextBox 5"/>
          <p:cNvSpPr txBox="1"/>
          <p:nvPr/>
        </p:nvSpPr>
        <p:spPr>
          <a:xfrm>
            <a:off x="798022" y="4984619"/>
            <a:ext cx="9972501" cy="4724400"/>
          </a:xfrm>
          <a:prstGeom prst="rect">
            <a:avLst/>
          </a:prstGeom>
        </p:spPr>
        <p:txBody>
          <a:bodyPr lIns="0" tIns="0" rIns="0" bIns="0" rtlCol="0" anchor="t">
            <a:spAutoFit/>
          </a:bodyPr>
          <a:lstStyle/>
          <a:p>
            <a:pPr algn="l">
              <a:lnSpc>
                <a:spcPts val="2520"/>
              </a:lnSpc>
            </a:pPr>
            <a:r>
              <a:rPr lang="en-US" sz="2100">
                <a:solidFill>
                  <a:srgbClr val="0D0D0D"/>
                </a:solidFill>
                <a:latin typeface="Arimo Bold"/>
              </a:rPr>
              <a:t>No Churn (Class 0)</a:t>
            </a:r>
          </a:p>
          <a:p>
            <a:pPr marL="380048" lvl="1" indent="-190024" algn="l">
              <a:lnSpc>
                <a:spcPts val="2520"/>
              </a:lnSpc>
              <a:buFont typeface="Arial"/>
              <a:buChar char="•"/>
            </a:pPr>
            <a:r>
              <a:rPr lang="en-US" sz="2100">
                <a:solidFill>
                  <a:srgbClr val="0D0D0D"/>
                </a:solidFill>
                <a:latin typeface="Arimo Bold"/>
              </a:rPr>
              <a:t>Precision (85%)</a:t>
            </a:r>
            <a:r>
              <a:rPr lang="en-US" sz="2100">
                <a:solidFill>
                  <a:srgbClr val="0D0D0D"/>
                </a:solidFill>
                <a:latin typeface="Arimo"/>
              </a:rPr>
              <a:t>: High precision shows that the model is highly effective at accurately predicting customers who will not churn.</a:t>
            </a:r>
          </a:p>
          <a:p>
            <a:pPr marL="380048" lvl="1" indent="-190024" algn="l">
              <a:lnSpc>
                <a:spcPts val="2520"/>
              </a:lnSpc>
              <a:buFont typeface="Arial"/>
              <a:buChar char="•"/>
            </a:pPr>
            <a:r>
              <a:rPr lang="en-US" sz="2100">
                <a:solidFill>
                  <a:srgbClr val="0D0D0D"/>
                </a:solidFill>
                <a:latin typeface="Arimo Bold"/>
              </a:rPr>
              <a:t>Recall (90%)</a:t>
            </a:r>
            <a:r>
              <a:rPr lang="en-US" sz="2100">
                <a:solidFill>
                  <a:srgbClr val="0D0D0D"/>
                </a:solidFill>
                <a:latin typeface="Arimo"/>
              </a:rPr>
              <a:t>: This high recall rate indicates that the model successfully identifies 90% of the customers who will not churn.</a:t>
            </a:r>
          </a:p>
          <a:p>
            <a:pPr marL="380048" lvl="1" indent="-190024" algn="l">
              <a:lnSpc>
                <a:spcPts val="2520"/>
              </a:lnSpc>
            </a:pPr>
            <a:endParaRPr lang="en-US" sz="2100">
              <a:solidFill>
                <a:srgbClr val="0D0D0D"/>
              </a:solidFill>
              <a:latin typeface="Arimo"/>
            </a:endParaRPr>
          </a:p>
          <a:p>
            <a:pPr marL="380048" lvl="1" indent="-190024" algn="l">
              <a:lnSpc>
                <a:spcPts val="2520"/>
              </a:lnSpc>
            </a:pPr>
            <a:r>
              <a:rPr lang="en-US" sz="2100">
                <a:solidFill>
                  <a:srgbClr val="0D0D0D"/>
                </a:solidFill>
                <a:latin typeface="Arimo Bold"/>
              </a:rPr>
              <a:t>Churn (Class 1)</a:t>
            </a:r>
          </a:p>
          <a:p>
            <a:pPr marL="380048" lvl="1" indent="-190024" algn="l">
              <a:lnSpc>
                <a:spcPts val="2520"/>
              </a:lnSpc>
              <a:buFont typeface="Arial"/>
              <a:buChar char="•"/>
            </a:pPr>
            <a:r>
              <a:rPr lang="en-US" sz="2100">
                <a:solidFill>
                  <a:srgbClr val="0D0D0D"/>
                </a:solidFill>
                <a:latin typeface="Arimo Bold"/>
              </a:rPr>
              <a:t>Precision (66%)</a:t>
            </a:r>
            <a:r>
              <a:rPr lang="en-US" sz="2100">
                <a:solidFill>
                  <a:srgbClr val="0D0D0D"/>
                </a:solidFill>
                <a:latin typeface="Arimo"/>
              </a:rPr>
              <a:t>: This is moderately high, indicating that the model accurately predicts churn 66% of the time when it forecasts that a customer will churn.</a:t>
            </a:r>
          </a:p>
          <a:p>
            <a:pPr marL="380048" lvl="1" indent="-190024" algn="l">
              <a:lnSpc>
                <a:spcPts val="2520"/>
              </a:lnSpc>
              <a:buFont typeface="Arial"/>
              <a:buChar char="•"/>
            </a:pPr>
            <a:r>
              <a:rPr lang="en-US" sz="2100">
                <a:solidFill>
                  <a:srgbClr val="0D0D0D"/>
                </a:solidFill>
                <a:latin typeface="Arimo Bold"/>
              </a:rPr>
              <a:t>Recall (56%)</a:t>
            </a:r>
            <a:r>
              <a:rPr lang="en-US" sz="2100">
                <a:solidFill>
                  <a:srgbClr val="0D0D0D"/>
                </a:solidFill>
                <a:latin typeface="Arimo"/>
              </a:rPr>
              <a:t>: The recall rate demonstrates that the model captures 56% of all actual churn cases. Although this is more than half, many at-risk customers may still need to be identified.</a:t>
            </a:r>
          </a:p>
          <a:p>
            <a:pPr marL="380048" lvl="1" indent="-190024" algn="l">
              <a:lnSpc>
                <a:spcPts val="2520"/>
              </a:lnSpc>
            </a:pPr>
            <a:endParaRPr lang="en-US" sz="2100">
              <a:solidFill>
                <a:srgbClr val="0D0D0D"/>
              </a:solidFill>
              <a:latin typeface="Arimo"/>
            </a:endParaRPr>
          </a:p>
          <a:p>
            <a:pPr marL="380048" lvl="1" indent="-190024" algn="l">
              <a:lnSpc>
                <a:spcPts val="2520"/>
              </a:lnSpc>
            </a:pPr>
            <a:endParaRPr lang="en-US" sz="2100">
              <a:solidFill>
                <a:srgbClr val="0D0D0D"/>
              </a:solidFill>
              <a:latin typeface="Arimo"/>
            </a:endParaRPr>
          </a:p>
          <a:p>
            <a:pPr marL="380048" lvl="1" indent="-190024" algn="l">
              <a:lnSpc>
                <a:spcPts val="2520"/>
              </a:lnSpc>
            </a:pPr>
            <a:endParaRPr lang="en-US" sz="2100">
              <a:solidFill>
                <a:srgbClr val="0D0D0D"/>
              </a:solidFill>
              <a:latin typeface="Arimo"/>
            </a:endParaRPr>
          </a:p>
        </p:txBody>
      </p:sp>
      <p:sp>
        <p:nvSpPr>
          <p:cNvPr id="6" name="Freeform 6" descr="A chart with a number of colors  Description automatically generated with medium confidence"/>
          <p:cNvSpPr/>
          <p:nvPr/>
        </p:nvSpPr>
        <p:spPr>
          <a:xfrm>
            <a:off x="10861964" y="1384971"/>
            <a:ext cx="7122069" cy="6274422"/>
          </a:xfrm>
          <a:custGeom>
            <a:avLst/>
            <a:gdLst/>
            <a:ahLst/>
            <a:cxnLst/>
            <a:rect l="l" t="t" r="r" b="b"/>
            <a:pathLst>
              <a:path w="7122069" h="6274422">
                <a:moveTo>
                  <a:pt x="0" y="0"/>
                </a:moveTo>
                <a:lnTo>
                  <a:pt x="7122068" y="0"/>
                </a:lnTo>
                <a:lnTo>
                  <a:pt x="7122068" y="6274422"/>
                </a:lnTo>
                <a:lnTo>
                  <a:pt x="0" y="6274422"/>
                </a:lnTo>
                <a:lnTo>
                  <a:pt x="0" y="0"/>
                </a:lnTo>
                <a:close/>
              </a:path>
            </a:pathLst>
          </a:custGeom>
          <a:blipFill>
            <a:blip r:embed="rId2"/>
            <a:stretch>
              <a:fillRect/>
            </a:stretch>
          </a:blipFill>
        </p:spPr>
        <p:txBody>
          <a:bodyPr/>
          <a:lstStyle/>
          <a:p>
            <a:endParaRPr lang="en-US"/>
          </a:p>
        </p:txBody>
      </p:sp>
      <p:sp>
        <p:nvSpPr>
          <p:cNvPr id="7" name="Freeform 7" descr="A screenshot of a calculator  Description automatically generated"/>
          <p:cNvSpPr/>
          <p:nvPr/>
        </p:nvSpPr>
        <p:spPr>
          <a:xfrm>
            <a:off x="964658" y="1467615"/>
            <a:ext cx="6461382" cy="3244096"/>
          </a:xfrm>
          <a:custGeom>
            <a:avLst/>
            <a:gdLst/>
            <a:ahLst/>
            <a:cxnLst/>
            <a:rect l="l" t="t" r="r" b="b"/>
            <a:pathLst>
              <a:path w="6461382" h="3244096">
                <a:moveTo>
                  <a:pt x="0" y="0"/>
                </a:moveTo>
                <a:lnTo>
                  <a:pt x="6461382" y="0"/>
                </a:lnTo>
                <a:lnTo>
                  <a:pt x="6461382" y="3244096"/>
                </a:lnTo>
                <a:lnTo>
                  <a:pt x="0" y="3244096"/>
                </a:lnTo>
                <a:lnTo>
                  <a:pt x="0" y="0"/>
                </a:lnTo>
                <a:close/>
              </a:path>
            </a:pathLst>
          </a:custGeom>
          <a:blipFill>
            <a:blip r:embed="rId3"/>
            <a:stretch>
              <a:fillRect/>
            </a:stretch>
          </a:blipFill>
        </p:spPr>
        <p:txBody>
          <a:bodyPr/>
          <a:lstStyle/>
          <a:p>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8789">
            <a:off x="702441" y="725258"/>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3" name="AutoShape 3"/>
          <p:cNvSpPr/>
          <p:nvPr/>
        </p:nvSpPr>
        <p:spPr>
          <a:xfrm rot="8789">
            <a:off x="702441" y="9542682"/>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4" name="TextBox 4"/>
          <p:cNvSpPr txBox="1"/>
          <p:nvPr/>
        </p:nvSpPr>
        <p:spPr>
          <a:xfrm>
            <a:off x="798022" y="926245"/>
            <a:ext cx="15425928" cy="898398"/>
          </a:xfrm>
          <a:prstGeom prst="rect">
            <a:avLst/>
          </a:prstGeom>
        </p:spPr>
        <p:txBody>
          <a:bodyPr lIns="0" tIns="0" rIns="0" bIns="0" rtlCol="0" anchor="t">
            <a:spAutoFit/>
          </a:bodyPr>
          <a:lstStyle/>
          <a:p>
            <a:pPr algn="l">
              <a:lnSpc>
                <a:spcPts val="3600"/>
              </a:lnSpc>
            </a:pPr>
            <a:r>
              <a:rPr lang="en-US" sz="3000">
                <a:solidFill>
                  <a:srgbClr val="000000"/>
                </a:solidFill>
                <a:latin typeface="Arimo"/>
              </a:rPr>
              <a:t>Random Forest Model – Accuracy 80 %</a:t>
            </a:r>
          </a:p>
          <a:p>
            <a:pPr algn="l">
              <a:lnSpc>
                <a:spcPts val="3600"/>
              </a:lnSpc>
            </a:pPr>
            <a:r>
              <a:rPr lang="en-US" sz="3000">
                <a:solidFill>
                  <a:srgbClr val="000000"/>
                </a:solidFill>
                <a:latin typeface="Arimo"/>
              </a:rPr>
              <a:t> </a:t>
            </a:r>
          </a:p>
        </p:txBody>
      </p:sp>
      <p:sp>
        <p:nvSpPr>
          <p:cNvPr id="5" name="TextBox 5"/>
          <p:cNvSpPr txBox="1"/>
          <p:nvPr/>
        </p:nvSpPr>
        <p:spPr>
          <a:xfrm>
            <a:off x="798022" y="5481030"/>
            <a:ext cx="9972501" cy="2838450"/>
          </a:xfrm>
          <a:prstGeom prst="rect">
            <a:avLst/>
          </a:prstGeom>
        </p:spPr>
        <p:txBody>
          <a:bodyPr lIns="0" tIns="0" rIns="0" bIns="0" rtlCol="0" anchor="t">
            <a:spAutoFit/>
          </a:bodyPr>
          <a:lstStyle/>
          <a:p>
            <a:pPr marL="380048" lvl="1" indent="-190024" algn="l">
              <a:lnSpc>
                <a:spcPts val="2520"/>
              </a:lnSpc>
              <a:buFont typeface="Arial"/>
              <a:buChar char="•"/>
            </a:pPr>
            <a:r>
              <a:rPr lang="en-US" sz="2100">
                <a:solidFill>
                  <a:srgbClr val="0D0D0D"/>
                </a:solidFill>
                <a:latin typeface="Arimo Bold"/>
              </a:rPr>
              <a:t>No Churn Prediction</a:t>
            </a:r>
            <a:r>
              <a:rPr lang="en-US" sz="2100">
                <a:solidFill>
                  <a:srgbClr val="0D0D0D"/>
                </a:solidFill>
                <a:latin typeface="Arimo"/>
              </a:rPr>
              <a:t>: The model demonstrates high effectiveness, with intense precision (83%) and excellent recall (91%), accurately identifying the most loyal customers.</a:t>
            </a:r>
          </a:p>
          <a:p>
            <a:pPr marL="380048" lvl="1" indent="-190024" algn="l">
              <a:lnSpc>
                <a:spcPts val="2520"/>
              </a:lnSpc>
            </a:pPr>
            <a:r>
              <a:rPr lang="en-US" sz="2100">
                <a:solidFill>
                  <a:srgbClr val="0D0D0D"/>
                </a:solidFill>
                <a:latin typeface="Arimo Bold"/>
              </a:rPr>
              <a:t>Churn Prediction</a:t>
            </a:r>
            <a:r>
              <a:rPr lang="en-US" sz="2100">
                <a:solidFill>
                  <a:srgbClr val="0D0D0D"/>
                </a:solidFill>
                <a:latin typeface="Arimo"/>
              </a:rPr>
              <a:t>: Performance is moderate, with a precision of 65% and a lower recall of 49%, indicating that the model fails to detect more than half of the actual churn cases. This underscores a need for enhancements to identify customers at risk more effectively.</a:t>
            </a:r>
          </a:p>
          <a:p>
            <a:pPr marL="380048" lvl="1" indent="-190024" algn="l">
              <a:lnSpc>
                <a:spcPts val="2520"/>
              </a:lnSpc>
            </a:pPr>
            <a:endParaRPr lang="en-US" sz="2100">
              <a:solidFill>
                <a:srgbClr val="0D0D0D"/>
              </a:solidFill>
              <a:latin typeface="Arimo"/>
            </a:endParaRPr>
          </a:p>
          <a:p>
            <a:pPr marL="380048" lvl="1" indent="-190024" algn="l">
              <a:lnSpc>
                <a:spcPts val="2520"/>
              </a:lnSpc>
            </a:pPr>
            <a:endParaRPr lang="en-US" sz="2100">
              <a:solidFill>
                <a:srgbClr val="0D0D0D"/>
              </a:solidFill>
              <a:latin typeface="Arimo"/>
            </a:endParaRPr>
          </a:p>
        </p:txBody>
      </p:sp>
      <p:sp>
        <p:nvSpPr>
          <p:cNvPr id="6" name="Freeform 6" descr="A chart with a blue and yellow color scheme  Description automatically generated with medium confidence"/>
          <p:cNvSpPr/>
          <p:nvPr/>
        </p:nvSpPr>
        <p:spPr>
          <a:xfrm>
            <a:off x="10861964" y="1384970"/>
            <a:ext cx="6721524" cy="5855613"/>
          </a:xfrm>
          <a:custGeom>
            <a:avLst/>
            <a:gdLst/>
            <a:ahLst/>
            <a:cxnLst/>
            <a:rect l="l" t="t" r="r" b="b"/>
            <a:pathLst>
              <a:path w="6721524" h="5855613">
                <a:moveTo>
                  <a:pt x="0" y="0"/>
                </a:moveTo>
                <a:lnTo>
                  <a:pt x="6721524" y="0"/>
                </a:lnTo>
                <a:lnTo>
                  <a:pt x="6721524" y="5855612"/>
                </a:lnTo>
                <a:lnTo>
                  <a:pt x="0" y="5855612"/>
                </a:lnTo>
                <a:lnTo>
                  <a:pt x="0" y="0"/>
                </a:lnTo>
                <a:close/>
              </a:path>
            </a:pathLst>
          </a:custGeom>
          <a:blipFill>
            <a:blip r:embed="rId2"/>
            <a:stretch>
              <a:fillRect/>
            </a:stretch>
          </a:blipFill>
        </p:spPr>
        <p:txBody>
          <a:bodyPr/>
          <a:lstStyle/>
          <a:p>
            <a:endParaRPr lang="en-US"/>
          </a:p>
        </p:txBody>
      </p:sp>
      <p:sp>
        <p:nvSpPr>
          <p:cNvPr id="7" name="Freeform 7" descr="A screenshot of a graph  Description automatically generated"/>
          <p:cNvSpPr/>
          <p:nvPr/>
        </p:nvSpPr>
        <p:spPr>
          <a:xfrm>
            <a:off x="704512" y="1468098"/>
            <a:ext cx="8633451" cy="3942102"/>
          </a:xfrm>
          <a:custGeom>
            <a:avLst/>
            <a:gdLst/>
            <a:ahLst/>
            <a:cxnLst/>
            <a:rect l="l" t="t" r="r" b="b"/>
            <a:pathLst>
              <a:path w="8633451" h="3942102">
                <a:moveTo>
                  <a:pt x="0" y="0"/>
                </a:moveTo>
                <a:lnTo>
                  <a:pt x="8633452" y="0"/>
                </a:lnTo>
                <a:lnTo>
                  <a:pt x="8633452" y="3942102"/>
                </a:lnTo>
                <a:lnTo>
                  <a:pt x="0" y="3942102"/>
                </a:lnTo>
                <a:lnTo>
                  <a:pt x="0" y="0"/>
                </a:lnTo>
                <a:close/>
              </a:path>
            </a:pathLst>
          </a:custGeom>
          <a:blipFill>
            <a:blip r:embed="rId3"/>
            <a:stretch>
              <a:fillRect t="-2863" b="-2863"/>
            </a:stretch>
          </a:blipFill>
        </p:spPr>
        <p:txBody>
          <a:bodyP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8789">
            <a:off x="702441" y="725258"/>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3" name="AutoShape 3"/>
          <p:cNvSpPr/>
          <p:nvPr/>
        </p:nvSpPr>
        <p:spPr>
          <a:xfrm rot="8789">
            <a:off x="702441" y="9542682"/>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4" name="TextBox 4"/>
          <p:cNvSpPr txBox="1"/>
          <p:nvPr/>
        </p:nvSpPr>
        <p:spPr>
          <a:xfrm>
            <a:off x="759922" y="896805"/>
            <a:ext cx="15768828" cy="524325"/>
          </a:xfrm>
          <a:prstGeom prst="rect">
            <a:avLst/>
          </a:prstGeom>
        </p:spPr>
        <p:txBody>
          <a:bodyPr lIns="0" tIns="0" rIns="0" bIns="0" rtlCol="0" anchor="t">
            <a:spAutoFit/>
          </a:bodyPr>
          <a:lstStyle/>
          <a:p>
            <a:pPr algn="l">
              <a:lnSpc>
                <a:spcPts val="3600"/>
              </a:lnSpc>
            </a:pPr>
            <a:r>
              <a:rPr lang="en-US" sz="3000">
                <a:solidFill>
                  <a:srgbClr val="000000"/>
                </a:solidFill>
                <a:latin typeface="Arimo"/>
              </a:rPr>
              <a:t>Model Comparison</a:t>
            </a:r>
          </a:p>
        </p:txBody>
      </p:sp>
      <p:sp>
        <p:nvSpPr>
          <p:cNvPr id="5" name="Freeform 5" descr="A table with numbers and symbols  Description automatically generated"/>
          <p:cNvSpPr/>
          <p:nvPr/>
        </p:nvSpPr>
        <p:spPr>
          <a:xfrm>
            <a:off x="668482" y="1565781"/>
            <a:ext cx="8325369" cy="4460946"/>
          </a:xfrm>
          <a:custGeom>
            <a:avLst/>
            <a:gdLst/>
            <a:ahLst/>
            <a:cxnLst/>
            <a:rect l="l" t="t" r="r" b="b"/>
            <a:pathLst>
              <a:path w="8325369" h="4460946">
                <a:moveTo>
                  <a:pt x="0" y="0"/>
                </a:moveTo>
                <a:lnTo>
                  <a:pt x="8325370" y="0"/>
                </a:lnTo>
                <a:lnTo>
                  <a:pt x="8325370" y="4460946"/>
                </a:lnTo>
                <a:lnTo>
                  <a:pt x="0" y="4460946"/>
                </a:lnTo>
                <a:lnTo>
                  <a:pt x="0" y="0"/>
                </a:lnTo>
                <a:close/>
              </a:path>
            </a:pathLst>
          </a:custGeom>
          <a:blipFill>
            <a:blip r:embed="rId2"/>
            <a:stretch>
              <a:fillRect/>
            </a:stretch>
          </a:blipFill>
        </p:spPr>
        <p:txBody>
          <a:bodyPr/>
          <a:lstStyle/>
          <a:p>
            <a:endParaRPr lang="en-US"/>
          </a:p>
        </p:txBody>
      </p:sp>
      <p:sp>
        <p:nvSpPr>
          <p:cNvPr id="6" name="TextBox 6"/>
          <p:cNvSpPr txBox="1"/>
          <p:nvPr/>
        </p:nvSpPr>
        <p:spPr>
          <a:xfrm>
            <a:off x="9942022" y="1601976"/>
            <a:ext cx="7728064" cy="5667375"/>
          </a:xfrm>
          <a:prstGeom prst="rect">
            <a:avLst/>
          </a:prstGeom>
        </p:spPr>
        <p:txBody>
          <a:bodyPr lIns="0" tIns="0" rIns="0" bIns="0" rtlCol="0" anchor="t">
            <a:spAutoFit/>
          </a:bodyPr>
          <a:lstStyle/>
          <a:p>
            <a:pPr marL="380048" lvl="1" indent="-190024" algn="l">
              <a:lnSpc>
                <a:spcPts val="2520"/>
              </a:lnSpc>
              <a:buFont typeface="Arial"/>
              <a:buChar char="•"/>
            </a:pPr>
            <a:r>
              <a:rPr lang="en-US" sz="2100">
                <a:solidFill>
                  <a:srgbClr val="0D0D0D"/>
                </a:solidFill>
                <a:latin typeface="Arimo Bold"/>
              </a:rPr>
              <a:t>Overall Accuracy</a:t>
            </a:r>
            <a:r>
              <a:rPr lang="en-US" sz="2100">
                <a:solidFill>
                  <a:srgbClr val="0D0D0D"/>
                </a:solidFill>
                <a:latin typeface="Arimo"/>
              </a:rPr>
              <a:t>: Gradient Boosting achieves the highest accuracy at 80.73%, ranking it the most accurate model among the four evaluated.</a:t>
            </a:r>
          </a:p>
          <a:p>
            <a:pPr marL="380048" lvl="1" indent="-190024" algn="l">
              <a:lnSpc>
                <a:spcPts val="2520"/>
              </a:lnSpc>
            </a:pPr>
            <a:endParaRPr lang="en-US" sz="2100">
              <a:solidFill>
                <a:srgbClr val="0D0D0D"/>
              </a:solidFill>
              <a:latin typeface="Arimo"/>
            </a:endParaRPr>
          </a:p>
          <a:p>
            <a:pPr marL="380048" lvl="1" indent="-190024" algn="l">
              <a:lnSpc>
                <a:spcPts val="2520"/>
              </a:lnSpc>
            </a:pPr>
            <a:r>
              <a:rPr lang="en-US" sz="2100">
                <a:solidFill>
                  <a:srgbClr val="0D0D0D"/>
                </a:solidFill>
                <a:latin typeface="Arimo"/>
              </a:rPr>
              <a:t> </a:t>
            </a:r>
            <a:r>
              <a:rPr lang="en-US" sz="2100">
                <a:solidFill>
                  <a:srgbClr val="0D0D0D"/>
                </a:solidFill>
                <a:latin typeface="Arimo Bold"/>
              </a:rPr>
              <a:t>Performance on No Churn (Class 0)</a:t>
            </a:r>
            <a:r>
              <a:rPr lang="en-US" sz="2100">
                <a:solidFill>
                  <a:srgbClr val="0D0D0D"/>
                </a:solidFill>
                <a:latin typeface="Arimo"/>
              </a:rPr>
              <a:t>:</a:t>
            </a:r>
          </a:p>
          <a:p>
            <a:pPr marL="1065848" lvl="2" indent="-355282" algn="l">
              <a:lnSpc>
                <a:spcPts val="2520"/>
              </a:lnSpc>
              <a:buFont typeface="Arial"/>
              <a:buChar char="⚬"/>
            </a:pPr>
            <a:r>
              <a:rPr lang="en-US" sz="2100">
                <a:solidFill>
                  <a:srgbClr val="0D0D0D"/>
                </a:solidFill>
                <a:latin typeface="Arimo Bold"/>
              </a:rPr>
              <a:t>Precision and Recall</a:t>
            </a:r>
            <a:r>
              <a:rPr lang="en-US" sz="2100">
                <a:solidFill>
                  <a:srgbClr val="0D0D0D"/>
                </a:solidFill>
                <a:latin typeface="Arimo"/>
              </a:rPr>
              <a:t>: Random Forest and Gradient Boosting demonstrate the highest recall rates, at 91% and 90%, respectively, essential for reducing false negatives (missing loyal customers). Both models also exhibit high precision, resulting in fewer false positives in predicting customers who will not churn.</a:t>
            </a:r>
          </a:p>
          <a:p>
            <a:pPr marL="1065848" lvl="2" indent="-355282" algn="l">
              <a:lnSpc>
                <a:spcPts val="2520"/>
              </a:lnSpc>
            </a:pPr>
            <a:endParaRPr lang="en-US" sz="2100">
              <a:solidFill>
                <a:srgbClr val="0D0D0D"/>
              </a:solidFill>
              <a:latin typeface="Arimo"/>
            </a:endParaRPr>
          </a:p>
          <a:p>
            <a:pPr marL="380048" lvl="1" indent="-190024" algn="l">
              <a:lnSpc>
                <a:spcPts val="2520"/>
              </a:lnSpc>
              <a:buFont typeface="Arial"/>
              <a:buChar char="•"/>
            </a:pPr>
            <a:r>
              <a:rPr lang="en-US" sz="2100">
                <a:solidFill>
                  <a:srgbClr val="0D0D0D"/>
                </a:solidFill>
                <a:latin typeface="Arimo Bold"/>
              </a:rPr>
              <a:t>Performance on Churn (Class 1)</a:t>
            </a:r>
            <a:r>
              <a:rPr lang="en-US" sz="2100">
                <a:solidFill>
                  <a:srgbClr val="0D0D0D"/>
                </a:solidFill>
                <a:latin typeface="Arimo"/>
              </a:rPr>
              <a:t>:</a:t>
            </a:r>
          </a:p>
          <a:p>
            <a:pPr marL="1065848" lvl="2" indent="-355282" algn="l">
              <a:lnSpc>
                <a:spcPts val="2520"/>
              </a:lnSpc>
              <a:buFont typeface="Arial"/>
              <a:buChar char="⚬"/>
            </a:pPr>
            <a:r>
              <a:rPr lang="en-US" sz="2100">
                <a:solidFill>
                  <a:srgbClr val="0D0D0D"/>
                </a:solidFill>
                <a:latin typeface="Arimo Bold"/>
              </a:rPr>
              <a:t>Precision</a:t>
            </a:r>
            <a:r>
              <a:rPr lang="en-US" sz="2100">
                <a:solidFill>
                  <a:srgbClr val="0D0D0D"/>
                </a:solidFill>
                <a:latin typeface="Arimo"/>
              </a:rPr>
              <a:t>: Gradient Boosting offers the highest precision at 66% for predicting churn, making it the most dependable model for accurately identifying actual churn cases.</a:t>
            </a:r>
          </a:p>
          <a:p>
            <a:pPr marL="1065848" lvl="2" indent="-355282" algn="l">
              <a:lnSpc>
                <a:spcPts val="2520"/>
              </a:lnSpc>
            </a:pPr>
            <a:endParaRPr lang="en-US" sz="2100">
              <a:solidFill>
                <a:srgbClr val="0D0D0D"/>
              </a:solidFill>
              <a:latin typeface="Arim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8789">
            <a:off x="702441" y="725258"/>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3" name="AutoShape 3"/>
          <p:cNvSpPr/>
          <p:nvPr/>
        </p:nvSpPr>
        <p:spPr>
          <a:xfrm rot="8789">
            <a:off x="702441" y="9542682"/>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4" name="TextBox 4"/>
          <p:cNvSpPr txBox="1"/>
          <p:nvPr/>
        </p:nvSpPr>
        <p:spPr>
          <a:xfrm>
            <a:off x="815340" y="2286000"/>
            <a:ext cx="15768828" cy="1552575"/>
          </a:xfrm>
          <a:prstGeom prst="rect">
            <a:avLst/>
          </a:prstGeom>
        </p:spPr>
        <p:txBody>
          <a:bodyPr lIns="0" tIns="0" rIns="0" bIns="0" rtlCol="0" anchor="t">
            <a:spAutoFit/>
          </a:bodyPr>
          <a:lstStyle/>
          <a:p>
            <a:pPr algn="l">
              <a:lnSpc>
                <a:spcPts val="11880"/>
              </a:lnSpc>
            </a:pPr>
            <a:r>
              <a:rPr lang="en-US" sz="9900" u="sng">
                <a:solidFill>
                  <a:srgbClr val="000000"/>
                </a:solidFill>
                <a:latin typeface="Arimo"/>
              </a:rPr>
              <a:t>Conclusion</a:t>
            </a:r>
          </a:p>
        </p:txBody>
      </p:sp>
      <p:sp>
        <p:nvSpPr>
          <p:cNvPr id="5" name="TextBox 5"/>
          <p:cNvSpPr txBox="1"/>
          <p:nvPr/>
        </p:nvSpPr>
        <p:spPr>
          <a:xfrm>
            <a:off x="815340" y="4977450"/>
            <a:ext cx="15577607" cy="4914900"/>
          </a:xfrm>
          <a:prstGeom prst="rect">
            <a:avLst/>
          </a:prstGeom>
        </p:spPr>
        <p:txBody>
          <a:bodyPr lIns="0" tIns="0" rIns="0" bIns="0" rtlCol="0" anchor="t">
            <a:spAutoFit/>
          </a:bodyPr>
          <a:lstStyle/>
          <a:p>
            <a:pPr marL="651510" lvl="1" indent="-325755" algn="l">
              <a:lnSpc>
                <a:spcPts val="4320"/>
              </a:lnSpc>
              <a:buFont typeface="Arial"/>
              <a:buChar char="•"/>
            </a:pPr>
            <a:r>
              <a:rPr lang="en-US" sz="3600">
                <a:solidFill>
                  <a:srgbClr val="0D0D0D"/>
                </a:solidFill>
                <a:latin typeface="Arimo Bold"/>
              </a:rPr>
              <a:t>Gradient Boosting </a:t>
            </a:r>
            <a:r>
              <a:rPr lang="en-US" sz="3600">
                <a:solidFill>
                  <a:srgbClr val="0D0D0D"/>
                </a:solidFill>
                <a:latin typeface="Arimo"/>
              </a:rPr>
              <a:t>stands out as the top performer, particularly effective in churn, where accurate identification of both classes is critical.</a:t>
            </a:r>
          </a:p>
          <a:p>
            <a:pPr marL="651053" lvl="1" indent="-325526" algn="l">
              <a:lnSpc>
                <a:spcPts val="4320"/>
              </a:lnSpc>
              <a:buFont typeface="Arial"/>
              <a:buChar char="•"/>
            </a:pPr>
            <a:r>
              <a:rPr lang="en-US" sz="3600">
                <a:solidFill>
                  <a:srgbClr val="0D0D0D"/>
                </a:solidFill>
                <a:latin typeface="Arimo Bold"/>
              </a:rPr>
              <a:t>Random Forest</a:t>
            </a:r>
            <a:r>
              <a:rPr lang="en-US" sz="3600">
                <a:solidFill>
                  <a:srgbClr val="0D0D0D"/>
                </a:solidFill>
                <a:latin typeface="Arimo"/>
              </a:rPr>
              <a:t> and </a:t>
            </a:r>
            <a:r>
              <a:rPr lang="en-US" sz="3600">
                <a:solidFill>
                  <a:srgbClr val="0D0D0D"/>
                </a:solidFill>
                <a:latin typeface="Arimo Bold"/>
              </a:rPr>
              <a:t>Logistic Regression</a:t>
            </a:r>
            <a:r>
              <a:rPr lang="en-US" sz="3600">
                <a:solidFill>
                  <a:srgbClr val="0D0D0D"/>
                </a:solidFill>
                <a:latin typeface="Arimo"/>
              </a:rPr>
              <a:t> stand out as formidable contenders, particularly in effectively identifying customers who are unlikely to churn.</a:t>
            </a:r>
          </a:p>
          <a:p>
            <a:pPr marL="651053" lvl="1" indent="-325526" algn="l">
              <a:lnSpc>
                <a:spcPts val="4320"/>
              </a:lnSpc>
              <a:buFont typeface="Arial"/>
              <a:buChar char="•"/>
            </a:pPr>
            <a:r>
              <a:rPr lang="en-US" sz="3600">
                <a:solidFill>
                  <a:srgbClr val="0D0D0D"/>
                </a:solidFill>
                <a:latin typeface="Arimo"/>
              </a:rPr>
              <a:t>While the </a:t>
            </a:r>
            <a:r>
              <a:rPr lang="en-US" sz="3600">
                <a:solidFill>
                  <a:srgbClr val="0D0D0D"/>
                </a:solidFill>
                <a:latin typeface="Arimo Bold"/>
              </a:rPr>
              <a:t>Decision Tree model</a:t>
            </a:r>
            <a:r>
              <a:rPr lang="en-US" sz="3600">
                <a:solidFill>
                  <a:srgbClr val="0D0D0D"/>
                </a:solidFill>
                <a:latin typeface="Arimo"/>
              </a:rPr>
              <a:t> exhibits the lowest performance, it could prove valuable in situations where simpler and quicker model execution is needed.</a:t>
            </a:r>
          </a:p>
          <a:p>
            <a:pPr marL="651510" lvl="1" indent="-325755" algn="l">
              <a:lnSpc>
                <a:spcPts val="4320"/>
              </a:lnSpc>
            </a:pPr>
            <a:endParaRPr lang="en-US" sz="3600">
              <a:solidFill>
                <a:srgbClr val="0D0D0D"/>
              </a:solidFill>
              <a:latin typeface="Arim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8789">
            <a:off x="702441" y="725258"/>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3" name="AutoShape 3"/>
          <p:cNvSpPr/>
          <p:nvPr/>
        </p:nvSpPr>
        <p:spPr>
          <a:xfrm rot="8789">
            <a:off x="702441" y="9542682"/>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4" name="TextBox 4"/>
          <p:cNvSpPr txBox="1"/>
          <p:nvPr/>
        </p:nvSpPr>
        <p:spPr>
          <a:xfrm>
            <a:off x="815340" y="1465707"/>
            <a:ext cx="15768828" cy="3193161"/>
          </a:xfrm>
          <a:prstGeom prst="rect">
            <a:avLst/>
          </a:prstGeom>
        </p:spPr>
        <p:txBody>
          <a:bodyPr lIns="0" tIns="0" rIns="0" bIns="0" rtlCol="0" anchor="t">
            <a:spAutoFit/>
          </a:bodyPr>
          <a:lstStyle/>
          <a:p>
            <a:pPr algn="l">
              <a:lnSpc>
                <a:spcPts val="11880"/>
              </a:lnSpc>
            </a:pPr>
            <a:r>
              <a:rPr lang="en-US" sz="9900">
                <a:solidFill>
                  <a:srgbClr val="000000"/>
                </a:solidFill>
                <a:latin typeface="Arimo"/>
              </a:rPr>
              <a:t>Future Scope</a:t>
            </a:r>
          </a:p>
        </p:txBody>
      </p:sp>
      <p:sp>
        <p:nvSpPr>
          <p:cNvPr id="5" name="TextBox 5"/>
          <p:cNvSpPr txBox="1"/>
          <p:nvPr/>
        </p:nvSpPr>
        <p:spPr>
          <a:xfrm>
            <a:off x="910951" y="4159640"/>
            <a:ext cx="15577607" cy="4874819"/>
          </a:xfrm>
          <a:prstGeom prst="rect">
            <a:avLst/>
          </a:prstGeom>
        </p:spPr>
        <p:txBody>
          <a:bodyPr lIns="0" tIns="0" rIns="0" bIns="0" rtlCol="0" anchor="t">
            <a:spAutoFit/>
          </a:bodyPr>
          <a:lstStyle/>
          <a:p>
            <a:pPr marL="553784" lvl="1" indent="-276892" algn="l">
              <a:lnSpc>
                <a:spcPts val="2937"/>
              </a:lnSpc>
              <a:buFont typeface="Arial"/>
              <a:buChar char="•"/>
            </a:pPr>
            <a:r>
              <a:rPr lang="en-US" sz="3060">
                <a:solidFill>
                  <a:srgbClr val="0D0D0D"/>
                </a:solidFill>
                <a:latin typeface="Arimo Bold"/>
              </a:rPr>
              <a:t>Time Series Analysis</a:t>
            </a:r>
            <a:r>
              <a:rPr lang="en-US" sz="3060">
                <a:solidFill>
                  <a:srgbClr val="0D0D0D"/>
                </a:solidFill>
                <a:latin typeface="Arimo"/>
              </a:rPr>
              <a:t>: Integrate temporal customer behavior patterns to enhance the accuracy of churn prediction.</a:t>
            </a:r>
          </a:p>
          <a:p>
            <a:pPr algn="l">
              <a:lnSpc>
                <a:spcPts val="2937"/>
              </a:lnSpc>
            </a:pPr>
            <a:endParaRPr lang="en-US" sz="3060">
              <a:solidFill>
                <a:srgbClr val="0D0D0D"/>
              </a:solidFill>
              <a:latin typeface="Arimo"/>
            </a:endParaRPr>
          </a:p>
          <a:p>
            <a:pPr marL="553784" lvl="1" indent="-276892" algn="l">
              <a:lnSpc>
                <a:spcPts val="2937"/>
              </a:lnSpc>
              <a:buFont typeface="Arial"/>
              <a:buChar char="•"/>
            </a:pPr>
            <a:r>
              <a:rPr lang="en-US" sz="3060">
                <a:solidFill>
                  <a:srgbClr val="0D0D0D"/>
                </a:solidFill>
                <a:latin typeface="Arimo Bold"/>
              </a:rPr>
              <a:t>Ensemble Methods</a:t>
            </a:r>
            <a:r>
              <a:rPr lang="en-US" sz="3060">
                <a:solidFill>
                  <a:srgbClr val="0D0D0D"/>
                </a:solidFill>
                <a:latin typeface="Arimo"/>
              </a:rPr>
              <a:t>: Employing a combination of multiple models or leveraging advanced ensemble techniques such as stacking can enhance prediction accuracy.</a:t>
            </a:r>
          </a:p>
          <a:p>
            <a:pPr algn="l">
              <a:lnSpc>
                <a:spcPts val="2937"/>
              </a:lnSpc>
            </a:pPr>
            <a:endParaRPr lang="en-US" sz="3060">
              <a:solidFill>
                <a:srgbClr val="0D0D0D"/>
              </a:solidFill>
              <a:latin typeface="Arimo"/>
            </a:endParaRPr>
          </a:p>
          <a:p>
            <a:pPr marL="553784" lvl="1" indent="-276892" algn="l">
              <a:lnSpc>
                <a:spcPts val="2937"/>
              </a:lnSpc>
              <a:buFont typeface="Arial"/>
              <a:buChar char="•"/>
            </a:pPr>
            <a:r>
              <a:rPr lang="en-US" sz="3060">
                <a:solidFill>
                  <a:srgbClr val="0D0D0D"/>
                </a:solidFill>
                <a:latin typeface="Arimo Bold"/>
              </a:rPr>
              <a:t>Deep Learning</a:t>
            </a:r>
            <a:r>
              <a:rPr lang="en-US" sz="3060">
                <a:solidFill>
                  <a:srgbClr val="0D0D0D"/>
                </a:solidFill>
                <a:latin typeface="Arimo"/>
              </a:rPr>
              <a:t>: Delve into neural networks, particularly beneficial for large datasets, to capture intricate non-linear relationships often overlooked by conventional models.</a:t>
            </a:r>
          </a:p>
          <a:p>
            <a:pPr algn="l">
              <a:lnSpc>
                <a:spcPts val="2937"/>
              </a:lnSpc>
            </a:pPr>
            <a:endParaRPr lang="en-US" sz="3060">
              <a:solidFill>
                <a:srgbClr val="0D0D0D"/>
              </a:solidFill>
              <a:latin typeface="Arimo"/>
            </a:endParaRPr>
          </a:p>
          <a:p>
            <a:pPr marL="553784" lvl="1" indent="-276892" algn="l">
              <a:lnSpc>
                <a:spcPts val="2937"/>
              </a:lnSpc>
            </a:pPr>
            <a:r>
              <a:rPr lang="en-US" sz="3060">
                <a:solidFill>
                  <a:srgbClr val="0D0D0D"/>
                </a:solidFill>
                <a:latin typeface="Arimo Bold"/>
              </a:rPr>
              <a:t>AutoML</a:t>
            </a:r>
            <a:r>
              <a:rPr lang="en-US" sz="3060">
                <a:solidFill>
                  <a:srgbClr val="0D0D0D"/>
                </a:solidFill>
                <a:latin typeface="Arimo"/>
              </a:rPr>
              <a:t>: Leverage automated machine learning tools to systematically explore a multitude of models and hyperparameters, aiming to discover optimal solutions iteratively.</a:t>
            </a:r>
          </a:p>
          <a:p>
            <a:pPr marL="553784" lvl="1" indent="-276892" algn="l">
              <a:lnSpc>
                <a:spcPts val="2937"/>
              </a:lnSpc>
            </a:pPr>
            <a:endParaRPr lang="en-US" sz="3060">
              <a:solidFill>
                <a:srgbClr val="0D0D0D"/>
              </a:solidFill>
              <a:latin typeface="Arimo"/>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15340" y="902148"/>
            <a:ext cx="7602066" cy="381000"/>
          </a:xfrm>
          <a:prstGeom prst="rect">
            <a:avLst/>
          </a:prstGeom>
        </p:spPr>
        <p:txBody>
          <a:bodyPr lIns="0" tIns="0" rIns="0" bIns="0" rtlCol="0" anchor="t">
            <a:spAutoFit/>
          </a:bodyPr>
          <a:lstStyle/>
          <a:p>
            <a:pPr algn="l">
              <a:lnSpc>
                <a:spcPts val="2915"/>
              </a:lnSpc>
            </a:pPr>
            <a:r>
              <a:rPr lang="en-US" sz="2429">
                <a:solidFill>
                  <a:srgbClr val="000000"/>
                </a:solidFill>
                <a:latin typeface="Arimo"/>
              </a:rPr>
              <a:t>Understanding The Dataset</a:t>
            </a:r>
          </a:p>
        </p:txBody>
      </p:sp>
      <p:sp>
        <p:nvSpPr>
          <p:cNvPr id="3" name="TextBox 3"/>
          <p:cNvSpPr txBox="1"/>
          <p:nvPr/>
        </p:nvSpPr>
        <p:spPr>
          <a:xfrm>
            <a:off x="934933" y="1385352"/>
            <a:ext cx="8117625" cy="8390622"/>
          </a:xfrm>
          <a:prstGeom prst="rect">
            <a:avLst/>
          </a:prstGeom>
        </p:spPr>
        <p:txBody>
          <a:bodyPr lIns="0" tIns="0" rIns="0" bIns="0" rtlCol="0" anchor="t">
            <a:spAutoFit/>
          </a:bodyPr>
          <a:lstStyle/>
          <a:p>
            <a:pPr marL="419386" lvl="1" indent="-209693" algn="l">
              <a:lnSpc>
                <a:spcPts val="1888"/>
              </a:lnSpc>
              <a:buAutoNum type="arabicPeriod"/>
            </a:pPr>
            <a:r>
              <a:rPr lang="en-US" sz="1942">
                <a:solidFill>
                  <a:srgbClr val="000000"/>
                </a:solidFill>
                <a:latin typeface="Times New Roman Bold"/>
              </a:rPr>
              <a:t>Demographic Information:</a:t>
            </a:r>
          </a:p>
          <a:p>
            <a:pPr marL="838771" lvl="2" indent="-279590" algn="l">
              <a:lnSpc>
                <a:spcPts val="1888"/>
              </a:lnSpc>
              <a:buFont typeface="Arial"/>
              <a:buChar char="⚬"/>
            </a:pPr>
            <a:r>
              <a:rPr lang="en-US" sz="1942">
                <a:solidFill>
                  <a:srgbClr val="000000"/>
                </a:solidFill>
                <a:latin typeface="Times New Roman"/>
              </a:rPr>
              <a:t>Gender: Identifies the customer's gender.</a:t>
            </a:r>
          </a:p>
          <a:p>
            <a:pPr marL="838771" lvl="2" indent="-279590" algn="l">
              <a:lnSpc>
                <a:spcPts val="1888"/>
              </a:lnSpc>
              <a:buFont typeface="Arial"/>
              <a:buChar char="⚬"/>
            </a:pPr>
            <a:r>
              <a:rPr lang="en-US" sz="1942">
                <a:solidFill>
                  <a:srgbClr val="000000"/>
                </a:solidFill>
                <a:latin typeface="Times New Roman"/>
              </a:rPr>
              <a:t>Age Range: Specifies the age group to which the customer belongs.</a:t>
            </a:r>
          </a:p>
          <a:p>
            <a:pPr marL="838771" lvl="2" indent="-279590" algn="l">
              <a:lnSpc>
                <a:spcPts val="1888"/>
              </a:lnSpc>
              <a:buFont typeface="Arial"/>
              <a:buChar char="⚬"/>
            </a:pPr>
            <a:r>
              <a:rPr lang="en-US" sz="1942">
                <a:solidFill>
                  <a:srgbClr val="000000"/>
                </a:solidFill>
                <a:latin typeface="Times New Roman"/>
              </a:rPr>
              <a:t>Partners: Indicates if the customer has a partner, such as a spouse.</a:t>
            </a:r>
          </a:p>
          <a:p>
            <a:pPr marL="838772" lvl="2" indent="-279590" algn="l">
              <a:lnSpc>
                <a:spcPts val="1888"/>
              </a:lnSpc>
              <a:buFont typeface="Arial"/>
              <a:buChar char="⚬"/>
            </a:pPr>
            <a:r>
              <a:rPr lang="en-US" sz="1942">
                <a:solidFill>
                  <a:srgbClr val="000000"/>
                </a:solidFill>
                <a:latin typeface="Times New Roman"/>
              </a:rPr>
              <a:t>Dependents: Shows whether the customer has any dependents, such as children.</a:t>
            </a:r>
          </a:p>
          <a:p>
            <a:pPr marL="419386" lvl="1" indent="-209693" algn="l">
              <a:lnSpc>
                <a:spcPts val="1888"/>
              </a:lnSpc>
              <a:buAutoNum type="arabicPeriod"/>
            </a:pPr>
            <a:r>
              <a:rPr lang="en-US" sz="1942">
                <a:solidFill>
                  <a:srgbClr val="000000"/>
                </a:solidFill>
                <a:latin typeface="Times New Roman Bold"/>
              </a:rPr>
              <a:t>Services Information:</a:t>
            </a:r>
          </a:p>
          <a:p>
            <a:pPr marL="838771" lvl="2" indent="-279590" algn="l">
              <a:lnSpc>
                <a:spcPts val="1888"/>
              </a:lnSpc>
              <a:buFont typeface="Arial"/>
              <a:buChar char="⚬"/>
            </a:pPr>
            <a:r>
              <a:rPr lang="en-US" sz="1942">
                <a:solidFill>
                  <a:srgbClr val="000000"/>
                </a:solidFill>
                <a:latin typeface="Times New Roman"/>
              </a:rPr>
              <a:t>Details the range of services a customer subscribes to, including:</a:t>
            </a:r>
          </a:p>
          <a:p>
            <a:pPr marL="1258157" lvl="3" indent="-314539" algn="l">
              <a:lnSpc>
                <a:spcPts val="1888"/>
              </a:lnSpc>
              <a:buFont typeface="Arial"/>
              <a:buChar char="￭"/>
            </a:pPr>
            <a:r>
              <a:rPr lang="en-US" sz="1942">
                <a:solidFill>
                  <a:srgbClr val="000000"/>
                </a:solidFill>
                <a:latin typeface="Times New Roman"/>
              </a:rPr>
              <a:t>Phone services</a:t>
            </a:r>
          </a:p>
          <a:p>
            <a:pPr marL="1258157" lvl="3" indent="-314539" algn="l">
              <a:lnSpc>
                <a:spcPts val="1888"/>
              </a:lnSpc>
              <a:buFont typeface="Arial"/>
              <a:buChar char="￭"/>
            </a:pPr>
            <a:r>
              <a:rPr lang="en-US" sz="1942">
                <a:solidFill>
                  <a:srgbClr val="000000"/>
                </a:solidFill>
                <a:latin typeface="Times New Roman"/>
              </a:rPr>
              <a:t>Multiple lines</a:t>
            </a:r>
          </a:p>
          <a:p>
            <a:pPr marL="1258157" lvl="3" indent="-314539" algn="l">
              <a:lnSpc>
                <a:spcPts val="1888"/>
              </a:lnSpc>
              <a:buFont typeface="Arial"/>
              <a:buChar char="￭"/>
            </a:pPr>
            <a:r>
              <a:rPr lang="en-US" sz="1942">
                <a:solidFill>
                  <a:srgbClr val="000000"/>
                </a:solidFill>
                <a:latin typeface="Times New Roman"/>
              </a:rPr>
              <a:t>Internet services</a:t>
            </a:r>
          </a:p>
          <a:p>
            <a:pPr marL="1258157" lvl="3" indent="-314539" algn="l">
              <a:lnSpc>
                <a:spcPts val="1888"/>
              </a:lnSpc>
              <a:buFont typeface="Arial"/>
              <a:buChar char="￭"/>
            </a:pPr>
            <a:r>
              <a:rPr lang="en-US" sz="1942">
                <a:solidFill>
                  <a:srgbClr val="000000"/>
                </a:solidFill>
                <a:latin typeface="Times New Roman"/>
              </a:rPr>
              <a:t>Online Security</a:t>
            </a:r>
          </a:p>
          <a:p>
            <a:pPr marL="1258157" lvl="3" indent="-314539" algn="l">
              <a:lnSpc>
                <a:spcPts val="1888"/>
              </a:lnSpc>
              <a:buFont typeface="Arial"/>
              <a:buChar char="￭"/>
            </a:pPr>
            <a:r>
              <a:rPr lang="en-US" sz="1942">
                <a:solidFill>
                  <a:srgbClr val="000000"/>
                </a:solidFill>
                <a:latin typeface="Times New Roman"/>
              </a:rPr>
              <a:t>Online backup</a:t>
            </a:r>
          </a:p>
          <a:p>
            <a:pPr marL="1258157" lvl="3" indent="-314539" algn="l">
              <a:lnSpc>
                <a:spcPts val="1888"/>
              </a:lnSpc>
              <a:buFont typeface="Arial"/>
              <a:buChar char="￭"/>
            </a:pPr>
            <a:r>
              <a:rPr lang="en-US" sz="1942">
                <a:solidFill>
                  <a:srgbClr val="000000"/>
                </a:solidFill>
                <a:latin typeface="Times New Roman"/>
              </a:rPr>
              <a:t>Device protection</a:t>
            </a:r>
          </a:p>
          <a:p>
            <a:pPr marL="1258157" lvl="3" indent="-314539" algn="l">
              <a:lnSpc>
                <a:spcPts val="1888"/>
              </a:lnSpc>
              <a:buFont typeface="Arial"/>
              <a:buChar char="￭"/>
            </a:pPr>
            <a:r>
              <a:rPr lang="en-US" sz="1942">
                <a:solidFill>
                  <a:srgbClr val="000000"/>
                </a:solidFill>
                <a:latin typeface="Times New Roman"/>
              </a:rPr>
              <a:t>Tech support</a:t>
            </a:r>
          </a:p>
          <a:p>
            <a:pPr marL="1258157" lvl="3" indent="-314539" algn="l">
              <a:lnSpc>
                <a:spcPts val="1888"/>
              </a:lnSpc>
              <a:buFont typeface="Arial"/>
              <a:buChar char="￭"/>
            </a:pPr>
            <a:r>
              <a:rPr lang="en-US" sz="1942">
                <a:solidFill>
                  <a:srgbClr val="000000"/>
                </a:solidFill>
                <a:latin typeface="Times New Roman"/>
              </a:rPr>
              <a:t>Streaming TV and movies</a:t>
            </a:r>
          </a:p>
          <a:p>
            <a:pPr marL="419386" lvl="1" indent="-209693" algn="l">
              <a:lnSpc>
                <a:spcPts val="1888"/>
              </a:lnSpc>
              <a:buAutoNum type="arabicPeriod"/>
            </a:pPr>
            <a:r>
              <a:rPr lang="en-US" sz="1942">
                <a:solidFill>
                  <a:srgbClr val="000000"/>
                </a:solidFill>
                <a:latin typeface="Times New Roman Bold"/>
              </a:rPr>
              <a:t>Customer Account Information:</a:t>
            </a:r>
          </a:p>
          <a:p>
            <a:pPr marL="838772" lvl="2" indent="-279590" algn="l">
              <a:lnSpc>
                <a:spcPts val="1888"/>
              </a:lnSpc>
              <a:buFont typeface="Arial"/>
              <a:buChar char="⚬"/>
            </a:pPr>
            <a:r>
              <a:rPr lang="en-US" sz="1942">
                <a:solidFill>
                  <a:srgbClr val="000000"/>
                </a:solidFill>
                <a:latin typeface="Times New Roman"/>
              </a:rPr>
              <a:t>Tenure: The duration the individual has been a customer.</a:t>
            </a:r>
          </a:p>
          <a:p>
            <a:pPr marL="838772" lvl="2" indent="-279590" algn="l">
              <a:lnSpc>
                <a:spcPts val="1888"/>
              </a:lnSpc>
              <a:buFont typeface="Arial"/>
              <a:buChar char="⚬"/>
            </a:pPr>
            <a:r>
              <a:rPr lang="en-US" sz="1942">
                <a:solidFill>
                  <a:srgbClr val="000000"/>
                </a:solidFill>
                <a:latin typeface="Times New Roman"/>
              </a:rPr>
              <a:t>Contract: Available contract types, including month-to-month, one-year, and two years.</a:t>
            </a:r>
          </a:p>
          <a:p>
            <a:pPr marL="838772" lvl="2" indent="-279590" algn="l">
              <a:lnSpc>
                <a:spcPts val="1888"/>
              </a:lnSpc>
              <a:buFont typeface="Arial"/>
              <a:buChar char="⚬"/>
            </a:pPr>
            <a:r>
              <a:rPr lang="en-US" sz="1942">
                <a:solidFill>
                  <a:srgbClr val="000000"/>
                </a:solidFill>
                <a:latin typeface="Times New Roman"/>
              </a:rPr>
              <a:t>Payment Method: How the customer prefers to pay; options include electronic checks, mailed checks, and bank transfers.</a:t>
            </a:r>
          </a:p>
          <a:p>
            <a:pPr marL="838772" lvl="2" indent="-279590" algn="l">
              <a:lnSpc>
                <a:spcPts val="1888"/>
              </a:lnSpc>
              <a:buFont typeface="Arial"/>
              <a:buChar char="⚬"/>
            </a:pPr>
            <a:r>
              <a:rPr lang="en-US" sz="1942">
                <a:solidFill>
                  <a:srgbClr val="000000"/>
                </a:solidFill>
                <a:latin typeface="Times New Roman"/>
              </a:rPr>
              <a:t>Paperless Billing: Indicates whether the customer opts for paperless billing.</a:t>
            </a:r>
          </a:p>
          <a:p>
            <a:pPr marL="838772" lvl="2" indent="-279590" algn="l">
              <a:lnSpc>
                <a:spcPts val="1888"/>
              </a:lnSpc>
              <a:buFont typeface="Arial"/>
              <a:buChar char="⚬"/>
            </a:pPr>
            <a:r>
              <a:rPr lang="en-US" sz="1942">
                <a:solidFill>
                  <a:srgbClr val="000000"/>
                </a:solidFill>
                <a:latin typeface="Times New Roman"/>
              </a:rPr>
              <a:t>Monthly Charges: The monthly billing amount.</a:t>
            </a:r>
          </a:p>
          <a:p>
            <a:pPr marL="838772" lvl="2" indent="-279590" algn="l">
              <a:lnSpc>
                <a:spcPts val="1888"/>
              </a:lnSpc>
              <a:buFont typeface="Arial"/>
              <a:buChar char="⚬"/>
            </a:pPr>
            <a:r>
              <a:rPr lang="en-US" sz="1942">
                <a:solidFill>
                  <a:srgbClr val="000000"/>
                </a:solidFill>
                <a:latin typeface="Times New Roman"/>
              </a:rPr>
              <a:t>Total Charges: The total amount billed during the customer's tenure.</a:t>
            </a:r>
          </a:p>
          <a:p>
            <a:pPr marL="419386" lvl="1" indent="-209693" algn="l">
              <a:lnSpc>
                <a:spcPts val="1888"/>
              </a:lnSpc>
              <a:buAutoNum type="arabicPeriod"/>
            </a:pPr>
            <a:r>
              <a:rPr lang="en-US" sz="1942">
                <a:solidFill>
                  <a:srgbClr val="000000"/>
                </a:solidFill>
                <a:latin typeface="Times New Roman Bold"/>
              </a:rPr>
              <a:t>Churn (Target Variable):</a:t>
            </a:r>
          </a:p>
          <a:p>
            <a:pPr marL="838771" lvl="2" indent="-279590" algn="l">
              <a:lnSpc>
                <a:spcPts val="1888"/>
              </a:lnSpc>
              <a:buFont typeface="Arial"/>
              <a:buChar char="⚬"/>
            </a:pPr>
            <a:r>
              <a:rPr lang="en-US" sz="1942">
                <a:solidFill>
                  <a:srgbClr val="000000"/>
                </a:solidFill>
                <a:latin typeface="Times New Roman"/>
              </a:rPr>
              <a:t>Determining whether customers discontinued their services within the past month is essential for identifying churned customers.</a:t>
            </a:r>
          </a:p>
          <a:p>
            <a:pPr algn="l">
              <a:lnSpc>
                <a:spcPts val="1888"/>
              </a:lnSpc>
            </a:pPr>
            <a:endParaRPr lang="en-US" sz="1942">
              <a:solidFill>
                <a:srgbClr val="000000"/>
              </a:solidFill>
              <a:latin typeface="Times New Roman"/>
            </a:endParaRPr>
          </a:p>
          <a:p>
            <a:pPr algn="l">
              <a:lnSpc>
                <a:spcPts val="1888"/>
              </a:lnSpc>
            </a:pPr>
            <a:endParaRPr lang="en-US" sz="1942">
              <a:solidFill>
                <a:srgbClr val="000000"/>
              </a:solidFill>
              <a:latin typeface="Times New Roman"/>
            </a:endParaRPr>
          </a:p>
          <a:p>
            <a:pPr marL="1380244" lvl="2" indent="-460081" algn="l">
              <a:lnSpc>
                <a:spcPts val="1888"/>
              </a:lnSpc>
            </a:pPr>
            <a:endParaRPr lang="en-US" sz="1942">
              <a:solidFill>
                <a:srgbClr val="000000"/>
              </a:solidFill>
              <a:latin typeface="Times New Roman"/>
            </a:endParaRPr>
          </a:p>
          <a:p>
            <a:pPr marL="1380244" lvl="2" indent="-460081" algn="l">
              <a:lnSpc>
                <a:spcPts val="1888"/>
              </a:lnSpc>
            </a:pPr>
            <a:endParaRPr lang="en-US" sz="1942">
              <a:solidFill>
                <a:srgbClr val="000000"/>
              </a:solidFill>
              <a:latin typeface="Times New Roman"/>
            </a:endParaRPr>
          </a:p>
          <a:p>
            <a:pPr marL="1380244" lvl="2" indent="-460081" algn="l">
              <a:lnSpc>
                <a:spcPts val="1888"/>
              </a:lnSpc>
            </a:pPr>
            <a:endParaRPr lang="en-US" sz="1942">
              <a:solidFill>
                <a:srgbClr val="000000"/>
              </a:solidFill>
              <a:latin typeface="Times New Roman"/>
            </a:endParaRPr>
          </a:p>
          <a:p>
            <a:pPr marL="1380244" lvl="2" indent="-460081" algn="l">
              <a:lnSpc>
                <a:spcPts val="1888"/>
              </a:lnSpc>
            </a:pPr>
            <a:endParaRPr lang="en-US" sz="1942">
              <a:solidFill>
                <a:srgbClr val="000000"/>
              </a:solidFill>
              <a:latin typeface="Times New Roman"/>
            </a:endParaRPr>
          </a:p>
        </p:txBody>
      </p:sp>
      <p:sp>
        <p:nvSpPr>
          <p:cNvPr id="4" name="Freeform 4"/>
          <p:cNvSpPr/>
          <p:nvPr/>
        </p:nvSpPr>
        <p:spPr>
          <a:xfrm>
            <a:off x="9420510" y="1131496"/>
            <a:ext cx="8023997" cy="8023996"/>
          </a:xfrm>
          <a:custGeom>
            <a:avLst/>
            <a:gdLst/>
            <a:ahLst/>
            <a:cxnLst/>
            <a:rect l="l" t="t" r="r" b="b"/>
            <a:pathLst>
              <a:path w="8023997" h="8023996">
                <a:moveTo>
                  <a:pt x="0" y="0"/>
                </a:moveTo>
                <a:lnTo>
                  <a:pt x="8023996" y="0"/>
                </a:lnTo>
                <a:lnTo>
                  <a:pt x="8023996" y="8023997"/>
                </a:lnTo>
                <a:lnTo>
                  <a:pt x="0" y="8023997"/>
                </a:lnTo>
                <a:lnTo>
                  <a:pt x="0" y="0"/>
                </a:lnTo>
                <a:close/>
              </a:path>
            </a:pathLst>
          </a:custGeom>
          <a:blipFill>
            <a:blip r:embed="rId2"/>
            <a:stretch>
              <a:fillRect l="-12500" r="-12500"/>
            </a:stretch>
          </a:blipFill>
        </p:spPr>
        <p:txBody>
          <a:bodyPr/>
          <a:lstStyle/>
          <a:p>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815340" y="689913"/>
            <a:ext cx="6534544" cy="509844"/>
          </a:xfrm>
          <a:prstGeom prst="rect">
            <a:avLst/>
          </a:prstGeom>
        </p:spPr>
        <p:txBody>
          <a:bodyPr lIns="0" tIns="0" rIns="0" bIns="0" rtlCol="0" anchor="t">
            <a:spAutoFit/>
          </a:bodyPr>
          <a:lstStyle/>
          <a:p>
            <a:pPr algn="l">
              <a:lnSpc>
                <a:spcPts val="3600"/>
              </a:lnSpc>
            </a:pPr>
            <a:r>
              <a:rPr lang="en-US" sz="3000">
                <a:solidFill>
                  <a:srgbClr val="000000"/>
                </a:solidFill>
                <a:latin typeface="Times New Roman"/>
              </a:rPr>
              <a:t>Data Cleaning and preprocessing.</a:t>
            </a:r>
          </a:p>
        </p:txBody>
      </p:sp>
      <p:sp>
        <p:nvSpPr>
          <p:cNvPr id="3" name="TextBox 3"/>
          <p:cNvSpPr txBox="1"/>
          <p:nvPr/>
        </p:nvSpPr>
        <p:spPr>
          <a:xfrm>
            <a:off x="3831957" y="1418879"/>
            <a:ext cx="14219404" cy="5076825"/>
          </a:xfrm>
          <a:prstGeom prst="rect">
            <a:avLst/>
          </a:prstGeom>
        </p:spPr>
        <p:txBody>
          <a:bodyPr lIns="0" tIns="0" rIns="0" bIns="0" rtlCol="0" anchor="t">
            <a:spAutoFit/>
          </a:bodyPr>
          <a:lstStyle/>
          <a:p>
            <a:pPr algn="l">
              <a:lnSpc>
                <a:spcPts val="2520"/>
              </a:lnSpc>
            </a:pPr>
            <a:r>
              <a:rPr lang="en-US" sz="2100">
                <a:solidFill>
                  <a:srgbClr val="0D0D0D"/>
                </a:solidFill>
                <a:latin typeface="Times New Roman Bold"/>
              </a:rPr>
              <a:t>Data Transformation: Enhancing Dataset Usability</a:t>
            </a:r>
          </a:p>
          <a:p>
            <a:pPr marL="453390" lvl="1" indent="-226695" algn="l">
              <a:lnSpc>
                <a:spcPts val="2520"/>
              </a:lnSpc>
              <a:buFont typeface="Arial"/>
              <a:buChar char="•"/>
            </a:pPr>
            <a:r>
              <a:rPr lang="en-US" sz="2100" u="sng">
                <a:solidFill>
                  <a:srgbClr val="0D0D0D"/>
                </a:solidFill>
                <a:latin typeface="Times New Roman"/>
              </a:rPr>
              <a:t>Consistency Adjustments:</a:t>
            </a:r>
            <a:r>
              <a:rPr lang="en-US" sz="2100">
                <a:solidFill>
                  <a:srgbClr val="0D0D0D"/>
                </a:solidFill>
                <a:latin typeface="Times New Roman"/>
              </a:rPr>
              <a:t> I clarified entries by changing 'No Internet service' to 'No' in all relevant service columns, improving data uniformity and interpretability.</a:t>
            </a:r>
          </a:p>
          <a:p>
            <a:pPr marL="453390" lvl="1" indent="-226695" algn="l">
              <a:lnSpc>
                <a:spcPts val="2520"/>
              </a:lnSpc>
              <a:buFont typeface="Arial"/>
              <a:buChar char="•"/>
            </a:pPr>
            <a:r>
              <a:rPr lang="en-US" sz="2100" u="sng">
                <a:solidFill>
                  <a:srgbClr val="0D0D0D"/>
                </a:solidFill>
                <a:latin typeface="Times New Roman"/>
              </a:rPr>
              <a:t>Simplification of Payment Methods:</a:t>
            </a:r>
            <a:r>
              <a:rPr lang="en-US" sz="2100">
                <a:solidFill>
                  <a:srgbClr val="0D0D0D"/>
                </a:solidFill>
                <a:latin typeface="Times New Roman"/>
              </a:rPr>
              <a:t> I simplified the 'PaymentMethod' field by eliminating descriptors like '(automatic).'</a:t>
            </a:r>
          </a:p>
          <a:p>
            <a:pPr marL="453390" lvl="1" indent="-226695" algn="l">
              <a:lnSpc>
                <a:spcPts val="2520"/>
              </a:lnSpc>
              <a:buFont typeface="Arial"/>
              <a:buChar char="•"/>
            </a:pPr>
            <a:r>
              <a:rPr lang="en-US" sz="2100" u="sng">
                <a:solidFill>
                  <a:srgbClr val="0D0D0D"/>
                </a:solidFill>
                <a:latin typeface="Times New Roman"/>
              </a:rPr>
              <a:t>Feature Streamlining:</a:t>
            </a:r>
            <a:r>
              <a:rPr lang="en-US" sz="2100">
                <a:solidFill>
                  <a:srgbClr val="0D0D0D"/>
                </a:solidFill>
                <a:latin typeface="Times New Roman"/>
              </a:rPr>
              <a:t> I removed non-essential columns, such as 'Customer ID' and 'Tenure,' to focus analysis on variables with more significant impact.</a:t>
            </a:r>
          </a:p>
          <a:p>
            <a:pPr marL="453390" lvl="1" indent="-226695" algn="l">
              <a:lnSpc>
                <a:spcPts val="2520"/>
              </a:lnSpc>
              <a:buFont typeface="Arial"/>
              <a:buChar char="•"/>
            </a:pPr>
            <a:r>
              <a:rPr lang="en-US" sz="2100" u="sng">
                <a:solidFill>
                  <a:srgbClr val="0D0D0D"/>
                </a:solidFill>
                <a:latin typeface="Times New Roman"/>
              </a:rPr>
              <a:t>Numerical Conversion:</a:t>
            </a:r>
            <a:r>
              <a:rPr lang="en-US" sz="2100">
                <a:solidFill>
                  <a:srgbClr val="0D0D0D"/>
                </a:solidFill>
                <a:latin typeface="Times New Roman"/>
              </a:rPr>
              <a:t> I converted the 'SeniorCitizen' field from binary (1, 0) format to categorical ('yes', 'no') to enhance model processing.</a:t>
            </a:r>
          </a:p>
          <a:p>
            <a:pPr marL="453390" lvl="1" indent="-226695" algn="l">
              <a:lnSpc>
                <a:spcPts val="2520"/>
              </a:lnSpc>
              <a:buFont typeface="Arial"/>
              <a:buChar char="•"/>
            </a:pPr>
            <a:r>
              <a:rPr lang="en-US" sz="2100" u="sng">
                <a:solidFill>
                  <a:srgbClr val="0D0D0D"/>
                </a:solidFill>
                <a:latin typeface="Times New Roman"/>
              </a:rPr>
              <a:t>Encoding of Categorical Variables:</a:t>
            </a:r>
            <a:r>
              <a:rPr lang="en-US" sz="2100">
                <a:solidFill>
                  <a:srgbClr val="0D0D0D"/>
                </a:solidFill>
                <a:latin typeface="Times New Roman"/>
              </a:rPr>
              <a:t> I applied one-hot encoding to categorical variables, creating dummy variables for more effective statistical analysis.</a:t>
            </a:r>
          </a:p>
          <a:p>
            <a:pPr algn="l">
              <a:lnSpc>
                <a:spcPts val="2520"/>
              </a:lnSpc>
            </a:pPr>
            <a:r>
              <a:rPr lang="en-US" sz="2100">
                <a:solidFill>
                  <a:srgbClr val="0D0D0D"/>
                </a:solidFill>
                <a:latin typeface="Times New Roman Bold"/>
              </a:rPr>
              <a:t>Data Cleaning: Handling Missing Values</a:t>
            </a:r>
          </a:p>
          <a:p>
            <a:pPr marL="453390" lvl="1" indent="-226695" algn="l">
              <a:lnSpc>
                <a:spcPts val="2520"/>
              </a:lnSpc>
              <a:buFont typeface="Arial"/>
              <a:buChar char="•"/>
            </a:pPr>
            <a:r>
              <a:rPr lang="en-US" sz="2100">
                <a:solidFill>
                  <a:srgbClr val="0D0D0D"/>
                </a:solidFill>
                <a:latin typeface="Times New Roman"/>
              </a:rPr>
              <a:t>In the 'TotalCharges' column, I identified 11 entries with missing values, all with a 'Tenure' of 0 but recorded 'MonthlyCharges.'</a:t>
            </a:r>
          </a:p>
          <a:p>
            <a:pPr marL="453390" lvl="1" indent="-226695" algn="l">
              <a:lnSpc>
                <a:spcPts val="2520"/>
              </a:lnSpc>
              <a:buFont typeface="Arial"/>
              <a:buChar char="•"/>
            </a:pPr>
            <a:r>
              <a:rPr lang="en-US" sz="2100">
                <a:solidFill>
                  <a:srgbClr val="0D0D0D"/>
                </a:solidFill>
                <a:latin typeface="Times New Roman"/>
              </a:rPr>
              <a:t>Due to their negligible quantity, I opted to remove these entries to preserve the integrity and reliability of the overall dataset.</a:t>
            </a:r>
          </a:p>
          <a:p>
            <a:pPr marL="380048" lvl="1" indent="-190024" algn="l">
              <a:lnSpc>
                <a:spcPts val="2520"/>
              </a:lnSpc>
            </a:pPr>
            <a:endParaRPr lang="en-US" sz="2100">
              <a:solidFill>
                <a:srgbClr val="0D0D0D"/>
              </a:solidFill>
              <a:latin typeface="Times New Roman"/>
            </a:endParaRPr>
          </a:p>
        </p:txBody>
      </p:sp>
      <p:sp>
        <p:nvSpPr>
          <p:cNvPr id="4" name="Freeform 4" descr="A list of words on a white background  Description automatically generated"/>
          <p:cNvSpPr/>
          <p:nvPr/>
        </p:nvSpPr>
        <p:spPr>
          <a:xfrm>
            <a:off x="188213" y="1466504"/>
            <a:ext cx="3643745" cy="6128540"/>
          </a:xfrm>
          <a:custGeom>
            <a:avLst/>
            <a:gdLst/>
            <a:ahLst/>
            <a:cxnLst/>
            <a:rect l="l" t="t" r="r" b="b"/>
            <a:pathLst>
              <a:path w="3643745" h="6128540">
                <a:moveTo>
                  <a:pt x="0" y="0"/>
                </a:moveTo>
                <a:lnTo>
                  <a:pt x="3643744" y="0"/>
                </a:lnTo>
                <a:lnTo>
                  <a:pt x="3643744" y="6128539"/>
                </a:lnTo>
                <a:lnTo>
                  <a:pt x="0" y="6128539"/>
                </a:lnTo>
                <a:lnTo>
                  <a:pt x="0" y="0"/>
                </a:lnTo>
                <a:close/>
              </a:path>
            </a:pathLst>
          </a:custGeom>
          <a:blipFill>
            <a:blip r:embed="rId2"/>
            <a:stretch>
              <a:fillRect t="-2573" b="-2573"/>
            </a:stretch>
          </a:blipFill>
        </p:spPr>
        <p:txBody>
          <a:bodyPr/>
          <a:lstStyle/>
          <a:p>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8789">
            <a:off x="702441" y="725258"/>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3" name="AutoShape 3"/>
          <p:cNvSpPr/>
          <p:nvPr/>
        </p:nvSpPr>
        <p:spPr>
          <a:xfrm rot="8789">
            <a:off x="702441" y="9542682"/>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4" name="TextBox 4"/>
          <p:cNvSpPr txBox="1"/>
          <p:nvPr/>
        </p:nvSpPr>
        <p:spPr>
          <a:xfrm>
            <a:off x="815343" y="1462323"/>
            <a:ext cx="6353001" cy="2614954"/>
          </a:xfrm>
          <a:prstGeom prst="rect">
            <a:avLst/>
          </a:prstGeom>
        </p:spPr>
        <p:txBody>
          <a:bodyPr lIns="0" tIns="0" rIns="0" bIns="0" rtlCol="0" anchor="t">
            <a:spAutoFit/>
          </a:bodyPr>
          <a:lstStyle/>
          <a:p>
            <a:pPr algn="l">
              <a:lnSpc>
                <a:spcPts val="5832"/>
              </a:lnSpc>
            </a:pPr>
            <a:r>
              <a:rPr lang="en-US" sz="5400">
                <a:solidFill>
                  <a:srgbClr val="000000"/>
                </a:solidFill>
                <a:latin typeface="Times New Roman Bold"/>
              </a:rPr>
              <a:t>Exploratory Data Analysis</a:t>
            </a:r>
          </a:p>
          <a:p>
            <a:pPr algn="l">
              <a:lnSpc>
                <a:spcPts val="5832"/>
              </a:lnSpc>
            </a:pPr>
            <a:endParaRPr lang="en-US" sz="5400">
              <a:solidFill>
                <a:srgbClr val="000000"/>
              </a:solidFill>
              <a:latin typeface="Times New Roman Bold"/>
            </a:endParaRPr>
          </a:p>
        </p:txBody>
      </p:sp>
      <p:sp>
        <p:nvSpPr>
          <p:cNvPr id="5" name="AutoShape 5"/>
          <p:cNvSpPr/>
          <p:nvPr/>
        </p:nvSpPr>
        <p:spPr>
          <a:xfrm>
            <a:off x="721533" y="703826"/>
            <a:ext cx="16763469" cy="42862"/>
          </a:xfrm>
          <a:prstGeom prst="line">
            <a:avLst/>
          </a:prstGeom>
          <a:ln w="19050" cap="rnd">
            <a:solidFill>
              <a:srgbClr val="000000"/>
            </a:solidFill>
            <a:prstDash val="solid"/>
            <a:headEnd type="none" w="sm" len="sm"/>
            <a:tailEnd type="none" w="sm" len="sm"/>
          </a:ln>
        </p:spPr>
        <p:txBody>
          <a:bodyPr/>
          <a:lstStyle/>
          <a:p>
            <a:endParaRPr lang="en-US"/>
          </a:p>
        </p:txBody>
      </p:sp>
      <p:sp>
        <p:nvSpPr>
          <p:cNvPr id="6" name="TextBox 6"/>
          <p:cNvSpPr txBox="1"/>
          <p:nvPr/>
        </p:nvSpPr>
        <p:spPr>
          <a:xfrm>
            <a:off x="8449202" y="1292325"/>
            <a:ext cx="9397530" cy="3000375"/>
          </a:xfrm>
          <a:prstGeom prst="rect">
            <a:avLst/>
          </a:prstGeom>
        </p:spPr>
        <p:txBody>
          <a:bodyPr lIns="0" tIns="0" rIns="0" bIns="0" rtlCol="0" anchor="t">
            <a:spAutoFit/>
          </a:bodyPr>
          <a:lstStyle/>
          <a:p>
            <a:pPr algn="l">
              <a:lnSpc>
                <a:spcPts val="2340"/>
              </a:lnSpc>
            </a:pPr>
            <a:r>
              <a:rPr lang="en-US" sz="1950">
                <a:solidFill>
                  <a:srgbClr val="000000"/>
                </a:solidFill>
                <a:latin typeface="Times New Roman Bold"/>
              </a:rPr>
              <a:t>Key Findings</a:t>
            </a:r>
          </a:p>
          <a:p>
            <a:pPr marL="421005" lvl="1" indent="-210502" algn="l">
              <a:lnSpc>
                <a:spcPts val="2340"/>
              </a:lnSpc>
              <a:buFont typeface="Arial"/>
              <a:buChar char="•"/>
            </a:pPr>
            <a:r>
              <a:rPr lang="en-US" sz="1950">
                <a:solidFill>
                  <a:srgbClr val="000000"/>
                </a:solidFill>
                <a:latin typeface="Times New Roman"/>
              </a:rPr>
              <a:t>Customers with a one or two-year contract are less likely to churn, indicating a preference for longer-term commitments.</a:t>
            </a:r>
          </a:p>
          <a:p>
            <a:pPr marL="421005" lvl="1" indent="-210502" algn="l">
              <a:lnSpc>
                <a:spcPts val="2340"/>
              </a:lnSpc>
              <a:buFont typeface="Arial"/>
              <a:buChar char="•"/>
            </a:pPr>
            <a:r>
              <a:rPr lang="en-US" sz="1950">
                <a:solidFill>
                  <a:srgbClr val="000000"/>
                </a:solidFill>
                <a:latin typeface="Times New Roman"/>
              </a:rPr>
              <a:t>Customers who do not subscribe to the Online Security service are more likely to churn.</a:t>
            </a:r>
          </a:p>
          <a:p>
            <a:pPr marL="421005" lvl="1" indent="-210502" algn="l">
              <a:lnSpc>
                <a:spcPts val="2340"/>
              </a:lnSpc>
              <a:buFont typeface="Arial"/>
              <a:buChar char="•"/>
            </a:pPr>
            <a:r>
              <a:rPr lang="en-US" sz="1950">
                <a:solidFill>
                  <a:srgbClr val="000000"/>
                </a:solidFill>
                <a:latin typeface="Times New Roman"/>
              </a:rPr>
              <a:t>Customers who have subscribed to the Online Backup service tend to have a lower churn rate.</a:t>
            </a:r>
          </a:p>
          <a:p>
            <a:pPr marL="421005" lvl="1" indent="-210502" algn="l">
              <a:lnSpc>
                <a:spcPts val="2340"/>
              </a:lnSpc>
              <a:buFont typeface="Arial"/>
              <a:buChar char="•"/>
            </a:pPr>
            <a:r>
              <a:rPr lang="en-US" sz="1950">
                <a:solidFill>
                  <a:srgbClr val="000000"/>
                </a:solidFill>
                <a:latin typeface="Times New Roman"/>
              </a:rPr>
              <a:t>The chances of churn increase for customers who have opted for Fiber Optic services, suggesting issues or dissatisfaction with this option.</a:t>
            </a:r>
          </a:p>
          <a:p>
            <a:pPr marL="352901" lvl="1" indent="-176451" algn="l">
              <a:lnSpc>
                <a:spcPts val="2340"/>
              </a:lnSpc>
            </a:pPr>
            <a:endParaRPr lang="en-US" sz="1950">
              <a:solidFill>
                <a:srgbClr val="000000"/>
              </a:solidFill>
              <a:latin typeface="Times New Roman"/>
            </a:endParaRPr>
          </a:p>
        </p:txBody>
      </p:sp>
      <p:sp>
        <p:nvSpPr>
          <p:cNvPr id="7" name="AutoShape 7"/>
          <p:cNvSpPr/>
          <p:nvPr/>
        </p:nvSpPr>
        <p:spPr>
          <a:xfrm rot="8789">
            <a:off x="702441" y="4401514"/>
            <a:ext cx="16763524" cy="0"/>
          </a:xfrm>
          <a:prstGeom prst="line">
            <a:avLst/>
          </a:prstGeom>
          <a:ln w="19050" cap="rnd">
            <a:solidFill>
              <a:srgbClr val="000000"/>
            </a:solidFill>
            <a:prstDash val="solid"/>
            <a:headEnd type="none" w="sm" len="sm"/>
            <a:tailEnd type="none" w="sm" len="sm"/>
          </a:ln>
        </p:spPr>
        <p:txBody>
          <a:bodyPr/>
          <a:lstStyle/>
          <a:p>
            <a:endParaRPr lang="en-US"/>
          </a:p>
        </p:txBody>
      </p:sp>
      <p:sp>
        <p:nvSpPr>
          <p:cNvPr id="8" name="Freeform 8" descr="A graph of a number of data  Description automatically generated with medium confidence"/>
          <p:cNvSpPr/>
          <p:nvPr/>
        </p:nvSpPr>
        <p:spPr>
          <a:xfrm>
            <a:off x="721509" y="5581882"/>
            <a:ext cx="4198680" cy="2897088"/>
          </a:xfrm>
          <a:custGeom>
            <a:avLst/>
            <a:gdLst/>
            <a:ahLst/>
            <a:cxnLst/>
            <a:rect l="l" t="t" r="r" b="b"/>
            <a:pathLst>
              <a:path w="4198680" h="2897088">
                <a:moveTo>
                  <a:pt x="0" y="0"/>
                </a:moveTo>
                <a:lnTo>
                  <a:pt x="4198680" y="0"/>
                </a:lnTo>
                <a:lnTo>
                  <a:pt x="4198680" y="2897088"/>
                </a:lnTo>
                <a:lnTo>
                  <a:pt x="0" y="2897088"/>
                </a:lnTo>
                <a:lnTo>
                  <a:pt x="0" y="0"/>
                </a:lnTo>
                <a:close/>
              </a:path>
            </a:pathLst>
          </a:custGeom>
          <a:blipFill>
            <a:blip r:embed="rId2"/>
            <a:stretch>
              <a:fillRect l="-72" r="-72"/>
            </a:stretch>
          </a:blipFill>
        </p:spPr>
        <p:txBody>
          <a:bodyPr/>
          <a:lstStyle/>
          <a:p>
            <a:endParaRPr lang="en-US"/>
          </a:p>
        </p:txBody>
      </p:sp>
      <p:sp>
        <p:nvSpPr>
          <p:cNvPr id="9" name="Freeform 9" descr="A graph of a number of bars  Description automatically generated with medium confidence"/>
          <p:cNvSpPr/>
          <p:nvPr/>
        </p:nvSpPr>
        <p:spPr>
          <a:xfrm>
            <a:off x="4942638" y="5612312"/>
            <a:ext cx="4291986" cy="2897090"/>
          </a:xfrm>
          <a:custGeom>
            <a:avLst/>
            <a:gdLst/>
            <a:ahLst/>
            <a:cxnLst/>
            <a:rect l="l" t="t" r="r" b="b"/>
            <a:pathLst>
              <a:path w="4291986" h="2897090">
                <a:moveTo>
                  <a:pt x="0" y="0"/>
                </a:moveTo>
                <a:lnTo>
                  <a:pt x="4291986" y="0"/>
                </a:lnTo>
                <a:lnTo>
                  <a:pt x="4291986" y="2897089"/>
                </a:lnTo>
                <a:lnTo>
                  <a:pt x="0" y="2897089"/>
                </a:lnTo>
                <a:lnTo>
                  <a:pt x="0" y="0"/>
                </a:lnTo>
                <a:close/>
              </a:path>
            </a:pathLst>
          </a:custGeom>
          <a:blipFill>
            <a:blip r:embed="rId3"/>
            <a:stretch>
              <a:fillRect l="-77" r="-77"/>
            </a:stretch>
          </a:blipFill>
        </p:spPr>
        <p:txBody>
          <a:bodyPr/>
          <a:lstStyle/>
          <a:p>
            <a:endParaRPr lang="en-US"/>
          </a:p>
        </p:txBody>
      </p:sp>
      <p:sp>
        <p:nvSpPr>
          <p:cNvPr id="10" name="Freeform 10" descr="A graph of a distribution of contract  Description automatically generated"/>
          <p:cNvSpPr/>
          <p:nvPr/>
        </p:nvSpPr>
        <p:spPr>
          <a:xfrm>
            <a:off x="9163768" y="5647810"/>
            <a:ext cx="4257752" cy="2799469"/>
          </a:xfrm>
          <a:custGeom>
            <a:avLst/>
            <a:gdLst/>
            <a:ahLst/>
            <a:cxnLst/>
            <a:rect l="l" t="t" r="r" b="b"/>
            <a:pathLst>
              <a:path w="4257752" h="2799469">
                <a:moveTo>
                  <a:pt x="0" y="0"/>
                </a:moveTo>
                <a:lnTo>
                  <a:pt x="4257752" y="0"/>
                </a:lnTo>
                <a:lnTo>
                  <a:pt x="4257752" y="2799470"/>
                </a:lnTo>
                <a:lnTo>
                  <a:pt x="0" y="2799470"/>
                </a:lnTo>
                <a:lnTo>
                  <a:pt x="0" y="0"/>
                </a:lnTo>
                <a:close/>
              </a:path>
            </a:pathLst>
          </a:custGeom>
          <a:blipFill>
            <a:blip r:embed="rId4"/>
            <a:stretch>
              <a:fillRect l="-87" r="-87"/>
            </a:stretch>
          </a:blipFill>
        </p:spPr>
        <p:txBody>
          <a:bodyPr/>
          <a:lstStyle/>
          <a:p>
            <a:endParaRPr lang="en-US"/>
          </a:p>
        </p:txBody>
      </p:sp>
      <p:sp>
        <p:nvSpPr>
          <p:cNvPr id="11" name="Freeform 11" descr="A graph of a number of different colored bars  Description automatically generated with medium confidence"/>
          <p:cNvSpPr/>
          <p:nvPr/>
        </p:nvSpPr>
        <p:spPr>
          <a:xfrm>
            <a:off x="13509278" y="5524989"/>
            <a:ext cx="4616883" cy="2897092"/>
          </a:xfrm>
          <a:custGeom>
            <a:avLst/>
            <a:gdLst/>
            <a:ahLst/>
            <a:cxnLst/>
            <a:rect l="l" t="t" r="r" b="b"/>
            <a:pathLst>
              <a:path w="4616883" h="2897092">
                <a:moveTo>
                  <a:pt x="0" y="0"/>
                </a:moveTo>
                <a:lnTo>
                  <a:pt x="4616883" y="0"/>
                </a:lnTo>
                <a:lnTo>
                  <a:pt x="4616883" y="2897093"/>
                </a:lnTo>
                <a:lnTo>
                  <a:pt x="0" y="2897093"/>
                </a:lnTo>
                <a:lnTo>
                  <a:pt x="0" y="0"/>
                </a:lnTo>
                <a:close/>
              </a:path>
            </a:pathLst>
          </a:custGeom>
          <a:blipFill>
            <a:blip r:embed="rId5"/>
            <a:stretch>
              <a:fillRect t="-38" b="-38"/>
            </a:stretch>
          </a:blipFill>
        </p:spPr>
        <p:txBody>
          <a:bodyPr/>
          <a:lstStyle/>
          <a:p>
            <a:endParaRPr lang="en-US"/>
          </a:p>
        </p:txBody>
      </p:sp>
      <p:sp>
        <p:nvSpPr>
          <p:cNvPr id="12" name="AutoShape 12"/>
          <p:cNvSpPr/>
          <p:nvPr/>
        </p:nvSpPr>
        <p:spPr>
          <a:xfrm rot="8789">
            <a:off x="702441" y="9542682"/>
            <a:ext cx="16763524" cy="0"/>
          </a:xfrm>
          <a:prstGeom prst="line">
            <a:avLst/>
          </a:prstGeom>
          <a:ln w="19050" cap="rnd">
            <a:solidFill>
              <a:srgbClr val="000000"/>
            </a:solidFill>
            <a:prstDash val="solid"/>
            <a:headEnd type="none" w="sm" len="sm"/>
            <a:tailEnd type="none" w="sm" len="sm"/>
          </a:ln>
        </p:spPr>
        <p:txBody>
          <a:bodyPr/>
          <a:lstStyle/>
          <a:p>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8789">
            <a:off x="702441" y="725258"/>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3" name="AutoShape 3"/>
          <p:cNvSpPr/>
          <p:nvPr/>
        </p:nvSpPr>
        <p:spPr>
          <a:xfrm rot="8789">
            <a:off x="702441" y="9542682"/>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4" name="TextBox 4"/>
          <p:cNvSpPr txBox="1"/>
          <p:nvPr/>
        </p:nvSpPr>
        <p:spPr>
          <a:xfrm>
            <a:off x="815340" y="761518"/>
            <a:ext cx="8860674" cy="673262"/>
          </a:xfrm>
          <a:prstGeom prst="rect">
            <a:avLst/>
          </a:prstGeom>
        </p:spPr>
        <p:txBody>
          <a:bodyPr lIns="0" tIns="0" rIns="0" bIns="0" rtlCol="0" anchor="t">
            <a:spAutoFit/>
          </a:bodyPr>
          <a:lstStyle/>
          <a:p>
            <a:pPr algn="l">
              <a:lnSpc>
                <a:spcPts val="3240"/>
              </a:lnSpc>
            </a:pPr>
            <a:r>
              <a:rPr lang="en-US" sz="2700">
                <a:solidFill>
                  <a:srgbClr val="000000"/>
                </a:solidFill>
                <a:latin typeface="Times New Roman Bold"/>
              </a:rPr>
              <a:t>Exploratory Data Analysis</a:t>
            </a:r>
          </a:p>
        </p:txBody>
      </p:sp>
      <p:sp>
        <p:nvSpPr>
          <p:cNvPr id="5" name="TextBox 5"/>
          <p:cNvSpPr txBox="1"/>
          <p:nvPr/>
        </p:nvSpPr>
        <p:spPr>
          <a:xfrm>
            <a:off x="718358" y="1730188"/>
            <a:ext cx="15577607" cy="1285875"/>
          </a:xfrm>
          <a:prstGeom prst="rect">
            <a:avLst/>
          </a:prstGeom>
        </p:spPr>
        <p:txBody>
          <a:bodyPr lIns="0" tIns="0" rIns="0" bIns="0" rtlCol="0" anchor="t">
            <a:spAutoFit/>
          </a:bodyPr>
          <a:lstStyle/>
          <a:p>
            <a:pPr marL="488632" lvl="1" indent="-244316" algn="l">
              <a:lnSpc>
                <a:spcPts val="3240"/>
              </a:lnSpc>
            </a:pPr>
            <a:r>
              <a:rPr lang="en-US" sz="2700">
                <a:solidFill>
                  <a:srgbClr val="000000"/>
                </a:solidFill>
                <a:latin typeface="Times New Roman"/>
              </a:rPr>
              <a:t>Customers who paid with Electronic Checks tended to churn more frequently, whereas those using Credit Card transfers, Bank Automatic Transfers, or Mailed Checks demonstrated a lower propensity to switch.</a:t>
            </a:r>
          </a:p>
        </p:txBody>
      </p:sp>
      <p:sp>
        <p:nvSpPr>
          <p:cNvPr id="6" name="Freeform 6" descr="A graph of a number of different colored bars  Description automatically generated with medium confidence"/>
          <p:cNvSpPr/>
          <p:nvPr/>
        </p:nvSpPr>
        <p:spPr>
          <a:xfrm>
            <a:off x="5480648" y="3535066"/>
            <a:ext cx="7076210" cy="5226745"/>
          </a:xfrm>
          <a:custGeom>
            <a:avLst/>
            <a:gdLst/>
            <a:ahLst/>
            <a:cxnLst/>
            <a:rect l="l" t="t" r="r" b="b"/>
            <a:pathLst>
              <a:path w="7076210" h="5226745">
                <a:moveTo>
                  <a:pt x="0" y="0"/>
                </a:moveTo>
                <a:lnTo>
                  <a:pt x="7076209" y="0"/>
                </a:lnTo>
                <a:lnTo>
                  <a:pt x="7076209" y="5226746"/>
                </a:lnTo>
                <a:lnTo>
                  <a:pt x="0" y="5226746"/>
                </a:lnTo>
                <a:lnTo>
                  <a:pt x="0" y="0"/>
                </a:lnTo>
                <a:close/>
              </a:path>
            </a:pathLst>
          </a:custGeom>
          <a:blipFill>
            <a:blip r:embed="rId2"/>
            <a:stretch>
              <a:fillRect/>
            </a:stretch>
          </a:blipFill>
        </p:spPr>
        <p:txBody>
          <a:bodyPr/>
          <a:lstStyle/>
          <a:p>
            <a:endParaRPr lang="en-US"/>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8789">
            <a:off x="702441" y="725258"/>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3" name="AutoShape 3"/>
          <p:cNvSpPr/>
          <p:nvPr/>
        </p:nvSpPr>
        <p:spPr>
          <a:xfrm rot="8789">
            <a:off x="702441" y="9542682"/>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4" name="TextBox 4"/>
          <p:cNvSpPr txBox="1"/>
          <p:nvPr/>
        </p:nvSpPr>
        <p:spPr>
          <a:xfrm>
            <a:off x="815339" y="1006203"/>
            <a:ext cx="5810769" cy="749159"/>
          </a:xfrm>
          <a:prstGeom prst="rect">
            <a:avLst/>
          </a:prstGeom>
        </p:spPr>
        <p:txBody>
          <a:bodyPr lIns="0" tIns="0" rIns="0" bIns="0" rtlCol="0" anchor="t">
            <a:spAutoFit/>
          </a:bodyPr>
          <a:lstStyle/>
          <a:p>
            <a:pPr algn="l">
              <a:lnSpc>
                <a:spcPts val="2916"/>
              </a:lnSpc>
            </a:pPr>
            <a:r>
              <a:rPr lang="en-US" sz="2700">
                <a:solidFill>
                  <a:srgbClr val="000000"/>
                </a:solidFill>
                <a:latin typeface="Times New Roman Bold"/>
              </a:rPr>
              <a:t>Exploratory Data Analysis of Numerical Variables</a:t>
            </a:r>
          </a:p>
        </p:txBody>
      </p:sp>
      <p:sp>
        <p:nvSpPr>
          <p:cNvPr id="5" name="AutoShape 5"/>
          <p:cNvSpPr/>
          <p:nvPr/>
        </p:nvSpPr>
        <p:spPr>
          <a:xfrm rot="8789">
            <a:off x="702441" y="725258"/>
            <a:ext cx="16763524" cy="0"/>
          </a:xfrm>
          <a:prstGeom prst="line">
            <a:avLst/>
          </a:prstGeom>
          <a:ln w="19050" cap="rnd">
            <a:solidFill>
              <a:srgbClr val="000000"/>
            </a:solidFill>
            <a:prstDash val="solid"/>
            <a:headEnd type="none" w="sm" len="sm"/>
            <a:tailEnd type="none" w="sm" len="sm"/>
          </a:ln>
        </p:spPr>
        <p:txBody>
          <a:bodyPr/>
          <a:lstStyle/>
          <a:p>
            <a:endParaRPr lang="en-US"/>
          </a:p>
        </p:txBody>
      </p:sp>
      <p:sp>
        <p:nvSpPr>
          <p:cNvPr id="6" name="TextBox 6"/>
          <p:cNvSpPr txBox="1"/>
          <p:nvPr/>
        </p:nvSpPr>
        <p:spPr>
          <a:xfrm>
            <a:off x="815337" y="2072865"/>
            <a:ext cx="6574676" cy="4676775"/>
          </a:xfrm>
          <a:prstGeom prst="rect">
            <a:avLst/>
          </a:prstGeom>
        </p:spPr>
        <p:txBody>
          <a:bodyPr lIns="0" tIns="0" rIns="0" bIns="0" rtlCol="0" anchor="t">
            <a:spAutoFit/>
          </a:bodyPr>
          <a:lstStyle/>
          <a:p>
            <a:pPr algn="l">
              <a:lnSpc>
                <a:spcPts val="2664"/>
              </a:lnSpc>
            </a:pPr>
            <a:r>
              <a:rPr lang="en-US" sz="2220">
                <a:solidFill>
                  <a:srgbClr val="0D0D0D"/>
                </a:solidFill>
                <a:latin typeface="Arimo"/>
              </a:rPr>
              <a:t>The point-biserial correlation results between numerical variables and churn indicate the following:</a:t>
            </a:r>
          </a:p>
          <a:p>
            <a:pPr marL="479298" lvl="1" indent="-239649" algn="l">
              <a:lnSpc>
                <a:spcPts val="2664"/>
              </a:lnSpc>
              <a:buFont typeface="Arial"/>
              <a:buChar char="•"/>
            </a:pPr>
            <a:r>
              <a:rPr lang="en-US" sz="2220">
                <a:solidFill>
                  <a:srgbClr val="0D0D0D"/>
                </a:solidFill>
                <a:latin typeface="Arimo Bold"/>
              </a:rPr>
              <a:t>Tenure</a:t>
            </a:r>
            <a:r>
              <a:rPr lang="en-US" sz="2220">
                <a:solidFill>
                  <a:srgbClr val="0D0D0D"/>
                </a:solidFill>
                <a:latin typeface="Arimo"/>
              </a:rPr>
              <a:t>: -0.354. A moderate negative correlation exists, suggesting that customers with longer tenures are less likely to churn.</a:t>
            </a:r>
          </a:p>
          <a:p>
            <a:pPr marL="479298" lvl="1" indent="-239649" algn="l">
              <a:lnSpc>
                <a:spcPts val="2664"/>
              </a:lnSpc>
              <a:buFont typeface="Arial"/>
              <a:buChar char="•"/>
            </a:pPr>
            <a:r>
              <a:rPr lang="en-US" sz="2220">
                <a:solidFill>
                  <a:srgbClr val="0D0D0D"/>
                </a:solidFill>
                <a:latin typeface="Arimo Bold"/>
              </a:rPr>
              <a:t>Monthly Charges:</a:t>
            </a:r>
            <a:r>
              <a:rPr lang="en-US" sz="2220">
                <a:solidFill>
                  <a:srgbClr val="0D0D0D"/>
                </a:solidFill>
                <a:latin typeface="Arimo"/>
              </a:rPr>
              <a:t> 0.1930. There is a positive correlation, implying that higher monthly charges may increase the likelihood of churn.</a:t>
            </a:r>
          </a:p>
          <a:p>
            <a:pPr marL="479298" lvl="1" indent="-239649" algn="l">
              <a:lnSpc>
                <a:spcPts val="2664"/>
              </a:lnSpc>
              <a:buFont typeface="Arial"/>
              <a:buChar char="•"/>
            </a:pPr>
            <a:r>
              <a:rPr lang="en-US" sz="2220">
                <a:solidFill>
                  <a:srgbClr val="0D0D0D"/>
                </a:solidFill>
                <a:latin typeface="Arimo Bold"/>
              </a:rPr>
              <a:t>Total Charges:</a:t>
            </a:r>
            <a:r>
              <a:rPr lang="en-US" sz="2220">
                <a:solidFill>
                  <a:srgbClr val="0D0D0D"/>
                </a:solidFill>
                <a:latin typeface="Arimo"/>
              </a:rPr>
              <a:t> -0.199. A slight negative correlation indicates that customers with higher total charges, possibly due to longer tenure or greater service engagement, are less likely to churn.</a:t>
            </a:r>
          </a:p>
          <a:p>
            <a:pPr marL="401765" lvl="1" indent="-200882" algn="l">
              <a:lnSpc>
                <a:spcPts val="2664"/>
              </a:lnSpc>
            </a:pPr>
            <a:endParaRPr lang="en-US" sz="2220">
              <a:solidFill>
                <a:srgbClr val="0D0D0D"/>
              </a:solidFill>
              <a:latin typeface="Arimo"/>
            </a:endParaRPr>
          </a:p>
        </p:txBody>
      </p:sp>
      <p:sp>
        <p:nvSpPr>
          <p:cNvPr id="7" name="Freeform 7" descr="A screenshot of a graph  Description automatically generated"/>
          <p:cNvSpPr/>
          <p:nvPr/>
        </p:nvSpPr>
        <p:spPr>
          <a:xfrm>
            <a:off x="7768381" y="989072"/>
            <a:ext cx="9468784" cy="8308860"/>
          </a:xfrm>
          <a:custGeom>
            <a:avLst/>
            <a:gdLst/>
            <a:ahLst/>
            <a:cxnLst/>
            <a:rect l="l" t="t" r="r" b="b"/>
            <a:pathLst>
              <a:path w="9468784" h="8308860">
                <a:moveTo>
                  <a:pt x="0" y="0"/>
                </a:moveTo>
                <a:lnTo>
                  <a:pt x="9468785" y="0"/>
                </a:lnTo>
                <a:lnTo>
                  <a:pt x="9468785" y="8308860"/>
                </a:lnTo>
                <a:lnTo>
                  <a:pt x="0" y="8308860"/>
                </a:lnTo>
                <a:lnTo>
                  <a:pt x="0" y="0"/>
                </a:lnTo>
                <a:close/>
              </a:path>
            </a:pathLst>
          </a:custGeom>
          <a:blipFill>
            <a:blip r:embed="rId2"/>
            <a:stretch>
              <a:fillRect l="-68" r="-68"/>
            </a:stretch>
          </a:blipFill>
        </p:spPr>
        <p:txBody>
          <a:bodyPr/>
          <a:lstStyle/>
          <a:p>
            <a:endParaRPr lang="en-US"/>
          </a:p>
        </p:txBody>
      </p:sp>
      <p:sp>
        <p:nvSpPr>
          <p:cNvPr id="8" name="AutoShape 8"/>
          <p:cNvSpPr/>
          <p:nvPr/>
        </p:nvSpPr>
        <p:spPr>
          <a:xfrm rot="8789">
            <a:off x="702441" y="9542682"/>
            <a:ext cx="16763524" cy="0"/>
          </a:xfrm>
          <a:prstGeom prst="line">
            <a:avLst/>
          </a:prstGeom>
          <a:ln w="19050" cap="rnd">
            <a:solidFill>
              <a:srgbClr val="000000"/>
            </a:solidFill>
            <a:prstDash val="solid"/>
            <a:headEnd type="none" w="sm" len="sm"/>
            <a:tailEnd type="none" w="sm" len="sm"/>
          </a:ln>
        </p:spPr>
        <p:txBody>
          <a:bodyPr/>
          <a:lstStyle/>
          <a:p>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8789">
            <a:off x="702441" y="725258"/>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3" name="AutoShape 3"/>
          <p:cNvSpPr/>
          <p:nvPr/>
        </p:nvSpPr>
        <p:spPr>
          <a:xfrm rot="8789">
            <a:off x="702441" y="9542682"/>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4" name="TextBox 4"/>
          <p:cNvSpPr txBox="1"/>
          <p:nvPr/>
        </p:nvSpPr>
        <p:spPr>
          <a:xfrm>
            <a:off x="815340" y="790473"/>
            <a:ext cx="14428401" cy="476250"/>
          </a:xfrm>
          <a:prstGeom prst="rect">
            <a:avLst/>
          </a:prstGeom>
        </p:spPr>
        <p:txBody>
          <a:bodyPr lIns="0" tIns="0" rIns="0" bIns="0" rtlCol="0" anchor="t">
            <a:spAutoFit/>
          </a:bodyPr>
          <a:lstStyle/>
          <a:p>
            <a:pPr algn="l">
              <a:lnSpc>
                <a:spcPts val="3600"/>
              </a:lnSpc>
            </a:pPr>
            <a:r>
              <a:rPr lang="en-US" sz="3000">
                <a:solidFill>
                  <a:srgbClr val="000000"/>
                </a:solidFill>
                <a:latin typeface="Arimo"/>
              </a:rPr>
              <a:t>Identifying Key Features and Their Significance</a:t>
            </a:r>
          </a:p>
        </p:txBody>
      </p:sp>
      <p:sp>
        <p:nvSpPr>
          <p:cNvPr id="5" name="TextBox 5"/>
          <p:cNvSpPr txBox="1"/>
          <p:nvPr/>
        </p:nvSpPr>
        <p:spPr>
          <a:xfrm>
            <a:off x="815340" y="1397787"/>
            <a:ext cx="15577607" cy="4651400"/>
          </a:xfrm>
          <a:prstGeom prst="rect">
            <a:avLst/>
          </a:prstGeom>
        </p:spPr>
        <p:txBody>
          <a:bodyPr lIns="0" tIns="0" rIns="0" bIns="0" rtlCol="0" anchor="t">
            <a:spAutoFit/>
          </a:bodyPr>
          <a:lstStyle/>
          <a:p>
            <a:pPr algn="l">
              <a:lnSpc>
                <a:spcPts val="1900"/>
              </a:lnSpc>
            </a:pPr>
            <a:endParaRPr/>
          </a:p>
          <a:p>
            <a:pPr algn="l">
              <a:lnSpc>
                <a:spcPts val="3168"/>
              </a:lnSpc>
            </a:pPr>
            <a:r>
              <a:rPr lang="en-US" sz="3300">
                <a:solidFill>
                  <a:srgbClr val="0D0D0D"/>
                </a:solidFill>
                <a:latin typeface="Arimo Bold"/>
              </a:rPr>
              <a:t>Performed a Chi-square test to assess whether variables significantly influence churn rates</a:t>
            </a:r>
          </a:p>
          <a:p>
            <a:pPr algn="l">
              <a:lnSpc>
                <a:spcPts val="1900"/>
              </a:lnSpc>
            </a:pPr>
            <a:endParaRPr lang="en-US" sz="3300">
              <a:solidFill>
                <a:srgbClr val="0D0D0D"/>
              </a:solidFill>
              <a:latin typeface="Arimo Bold"/>
            </a:endParaRPr>
          </a:p>
          <a:p>
            <a:pPr algn="l">
              <a:lnSpc>
                <a:spcPts val="1900"/>
              </a:lnSpc>
            </a:pPr>
            <a:r>
              <a:rPr lang="en-US" sz="1980">
                <a:solidFill>
                  <a:srgbClr val="0D0D0D"/>
                </a:solidFill>
                <a:latin typeface="Arimo Bold"/>
              </a:rPr>
              <a:t>Gender</a:t>
            </a:r>
            <a:r>
              <a:rPr lang="en-US" sz="1980">
                <a:solidFill>
                  <a:srgbClr val="0D0D0D"/>
                </a:solidFill>
                <a:latin typeface="Arimo"/>
                <a:ea typeface="Arimo"/>
              </a:rPr>
              <a:t>: 𝑝=0.490. No significant association with churn.</a:t>
            </a:r>
          </a:p>
          <a:p>
            <a:pPr algn="l">
              <a:lnSpc>
                <a:spcPts val="1900"/>
              </a:lnSpc>
            </a:pPr>
            <a:r>
              <a:rPr lang="en-US" sz="1980">
                <a:solidFill>
                  <a:srgbClr val="00BF63"/>
                </a:solidFill>
                <a:latin typeface="Arimo Bold"/>
              </a:rPr>
              <a:t>Partner</a:t>
            </a:r>
            <a:r>
              <a:rPr lang="en-US" sz="1980">
                <a:solidFill>
                  <a:srgbClr val="0D0D0D"/>
                </a:solidFill>
                <a:latin typeface="Arimo"/>
                <a:ea typeface="Arimo"/>
              </a:rPr>
              <a:t>: 𝑝≈0. Significant association, indicating that having a partner affects churn likelihood.</a:t>
            </a:r>
          </a:p>
          <a:p>
            <a:pPr algn="l">
              <a:lnSpc>
                <a:spcPts val="1900"/>
              </a:lnSpc>
            </a:pPr>
            <a:r>
              <a:rPr lang="en-US" sz="1980">
                <a:solidFill>
                  <a:srgbClr val="00BF63"/>
                </a:solidFill>
                <a:latin typeface="Arimo Bold"/>
              </a:rPr>
              <a:t>Dependents</a:t>
            </a:r>
            <a:r>
              <a:rPr lang="en-US" sz="1980">
                <a:solidFill>
                  <a:srgbClr val="0D0D0D"/>
                </a:solidFill>
                <a:latin typeface="Arimo"/>
                <a:ea typeface="Arimo"/>
              </a:rPr>
              <a:t>: 𝑝≈0. Significant, suggesting customers with dependents are less likely to churn.</a:t>
            </a:r>
          </a:p>
          <a:p>
            <a:pPr algn="l">
              <a:lnSpc>
                <a:spcPts val="1900"/>
              </a:lnSpc>
            </a:pPr>
            <a:r>
              <a:rPr lang="en-US" sz="1980">
                <a:solidFill>
                  <a:srgbClr val="0D0D0D"/>
                </a:solidFill>
                <a:latin typeface="Arimo Bold"/>
              </a:rPr>
              <a:t>PhoneService</a:t>
            </a:r>
            <a:r>
              <a:rPr lang="en-US" sz="1980">
                <a:solidFill>
                  <a:srgbClr val="0D0D0D"/>
                </a:solidFill>
                <a:latin typeface="Arimo"/>
                <a:ea typeface="Arimo"/>
              </a:rPr>
              <a:t>: 𝑝=0.350. There is no significant association.</a:t>
            </a:r>
          </a:p>
          <a:p>
            <a:pPr algn="l">
              <a:lnSpc>
                <a:spcPts val="1900"/>
              </a:lnSpc>
            </a:pPr>
            <a:r>
              <a:rPr lang="en-US" sz="1980">
                <a:solidFill>
                  <a:srgbClr val="0D0D0D"/>
                </a:solidFill>
                <a:latin typeface="Arimo Bold"/>
              </a:rPr>
              <a:t>MultipleLines</a:t>
            </a:r>
            <a:r>
              <a:rPr lang="en-US" sz="1980">
                <a:solidFill>
                  <a:srgbClr val="0D0D0D"/>
                </a:solidFill>
                <a:latin typeface="Arimo"/>
                <a:ea typeface="Arimo"/>
              </a:rPr>
              <a:t>: 𝑝=0.004. Significant, albeit weaker compared to other factors.</a:t>
            </a:r>
          </a:p>
          <a:p>
            <a:pPr algn="l">
              <a:lnSpc>
                <a:spcPts val="1900"/>
              </a:lnSpc>
            </a:pPr>
            <a:r>
              <a:rPr lang="en-US" sz="1980">
                <a:solidFill>
                  <a:srgbClr val="00BF63"/>
                </a:solidFill>
                <a:latin typeface="Arimo Bold"/>
              </a:rPr>
              <a:t>InternetService</a:t>
            </a:r>
            <a:r>
              <a:rPr lang="en-US" sz="1980">
                <a:solidFill>
                  <a:srgbClr val="0D0D0D"/>
                </a:solidFill>
                <a:latin typeface="Arimo"/>
                <a:ea typeface="Arimo"/>
              </a:rPr>
              <a:t>: 𝑝≈0. Very significant, indicating the type of internet service affects churn.</a:t>
            </a:r>
          </a:p>
          <a:p>
            <a:pPr algn="l">
              <a:lnSpc>
                <a:spcPts val="1900"/>
              </a:lnSpc>
            </a:pPr>
            <a:r>
              <a:rPr lang="en-US" sz="1980">
                <a:solidFill>
                  <a:srgbClr val="00BF63"/>
                </a:solidFill>
                <a:latin typeface="Arimo Bold"/>
              </a:rPr>
              <a:t>OnlineSecurity</a:t>
            </a:r>
            <a:r>
              <a:rPr lang="en-US" sz="1980">
                <a:solidFill>
                  <a:srgbClr val="0D0D0D"/>
                </a:solidFill>
                <a:latin typeface="Arimo"/>
                <a:ea typeface="Arimo"/>
              </a:rPr>
              <a:t>: 𝑝≈0. Highly significant, showing a strong association with reduced churn.</a:t>
            </a:r>
          </a:p>
          <a:p>
            <a:pPr algn="l">
              <a:lnSpc>
                <a:spcPts val="1900"/>
              </a:lnSpc>
            </a:pPr>
            <a:r>
              <a:rPr lang="en-US" sz="1980">
                <a:solidFill>
                  <a:srgbClr val="0D0D0D"/>
                </a:solidFill>
                <a:latin typeface="Arimo Bold"/>
              </a:rPr>
              <a:t>OnlineBackup</a:t>
            </a:r>
            <a:r>
              <a:rPr lang="en-US" sz="1980">
                <a:solidFill>
                  <a:srgbClr val="0D0D0D"/>
                </a:solidFill>
                <a:latin typeface="Arimo"/>
                <a:ea typeface="Arimo"/>
              </a:rPr>
              <a:t>: 𝑝≈0. Significant, suggesting this service affects churn.</a:t>
            </a:r>
          </a:p>
          <a:p>
            <a:pPr algn="l">
              <a:lnSpc>
                <a:spcPts val="1900"/>
              </a:lnSpc>
            </a:pPr>
            <a:r>
              <a:rPr lang="en-US" sz="1980">
                <a:solidFill>
                  <a:srgbClr val="00BF63"/>
                </a:solidFill>
                <a:latin typeface="Arimo Bold"/>
              </a:rPr>
              <a:t>DeviceProtection</a:t>
            </a:r>
            <a:r>
              <a:rPr lang="en-US" sz="1980">
                <a:solidFill>
                  <a:srgbClr val="0D0D0D"/>
                </a:solidFill>
                <a:latin typeface="Arimo"/>
                <a:ea typeface="Arimo"/>
              </a:rPr>
              <a:t>: 𝑝≈0. Significant, indicating an impact on churn.</a:t>
            </a:r>
          </a:p>
          <a:p>
            <a:pPr algn="l">
              <a:lnSpc>
                <a:spcPts val="1900"/>
              </a:lnSpc>
            </a:pPr>
            <a:r>
              <a:rPr lang="en-US" sz="1980">
                <a:solidFill>
                  <a:srgbClr val="00BF63"/>
                </a:solidFill>
                <a:latin typeface="Arimo Bold"/>
              </a:rPr>
              <a:t>Contract</a:t>
            </a:r>
            <a:r>
              <a:rPr lang="en-US" sz="1980">
                <a:solidFill>
                  <a:srgbClr val="0D0D0D"/>
                </a:solidFill>
                <a:latin typeface="Arimo"/>
                <a:ea typeface="Arimo"/>
              </a:rPr>
              <a:t>: 𝑝≈0. Extremely significant, with longer contracts associated with lower churn.</a:t>
            </a:r>
          </a:p>
          <a:p>
            <a:pPr algn="l">
              <a:lnSpc>
                <a:spcPts val="1900"/>
              </a:lnSpc>
            </a:pPr>
            <a:r>
              <a:rPr lang="en-US" sz="1980">
                <a:solidFill>
                  <a:srgbClr val="0D0D0D"/>
                </a:solidFill>
                <a:latin typeface="Arimo Bold"/>
              </a:rPr>
              <a:t>PaperlessBilling</a:t>
            </a:r>
            <a:r>
              <a:rPr lang="en-US" sz="1980">
                <a:solidFill>
                  <a:srgbClr val="0D0D0D"/>
                </a:solidFill>
                <a:latin typeface="Arimo"/>
                <a:ea typeface="Arimo"/>
              </a:rPr>
              <a:t>: 𝑝≈0. Significant, with paperless billing linked to higher churn.</a:t>
            </a:r>
          </a:p>
          <a:p>
            <a:pPr algn="l">
              <a:lnSpc>
                <a:spcPts val="1900"/>
              </a:lnSpc>
            </a:pPr>
            <a:r>
              <a:rPr lang="en-US" sz="1980">
                <a:solidFill>
                  <a:srgbClr val="00BF63"/>
                </a:solidFill>
                <a:latin typeface="Arimo Bold"/>
              </a:rPr>
              <a:t>PaymentMethod</a:t>
            </a:r>
            <a:r>
              <a:rPr lang="en-US" sz="1980">
                <a:solidFill>
                  <a:srgbClr val="0D0D0D"/>
                </a:solidFill>
                <a:latin typeface="Arimo"/>
                <a:ea typeface="Arimo"/>
              </a:rPr>
              <a:t>: 𝑝≈0. This is very significant, indicating that different payment methods impact churn rates.</a:t>
            </a:r>
          </a:p>
          <a:p>
            <a:pPr algn="l">
              <a:lnSpc>
                <a:spcPts val="1900"/>
              </a:lnSpc>
            </a:pPr>
            <a:r>
              <a:rPr lang="en-US" sz="1980">
                <a:solidFill>
                  <a:srgbClr val="00BF63"/>
                </a:solidFill>
                <a:latin typeface="Arimo Bold"/>
              </a:rPr>
              <a:t>SeniorCitizen</a:t>
            </a:r>
            <a:r>
              <a:rPr lang="en-US" sz="1980">
                <a:solidFill>
                  <a:srgbClr val="0D0D0D"/>
                </a:solidFill>
                <a:latin typeface="Arimo"/>
                <a:ea typeface="Arimo"/>
              </a:rPr>
              <a:t>: 𝑝≈0. This is significant, suggesting senior citizens might have different churn patterns than non-seniors.</a:t>
            </a:r>
          </a:p>
          <a:p>
            <a:pPr marL="358331" lvl="1" indent="-179165" algn="l">
              <a:lnSpc>
                <a:spcPts val="1900"/>
              </a:lnSpc>
            </a:pPr>
            <a:endParaRPr lang="en-US" sz="1980">
              <a:solidFill>
                <a:srgbClr val="0D0D0D"/>
              </a:solidFill>
              <a:latin typeface="Arimo"/>
              <a:ea typeface="Arim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8789">
            <a:off x="702441" y="725258"/>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3" name="AutoShape 3"/>
          <p:cNvSpPr/>
          <p:nvPr/>
        </p:nvSpPr>
        <p:spPr>
          <a:xfrm rot="8789">
            <a:off x="702441" y="9542682"/>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4" name="TextBox 4"/>
          <p:cNvSpPr txBox="1"/>
          <p:nvPr/>
        </p:nvSpPr>
        <p:spPr>
          <a:xfrm>
            <a:off x="798022" y="926245"/>
            <a:ext cx="15425928" cy="787562"/>
          </a:xfrm>
          <a:prstGeom prst="rect">
            <a:avLst/>
          </a:prstGeom>
        </p:spPr>
        <p:txBody>
          <a:bodyPr lIns="0" tIns="0" rIns="0" bIns="0" rtlCol="0" anchor="t">
            <a:spAutoFit/>
          </a:bodyPr>
          <a:lstStyle/>
          <a:p>
            <a:pPr algn="l">
              <a:lnSpc>
                <a:spcPts val="3600"/>
              </a:lnSpc>
            </a:pPr>
            <a:r>
              <a:rPr lang="en-US" sz="3000">
                <a:solidFill>
                  <a:srgbClr val="000000"/>
                </a:solidFill>
                <a:latin typeface="Arimo"/>
              </a:rPr>
              <a:t>Logistic Regression Model – Accuracy 79 %</a:t>
            </a:r>
          </a:p>
          <a:p>
            <a:pPr algn="l">
              <a:lnSpc>
                <a:spcPts val="3600"/>
              </a:lnSpc>
            </a:pPr>
            <a:r>
              <a:rPr lang="en-US" sz="3000">
                <a:solidFill>
                  <a:srgbClr val="000000"/>
                </a:solidFill>
                <a:latin typeface="Arimo"/>
              </a:rPr>
              <a:t> </a:t>
            </a:r>
          </a:p>
        </p:txBody>
      </p:sp>
      <p:sp>
        <p:nvSpPr>
          <p:cNvPr id="5" name="Freeform 5" descr="A screenshot of a graph  Description automatically generated"/>
          <p:cNvSpPr/>
          <p:nvPr/>
        </p:nvSpPr>
        <p:spPr>
          <a:xfrm>
            <a:off x="11344772" y="1759527"/>
            <a:ext cx="6236646" cy="5454470"/>
          </a:xfrm>
          <a:custGeom>
            <a:avLst/>
            <a:gdLst/>
            <a:ahLst/>
            <a:cxnLst/>
            <a:rect l="l" t="t" r="r" b="b"/>
            <a:pathLst>
              <a:path w="6236646" h="5454470">
                <a:moveTo>
                  <a:pt x="0" y="0"/>
                </a:moveTo>
                <a:lnTo>
                  <a:pt x="6236646" y="0"/>
                </a:lnTo>
                <a:lnTo>
                  <a:pt x="6236646" y="5454469"/>
                </a:lnTo>
                <a:lnTo>
                  <a:pt x="0" y="5454469"/>
                </a:lnTo>
                <a:lnTo>
                  <a:pt x="0" y="0"/>
                </a:lnTo>
                <a:close/>
              </a:path>
            </a:pathLst>
          </a:custGeom>
          <a:blipFill>
            <a:blip r:embed="rId2"/>
            <a:stretch>
              <a:fillRect/>
            </a:stretch>
          </a:blipFill>
        </p:spPr>
        <p:txBody>
          <a:bodyPr/>
          <a:lstStyle/>
          <a:p>
            <a:endParaRPr lang="en-US"/>
          </a:p>
        </p:txBody>
      </p:sp>
      <p:sp>
        <p:nvSpPr>
          <p:cNvPr id="6" name="Freeform 6" descr="A screenshot of a number  Description automatically generated"/>
          <p:cNvSpPr/>
          <p:nvPr/>
        </p:nvSpPr>
        <p:spPr>
          <a:xfrm>
            <a:off x="706582" y="1920586"/>
            <a:ext cx="10467891" cy="2332760"/>
          </a:xfrm>
          <a:custGeom>
            <a:avLst/>
            <a:gdLst/>
            <a:ahLst/>
            <a:cxnLst/>
            <a:rect l="l" t="t" r="r" b="b"/>
            <a:pathLst>
              <a:path w="10467891" h="2332760">
                <a:moveTo>
                  <a:pt x="0" y="0"/>
                </a:moveTo>
                <a:lnTo>
                  <a:pt x="10467892" y="0"/>
                </a:lnTo>
                <a:lnTo>
                  <a:pt x="10467892" y="2332760"/>
                </a:lnTo>
                <a:lnTo>
                  <a:pt x="0" y="2332760"/>
                </a:lnTo>
                <a:lnTo>
                  <a:pt x="0" y="0"/>
                </a:lnTo>
                <a:close/>
              </a:path>
            </a:pathLst>
          </a:custGeom>
          <a:blipFill>
            <a:blip r:embed="rId3"/>
            <a:stretch>
              <a:fillRect/>
            </a:stretch>
          </a:blipFill>
        </p:spPr>
        <p:txBody>
          <a:bodyPr/>
          <a:lstStyle/>
          <a:p>
            <a:endParaRPr lang="en-US"/>
          </a:p>
        </p:txBody>
      </p:sp>
      <p:sp>
        <p:nvSpPr>
          <p:cNvPr id="7" name="TextBox 7"/>
          <p:cNvSpPr txBox="1"/>
          <p:nvPr/>
        </p:nvSpPr>
        <p:spPr>
          <a:xfrm>
            <a:off x="798022" y="4954557"/>
            <a:ext cx="9265920" cy="4095750"/>
          </a:xfrm>
          <a:prstGeom prst="rect">
            <a:avLst/>
          </a:prstGeom>
        </p:spPr>
        <p:txBody>
          <a:bodyPr lIns="0" tIns="0" rIns="0" bIns="0" rtlCol="0" anchor="t">
            <a:spAutoFit/>
          </a:bodyPr>
          <a:lstStyle/>
          <a:p>
            <a:pPr marL="453390" lvl="1" indent="-226695" algn="l">
              <a:lnSpc>
                <a:spcPts val="2520"/>
              </a:lnSpc>
              <a:buFont typeface="Arial"/>
              <a:buChar char="•"/>
            </a:pPr>
            <a:r>
              <a:rPr lang="en-US" sz="2100">
                <a:solidFill>
                  <a:srgbClr val="0D0D0D"/>
                </a:solidFill>
                <a:latin typeface="Arimo"/>
              </a:rPr>
              <a:t>The model effectively predicts 'No Churn' instances, as demonstrated by high precision, recall, and F1-score for class 0.</a:t>
            </a:r>
          </a:p>
          <a:p>
            <a:pPr marL="380048" lvl="1" indent="-190024" algn="l">
              <a:lnSpc>
                <a:spcPts val="2520"/>
              </a:lnSpc>
            </a:pPr>
            <a:endParaRPr lang="en-US" sz="2100">
              <a:solidFill>
                <a:srgbClr val="0D0D0D"/>
              </a:solidFill>
              <a:latin typeface="Arimo"/>
            </a:endParaRPr>
          </a:p>
          <a:p>
            <a:pPr marL="453390" lvl="1" indent="-226695" algn="l">
              <a:lnSpc>
                <a:spcPts val="2520"/>
              </a:lnSpc>
              <a:buFont typeface="Arial"/>
              <a:buChar char="•"/>
            </a:pPr>
            <a:r>
              <a:rPr lang="en-US" sz="2100">
                <a:solidFill>
                  <a:srgbClr val="0D0D0D"/>
                </a:solidFill>
                <a:latin typeface="Arimo"/>
              </a:rPr>
              <a:t>However, the model faces more challenges in accurately predicting 'Churn' instances, evidenced by lower precision, recall, and F1-score for class 1.</a:t>
            </a:r>
          </a:p>
          <a:p>
            <a:pPr marL="380048" lvl="1" indent="-190024" algn="l">
              <a:lnSpc>
                <a:spcPts val="2520"/>
              </a:lnSpc>
            </a:pPr>
            <a:endParaRPr lang="en-US" sz="2100">
              <a:solidFill>
                <a:srgbClr val="0D0D0D"/>
              </a:solidFill>
              <a:latin typeface="Arimo"/>
            </a:endParaRPr>
          </a:p>
          <a:p>
            <a:pPr marL="380048" lvl="1" indent="-190024" algn="l">
              <a:lnSpc>
                <a:spcPts val="2520"/>
              </a:lnSpc>
              <a:buFont typeface="Arial"/>
              <a:buChar char="•"/>
            </a:pPr>
            <a:r>
              <a:rPr lang="en-US" sz="2100">
                <a:solidFill>
                  <a:srgbClr val="0D0D0D"/>
                </a:solidFill>
                <a:latin typeface="Arimo"/>
              </a:rPr>
              <a:t>The weighted average metrics offer a comprehensive overview of the model’s performance, considering the class imbalance within the dataset. With a weighted average F1-score of 79%, the model demonstrates a solid capability in predicting both classes, although it performs slightly better in predicting 'No Churn' (class 0).</a:t>
            </a:r>
          </a:p>
          <a:p>
            <a:pPr marL="380048" lvl="1" indent="-190024" algn="l">
              <a:lnSpc>
                <a:spcPts val="2520"/>
              </a:lnSpc>
            </a:pPr>
            <a:endParaRPr lang="en-US" sz="2100">
              <a:solidFill>
                <a:srgbClr val="0D0D0D"/>
              </a:solidFill>
              <a:latin typeface="Arimo"/>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rot="8789">
            <a:off x="702441" y="725258"/>
            <a:ext cx="16763524" cy="0"/>
          </a:xfrm>
          <a:prstGeom prst="line">
            <a:avLst/>
          </a:prstGeom>
          <a:ln w="19050" cap="rnd">
            <a:solidFill>
              <a:srgbClr val="30241B"/>
            </a:solidFill>
            <a:prstDash val="solid"/>
            <a:headEnd type="none" w="sm" len="sm"/>
            <a:tailEnd type="none" w="sm" len="sm"/>
          </a:ln>
        </p:spPr>
        <p:txBody>
          <a:bodyPr/>
          <a:lstStyle/>
          <a:p>
            <a:endParaRPr lang="en-US"/>
          </a:p>
        </p:txBody>
      </p:sp>
      <p:sp>
        <p:nvSpPr>
          <p:cNvPr id="3" name="TextBox 3"/>
          <p:cNvSpPr txBox="1"/>
          <p:nvPr/>
        </p:nvSpPr>
        <p:spPr>
          <a:xfrm>
            <a:off x="798022" y="926245"/>
            <a:ext cx="15425928" cy="787562"/>
          </a:xfrm>
          <a:prstGeom prst="rect">
            <a:avLst/>
          </a:prstGeom>
        </p:spPr>
        <p:txBody>
          <a:bodyPr lIns="0" tIns="0" rIns="0" bIns="0" rtlCol="0" anchor="t">
            <a:spAutoFit/>
          </a:bodyPr>
          <a:lstStyle/>
          <a:p>
            <a:pPr algn="l">
              <a:lnSpc>
                <a:spcPts val="3600"/>
              </a:lnSpc>
            </a:pPr>
            <a:r>
              <a:rPr lang="en-US" sz="3000">
                <a:solidFill>
                  <a:srgbClr val="000000"/>
                </a:solidFill>
                <a:latin typeface="Arimo"/>
              </a:rPr>
              <a:t>Decision Tree Model – Accuracy 72 %</a:t>
            </a:r>
          </a:p>
          <a:p>
            <a:pPr algn="l">
              <a:lnSpc>
                <a:spcPts val="3600"/>
              </a:lnSpc>
            </a:pPr>
            <a:r>
              <a:rPr lang="en-US" sz="3000">
                <a:solidFill>
                  <a:srgbClr val="000000"/>
                </a:solidFill>
                <a:latin typeface="Arimo"/>
              </a:rPr>
              <a:t> </a:t>
            </a:r>
          </a:p>
        </p:txBody>
      </p:sp>
      <p:sp>
        <p:nvSpPr>
          <p:cNvPr id="4" name="TextBox 4"/>
          <p:cNvSpPr txBox="1"/>
          <p:nvPr/>
        </p:nvSpPr>
        <p:spPr>
          <a:xfrm>
            <a:off x="798022" y="4954557"/>
            <a:ext cx="9265920" cy="5076825"/>
          </a:xfrm>
          <a:prstGeom prst="rect">
            <a:avLst/>
          </a:prstGeom>
        </p:spPr>
        <p:txBody>
          <a:bodyPr lIns="0" tIns="0" rIns="0" bIns="0" rtlCol="0" anchor="t">
            <a:spAutoFit/>
          </a:bodyPr>
          <a:lstStyle/>
          <a:p>
            <a:pPr marL="434340" lvl="1" indent="-217170" algn="l">
              <a:lnSpc>
                <a:spcPts val="2879"/>
              </a:lnSpc>
              <a:buFont typeface="Arial"/>
              <a:buChar char="•"/>
            </a:pPr>
            <a:r>
              <a:rPr lang="en-US" sz="2400">
                <a:solidFill>
                  <a:srgbClr val="0D0D0D"/>
                </a:solidFill>
                <a:latin typeface="Arimo Bold"/>
              </a:rPr>
              <a:t>No Churn Class:</a:t>
            </a:r>
          </a:p>
          <a:p>
            <a:pPr marL="1120140" lvl="2" indent="-373380" algn="l">
              <a:lnSpc>
                <a:spcPts val="2879"/>
              </a:lnSpc>
              <a:buFont typeface="Arial"/>
              <a:buChar char="⚬"/>
            </a:pPr>
            <a:r>
              <a:rPr lang="en-US" sz="2400">
                <a:solidFill>
                  <a:srgbClr val="0D0D0D"/>
                </a:solidFill>
                <a:latin typeface="Arimo"/>
              </a:rPr>
              <a:t>The decision tree model exhibits slightly lower precision, recall, and F1-score than the regression model. This indicates that although the decision tree is reasonably accurate, the regression model outperforms it slightly in predicting customers who will not churn.</a:t>
            </a:r>
          </a:p>
          <a:p>
            <a:pPr marL="434340" lvl="1" indent="-217170" algn="l">
              <a:lnSpc>
                <a:spcPts val="2879"/>
              </a:lnSpc>
              <a:buFont typeface="Arial"/>
              <a:buChar char="•"/>
            </a:pPr>
            <a:r>
              <a:rPr lang="en-US" sz="2400">
                <a:solidFill>
                  <a:srgbClr val="0D0D0D"/>
                </a:solidFill>
                <a:latin typeface="Arimo Bold"/>
              </a:rPr>
              <a:t>Churn Class:</a:t>
            </a:r>
          </a:p>
          <a:p>
            <a:pPr marL="1120140" lvl="2" indent="-373380" algn="l">
              <a:lnSpc>
                <a:spcPts val="2879"/>
              </a:lnSpc>
              <a:buFont typeface="Arial"/>
              <a:buChar char="⚬"/>
            </a:pPr>
            <a:r>
              <a:rPr lang="en-US" sz="2400">
                <a:solidFill>
                  <a:srgbClr val="0D0D0D"/>
                </a:solidFill>
                <a:latin typeface="Arimo"/>
              </a:rPr>
              <a:t>The decision tree model displays significantly lower precision and a reduced F1-score than the other model, although both models show comparable recall rates for the churn class. This suggests that the decision tree is less adept at accurately identifying churn cases, leading to more false positives (i.e., mistakenly predicting churn where it does not exist).</a:t>
            </a:r>
          </a:p>
        </p:txBody>
      </p:sp>
      <p:sp>
        <p:nvSpPr>
          <p:cNvPr id="5" name="Freeform 5" descr="A screenshot of a graph  Description automatically generated"/>
          <p:cNvSpPr/>
          <p:nvPr/>
        </p:nvSpPr>
        <p:spPr>
          <a:xfrm>
            <a:off x="224086" y="1759527"/>
            <a:ext cx="10956532" cy="2598108"/>
          </a:xfrm>
          <a:custGeom>
            <a:avLst/>
            <a:gdLst/>
            <a:ahLst/>
            <a:cxnLst/>
            <a:rect l="l" t="t" r="r" b="b"/>
            <a:pathLst>
              <a:path w="10956532" h="2598108">
                <a:moveTo>
                  <a:pt x="0" y="0"/>
                </a:moveTo>
                <a:lnTo>
                  <a:pt x="10956533" y="0"/>
                </a:lnTo>
                <a:lnTo>
                  <a:pt x="10956533" y="2598108"/>
                </a:lnTo>
                <a:lnTo>
                  <a:pt x="0" y="2598108"/>
                </a:lnTo>
                <a:lnTo>
                  <a:pt x="0" y="0"/>
                </a:lnTo>
                <a:close/>
              </a:path>
            </a:pathLst>
          </a:custGeom>
          <a:blipFill>
            <a:blip r:embed="rId2"/>
            <a:stretch>
              <a:fillRect l="-3203" r="-3203"/>
            </a:stretch>
          </a:blipFill>
        </p:spPr>
        <p:txBody>
          <a:bodyPr/>
          <a:lstStyle/>
          <a:p>
            <a:endParaRPr lang="en-US"/>
          </a:p>
        </p:txBody>
      </p:sp>
      <p:sp>
        <p:nvSpPr>
          <p:cNvPr id="6" name="Freeform 6" descr="A chart with numbers and a blue square  Description automatically generated with medium confidence"/>
          <p:cNvSpPr/>
          <p:nvPr/>
        </p:nvSpPr>
        <p:spPr>
          <a:xfrm>
            <a:off x="11602432" y="1114665"/>
            <a:ext cx="6054602" cy="5286134"/>
          </a:xfrm>
          <a:custGeom>
            <a:avLst/>
            <a:gdLst/>
            <a:ahLst/>
            <a:cxnLst/>
            <a:rect l="l" t="t" r="r" b="b"/>
            <a:pathLst>
              <a:path w="6054602" h="5286134">
                <a:moveTo>
                  <a:pt x="0" y="0"/>
                </a:moveTo>
                <a:lnTo>
                  <a:pt x="6054602" y="0"/>
                </a:lnTo>
                <a:lnTo>
                  <a:pt x="6054602" y="5286133"/>
                </a:lnTo>
                <a:lnTo>
                  <a:pt x="0" y="5286133"/>
                </a:lnTo>
                <a:lnTo>
                  <a:pt x="0" y="0"/>
                </a:lnTo>
                <a:close/>
              </a:path>
            </a:pathLst>
          </a:custGeom>
          <a:blipFill>
            <a:blip r:embed="rId3"/>
            <a:stretch>
              <a:fillRect/>
            </a:stretch>
          </a:blipFill>
        </p:spPr>
        <p:txBody>
          <a:bodyPr/>
          <a:lstStyle/>
          <a:p>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1572</Words>
  <Application>Microsoft Macintosh PowerPoint</Application>
  <PresentationFormat>Custom</PresentationFormat>
  <Paragraphs>119</Paragraphs>
  <Slides>14</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14</vt:i4>
      </vt:variant>
    </vt:vector>
  </HeadingPairs>
  <TitlesOfParts>
    <vt:vector size="21" baseType="lpstr">
      <vt:lpstr>Arial</vt:lpstr>
      <vt:lpstr>Times New Roman</vt:lpstr>
      <vt:lpstr>Arimo</vt:lpstr>
      <vt:lpstr>Calibri</vt:lpstr>
      <vt:lpstr>Times New Roman Bold</vt:lpstr>
      <vt:lpstr>Arimo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shurn prediction.pptx</dc:title>
  <cp:lastModifiedBy>Verma, Sarthak</cp:lastModifiedBy>
  <cp:revision>2</cp:revision>
  <dcterms:created xsi:type="dcterms:W3CDTF">2006-08-16T00:00:00Z</dcterms:created>
  <dcterms:modified xsi:type="dcterms:W3CDTF">2025-06-20T18:53:09Z</dcterms:modified>
  <dc:identifier>DAGEMbiokr0</dc:identifier>
</cp:coreProperties>
</file>