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BAFD-D51C-4A61-A645-41B7EAC882DB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7439-294D-44C4-9210-2E77C7D7F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9858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BAFD-D51C-4A61-A645-41B7EAC882DB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7439-294D-44C4-9210-2E77C7D7F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64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BAFD-D51C-4A61-A645-41B7EAC882DB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7439-294D-44C4-9210-2E77C7D7F3F7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34231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BAFD-D51C-4A61-A645-41B7EAC882DB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7439-294D-44C4-9210-2E77C7D7F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30564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BAFD-D51C-4A61-A645-41B7EAC882DB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7439-294D-44C4-9210-2E77C7D7F3F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47260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BAFD-D51C-4A61-A645-41B7EAC882DB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7439-294D-44C4-9210-2E77C7D7F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0658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BAFD-D51C-4A61-A645-41B7EAC882DB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7439-294D-44C4-9210-2E77C7D7F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1673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BAFD-D51C-4A61-A645-41B7EAC882DB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7439-294D-44C4-9210-2E77C7D7F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422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BAFD-D51C-4A61-A645-41B7EAC882DB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7439-294D-44C4-9210-2E77C7D7F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4610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BAFD-D51C-4A61-A645-41B7EAC882DB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7439-294D-44C4-9210-2E77C7D7F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554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BAFD-D51C-4A61-A645-41B7EAC882DB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7439-294D-44C4-9210-2E77C7D7F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84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BAFD-D51C-4A61-A645-41B7EAC882DB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7439-294D-44C4-9210-2E77C7D7F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15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BAFD-D51C-4A61-A645-41B7EAC882DB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7439-294D-44C4-9210-2E77C7D7F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320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BAFD-D51C-4A61-A645-41B7EAC882DB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7439-294D-44C4-9210-2E77C7D7F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036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BAFD-D51C-4A61-A645-41B7EAC882DB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7439-294D-44C4-9210-2E77C7D7F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961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BAFD-D51C-4A61-A645-41B7EAC882DB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7439-294D-44C4-9210-2E77C7D7F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9125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BBAFD-D51C-4A61-A645-41B7EAC882DB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A3D7439-294D-44C4-9210-2E77C7D7F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980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recursio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BDE16-FD4E-7618-B221-6009020723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DYNAMIC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1C1FC4-D77F-0CF6-1282-3F5E43B016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2480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BB116-76E9-140E-F12D-BA1793D52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DP?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8319D-3A92-8CB8-F0A8-51008F48F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Dynamic Programming is mainly an optimization over plain </a:t>
            </a:r>
            <a:r>
              <a:rPr lang="en-US" b="0" i="0" u="none" strike="noStrike" dirty="0">
                <a:effectLst/>
                <a:latin typeface="urw-din"/>
                <a:hlinkClick r:id="rId2"/>
              </a:rPr>
              <a:t>recursion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.</a:t>
            </a:r>
          </a:p>
          <a:p>
            <a:r>
              <a:rPr lang="en-US" dirty="0">
                <a:solidFill>
                  <a:srgbClr val="273239"/>
                </a:solidFill>
                <a:latin typeface="urw-din"/>
              </a:rPr>
              <a:t>R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educes time complexities from exponential to polynomial</a:t>
            </a:r>
          </a:p>
          <a:p>
            <a:r>
              <a:rPr lang="en-US" dirty="0">
                <a:solidFill>
                  <a:srgbClr val="273239"/>
                </a:solidFill>
                <a:latin typeface="urw-din"/>
              </a:rPr>
              <a:t>Features</a:t>
            </a:r>
          </a:p>
          <a:p>
            <a:pPr lvl="1">
              <a:buFont typeface="+mj-lt"/>
              <a:buAutoNum type="arabicPeriod"/>
            </a:pPr>
            <a:r>
              <a:rPr lang="en-US" dirty="0">
                <a:solidFill>
                  <a:srgbClr val="273239"/>
                </a:solidFill>
                <a:latin typeface="urw-din"/>
              </a:rPr>
              <a:t>Optimal substructure</a:t>
            </a:r>
          </a:p>
          <a:p>
            <a:pPr lvl="1">
              <a:buFont typeface="+mj-lt"/>
              <a:buAutoNum type="arabicPeriod"/>
            </a:pPr>
            <a:r>
              <a:rPr lang="en-US" dirty="0">
                <a:solidFill>
                  <a:srgbClr val="273239"/>
                </a:solidFill>
                <a:latin typeface="urw-din"/>
              </a:rPr>
              <a:t>Overlapping/Repeating subproblems</a:t>
            </a:r>
          </a:p>
        </p:txBody>
      </p:sp>
    </p:spTree>
    <p:extLst>
      <p:ext uri="{BB962C8B-B14F-4D97-AF65-F5344CB8AC3E}">
        <p14:creationId xmlns:p14="http://schemas.microsoft.com/office/powerpoint/2010/main" val="2194865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EE33C-DF13-4636-1357-39249B571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0/1 Knapsack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FF30C-4682-295A-882C-35098CD3A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urw-din"/>
              </a:rPr>
              <a:t>You are given weights and values of </a:t>
            </a:r>
            <a:r>
              <a:rPr lang="en-US" b="1" i="0" dirty="0">
                <a:effectLst/>
                <a:latin typeface="urw-din"/>
              </a:rPr>
              <a:t>N</a:t>
            </a:r>
            <a:r>
              <a:rPr lang="en-US" b="0" i="0" dirty="0">
                <a:effectLst/>
                <a:latin typeface="urw-din"/>
              </a:rPr>
              <a:t> items, put these items in a knapsack of capacity </a:t>
            </a:r>
            <a:r>
              <a:rPr lang="en-US" b="1" i="0" dirty="0">
                <a:effectLst/>
                <a:latin typeface="urw-din"/>
              </a:rPr>
              <a:t>W</a:t>
            </a:r>
            <a:r>
              <a:rPr lang="en-US" b="0" i="0" dirty="0">
                <a:effectLst/>
                <a:latin typeface="urw-din"/>
              </a:rPr>
              <a:t> to get the maximum total value in the knapsack. Note that we have only </a:t>
            </a:r>
            <a:r>
              <a:rPr lang="en-US" b="1" i="0" dirty="0">
                <a:effectLst/>
                <a:latin typeface="urw-din"/>
              </a:rPr>
              <a:t>one quantity of each item</a:t>
            </a:r>
            <a:r>
              <a:rPr lang="en-US" b="0" i="0" dirty="0">
                <a:effectLst/>
                <a:latin typeface="urw-din"/>
              </a:rPr>
              <a:t>.</a:t>
            </a:r>
            <a:br>
              <a:rPr lang="en-US" dirty="0"/>
            </a:br>
            <a:r>
              <a:rPr lang="en-US" b="0" i="0" dirty="0">
                <a:effectLst/>
                <a:latin typeface="urw-din"/>
              </a:rPr>
              <a:t>In other words, given two integer arrays </a:t>
            </a:r>
            <a:r>
              <a:rPr lang="en-US" b="1" i="0" dirty="0" err="1">
                <a:effectLst/>
                <a:latin typeface="urw-din"/>
              </a:rPr>
              <a:t>val</a:t>
            </a:r>
            <a:r>
              <a:rPr lang="en-US" b="1" i="0" dirty="0">
                <a:effectLst/>
                <a:latin typeface="urw-din"/>
              </a:rPr>
              <a:t>[0..N-1]</a:t>
            </a:r>
            <a:r>
              <a:rPr lang="en-US" b="0" i="0" dirty="0">
                <a:effectLst/>
                <a:latin typeface="urw-din"/>
              </a:rPr>
              <a:t> and </a:t>
            </a:r>
            <a:r>
              <a:rPr lang="en-US" b="1" i="0" dirty="0" err="1">
                <a:effectLst/>
                <a:latin typeface="urw-din"/>
              </a:rPr>
              <a:t>wt</a:t>
            </a:r>
            <a:r>
              <a:rPr lang="en-US" b="1" i="0" dirty="0">
                <a:effectLst/>
                <a:latin typeface="urw-din"/>
              </a:rPr>
              <a:t>[0..N-1]</a:t>
            </a:r>
            <a:r>
              <a:rPr lang="en-US" b="0" i="0" dirty="0">
                <a:effectLst/>
                <a:latin typeface="urw-din"/>
              </a:rPr>
              <a:t> which represent values and weights associated with </a:t>
            </a:r>
            <a:r>
              <a:rPr lang="en-US" b="1" i="0" dirty="0">
                <a:effectLst/>
                <a:latin typeface="urw-din"/>
              </a:rPr>
              <a:t>N</a:t>
            </a:r>
            <a:r>
              <a:rPr lang="en-US" b="0" i="0" dirty="0">
                <a:effectLst/>
                <a:latin typeface="urw-din"/>
              </a:rPr>
              <a:t> items respectively. Also given an integer W which represents knapsack capacity, find out the maximum value subset of </a:t>
            </a:r>
            <a:r>
              <a:rPr lang="en-US" b="1" i="0" dirty="0" err="1">
                <a:effectLst/>
                <a:latin typeface="urw-din"/>
              </a:rPr>
              <a:t>val</a:t>
            </a:r>
            <a:r>
              <a:rPr lang="en-US" b="1" i="0" dirty="0">
                <a:effectLst/>
                <a:latin typeface="urw-din"/>
              </a:rPr>
              <a:t>[]</a:t>
            </a:r>
            <a:r>
              <a:rPr lang="en-US" b="0" i="0" dirty="0">
                <a:effectLst/>
                <a:latin typeface="urw-din"/>
              </a:rPr>
              <a:t> such that sum of the weights of this subset is smaller than or equal to </a:t>
            </a:r>
            <a:r>
              <a:rPr lang="en-US" b="1" i="0" dirty="0">
                <a:effectLst/>
                <a:latin typeface="urw-din"/>
              </a:rPr>
              <a:t>W.</a:t>
            </a:r>
            <a:r>
              <a:rPr lang="en-US" b="0" i="0" dirty="0">
                <a:effectLst/>
                <a:latin typeface="urw-din"/>
              </a:rPr>
              <a:t> You cannot break an item, </a:t>
            </a:r>
            <a:r>
              <a:rPr lang="en-US" b="1" i="0" dirty="0">
                <a:effectLst/>
                <a:latin typeface="urw-din"/>
              </a:rPr>
              <a:t>either pick the complete item or </a:t>
            </a:r>
            <a:r>
              <a:rPr lang="en-US" b="1" i="0" dirty="0" err="1">
                <a:effectLst/>
                <a:latin typeface="urw-din"/>
              </a:rPr>
              <a:t>dont</a:t>
            </a:r>
            <a:r>
              <a:rPr lang="en-US" b="1" i="0" dirty="0">
                <a:effectLst/>
                <a:latin typeface="urw-din"/>
              </a:rPr>
              <a:t> pick it (0-1 property)</a:t>
            </a:r>
            <a:r>
              <a:rPr lang="en-US" b="0" i="0" dirty="0">
                <a:effectLst/>
                <a:latin typeface="urw-din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7729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C1076DC-6824-3B6F-3028-779B438A736D}"/>
              </a:ext>
            </a:extLst>
          </p:cNvPr>
          <p:cNvSpPr/>
          <p:nvPr/>
        </p:nvSpPr>
        <p:spPr>
          <a:xfrm>
            <a:off x="7025951" y="1698171"/>
            <a:ext cx="2481943" cy="4292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D213EA-4A69-1DAA-88FB-7DDA9DA94891}"/>
              </a:ext>
            </a:extLst>
          </p:cNvPr>
          <p:cNvSpPr txBox="1"/>
          <p:nvPr/>
        </p:nvSpPr>
        <p:spPr>
          <a:xfrm>
            <a:off x="7343192" y="3610947"/>
            <a:ext cx="1744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7 kgs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014A2FF-66C4-AACD-5BDB-4B8044D6D938}"/>
              </a:ext>
            </a:extLst>
          </p:cNvPr>
          <p:cNvSpPr/>
          <p:nvPr/>
        </p:nvSpPr>
        <p:spPr>
          <a:xfrm>
            <a:off x="690465" y="1698172"/>
            <a:ext cx="1194319" cy="118498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1B0DB8-D316-84C3-006A-82172816D5C9}"/>
              </a:ext>
            </a:extLst>
          </p:cNvPr>
          <p:cNvSpPr txBox="1"/>
          <p:nvPr/>
        </p:nvSpPr>
        <p:spPr>
          <a:xfrm>
            <a:off x="839755" y="2034073"/>
            <a:ext cx="877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Rs.15</a:t>
            </a:r>
          </a:p>
          <a:p>
            <a:r>
              <a:rPr lang="en-IN" dirty="0">
                <a:solidFill>
                  <a:schemeClr val="bg1"/>
                </a:solidFill>
              </a:rPr>
              <a:t>2 Kg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5CC4F88-36C2-3B5C-2B28-CE40F33B9065}"/>
              </a:ext>
            </a:extLst>
          </p:cNvPr>
          <p:cNvSpPr/>
          <p:nvPr/>
        </p:nvSpPr>
        <p:spPr>
          <a:xfrm>
            <a:off x="2783632" y="1698172"/>
            <a:ext cx="1194319" cy="118498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BAE035-6DB5-70E5-AD04-548A74354F82}"/>
              </a:ext>
            </a:extLst>
          </p:cNvPr>
          <p:cNvSpPr txBox="1"/>
          <p:nvPr/>
        </p:nvSpPr>
        <p:spPr>
          <a:xfrm>
            <a:off x="2932922" y="2034073"/>
            <a:ext cx="877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Rs.14</a:t>
            </a:r>
          </a:p>
          <a:p>
            <a:r>
              <a:rPr lang="en-IN" dirty="0">
                <a:solidFill>
                  <a:schemeClr val="bg1"/>
                </a:solidFill>
              </a:rPr>
              <a:t>5 Kg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B62A21E-05AF-C9F5-67F5-7D75F81B8B2C}"/>
              </a:ext>
            </a:extLst>
          </p:cNvPr>
          <p:cNvSpPr/>
          <p:nvPr/>
        </p:nvSpPr>
        <p:spPr>
          <a:xfrm>
            <a:off x="681134" y="5397759"/>
            <a:ext cx="1194319" cy="118498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623425-AE51-CE4D-9060-4EB9BBBC7FF0}"/>
              </a:ext>
            </a:extLst>
          </p:cNvPr>
          <p:cNvSpPr txBox="1"/>
          <p:nvPr/>
        </p:nvSpPr>
        <p:spPr>
          <a:xfrm>
            <a:off x="830424" y="5733660"/>
            <a:ext cx="877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Rs.45</a:t>
            </a:r>
          </a:p>
          <a:p>
            <a:r>
              <a:rPr lang="en-IN" dirty="0">
                <a:solidFill>
                  <a:schemeClr val="bg1"/>
                </a:solidFill>
              </a:rPr>
              <a:t>3 Kg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7A78BA-A0E5-5091-4DFA-41CCB4F61937}"/>
              </a:ext>
            </a:extLst>
          </p:cNvPr>
          <p:cNvSpPr/>
          <p:nvPr/>
        </p:nvSpPr>
        <p:spPr>
          <a:xfrm>
            <a:off x="3026229" y="5397759"/>
            <a:ext cx="1194319" cy="118498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99F2A8-DB15-E867-D190-A6E55D8AECF5}"/>
              </a:ext>
            </a:extLst>
          </p:cNvPr>
          <p:cNvSpPr txBox="1"/>
          <p:nvPr/>
        </p:nvSpPr>
        <p:spPr>
          <a:xfrm>
            <a:off x="3175519" y="5733660"/>
            <a:ext cx="877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Rs.30</a:t>
            </a:r>
          </a:p>
          <a:p>
            <a:r>
              <a:rPr lang="en-IN" dirty="0">
                <a:solidFill>
                  <a:schemeClr val="bg1"/>
                </a:solidFill>
              </a:rPr>
              <a:t>4 Kg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7C9B7C2-73E9-3944-475E-E1F66D2B18E2}"/>
              </a:ext>
            </a:extLst>
          </p:cNvPr>
          <p:cNvSpPr/>
          <p:nvPr/>
        </p:nvSpPr>
        <p:spPr>
          <a:xfrm>
            <a:off x="1707502" y="3688703"/>
            <a:ext cx="1194319" cy="118498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8BECF8-6F59-0F77-B18F-D62966B73156}"/>
              </a:ext>
            </a:extLst>
          </p:cNvPr>
          <p:cNvSpPr txBox="1"/>
          <p:nvPr/>
        </p:nvSpPr>
        <p:spPr>
          <a:xfrm>
            <a:off x="1856792" y="4024604"/>
            <a:ext cx="877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Rs.10</a:t>
            </a:r>
          </a:p>
          <a:p>
            <a:r>
              <a:rPr lang="en-IN" dirty="0">
                <a:solidFill>
                  <a:schemeClr val="bg1"/>
                </a:solidFill>
              </a:rPr>
              <a:t>1 Kg</a:t>
            </a:r>
          </a:p>
        </p:txBody>
      </p:sp>
      <p:sp>
        <p:nvSpPr>
          <p:cNvPr id="19" name="Rectangle: Top Corners Rounded 18">
            <a:extLst>
              <a:ext uri="{FF2B5EF4-FFF2-40B4-BE49-F238E27FC236}">
                <a16:creationId xmlns:a16="http://schemas.microsoft.com/office/drawing/2014/main" id="{7C4C9C89-39D9-E6BB-4DB8-AE92C1E7A448}"/>
              </a:ext>
            </a:extLst>
          </p:cNvPr>
          <p:cNvSpPr/>
          <p:nvPr/>
        </p:nvSpPr>
        <p:spPr>
          <a:xfrm>
            <a:off x="8537510" y="2771192"/>
            <a:ext cx="914400" cy="9144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74792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212</TotalTime>
  <Words>187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Trebuchet MS</vt:lpstr>
      <vt:lpstr>urw-din</vt:lpstr>
      <vt:lpstr>Wingdings 3</vt:lpstr>
      <vt:lpstr>Facet</vt:lpstr>
      <vt:lpstr>DYNAMIC PROGRAMMING</vt:lpstr>
      <vt:lpstr>What is DP?</vt:lpstr>
      <vt:lpstr>0/1 Knapsack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PROGRAMMING</dc:title>
  <dc:creator>L77 Allied</dc:creator>
  <cp:lastModifiedBy>L77 Allied</cp:lastModifiedBy>
  <cp:revision>1</cp:revision>
  <dcterms:created xsi:type="dcterms:W3CDTF">2023-03-24T07:12:51Z</dcterms:created>
  <dcterms:modified xsi:type="dcterms:W3CDTF">2023-03-24T10:45:12Z</dcterms:modified>
</cp:coreProperties>
</file>