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85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6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3423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056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4726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065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167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42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61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55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32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03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12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BBAFD-D51C-4A61-A645-41B7EAC882DB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8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recurs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9BDE16-FD4E-7618-B221-600902072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DYNAMIC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71C1FC4-D77F-0CF6-1282-3F5E43B01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480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Space Optimization</a:t>
            </a:r>
            <a:br>
              <a:rPr lang="en-US" sz="4800" dirty="0" smtClean="0"/>
            </a:br>
            <a:r>
              <a:rPr lang="en-US" sz="4800" dirty="0" smtClean="0"/>
              <a:t>Using only 2 Rows</a:t>
            </a:r>
            <a:endParaRPr lang="en-US" sz="4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403093"/>
              </p:ext>
            </p:extLst>
          </p:nvPr>
        </p:nvGraphicFramePr>
        <p:xfrm>
          <a:off x="1156237" y="341135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059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Complexities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910107" y="249798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Time Complexity: </a:t>
            </a:r>
            <a:r>
              <a:rPr lang="en-US" sz="2800" dirty="0" smtClean="0"/>
              <a:t>O(N*W)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Auxiliary Space: </a:t>
            </a:r>
            <a:r>
              <a:rPr lang="en-US" sz="2800" dirty="0" smtClean="0"/>
              <a:t>O(2*W)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8961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Space Optimization</a:t>
            </a:r>
            <a:br>
              <a:rPr lang="en-US" sz="4800" dirty="0" smtClean="0"/>
            </a:br>
            <a:r>
              <a:rPr lang="en-US" sz="4800" dirty="0" smtClean="0"/>
              <a:t>Using only 1 Row</a:t>
            </a:r>
            <a:endParaRPr lang="en-US" sz="4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97030"/>
              </p:ext>
            </p:extLst>
          </p:nvPr>
        </p:nvGraphicFramePr>
        <p:xfrm>
          <a:off x="1156237" y="341135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9854" y="2266682"/>
            <a:ext cx="524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the row from right to left</a:t>
            </a:r>
          </a:p>
        </p:txBody>
      </p:sp>
      <p:sp>
        <p:nvSpPr>
          <p:cNvPr id="6" name="Down Arrow 5"/>
          <p:cNvSpPr/>
          <p:nvPr/>
        </p:nvSpPr>
        <p:spPr>
          <a:xfrm rot="5400000">
            <a:off x="5940379" y="2733541"/>
            <a:ext cx="1030309" cy="4192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1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Complexities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910107" y="249798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Time Complexity: </a:t>
            </a:r>
            <a:r>
              <a:rPr lang="en-US" sz="2800" dirty="0" smtClean="0"/>
              <a:t>O(N*W)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Auxiliary Space: </a:t>
            </a:r>
            <a:r>
              <a:rPr lang="en-US" sz="2800" dirty="0" smtClean="0"/>
              <a:t>O(W)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885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FBB116-76E9-140E-F12D-BA1793D5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58319D-3A92-8CB8-F0A8-51008F48F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Dynamic Programming is mainly an optimization over plain </a:t>
            </a:r>
            <a:r>
              <a:rPr lang="en-US" b="0" i="0" u="none" strike="noStrike" dirty="0">
                <a:effectLst/>
                <a:latin typeface="urw-din"/>
                <a:hlinkClick r:id="rId2"/>
              </a:rPr>
              <a:t>recursion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R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educes time complexities from exponential to polynomial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Features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Optimal substructure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Overlapping/Repeating subproblems</a:t>
            </a:r>
          </a:p>
        </p:txBody>
      </p:sp>
    </p:spTree>
    <p:extLst>
      <p:ext uri="{BB962C8B-B14F-4D97-AF65-F5344CB8AC3E}">
        <p14:creationId xmlns:p14="http://schemas.microsoft.com/office/powerpoint/2010/main" val="219486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4EE33C-DF13-4636-1357-39249B57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0/1 Knapsack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EFF30C-4682-295A-882C-35098CD3A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rw-din"/>
              </a:rPr>
              <a:t>You are given weights and values of </a:t>
            </a:r>
            <a:r>
              <a:rPr lang="en-US" b="1" i="0" dirty="0">
                <a:effectLst/>
                <a:latin typeface="urw-din"/>
              </a:rPr>
              <a:t>N</a:t>
            </a:r>
            <a:r>
              <a:rPr lang="en-US" b="0" i="0" dirty="0">
                <a:effectLst/>
                <a:latin typeface="urw-din"/>
              </a:rPr>
              <a:t> items, put these items in a knapsack of capacity </a:t>
            </a:r>
            <a:r>
              <a:rPr lang="en-US" b="1" i="0" dirty="0">
                <a:effectLst/>
                <a:latin typeface="urw-din"/>
              </a:rPr>
              <a:t>W</a:t>
            </a:r>
            <a:r>
              <a:rPr lang="en-US" b="0" i="0" dirty="0">
                <a:effectLst/>
                <a:latin typeface="urw-din"/>
              </a:rPr>
              <a:t> to get the maximum total value in the knapsack. Note that we have only </a:t>
            </a:r>
            <a:r>
              <a:rPr lang="en-US" b="1" i="0" dirty="0">
                <a:effectLst/>
                <a:latin typeface="urw-din"/>
              </a:rPr>
              <a:t>one quantity of each item</a:t>
            </a:r>
            <a:r>
              <a:rPr lang="en-US" b="0" i="0" dirty="0">
                <a:effectLst/>
                <a:latin typeface="urw-din"/>
              </a:rPr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In other words, given two integer arrays </a:t>
            </a:r>
            <a:r>
              <a:rPr lang="en-US" b="1" i="0" dirty="0" err="1">
                <a:effectLst/>
                <a:latin typeface="urw-din"/>
              </a:rPr>
              <a:t>val</a:t>
            </a:r>
            <a:r>
              <a:rPr lang="en-US" b="1" i="0" dirty="0">
                <a:effectLst/>
                <a:latin typeface="urw-din"/>
              </a:rPr>
              <a:t>[0..N-1]</a:t>
            </a:r>
            <a:r>
              <a:rPr lang="en-US" b="0" i="0" dirty="0">
                <a:effectLst/>
                <a:latin typeface="urw-din"/>
              </a:rPr>
              <a:t> and </a:t>
            </a:r>
            <a:r>
              <a:rPr lang="en-US" b="1" i="0" dirty="0" err="1">
                <a:effectLst/>
                <a:latin typeface="urw-din"/>
              </a:rPr>
              <a:t>wt</a:t>
            </a:r>
            <a:r>
              <a:rPr lang="en-US" b="1" i="0" dirty="0">
                <a:effectLst/>
                <a:latin typeface="urw-din"/>
              </a:rPr>
              <a:t>[0..N-1]</a:t>
            </a:r>
            <a:r>
              <a:rPr lang="en-US" b="0" i="0" dirty="0">
                <a:effectLst/>
                <a:latin typeface="urw-din"/>
              </a:rPr>
              <a:t> which represent values and weights associated with </a:t>
            </a:r>
            <a:r>
              <a:rPr lang="en-US" b="1" i="0" dirty="0">
                <a:effectLst/>
                <a:latin typeface="urw-din"/>
              </a:rPr>
              <a:t>N</a:t>
            </a:r>
            <a:r>
              <a:rPr lang="en-US" b="0" i="0" dirty="0">
                <a:effectLst/>
                <a:latin typeface="urw-din"/>
              </a:rPr>
              <a:t> items respectively. Also given an integer W which represents knapsack capacity, find out the maximum value subset of </a:t>
            </a:r>
            <a:r>
              <a:rPr lang="en-US" b="1" i="0" dirty="0" err="1">
                <a:effectLst/>
                <a:latin typeface="urw-din"/>
              </a:rPr>
              <a:t>val</a:t>
            </a:r>
            <a:r>
              <a:rPr lang="en-US" b="1" i="0" dirty="0">
                <a:effectLst/>
                <a:latin typeface="urw-din"/>
              </a:rPr>
              <a:t>[]</a:t>
            </a:r>
            <a:r>
              <a:rPr lang="en-US" b="0" i="0" dirty="0">
                <a:effectLst/>
                <a:latin typeface="urw-din"/>
              </a:rPr>
              <a:t> such that sum of the weights of this subset is smaller than or equal to </a:t>
            </a:r>
            <a:r>
              <a:rPr lang="en-US" b="1" i="0" dirty="0">
                <a:effectLst/>
                <a:latin typeface="urw-din"/>
              </a:rPr>
              <a:t>W.</a:t>
            </a:r>
            <a:r>
              <a:rPr lang="en-US" b="0" i="0" dirty="0">
                <a:effectLst/>
                <a:latin typeface="urw-din"/>
              </a:rPr>
              <a:t> You cannot break an item, </a:t>
            </a:r>
            <a:r>
              <a:rPr lang="en-US" b="1" i="0" dirty="0">
                <a:effectLst/>
                <a:latin typeface="urw-din"/>
              </a:rPr>
              <a:t>either pick the complete item or </a:t>
            </a:r>
            <a:r>
              <a:rPr lang="en-US" b="1" i="0" dirty="0" err="1">
                <a:effectLst/>
                <a:latin typeface="urw-din"/>
              </a:rPr>
              <a:t>dont</a:t>
            </a:r>
            <a:r>
              <a:rPr lang="en-US" b="1" i="0" dirty="0">
                <a:effectLst/>
                <a:latin typeface="urw-din"/>
              </a:rPr>
              <a:t> pick it (0-1 property)</a:t>
            </a:r>
            <a:r>
              <a:rPr lang="en-US" b="0" i="0" dirty="0">
                <a:effectLst/>
                <a:latin typeface="urw-din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72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C1076DC-6824-3B6F-3028-779B438A736D}"/>
              </a:ext>
            </a:extLst>
          </p:cNvPr>
          <p:cNvSpPr/>
          <p:nvPr/>
        </p:nvSpPr>
        <p:spPr>
          <a:xfrm>
            <a:off x="5235788" y="2417573"/>
            <a:ext cx="2481943" cy="275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4D213EA-4A69-1DAA-88FB-7DDA9DA94891}"/>
              </a:ext>
            </a:extLst>
          </p:cNvPr>
          <p:cNvSpPr txBox="1"/>
          <p:nvPr/>
        </p:nvSpPr>
        <p:spPr>
          <a:xfrm>
            <a:off x="5553029" y="3478503"/>
            <a:ext cx="1744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7 </a:t>
            </a:r>
            <a:r>
              <a:rPr lang="en-IN" dirty="0" smtClean="0">
                <a:solidFill>
                  <a:schemeClr val="bg1"/>
                </a:solidFill>
              </a:rPr>
              <a:t>Kg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</a:rPr>
              <a:t>Max Value?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A014A2FF-66C4-AACD-5BDB-4B8044D6D938}"/>
              </a:ext>
            </a:extLst>
          </p:cNvPr>
          <p:cNvSpPr/>
          <p:nvPr/>
        </p:nvSpPr>
        <p:spPr>
          <a:xfrm>
            <a:off x="690465" y="1698172"/>
            <a:ext cx="1194319" cy="11849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E1B0DB8-D316-84C3-006A-82172816D5C9}"/>
              </a:ext>
            </a:extLst>
          </p:cNvPr>
          <p:cNvSpPr txBox="1"/>
          <p:nvPr/>
        </p:nvSpPr>
        <p:spPr>
          <a:xfrm>
            <a:off x="839755" y="2034073"/>
            <a:ext cx="87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Rs.15</a:t>
            </a:r>
          </a:p>
          <a:p>
            <a:r>
              <a:rPr lang="en-IN" dirty="0">
                <a:solidFill>
                  <a:schemeClr val="bg1"/>
                </a:solidFill>
              </a:rPr>
              <a:t>2 Kg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75CC4F88-36C2-3B5C-2B28-CE40F33B9065}"/>
              </a:ext>
            </a:extLst>
          </p:cNvPr>
          <p:cNvSpPr/>
          <p:nvPr/>
        </p:nvSpPr>
        <p:spPr>
          <a:xfrm>
            <a:off x="2783632" y="1698172"/>
            <a:ext cx="1194319" cy="11849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2BAE035-6DB5-70E5-AD04-548A74354F82}"/>
              </a:ext>
            </a:extLst>
          </p:cNvPr>
          <p:cNvSpPr txBox="1"/>
          <p:nvPr/>
        </p:nvSpPr>
        <p:spPr>
          <a:xfrm>
            <a:off x="2932922" y="2034073"/>
            <a:ext cx="87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Rs.14</a:t>
            </a:r>
          </a:p>
          <a:p>
            <a:r>
              <a:rPr lang="en-IN" dirty="0">
                <a:solidFill>
                  <a:schemeClr val="bg1"/>
                </a:solidFill>
              </a:rPr>
              <a:t>5 Kg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1B62A21E-05AF-C9F5-67F5-7D75F81B8B2C}"/>
              </a:ext>
            </a:extLst>
          </p:cNvPr>
          <p:cNvSpPr/>
          <p:nvPr/>
        </p:nvSpPr>
        <p:spPr>
          <a:xfrm>
            <a:off x="681134" y="5397759"/>
            <a:ext cx="1194319" cy="11849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A623425-AE51-CE4D-9060-4EB9BBBC7FF0}"/>
              </a:ext>
            </a:extLst>
          </p:cNvPr>
          <p:cNvSpPr txBox="1"/>
          <p:nvPr/>
        </p:nvSpPr>
        <p:spPr>
          <a:xfrm>
            <a:off x="830424" y="5733660"/>
            <a:ext cx="87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Rs.45</a:t>
            </a:r>
          </a:p>
          <a:p>
            <a:r>
              <a:rPr lang="en-IN" dirty="0">
                <a:solidFill>
                  <a:schemeClr val="bg1"/>
                </a:solidFill>
              </a:rPr>
              <a:t>3 Kg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F67A78BA-A0E5-5091-4DFA-41CCB4F61937}"/>
              </a:ext>
            </a:extLst>
          </p:cNvPr>
          <p:cNvSpPr/>
          <p:nvPr/>
        </p:nvSpPr>
        <p:spPr>
          <a:xfrm>
            <a:off x="3026229" y="5397759"/>
            <a:ext cx="1194319" cy="11849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599F2A8-DB15-E867-D190-A6E55D8AECF5}"/>
              </a:ext>
            </a:extLst>
          </p:cNvPr>
          <p:cNvSpPr txBox="1"/>
          <p:nvPr/>
        </p:nvSpPr>
        <p:spPr>
          <a:xfrm>
            <a:off x="3175519" y="5733660"/>
            <a:ext cx="87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Rs.30</a:t>
            </a:r>
          </a:p>
          <a:p>
            <a:r>
              <a:rPr lang="en-IN" dirty="0">
                <a:solidFill>
                  <a:schemeClr val="bg1"/>
                </a:solidFill>
              </a:rPr>
              <a:t>4 Kg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B7C9B7C2-73E9-3944-475E-E1F66D2B18E2}"/>
              </a:ext>
            </a:extLst>
          </p:cNvPr>
          <p:cNvSpPr/>
          <p:nvPr/>
        </p:nvSpPr>
        <p:spPr>
          <a:xfrm>
            <a:off x="1707502" y="3688703"/>
            <a:ext cx="1194319" cy="11849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B8BECF8-6F59-0F77-B18F-D62966B73156}"/>
              </a:ext>
            </a:extLst>
          </p:cNvPr>
          <p:cNvSpPr txBox="1"/>
          <p:nvPr/>
        </p:nvSpPr>
        <p:spPr>
          <a:xfrm>
            <a:off x="1856792" y="4024604"/>
            <a:ext cx="87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Rs.10</a:t>
            </a:r>
          </a:p>
          <a:p>
            <a:r>
              <a:rPr lang="en-IN" dirty="0">
                <a:solidFill>
                  <a:schemeClr val="bg1"/>
                </a:solidFill>
              </a:rPr>
              <a:t>1 Kg</a:t>
            </a:r>
          </a:p>
        </p:txBody>
      </p:sp>
    </p:spTree>
    <p:extLst>
      <p:ext uri="{BB962C8B-B14F-4D97-AF65-F5344CB8AC3E}">
        <p14:creationId xmlns:p14="http://schemas.microsoft.com/office/powerpoint/2010/main" val="301574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C1076DC-6824-3B6F-3028-779B438A736D}"/>
              </a:ext>
            </a:extLst>
          </p:cNvPr>
          <p:cNvSpPr/>
          <p:nvPr/>
        </p:nvSpPr>
        <p:spPr>
          <a:xfrm>
            <a:off x="5235788" y="2417573"/>
            <a:ext cx="2481943" cy="275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4D213EA-4A69-1DAA-88FB-7DDA9DA94891}"/>
              </a:ext>
            </a:extLst>
          </p:cNvPr>
          <p:cNvSpPr txBox="1"/>
          <p:nvPr/>
        </p:nvSpPr>
        <p:spPr>
          <a:xfrm>
            <a:off x="5553029" y="3478503"/>
            <a:ext cx="1744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Total </a:t>
            </a:r>
            <a:r>
              <a:rPr lang="en-IN" dirty="0">
                <a:solidFill>
                  <a:schemeClr val="bg1"/>
                </a:solidFill>
              </a:rPr>
              <a:t>7</a:t>
            </a:r>
            <a:r>
              <a:rPr lang="en-IN" dirty="0" smtClean="0">
                <a:solidFill>
                  <a:schemeClr val="bg1"/>
                </a:solidFill>
              </a:rPr>
              <a:t> balls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</a:rPr>
              <a:t>Max Runs?</a:t>
            </a:r>
            <a:endParaRPr lang="en-IN" dirty="0" smtClean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A014A2FF-66C4-AACD-5BDB-4B8044D6D938}"/>
              </a:ext>
            </a:extLst>
          </p:cNvPr>
          <p:cNvSpPr/>
          <p:nvPr/>
        </p:nvSpPr>
        <p:spPr>
          <a:xfrm>
            <a:off x="690465" y="1698172"/>
            <a:ext cx="1194319" cy="11849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E1B0DB8-D316-84C3-006A-82172816D5C9}"/>
              </a:ext>
            </a:extLst>
          </p:cNvPr>
          <p:cNvSpPr txBox="1"/>
          <p:nvPr/>
        </p:nvSpPr>
        <p:spPr>
          <a:xfrm>
            <a:off x="839755" y="2034072"/>
            <a:ext cx="118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15 Runs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2 </a:t>
            </a:r>
            <a:r>
              <a:rPr lang="en-IN" dirty="0" smtClean="0">
                <a:solidFill>
                  <a:schemeClr val="bg1"/>
                </a:solidFill>
              </a:rPr>
              <a:t>Balls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75CC4F88-36C2-3B5C-2B28-CE40F33B9065}"/>
              </a:ext>
            </a:extLst>
          </p:cNvPr>
          <p:cNvSpPr/>
          <p:nvPr/>
        </p:nvSpPr>
        <p:spPr>
          <a:xfrm>
            <a:off x="2783632" y="1698172"/>
            <a:ext cx="1194319" cy="11849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2BAE035-6DB5-70E5-AD04-548A74354F82}"/>
              </a:ext>
            </a:extLst>
          </p:cNvPr>
          <p:cNvSpPr txBox="1"/>
          <p:nvPr/>
        </p:nvSpPr>
        <p:spPr>
          <a:xfrm>
            <a:off x="2932921" y="2034073"/>
            <a:ext cx="10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14 Runs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5 </a:t>
            </a:r>
            <a:r>
              <a:rPr lang="en-IN" dirty="0" smtClean="0">
                <a:solidFill>
                  <a:schemeClr val="bg1"/>
                </a:solidFill>
              </a:rPr>
              <a:t>Balls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1B62A21E-05AF-C9F5-67F5-7D75F81B8B2C}"/>
              </a:ext>
            </a:extLst>
          </p:cNvPr>
          <p:cNvSpPr/>
          <p:nvPr/>
        </p:nvSpPr>
        <p:spPr>
          <a:xfrm>
            <a:off x="681134" y="5397759"/>
            <a:ext cx="1194319" cy="11849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A623425-AE51-CE4D-9060-4EB9BBBC7FF0}"/>
              </a:ext>
            </a:extLst>
          </p:cNvPr>
          <p:cNvSpPr txBox="1"/>
          <p:nvPr/>
        </p:nvSpPr>
        <p:spPr>
          <a:xfrm>
            <a:off x="830423" y="5733660"/>
            <a:ext cx="1026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45 Runs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3 Balls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F67A78BA-A0E5-5091-4DFA-41CCB4F61937}"/>
              </a:ext>
            </a:extLst>
          </p:cNvPr>
          <p:cNvSpPr/>
          <p:nvPr/>
        </p:nvSpPr>
        <p:spPr>
          <a:xfrm>
            <a:off x="3026229" y="5397759"/>
            <a:ext cx="1194319" cy="11849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599F2A8-DB15-E867-D190-A6E55D8AECF5}"/>
              </a:ext>
            </a:extLst>
          </p:cNvPr>
          <p:cNvSpPr txBox="1"/>
          <p:nvPr/>
        </p:nvSpPr>
        <p:spPr>
          <a:xfrm>
            <a:off x="3175518" y="5733660"/>
            <a:ext cx="10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30 Runs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4 Balls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B7C9B7C2-73E9-3944-475E-E1F66D2B18E2}"/>
              </a:ext>
            </a:extLst>
          </p:cNvPr>
          <p:cNvSpPr/>
          <p:nvPr/>
        </p:nvSpPr>
        <p:spPr>
          <a:xfrm>
            <a:off x="1707502" y="3688703"/>
            <a:ext cx="1194319" cy="11849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B8BECF8-6F59-0F77-B18F-D62966B73156}"/>
              </a:ext>
            </a:extLst>
          </p:cNvPr>
          <p:cNvSpPr txBox="1"/>
          <p:nvPr/>
        </p:nvSpPr>
        <p:spPr>
          <a:xfrm>
            <a:off x="1856791" y="4024603"/>
            <a:ext cx="107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10 Runs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1 </a:t>
            </a:r>
            <a:r>
              <a:rPr lang="en-IN" dirty="0" smtClean="0">
                <a:solidFill>
                  <a:schemeClr val="bg1"/>
                </a:solidFill>
              </a:rPr>
              <a:t>Balls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68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smtClean="0"/>
              <a:t>Approach 1</a:t>
            </a:r>
            <a:br>
              <a:rPr lang="en-US" sz="7200" dirty="0" smtClean="0"/>
            </a:br>
            <a:r>
              <a:rPr lang="en-US" sz="7200" dirty="0" smtClean="0"/>
              <a:t>Recursion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1287887" y="3657600"/>
            <a:ext cx="83712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Time Complexity: </a:t>
            </a:r>
            <a:r>
              <a:rPr lang="en-US" sz="2800" dirty="0"/>
              <a:t>O(2</a:t>
            </a:r>
            <a:r>
              <a:rPr lang="en-US" sz="2800" baseline="30000" dirty="0"/>
              <a:t>N</a:t>
            </a:r>
            <a:r>
              <a:rPr lang="en-US" sz="2800" dirty="0"/>
              <a:t>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Auxiliary Space: </a:t>
            </a:r>
            <a:r>
              <a:rPr lang="en-US" sz="2800" dirty="0"/>
              <a:t>O(N), Stack space required for recursion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291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 smtClean="0"/>
              <a:t>Approach 2 Dynamic Programming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6389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15+0 v/s 0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77496"/>
              </p:ext>
            </p:extLst>
          </p:nvPr>
        </p:nvGraphicFramePr>
        <p:xfrm>
          <a:off x="872901" y="2612860"/>
          <a:ext cx="85673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933"/>
                <a:gridCol w="991673"/>
                <a:gridCol w="759854"/>
                <a:gridCol w="785611"/>
                <a:gridCol w="927279"/>
                <a:gridCol w="837126"/>
                <a:gridCol w="875764"/>
                <a:gridCol w="940158"/>
                <a:gridCol w="9659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Runs-Balls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38649" y="2112135"/>
            <a:ext cx="1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Balls/Weights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361387" y="2204468"/>
            <a:ext cx="180304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Complexities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910107" y="249798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Time Complexity: </a:t>
            </a:r>
            <a:r>
              <a:rPr lang="en-US" sz="2800" dirty="0" smtClean="0"/>
              <a:t>O(N*W)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Auxiliary Space: </a:t>
            </a:r>
            <a:r>
              <a:rPr lang="en-US" sz="2800" dirty="0" smtClean="0"/>
              <a:t>O(N*W)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79976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</TotalTime>
  <Words>150</Words>
  <Application>Microsoft Office PowerPoint</Application>
  <PresentationFormat>Custom</PresentationFormat>
  <Paragraphs>92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DYNAMIC PROGRAMMING</vt:lpstr>
      <vt:lpstr>What is DP?</vt:lpstr>
      <vt:lpstr>0/1 Knapsack</vt:lpstr>
      <vt:lpstr>PowerPoint Presentation</vt:lpstr>
      <vt:lpstr>PowerPoint Presentation</vt:lpstr>
      <vt:lpstr>Approach 1 Recursion</vt:lpstr>
      <vt:lpstr>Approach 2 Dynamic Programming</vt:lpstr>
      <vt:lpstr>15+0 v/s 0 </vt:lpstr>
      <vt:lpstr>Complexities</vt:lpstr>
      <vt:lpstr>Space Optimization Using only 2 Rows</vt:lpstr>
      <vt:lpstr>Complexities</vt:lpstr>
      <vt:lpstr>Space Optimization Using only 1 Row</vt:lpstr>
      <vt:lpstr>Complexities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L77 Allied</dc:creator>
  <cp:lastModifiedBy>Windows User</cp:lastModifiedBy>
  <cp:revision>8</cp:revision>
  <dcterms:created xsi:type="dcterms:W3CDTF">2023-03-24T07:12:51Z</dcterms:created>
  <dcterms:modified xsi:type="dcterms:W3CDTF">2023-03-26T10:05:00Z</dcterms:modified>
</cp:coreProperties>
</file>