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3DD4-F123-4596-BD85-B66ED7034D7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9445-BB4C-49D1-B6DF-880C021E11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08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3DD4-F123-4596-BD85-B66ED7034D7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9445-BB4C-49D1-B6DF-880C021E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7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3DD4-F123-4596-BD85-B66ED7034D7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9445-BB4C-49D1-B6DF-880C021E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4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3DD4-F123-4596-BD85-B66ED7034D7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9445-BB4C-49D1-B6DF-880C021E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0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3DD4-F123-4596-BD85-B66ED7034D7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9445-BB4C-49D1-B6DF-880C021E11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9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3DD4-F123-4596-BD85-B66ED7034D7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9445-BB4C-49D1-B6DF-880C021E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6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3DD4-F123-4596-BD85-B66ED7034D7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9445-BB4C-49D1-B6DF-880C021E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1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3DD4-F123-4596-BD85-B66ED7034D7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9445-BB4C-49D1-B6DF-880C021E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2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3DD4-F123-4596-BD85-B66ED7034D7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9445-BB4C-49D1-B6DF-880C021E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1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B33DD4-F123-4596-BD85-B66ED7034D7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279445-BB4C-49D1-B6DF-880C021E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5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3DD4-F123-4596-BD85-B66ED7034D7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9445-BB4C-49D1-B6DF-880C021E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8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b="0" i="0" u="non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B33DD4-F123-4596-BD85-B66ED7034D7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279445-BB4C-49D1-B6DF-880C021E11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50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0" i="0" u="none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5A88-99AD-4C48-873C-9990D9B18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/>
              <a:t>Lab Session –II(b)</a:t>
            </a:r>
            <a:br>
              <a:rPr lang="en-US" sz="6000" dirty="0"/>
            </a:br>
            <a:r>
              <a:rPr lang="en-US" sz="6000" dirty="0"/>
              <a:t>Regularization in Linear Regression</a:t>
            </a:r>
            <a:br>
              <a:rPr lang="en-US" sz="6000" dirty="0"/>
            </a:br>
            <a:r>
              <a:rPr lang="en-US" sz="3600" dirty="0"/>
              <a:t>(Ridge and LASSO)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7E64C-E7C6-4A45-88FC-FDE2F4172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b="1" cap="none" dirty="0">
                <a:solidFill>
                  <a:schemeClr val="tx1"/>
                </a:solidFill>
              </a:rPr>
              <a:t>Dr</a:t>
            </a:r>
            <a:r>
              <a:rPr lang="en-US" b="1" dirty="0">
                <a:solidFill>
                  <a:schemeClr val="tx1"/>
                </a:solidFill>
              </a:rPr>
              <a:t>. Jasmeet </a:t>
            </a:r>
            <a:r>
              <a:rPr lang="en-US" b="1" dirty="0" err="1">
                <a:solidFill>
                  <a:schemeClr val="tx1"/>
                </a:solidFill>
              </a:rPr>
              <a:t>singh</a:t>
            </a:r>
            <a:endParaRPr lang="en-US" b="1" dirty="0">
              <a:solidFill>
                <a:schemeClr val="tx1"/>
              </a:solidFill>
            </a:endParaRPr>
          </a:p>
          <a:p>
            <a:pPr algn="r"/>
            <a:r>
              <a:rPr lang="en-US" b="1" dirty="0">
                <a:solidFill>
                  <a:schemeClr val="tx1"/>
                </a:solidFill>
              </a:rPr>
              <a:t>Assistant Professor, CSED</a:t>
            </a:r>
          </a:p>
          <a:p>
            <a:pPr algn="r"/>
            <a:r>
              <a:rPr lang="en-US" b="1" dirty="0">
                <a:solidFill>
                  <a:schemeClr val="tx1"/>
                </a:solidFill>
              </a:rPr>
              <a:t>TIET, Patiala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59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E564-318F-46E8-BED2-A88A2CA9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(Ridge-LSE) : Predicting values on test 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FBFAE9-D874-441B-BE8D-69994DDCD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step, we predict the values of output variable on the test 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done by multiplying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with optimal Beta matrix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code below.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Y_predict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=X_test.dot(beta)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Y_predict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7537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9E7C-9BE3-4377-92E3-A1157DBB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 (LSE): Performance Evaluation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E36AF-D670-4223-AE5D-D8B1DC937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check the performance of the trained model by computing following error between the predicted and actual values: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Square Error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Root Mean Square Error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R2_score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11A8EF-59E5-48CE-A0EF-AF85CDF1E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Y_test-Y_predict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np.power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(error,2)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np.sqrt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y_mean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np.mean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total_variance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Y_test-y_mean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)**2)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print(1-sum_square_error/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total_variance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964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FC8BD8-2E1F-4E2C-AF9C-F57CB3A922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Finding value of Regularization Parameter (</a:t>
                </a:r>
                <a14:m>
                  <m:oMath xmlns:m="http://schemas.openxmlformats.org/officeDocument/2006/math">
                    <m:r>
                      <a:rPr lang="en-US" sz="4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FC8BD8-2E1F-4E2C-AF9C-F57CB3A92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t="-8824" b="-2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F1110-D4B8-4DB0-A1DC-E06F1AF50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100" y="1845733"/>
            <a:ext cx="5615939" cy="433599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consider number of values of regularization parameter and then can check the value for which R2_score is maximum or cost of ridge regression is minimum.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lambda_ridge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[1e-15, 1e-10, 1e-8, 1e-4, 1e-3,1e-2, 1, 5, 10, 20]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metrics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R2_score=[]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lambda_ridge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A=X_train.T.dot(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A+lambda_ridge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]*I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np.linalg.inv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D=C.dot(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X_train.T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beta=D.dot(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Y_predict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=X_test.dot(beta)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R2_score.append((metrics.r2_score(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Y_test,Y_predict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DBB49A-D724-4BBA-AD91-CAEA1C26B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24074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(lambda_ridge,R2_score)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C4831CF-E837-42E4-B91D-5EEE69343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676314"/>
            <a:ext cx="4610100" cy="29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46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515C-93C4-43C3-8A94-37C458BD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Inbuilt Ridge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5B834-A77C-49CD-B804-235AF64BD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45029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Inbuilt Function: </a:t>
            </a:r>
          </a:p>
          <a:p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sklearn.linear_model.Ridge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(alpha=1.0, *,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fit_intercept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=True, normalize=False,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copy_X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max_iter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=0.001, solver='auto',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=None)</a:t>
            </a:r>
          </a:p>
          <a:p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Paramter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solver</a:t>
            </a:r>
            <a:r>
              <a:rPr lang="en-US" sz="19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{‘auto’, ‘</a:t>
            </a:r>
            <a:r>
              <a:rPr lang="en-US" sz="1900" b="1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svd</a:t>
            </a:r>
            <a:r>
              <a:rPr lang="en-US" sz="19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’, ‘‘</a:t>
            </a:r>
            <a:r>
              <a:rPr lang="en-US" sz="1900" b="1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lsqr</a:t>
            </a:r>
            <a:r>
              <a:rPr lang="en-US" sz="19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900" b="1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sparse_cg</a:t>
            </a:r>
            <a:r>
              <a:rPr lang="en-US" sz="19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’, ‘sag’, ‘saga’}, default=’auto’</a:t>
            </a:r>
          </a:p>
          <a:p>
            <a:r>
              <a:rPr lang="en-US" sz="19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svd</a:t>
            </a:r>
            <a:r>
              <a:rPr lang="en-US" sz="19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uses a Singular Value Decomposition</a:t>
            </a:r>
          </a:p>
          <a:p>
            <a:r>
              <a:rPr lang="en-US" sz="19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19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lsqr</a:t>
            </a:r>
            <a:r>
              <a:rPr lang="en-US" sz="19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uses the dedicated regularized least-squares routine</a:t>
            </a:r>
          </a:p>
          <a:p>
            <a:r>
              <a:rPr lang="en-US" sz="19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‘sag’ uses a Stochastic Average Gradient descent, saga’ uses its improved, unbiased version</a:t>
            </a:r>
            <a:endParaRPr lang="en-US" sz="1900" b="1" i="1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CDDCD-BDE4-478D-B7DF-15A7D2881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5028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/>
              <a:t>Example:</a:t>
            </a:r>
          </a:p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Ridge</a:t>
            </a:r>
          </a:p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metrics</a:t>
            </a:r>
          </a:p>
          <a:p>
            <a:r>
              <a:rPr lang="en-US" dirty="0"/>
              <a:t>ridge=Ridge(alpha=0.001, normalize=True)</a:t>
            </a:r>
          </a:p>
          <a:p>
            <a:r>
              <a:rPr lang="en-US" dirty="0"/>
              <a:t>model=</a:t>
            </a:r>
            <a:r>
              <a:rPr lang="en-US" dirty="0" err="1"/>
              <a:t>ridge.fit</a:t>
            </a:r>
            <a:r>
              <a:rPr lang="en-US" dirty="0"/>
              <a:t>(</a:t>
            </a:r>
            <a:r>
              <a:rPr lang="en-US" dirty="0" err="1"/>
              <a:t>X_train,Y_train</a:t>
            </a:r>
            <a:r>
              <a:rPr lang="en-US" dirty="0"/>
              <a:t>)</a:t>
            </a:r>
          </a:p>
          <a:p>
            <a:r>
              <a:rPr lang="en-US" dirty="0" err="1"/>
              <a:t>Y_predict</a:t>
            </a:r>
            <a:r>
              <a:rPr lang="en-US" dirty="0"/>
              <a:t>=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r>
              <a:rPr lang="en-US" dirty="0"/>
              <a:t>print(metrics.r2_score(</a:t>
            </a:r>
            <a:r>
              <a:rPr lang="en-US" dirty="0" err="1"/>
              <a:t>Y_test,Y_predict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917116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A8A0-8184-47FC-B6A2-61F4CF23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3D570-67BC-4607-BD0C-CB0C9DF1F7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183591"/>
              </a:xfrm>
            </p:spPr>
            <p:txBody>
              <a:bodyPr>
                <a:noAutofit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LASSO</a:t>
                </a:r>
                <a:r>
                  <a:rPr lang="en-US" b="0" i="0" dirty="0">
                    <a:solidFill>
                      <a:srgbClr val="595858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regression performs ‘</a:t>
                </a:r>
                <a:r>
                  <a:rPr lang="en-US" b="1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 regularization</a:t>
                </a:r>
                <a:r>
                  <a:rPr lang="en-US" b="0" i="0" dirty="0">
                    <a:solidFill>
                      <a:srgbClr val="595858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‘, i.e. it adds a factor of sum of </a:t>
                </a:r>
                <a:r>
                  <a:rPr lang="en-US" dirty="0">
                    <a:solidFill>
                      <a:srgbClr val="59585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absolute values</a:t>
                </a:r>
                <a:r>
                  <a:rPr lang="en-US" b="0" i="0" dirty="0">
                    <a:solidFill>
                      <a:srgbClr val="595858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coefficients in the optimization objective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59585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the regression coefficients are updated as follows in LASSO regression for fixed number of iterations: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     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       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for j=0,1,2….k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3D570-67BC-4607-BD0C-CB0C9DF1F7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183591"/>
              </a:xfrm>
              <a:blipFill>
                <a:blip r:embed="rId2"/>
                <a:stretch>
                  <a:fillRect l="-1515" t="-1603" r="-1515" b="-17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23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515C-93C4-43C3-8A94-37C458BD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Inbuilt LASSO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5B834-A77C-49CD-B804-235AF64BD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45029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Inbuilt Function: </a:t>
            </a:r>
          </a:p>
          <a:p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sklearn.linear_model.Lasso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(alpha=1.0, *,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fit_intercept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=True, normalize=False, precompute=False,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copy_X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max_iter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=1000,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=0.0001,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warm_start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=False, positive=False,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 selection='cyclic')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CDDCD-BDE4-478D-B7DF-15A7D2881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5028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/>
              <a:t>Example:</a:t>
            </a:r>
          </a:p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Lasso</a:t>
            </a:r>
          </a:p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metrics</a:t>
            </a:r>
          </a:p>
          <a:p>
            <a:r>
              <a:rPr lang="en-US" dirty="0"/>
              <a:t>lasso=Lasso(alpha=0.001, normalize=True)</a:t>
            </a:r>
          </a:p>
          <a:p>
            <a:r>
              <a:rPr lang="en-US" dirty="0"/>
              <a:t>model=</a:t>
            </a:r>
            <a:r>
              <a:rPr lang="en-US" dirty="0" err="1"/>
              <a:t>lasso.fit</a:t>
            </a:r>
            <a:r>
              <a:rPr lang="en-US" dirty="0"/>
              <a:t>(</a:t>
            </a:r>
            <a:r>
              <a:rPr lang="en-US" dirty="0" err="1"/>
              <a:t>X_train,Y_train</a:t>
            </a:r>
            <a:r>
              <a:rPr lang="en-US" dirty="0"/>
              <a:t>)</a:t>
            </a:r>
          </a:p>
          <a:p>
            <a:r>
              <a:rPr lang="en-US" dirty="0" err="1"/>
              <a:t>Y_predict</a:t>
            </a:r>
            <a:r>
              <a:rPr lang="en-US" dirty="0"/>
              <a:t>=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r>
              <a:rPr lang="en-US" dirty="0"/>
              <a:t>print(metrics.r2_score(</a:t>
            </a:r>
            <a:r>
              <a:rPr lang="en-US" dirty="0" err="1"/>
              <a:t>Y_test,Y_predict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80988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56CC-836B-4571-8DB4-76FB2996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8A7D-82A5-4FCD-B150-ED5D13250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is a technique used for tuning the function by adding an additional penalty term in the error function that </a:t>
            </a:r>
            <a:r>
              <a:rPr lang="en-US" sz="21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reduces the magnitude of parameters </a:t>
            </a:r>
            <a:r>
              <a:rPr lang="en-US" sz="21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regression models, we do not know which regression coefficients we should shrink by adding their penalty in the cost function.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So, the general tendency of applying regularization in regression is to shrink the weight (regression coefficients) of all the input variables.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most commonly used regularization in linear regression are: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 (L2 Normalization)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Absolute Selection and Shrinkage Operator (LASSO) Regression (L! Normalization)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79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6910-47E0-487D-AF65-E5BF7B61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7578F4-17D2-4FE0-B895-983EEA5789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dirty="0">
                    <a:solidFill>
                      <a:srgbClr val="595858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Ridge regression performs ‘</a:t>
                </a:r>
                <a:r>
                  <a:rPr lang="en-US" sz="2400" b="1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 regularization</a:t>
                </a:r>
                <a:r>
                  <a:rPr lang="en-US" sz="2400" b="0" i="0" dirty="0">
                    <a:solidFill>
                      <a:srgbClr val="595858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‘, i.e. it adds a factor of sum of squares of coefficients in the optimization objective.</a:t>
                </a:r>
                <a:endParaRPr lang="en-US" sz="2200" b="0" i="0" dirty="0">
                  <a:solidFill>
                    <a:srgbClr val="595858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59585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Ridge Regression using </a:t>
                </a:r>
                <a:r>
                  <a:rPr lang="en-US" sz="2200" b="1" dirty="0">
                    <a:solidFill>
                      <a:srgbClr val="59585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descent optimization</a:t>
                </a:r>
                <a:r>
                  <a:rPr lang="en-US" sz="2200" dirty="0">
                    <a:solidFill>
                      <a:srgbClr val="59585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works as follows: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=0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,……………………………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parameters until convergence or for fixed number of iterations using following equation: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𝛼𝜆</m:t>
                              </m:r>
                            </m:num>
                            <m:den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+…………..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j=0,1,2,3……………..k 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 and k are the total number of features;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𝑙𝑒𝑎𝑟𝑛𝑖𝑛𝑔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𝑟𝑎𝑡𝑒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regularization parameter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7578F4-17D2-4FE0-B895-983EEA5789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2424" r="-1515" b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96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6910-47E0-487D-AF65-E5BF7B61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Regression- </a:t>
            </a:r>
            <a:r>
              <a:rPr lang="en-US" dirty="0" err="1"/>
              <a:t>Contd</a:t>
            </a:r>
            <a:r>
              <a:rPr lang="en-US" dirty="0"/>
              <a:t>….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7578F4-17D2-4FE0-B895-983EEA5789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rgbClr val="59585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Ridge Regression using </a:t>
                </a:r>
                <a:r>
                  <a:rPr lang="en-US" sz="2200" b="1" dirty="0">
                    <a:solidFill>
                      <a:srgbClr val="59585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least square error fit (LSE) </a:t>
                </a:r>
                <a:r>
                  <a:rPr lang="en-US" sz="2200" dirty="0">
                    <a:solidFill>
                      <a:srgbClr val="59585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works as follows: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59585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optimal value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computed as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m:rPr>
                        <m:nor/>
                      </m:rPr>
                      <a:rPr 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ˆ=</m:t>
                    </m:r>
                    <m:sSup>
                      <m:sSupPr>
                        <m:ctrlPr>
                          <a:rPr lang="en-US" sz="22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2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2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will solve the problem of overfitting and multicollinearity as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will not be zero for correlated features.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59585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y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eqAr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eqAr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eqAr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𝑙𝑒𝑎𝑟𝑛𝑖𝑛𝑔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𝑟𝑎𝑡𝑒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regularization parameter</a:t>
                </a:r>
              </a:p>
              <a:p>
                <a:pPr marL="0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59585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7578F4-17D2-4FE0-B895-983EEA5789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818" r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29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8407-FC76-484F-A312-953F90BF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Implementation Ridge Regression (LSE Fit)</a:t>
            </a:r>
            <a:br>
              <a:rPr lang="en-US" sz="4400" dirty="0"/>
            </a:br>
            <a:r>
              <a:rPr lang="en-US" sz="4400" dirty="0"/>
              <a:t>(Step-by-Step)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200281-1BBB-4363-92B2-7BB4B11C9D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Following steps are followed for implementation of least square error fit: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Load the dataset.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Handle Null Values. remove noise, outliers.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Separate the dataset into X (input/independent variables) and Y (dependent feature). Scale the feature values of X in a fixed range and add a new column (in the beginning) with all values 1.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Split the dataset into train and test set.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train set to find the optimal value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m:rPr>
                        <m:nor/>
                      </m:rPr>
                      <a: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 (regression coefficients) for which cost function is minimum.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 the values of the output variable on the test set.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 the performance evaluation of the trained model.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200281-1BBB-4363-92B2-7BB4B11C9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51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33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B8B3-D07E-4466-9946-4A8E053D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(Ridge-LSE): Load the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C1DC7-F432-4AA4-B700-1BC410191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implementation of Ridge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least square error fit we will generate a dataset with highly correlated values.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en-US" b="0" i="0" dirty="0">
                <a:solidFill>
                  <a:srgbClr val="59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 simulated a</a:t>
            </a:r>
            <a:r>
              <a:rPr lang="en-US" i="0" dirty="0">
                <a:solidFill>
                  <a:srgbClr val="59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sine curve</a:t>
            </a:r>
            <a:r>
              <a:rPr lang="en-US" i="0" dirty="0">
                <a:solidFill>
                  <a:srgbClr val="59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59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(between 60° and 300°) and added some random noise.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9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59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Let’s try to estimate the sine function using 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polynomial regression</a:t>
            </a:r>
            <a:r>
              <a:rPr lang="en-US" b="0" i="0" dirty="0">
                <a:solidFill>
                  <a:srgbClr val="59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 powers of x from 1 to 15.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59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Let’s add a column for each power </a:t>
            </a:r>
            <a:r>
              <a:rPr lang="en-US" b="0" i="0" dirty="0" err="1">
                <a:solidFill>
                  <a:srgbClr val="59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b="0" i="0" dirty="0">
                <a:solidFill>
                  <a:srgbClr val="59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15 in our </a:t>
            </a:r>
            <a:r>
              <a:rPr lang="en-US" b="0" i="0" dirty="0" err="1">
                <a:solidFill>
                  <a:srgbClr val="59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b="0" i="0" dirty="0">
                <a:solidFill>
                  <a:srgbClr val="59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9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Since the data is generated by ourself, so there is no missing value . Noise is handled by regularization only. So, step two is not required.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5F15-47B5-464C-BA79-1CA89828D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45735"/>
            <a:ext cx="5374005" cy="402336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/180 for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range(60,300,4)])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np.random.seed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  #Setting seed for reproducibility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np.random.normal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(0,0.15,len(x))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np.column_stack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]),columns=['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x','y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range(2,16):  #power of 1 is already there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'x_%d'%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#new var will be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x_power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df[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df['x']**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print(df)</a:t>
            </a:r>
          </a:p>
        </p:txBody>
      </p:sp>
    </p:spTree>
    <p:extLst>
      <p:ext uri="{BB962C8B-B14F-4D97-AF65-F5344CB8AC3E}">
        <p14:creationId xmlns:p14="http://schemas.microsoft.com/office/powerpoint/2010/main" val="259467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D7E6-E0C0-4C62-9388-FD914A62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(Ridge-LSE): Split Input &amp; Output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5B1F0-9B8D-4F3F-80F7-9B529F412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Separate the dataset into X (input/independent variables) and Y (dependent feature).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 the feature values of X in a fixed range.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new column (in the beginning) with all values 1.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A545-4206-4FEE-8601-D998EC788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45735"/>
            <a:ext cx="5278755" cy="402336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Code:</a:t>
            </a:r>
          </a:p>
          <a:p>
            <a:r>
              <a:rPr lang="en-US" dirty="0"/>
              <a:t>X=</a:t>
            </a:r>
            <a:r>
              <a:rPr lang="en-US" dirty="0" err="1"/>
              <a:t>df.drop</a:t>
            </a:r>
            <a:r>
              <a:rPr lang="en-US" dirty="0"/>
              <a:t>(['y'],axis=1)</a:t>
            </a:r>
          </a:p>
          <a:p>
            <a:r>
              <a:rPr lang="en-US" dirty="0"/>
              <a:t>Y=</a:t>
            </a:r>
            <a:r>
              <a:rPr lang="en-US" dirty="0" err="1"/>
              <a:t>df.iloc</a:t>
            </a:r>
            <a:r>
              <a:rPr lang="en-US" dirty="0"/>
              <a:t>[:,1]</a:t>
            </a:r>
          </a:p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endParaRPr lang="en-US" dirty="0"/>
          </a:p>
          <a:p>
            <a:r>
              <a:rPr lang="en-US" dirty="0"/>
              <a:t>scaler=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r>
              <a:rPr lang="en-US" dirty="0" err="1"/>
              <a:t>X_scaled</a:t>
            </a:r>
            <a:r>
              <a:rPr lang="en-US" dirty="0"/>
              <a:t>=</a:t>
            </a:r>
            <a:r>
              <a:rPr lang="en-US" dirty="0" err="1"/>
              <a:t>scaler.fit_transform</a:t>
            </a:r>
            <a:r>
              <a:rPr lang="en-US" dirty="0"/>
              <a:t>(X)</a:t>
            </a:r>
          </a:p>
          <a:p>
            <a:r>
              <a:rPr lang="en-US" dirty="0" err="1"/>
              <a:t>X_scaled</a:t>
            </a:r>
            <a:r>
              <a:rPr lang="en-US" dirty="0"/>
              <a:t>=</a:t>
            </a:r>
            <a:r>
              <a:rPr lang="en-US" dirty="0" err="1"/>
              <a:t>np.insert</a:t>
            </a:r>
            <a:r>
              <a:rPr lang="en-US" dirty="0"/>
              <a:t>(X_scaled,0,values=1,axis=1)</a:t>
            </a:r>
          </a:p>
        </p:txBody>
      </p:sp>
    </p:spTree>
    <p:extLst>
      <p:ext uri="{BB962C8B-B14F-4D97-AF65-F5344CB8AC3E}">
        <p14:creationId xmlns:p14="http://schemas.microsoft.com/office/powerpoint/2010/main" val="307961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27CCBB-8E9E-42BA-851B-529F0DBD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(Ridge-LSE): Train/Test Split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D685E-9A2E-47E3-91E8-5464DAE5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split the train and test sets using train/test split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follows: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X_scaled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=0.3,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=42)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 </a:t>
            </a: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percentage of test set from the total dataset;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used for initializing the internal </a:t>
            </a:r>
            <a:r>
              <a:rPr lang="en-US" b="1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number generator, which will decide the </a:t>
            </a:r>
            <a:r>
              <a:rPr lang="en-US" b="1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r>
              <a:rPr lang="en-US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data into </a:t>
            </a:r>
            <a:r>
              <a:rPr lang="en-US" b="1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b="1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indices</a:t>
            </a:r>
          </a:p>
          <a:p>
            <a:pPr algn="l" fontAlgn="base"/>
            <a:r>
              <a:rPr lang="en-US" b="0" i="0" dirty="0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b="0" i="0" dirty="0" err="1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b="0" i="0" dirty="0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None or </a:t>
            </a:r>
            <a:r>
              <a:rPr lang="en-US" b="0" i="0" dirty="0" err="1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np.random</a:t>
            </a:r>
            <a:r>
              <a:rPr lang="en-US" b="0" i="0" dirty="0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then a randomly-initialized </a:t>
            </a:r>
            <a:r>
              <a:rPr lang="en-US" b="0" i="0" dirty="0" err="1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RandomState</a:t>
            </a:r>
            <a:r>
              <a:rPr lang="en-US" b="0" i="0" dirty="0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 is returned.</a:t>
            </a:r>
          </a:p>
          <a:p>
            <a:pPr algn="l" fontAlgn="base"/>
            <a:r>
              <a:rPr lang="en-US" b="0" i="0" dirty="0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b="0" i="0" dirty="0" err="1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b="0" i="0" dirty="0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integer, then it is used to seed a new </a:t>
            </a:r>
            <a:r>
              <a:rPr lang="en-US" b="0" i="0" dirty="0" err="1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RandomState</a:t>
            </a:r>
            <a:r>
              <a:rPr lang="en-US" b="0" i="0" dirty="0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62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5993-B991-48D6-9352-3B4C8A45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Step 5 (Ridge-LSE): Finding Regression Coefficients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62FE2-5E9D-4DEA-9247-0DF6851B5D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regression coefficients for which cost function of Ridge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Regressionis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minimum.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According to least square error method, the mean square error is minimum when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m:rPr>
                        <m:nor/>
                      </m:rPr>
                      <a: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ˆ</m:t>
                    </m:r>
                    <m:r>
                      <m:rPr>
                        <m:nor/>
                      </m:rPr>
                      <a:rPr lang="en-US" sz="28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62FE2-5E9D-4DEA-9247-0DF6851B5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325" t="-2115" r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21F66-1DA6-4B54-A72D-F3AA542DC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=0.001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A=X_train.T.dot(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A+lamba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np.linalg.inv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D=C.dot(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X_train.T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beta=D.dot(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77027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8548&quot;&gt;&lt;/object&gt;&lt;object type=&quot;2&quot; unique_id=&quot;18549&quot;&gt;&lt;object type=&quot;3&quot; unique_id=&quot;18550&quot;&gt;&lt;property id=&quot;20148&quot; value=&quot;5&quot;/&gt;&lt;property id=&quot;20300&quot; value=&quot;Slide 1 - &amp;quot;Lab Session –II(b) Regularization in Linear Regression (Ridge and LASSO)&amp;quot;&quot;/&gt;&lt;property id=&quot;20307&quot; value=&quot;256&quot;/&gt;&lt;/object&gt;&lt;object type=&quot;3&quot; unique_id=&quot;26971&quot;&gt;&lt;property id=&quot;20148&quot; value=&quot;5&quot;/&gt;&lt;property id=&quot;20300&quot; value=&quot;Slide 2 - &amp;quot;Regularization&amp;quot;&quot;/&gt;&lt;property id=&quot;20307&quot; value=&quot;257&quot;/&gt;&lt;/object&gt;&lt;object type=&quot;3&quot; unique_id=&quot;26972&quot;&gt;&lt;property id=&quot;20148&quot; value=&quot;5&quot;/&gt;&lt;property id=&quot;20300&quot; value=&quot;Slide 3 - &amp;quot;Ridge Regression &amp;quot;&quot;/&gt;&lt;property id=&quot;20307&quot; value=&quot;258&quot;/&gt;&lt;/object&gt;&lt;object type=&quot;3&quot; unique_id=&quot;26973&quot;&gt;&lt;property id=&quot;20148&quot; value=&quot;5&quot;/&gt;&lt;property id=&quot;20300&quot; value=&quot;Slide 4 - &amp;quot;Ridge Regression- Contd…. &amp;quot;&quot;/&gt;&lt;property id=&quot;20307&quot; value=&quot;259&quot;/&gt;&lt;/object&gt;&lt;object type=&quot;3&quot; unique_id=&quot;26974&quot;&gt;&lt;property id=&quot;20148&quot; value=&quot;5&quot;/&gt;&lt;property id=&quot;20300&quot; value=&quot;Slide 5 - &amp;quot;Implementation Ridge Regression (LSE Fit) (Step-by-Step)&amp;quot;&quot;/&gt;&lt;property id=&quot;20307&quot; value=&quot;260&quot;/&gt;&lt;/object&gt;&lt;object type=&quot;3&quot; unique_id=&quot;27155&quot;&gt;&lt;property id=&quot;20148&quot; value=&quot;5&quot;/&gt;&lt;property id=&quot;20300&quot; value=&quot;Slide 6 - &amp;quot;Step 1 (Ridge-LSE): Load the Dataset&amp;quot;&quot;/&gt;&lt;property id=&quot;20307&quot; value=&quot;261&quot;/&gt;&lt;/object&gt;&lt;object type=&quot;3&quot; unique_id=&quot;27156&quot;&gt;&lt;property id=&quot;20148&quot; value=&quot;5&quot;/&gt;&lt;property id=&quot;20300&quot; value=&quot;Slide 7 - &amp;quot;Step 3 (Ridge-LSE): Split Input &amp;amp; Output Features&amp;quot;&quot;/&gt;&lt;property id=&quot;20307&quot; value=&quot;262&quot;/&gt;&lt;/object&gt;&lt;object type=&quot;3&quot; unique_id=&quot;27157&quot;&gt;&lt;property id=&quot;20148&quot; value=&quot;5&quot;/&gt;&lt;property id=&quot;20300&quot; value=&quot;Slide 8 - &amp;quot;Step 4 (Ridge-LSE): Train/Test Split&amp;quot;&quot;/&gt;&lt;property id=&quot;20307&quot; value=&quot;264&quot;/&gt;&lt;/object&gt;&lt;object type=&quot;3&quot; unique_id=&quot;27356&quot;&gt;&lt;property id=&quot;20148&quot; value=&quot;5&quot;/&gt;&lt;property id=&quot;20300&quot; value=&quot;Slide 9 - &amp;quot;Step 5 (Ridge-LSE): Finding Regression Coefficients&amp;quot;&quot;/&gt;&lt;property id=&quot;20307&quot; value=&quot;265&quot;/&gt;&lt;/object&gt;&lt;object type=&quot;3&quot; unique_id=&quot;27357&quot;&gt;&lt;property id=&quot;20148&quot; value=&quot;5&quot;/&gt;&lt;property id=&quot;20300&quot; value=&quot;Slide 10 - &amp;quot;Step 6 (Ridge-LSE) : Predicting values on test set&amp;quot;&quot;/&gt;&lt;property id=&quot;20307&quot; value=&quot;266&quot;/&gt;&lt;/object&gt;&lt;object type=&quot;3&quot; unique_id=&quot;27358&quot;&gt;&lt;property id=&quot;20148&quot; value=&quot;5&quot;/&gt;&lt;property id=&quot;20300&quot; value=&quot;Slide 11 - &amp;quot;Step 7 (LSE): Performance Evaluation&amp;quot;&quot;/&gt;&lt;property id=&quot;20307&quot; value=&quot;267&quot;/&gt;&lt;/object&gt;&lt;object type=&quot;3&quot; unique_id=&quot;27359&quot;&gt;&lt;property id=&quot;20148&quot; value=&quot;5&quot;/&gt;&lt;property id=&quot;20300&quot; value=&quot;Slide 12 - &amp;quot;Finding value of Regularization Parameter (𝝀)&amp;quot;&quot;/&gt;&lt;property id=&quot;20307&quot; value=&quot;268&quot;/&gt;&lt;/object&gt;&lt;object type=&quot;3&quot; unique_id=&quot;27360&quot;&gt;&lt;property id=&quot;20148&quot; value=&quot;5&quot;/&gt;&lt;property id=&quot;20300&quot; value=&quot;Slide 13 - &amp;quot;Inbuilt Ridge Function&amp;quot;&quot;/&gt;&lt;property id=&quot;20307&quot; value=&quot;269&quot;/&gt;&lt;/object&gt;&lt;object type=&quot;3&quot; unique_id=&quot;27361&quot;&gt;&lt;property id=&quot;20148&quot; value=&quot;5&quot;/&gt;&lt;property id=&quot;20300&quot; value=&quot;Slide 14 - &amp;quot;LASSO Regression&amp;quot;&quot;/&gt;&lt;property id=&quot;20307&quot; value=&quot;270&quot;/&gt;&lt;/object&gt;&lt;object type=&quot;3&quot; unique_id=&quot;27362&quot;&gt;&lt;property id=&quot;20148&quot; value=&quot;5&quot;/&gt;&lt;property id=&quot;20300&quot; value=&quot;Slide 15 - &amp;quot;Inbuilt LASSO Function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</TotalTime>
  <Words>1902</Words>
  <Application>Microsoft Office PowerPoint</Application>
  <PresentationFormat>Widescreen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Lab Session –II(b) Regularization in Linear Regression (Ridge and LASSO)</vt:lpstr>
      <vt:lpstr>Regularization</vt:lpstr>
      <vt:lpstr>Ridge Regression </vt:lpstr>
      <vt:lpstr>Ridge Regression- Contd…. </vt:lpstr>
      <vt:lpstr>Implementation Ridge Regression (LSE Fit) (Step-by-Step)</vt:lpstr>
      <vt:lpstr>Step 1 (Ridge-LSE): Load the Dataset</vt:lpstr>
      <vt:lpstr>Step 3 (Ridge-LSE): Split Input &amp; Output Features</vt:lpstr>
      <vt:lpstr>Step 4 (Ridge-LSE): Train/Test Split</vt:lpstr>
      <vt:lpstr>Step 5 (Ridge-LSE): Finding Regression Coefficients</vt:lpstr>
      <vt:lpstr>Step 6 (Ridge-LSE) : Predicting values on test set</vt:lpstr>
      <vt:lpstr>Step 7 (LSE): Performance Evaluation</vt:lpstr>
      <vt:lpstr>Finding value of Regularization Parameter (λ)</vt:lpstr>
      <vt:lpstr>Inbuilt Ridge Function</vt:lpstr>
      <vt:lpstr>LASSO Regression</vt:lpstr>
      <vt:lpstr>Inbuilt LASSO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Session –II(b) Regularization in Linear Regression (Ridge and LASSO)</dc:title>
  <dc:creator>Jasmeet Singh</dc:creator>
  <cp:lastModifiedBy>Jasmeet Singh</cp:lastModifiedBy>
  <cp:revision>9</cp:revision>
  <dcterms:created xsi:type="dcterms:W3CDTF">2021-04-04T13:51:53Z</dcterms:created>
  <dcterms:modified xsi:type="dcterms:W3CDTF">2021-04-04T14:45:34Z</dcterms:modified>
</cp:coreProperties>
</file>