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0" r:id="rId3"/>
    <p:sldId id="285" r:id="rId4"/>
    <p:sldId id="269" r:id="rId5"/>
    <p:sldId id="282" r:id="rId6"/>
    <p:sldId id="283" r:id="rId7"/>
    <p:sldId id="271" r:id="rId8"/>
    <p:sldId id="277" r:id="rId9"/>
    <p:sldId id="291" r:id="rId10"/>
    <p:sldId id="267" r:id="rId11"/>
    <p:sldId id="262" r:id="rId12"/>
    <p:sldId id="286" r:id="rId13"/>
    <p:sldId id="289" r:id="rId14"/>
    <p:sldId id="287" r:id="rId15"/>
    <p:sldId id="28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7764" autoAdjust="0"/>
  </p:normalViewPr>
  <p:slideViewPr>
    <p:cSldViewPr>
      <p:cViewPr>
        <p:scale>
          <a:sx n="70" d="100"/>
          <a:sy n="70" d="100"/>
        </p:scale>
        <p:origin x="-1386"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oleObject" Target="file:///C:\Users\Narendra\Desktop\project%20pl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title>
      <c:tx>
        <c:rich>
          <a:bodyPr/>
          <a:lstStyle/>
          <a:p>
            <a:pPr>
              <a:defRPr lang="en-IN" sz="2000"/>
            </a:pPr>
            <a:r>
              <a:rPr lang="en-US" sz="1600" dirty="0"/>
              <a:t>Stopping </a:t>
            </a:r>
            <a:r>
              <a:rPr lang="en-US" sz="1600" dirty="0" smtClean="0"/>
              <a:t>Distance (</a:t>
            </a:r>
            <a:r>
              <a:rPr lang="en-US" sz="1600" dirty="0" err="1" smtClean="0"/>
              <a:t>mtr</a:t>
            </a:r>
            <a:r>
              <a:rPr lang="en-US" sz="1600" dirty="0" smtClean="0"/>
              <a:t>.)</a:t>
            </a:r>
            <a:endParaRPr lang="en-US" sz="1600" dirty="0"/>
          </a:p>
        </c:rich>
      </c:tx>
      <c:layout>
        <c:manualLayout>
          <c:xMode val="edge"/>
          <c:yMode val="edge"/>
          <c:x val="0.34749578177728085"/>
          <c:y val="1.6864266966629158E-2"/>
        </c:manualLayout>
      </c:layout>
    </c:title>
    <c:plotArea>
      <c:layout>
        <c:manualLayout>
          <c:layoutTarget val="inner"/>
          <c:xMode val="edge"/>
          <c:yMode val="edge"/>
          <c:x val="0"/>
          <c:y val="0"/>
          <c:w val="0.96362133112857284"/>
          <c:h val="0.71106749156355464"/>
        </c:manualLayout>
      </c:layout>
      <c:lineChart>
        <c:grouping val="standard"/>
        <c:ser>
          <c:idx val="0"/>
          <c:order val="0"/>
          <c:tx>
            <c:strRef>
              <c:f>Sheet1!$B$1</c:f>
              <c:strCache>
                <c:ptCount val="1"/>
                <c:pt idx="0">
                  <c:v>Stopping Distance</c:v>
                </c:pt>
              </c:strCache>
            </c:strRef>
          </c:tx>
          <c:dPt>
            <c:idx val="1"/>
            <c:spPr>
              <a:ln>
                <a:solidFill>
                  <a:srgbClr val="FF0000"/>
                </a:solidFill>
              </a:ln>
            </c:spPr>
          </c:dPt>
          <c:dPt>
            <c:idx val="2"/>
            <c:spPr>
              <a:ln>
                <a:solidFill>
                  <a:srgbClr val="FF0000"/>
                </a:solidFill>
              </a:ln>
            </c:spPr>
          </c:dPt>
          <c:dPt>
            <c:idx val="3"/>
            <c:spPr>
              <a:ln>
                <a:solidFill>
                  <a:srgbClr val="FF0000"/>
                </a:solidFill>
              </a:ln>
            </c:spPr>
          </c:dPt>
          <c:dPt>
            <c:idx val="4"/>
            <c:spPr>
              <a:ln>
                <a:solidFill>
                  <a:srgbClr val="FF0000"/>
                </a:solidFill>
              </a:ln>
            </c:spPr>
          </c:dPt>
          <c:dPt>
            <c:idx val="5"/>
            <c:spPr>
              <a:ln>
                <a:solidFill>
                  <a:srgbClr val="FF0000"/>
                </a:solidFill>
              </a:ln>
            </c:spPr>
          </c:dPt>
          <c:dLbls>
            <c:dLbl>
              <c:idx val="0"/>
              <c:layout/>
              <c:showVal val="1"/>
            </c:dLbl>
            <c:dLbl>
              <c:idx val="1"/>
              <c:layout/>
              <c:showVal val="1"/>
            </c:dLbl>
            <c:dLbl>
              <c:idx val="2"/>
              <c:layout/>
              <c:showVal val="1"/>
            </c:dLbl>
            <c:dLbl>
              <c:idx val="3"/>
              <c:layout/>
              <c:showVal val="1"/>
            </c:dLbl>
            <c:dLbl>
              <c:idx val="4"/>
              <c:layout/>
              <c:showVal val="1"/>
            </c:dLbl>
            <c:dLbl>
              <c:idx val="5"/>
              <c:layout/>
              <c:showVal val="1"/>
            </c:dLbl>
            <c:delete val="1"/>
          </c:dLbls>
          <c:cat>
            <c:numRef>
              <c:f>Sheet1!$A$2:$A$7</c:f>
              <c:numCache>
                <c:formatCode>General</c:formatCode>
                <c:ptCount val="6"/>
                <c:pt idx="0">
                  <c:v>60</c:v>
                </c:pt>
                <c:pt idx="1">
                  <c:v>50</c:v>
                </c:pt>
                <c:pt idx="2">
                  <c:v>40</c:v>
                </c:pt>
                <c:pt idx="3">
                  <c:v>30</c:v>
                </c:pt>
                <c:pt idx="4">
                  <c:v>20</c:v>
                </c:pt>
                <c:pt idx="5">
                  <c:v>10</c:v>
                </c:pt>
              </c:numCache>
            </c:numRef>
          </c:cat>
          <c:val>
            <c:numRef>
              <c:f>Sheet1!$B$2:$B$7</c:f>
              <c:numCache>
                <c:formatCode>General</c:formatCode>
                <c:ptCount val="6"/>
                <c:pt idx="0">
                  <c:v>19.82</c:v>
                </c:pt>
                <c:pt idx="1">
                  <c:v>14.06</c:v>
                </c:pt>
                <c:pt idx="2">
                  <c:v>8.99</c:v>
                </c:pt>
                <c:pt idx="3">
                  <c:v>5.05</c:v>
                </c:pt>
                <c:pt idx="4">
                  <c:v>2.2400000000000002</c:v>
                </c:pt>
                <c:pt idx="5">
                  <c:v>0.56000000000000005</c:v>
                </c:pt>
              </c:numCache>
            </c:numRef>
          </c:val>
        </c:ser>
        <c:ser>
          <c:idx val="1"/>
          <c:order val="1"/>
          <c:tx>
            <c:strRef>
              <c:f>Sheet1!$C$1</c:f>
              <c:strCache>
                <c:ptCount val="1"/>
                <c:pt idx="0">
                  <c:v>Column1</c:v>
                </c:pt>
              </c:strCache>
            </c:strRef>
          </c:tx>
          <c:dLbls>
            <c:showVal val="1"/>
          </c:dLbls>
          <c:cat>
            <c:numRef>
              <c:f>Sheet1!$A$2:$A$7</c:f>
              <c:numCache>
                <c:formatCode>General</c:formatCode>
                <c:ptCount val="6"/>
                <c:pt idx="0">
                  <c:v>60</c:v>
                </c:pt>
                <c:pt idx="1">
                  <c:v>50</c:v>
                </c:pt>
                <c:pt idx="2">
                  <c:v>40</c:v>
                </c:pt>
                <c:pt idx="3">
                  <c:v>30</c:v>
                </c:pt>
                <c:pt idx="4">
                  <c:v>20</c:v>
                </c:pt>
                <c:pt idx="5">
                  <c:v>10</c:v>
                </c:pt>
              </c:numCache>
            </c:numRef>
          </c:cat>
          <c:val>
            <c:numRef>
              <c:f>Sheet1!$C$2:$C$7</c:f>
              <c:numCache>
                <c:formatCode>General</c:formatCode>
                <c:ptCount val="6"/>
              </c:numCache>
            </c:numRef>
          </c:val>
        </c:ser>
        <c:dLbls>
          <c:showVal val="1"/>
        </c:dLbls>
        <c:marker val="1"/>
        <c:axId val="82918784"/>
        <c:axId val="82945152"/>
      </c:lineChart>
      <c:catAx>
        <c:axId val="82918784"/>
        <c:scaling>
          <c:orientation val="minMax"/>
        </c:scaling>
        <c:axPos val="b"/>
        <c:numFmt formatCode="General" sourceLinked="1"/>
        <c:majorTickMark val="none"/>
        <c:tickLblPos val="nextTo"/>
        <c:txPr>
          <a:bodyPr/>
          <a:lstStyle/>
          <a:p>
            <a:pPr>
              <a:defRPr lang="en-IN"/>
            </a:pPr>
            <a:endParaRPr lang="en-US"/>
          </a:p>
        </c:txPr>
        <c:crossAx val="82945152"/>
        <c:crosses val="autoZero"/>
        <c:auto val="1"/>
        <c:lblAlgn val="ctr"/>
        <c:lblOffset val="100"/>
      </c:catAx>
      <c:valAx>
        <c:axId val="82945152"/>
        <c:scaling>
          <c:orientation val="minMax"/>
        </c:scaling>
        <c:delete val="1"/>
        <c:axPos val="l"/>
        <c:numFmt formatCode="General" sourceLinked="1"/>
        <c:majorTickMark val="none"/>
        <c:tickLblPos val="nextTo"/>
        <c:crossAx val="82918784"/>
        <c:crosses val="autoZero"/>
        <c:crossBetween val="between"/>
      </c:valAx>
    </c:plotArea>
    <c:plotVisOnly val="1"/>
    <c:dispBlanksAs val="gap"/>
  </c:chart>
  <c:spPr>
    <a:noFill/>
    <a:ln>
      <a:solidFill>
        <a:prstClr val="black"/>
      </a:solidFill>
    </a:ln>
  </c:spPr>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chart>
    <c:autoTitleDeleted val="1"/>
    <c:plotArea>
      <c:layout>
        <c:manualLayout>
          <c:layoutTarget val="inner"/>
          <c:xMode val="edge"/>
          <c:yMode val="edge"/>
          <c:x val="0.21841159627773807"/>
          <c:y val="4.7784507705767552E-2"/>
          <c:w val="0.64551562872822721"/>
          <c:h val="0.60160329958755165"/>
        </c:manualLayout>
      </c:layout>
      <c:lineChart>
        <c:grouping val="stacked"/>
        <c:ser>
          <c:idx val="0"/>
          <c:order val="0"/>
          <c:tx>
            <c:strRef>
              <c:f>Sheet1!$B$1</c:f>
              <c:strCache>
                <c:ptCount val="1"/>
                <c:pt idx="0">
                  <c:v>Gradeability</c:v>
                </c:pt>
              </c:strCache>
            </c:strRef>
          </c:tx>
          <c:dLbls>
            <c:txPr>
              <a:bodyPr/>
              <a:lstStyle/>
              <a:p>
                <a:pPr>
                  <a:defRPr lang="en-IN"/>
                </a:pPr>
                <a:endParaRPr lang="en-US"/>
              </a:p>
            </c:txPr>
            <c:showVal val="1"/>
          </c:dLbls>
          <c:cat>
            <c:numRef>
              <c:f>Sheet1!$A$2:$A$6</c:f>
              <c:numCache>
                <c:formatCode>General</c:formatCode>
                <c:ptCount val="5"/>
                <c:pt idx="0">
                  <c:v>10</c:v>
                </c:pt>
                <c:pt idx="1">
                  <c:v>20</c:v>
                </c:pt>
                <c:pt idx="2">
                  <c:v>30</c:v>
                </c:pt>
                <c:pt idx="3">
                  <c:v>40</c:v>
                </c:pt>
                <c:pt idx="4">
                  <c:v>45</c:v>
                </c:pt>
              </c:numCache>
            </c:numRef>
          </c:cat>
          <c:val>
            <c:numRef>
              <c:f>Sheet1!$B$2:$B$6</c:f>
              <c:numCache>
                <c:formatCode>General</c:formatCode>
                <c:ptCount val="5"/>
                <c:pt idx="0">
                  <c:v>17.630000000000031</c:v>
                </c:pt>
                <c:pt idx="1">
                  <c:v>36.39</c:v>
                </c:pt>
                <c:pt idx="2">
                  <c:v>57.730000000000011</c:v>
                </c:pt>
                <c:pt idx="3">
                  <c:v>83.9</c:v>
                </c:pt>
                <c:pt idx="4">
                  <c:v>101.08</c:v>
                </c:pt>
              </c:numCache>
            </c:numRef>
          </c:val>
        </c:ser>
        <c:marker val="1"/>
        <c:axId val="95095040"/>
        <c:axId val="95096832"/>
      </c:lineChart>
      <c:catAx>
        <c:axId val="95095040"/>
        <c:scaling>
          <c:orientation val="minMax"/>
        </c:scaling>
        <c:axPos val="b"/>
        <c:numFmt formatCode="General" sourceLinked="1"/>
        <c:tickLblPos val="nextTo"/>
        <c:txPr>
          <a:bodyPr/>
          <a:lstStyle/>
          <a:p>
            <a:pPr>
              <a:defRPr lang="en-IN"/>
            </a:pPr>
            <a:endParaRPr lang="en-US"/>
          </a:p>
        </c:txPr>
        <c:crossAx val="95096832"/>
        <c:crosses val="autoZero"/>
        <c:auto val="1"/>
        <c:lblAlgn val="ctr"/>
        <c:lblOffset val="1"/>
        <c:tickLblSkip val="1"/>
      </c:catAx>
      <c:valAx>
        <c:axId val="95096832"/>
        <c:scaling>
          <c:orientation val="minMax"/>
        </c:scaling>
        <c:axPos val="l"/>
        <c:majorGridlines/>
        <c:numFmt formatCode="General" sourceLinked="1"/>
        <c:majorTickMark val="cross"/>
        <c:tickLblPos val="nextTo"/>
        <c:txPr>
          <a:bodyPr/>
          <a:lstStyle/>
          <a:p>
            <a:pPr>
              <a:defRPr lang="en-IN"/>
            </a:pPr>
            <a:endParaRPr lang="en-US"/>
          </a:p>
        </c:txPr>
        <c:crossAx val="95095040"/>
        <c:crosses val="autoZero"/>
        <c:crossBetween val="between"/>
      </c:valAx>
    </c:plotArea>
    <c:plotVisOnly val="1"/>
    <c:dispBlanksAs val="zero"/>
  </c:chart>
  <c:spPr>
    <a:ln>
      <a:solidFill>
        <a:prstClr val="black"/>
      </a:solidFill>
    </a:ln>
  </c:spPr>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IN"/>
  <c:style val="1"/>
  <c:chart>
    <c:plotArea>
      <c:layout>
        <c:manualLayout>
          <c:layoutTarget val="inner"/>
          <c:xMode val="edge"/>
          <c:yMode val="edge"/>
          <c:x val="0.17553284653099413"/>
          <c:y val="6.0016962025889728E-2"/>
          <c:w val="0.79707795146296356"/>
          <c:h val="0.90846307179628627"/>
        </c:manualLayout>
      </c:layout>
      <c:barChart>
        <c:barDir val="bar"/>
        <c:grouping val="stacked"/>
        <c:ser>
          <c:idx val="0"/>
          <c:order val="0"/>
          <c:tx>
            <c:v>START DATE</c:v>
          </c:tx>
          <c:spPr>
            <a:noFill/>
            <a:ln>
              <a:solidFill>
                <a:schemeClr val="tx1"/>
              </a:solidFill>
            </a:ln>
          </c:spPr>
          <c:cat>
            <c:strRef>
              <c:f>Sheet1!$A$2:$A$19</c:f>
              <c:strCache>
                <c:ptCount val="18"/>
                <c:pt idx="0">
                  <c:v>Material Procurement</c:v>
                </c:pt>
                <c:pt idx="1">
                  <c:v> Fabrication</c:v>
                </c:pt>
                <c:pt idx="2">
                  <c:v>Cutting, Bending, Welding</c:v>
                </c:pt>
                <c:pt idx="3">
                  <c:v>Suspension </c:v>
                </c:pt>
                <c:pt idx="4">
                  <c:v>Alignment check</c:v>
                </c:pt>
                <c:pt idx="5">
                  <c:v>Painting </c:v>
                </c:pt>
                <c:pt idx="6">
                  <c:v>Wheel Hub Assembly</c:v>
                </c:pt>
                <c:pt idx="7">
                  <c:v>Steering</c:v>
                </c:pt>
                <c:pt idx="8">
                  <c:v>Caster , Camber</c:v>
                </c:pt>
                <c:pt idx="9">
                  <c:v>Engine Compartment</c:v>
                </c:pt>
                <c:pt idx="10">
                  <c:v>Transmission</c:v>
                </c:pt>
                <c:pt idx="11">
                  <c:v>Pedal Assembly </c:v>
                </c:pt>
                <c:pt idx="12">
                  <c:v>University Examination</c:v>
                </c:pt>
                <c:pt idx="13">
                  <c:v>Electrical System ,Safety</c:v>
                </c:pt>
                <c:pt idx="14">
                  <c:v>Sheet Metal </c:v>
                </c:pt>
                <c:pt idx="15">
                  <c:v>Design Validation</c:v>
                </c:pt>
                <c:pt idx="16">
                  <c:v>Vehicle Completion(16 JAN)</c:v>
                </c:pt>
                <c:pt idx="17">
                  <c:v>Technical Inspection Date(20 JAN)</c:v>
                </c:pt>
              </c:strCache>
            </c:strRef>
          </c:cat>
          <c:val>
            <c:numRef>
              <c:f>Sheet1!$B$2:$B$19</c:f>
              <c:numCache>
                <c:formatCode>dd/mmm</c:formatCode>
                <c:ptCount val="18"/>
                <c:pt idx="0">
                  <c:v>41167</c:v>
                </c:pt>
                <c:pt idx="1">
                  <c:v>41172</c:v>
                </c:pt>
                <c:pt idx="2">
                  <c:v>41172</c:v>
                </c:pt>
                <c:pt idx="3">
                  <c:v>41187</c:v>
                </c:pt>
                <c:pt idx="4">
                  <c:v>41194</c:v>
                </c:pt>
                <c:pt idx="5">
                  <c:v>41203</c:v>
                </c:pt>
                <c:pt idx="6">
                  <c:v>41207</c:v>
                </c:pt>
                <c:pt idx="7">
                  <c:v>41207</c:v>
                </c:pt>
                <c:pt idx="8">
                  <c:v>41219</c:v>
                </c:pt>
                <c:pt idx="9">
                  <c:v>41224</c:v>
                </c:pt>
                <c:pt idx="10">
                  <c:v>41228</c:v>
                </c:pt>
                <c:pt idx="11">
                  <c:v>41239</c:v>
                </c:pt>
                <c:pt idx="12">
                  <c:v>41244</c:v>
                </c:pt>
                <c:pt idx="13">
                  <c:v>41259</c:v>
                </c:pt>
                <c:pt idx="14">
                  <c:v>41263</c:v>
                </c:pt>
                <c:pt idx="15">
                  <c:v>41275</c:v>
                </c:pt>
                <c:pt idx="16" formatCode="dd/mmm/yy">
                  <c:v>41290</c:v>
                </c:pt>
                <c:pt idx="17" formatCode="dd/mmm/yy">
                  <c:v>41294</c:v>
                </c:pt>
              </c:numCache>
            </c:numRef>
          </c:val>
        </c:ser>
        <c:ser>
          <c:idx val="1"/>
          <c:order val="1"/>
          <c:tx>
            <c:v>END DATE</c:v>
          </c:tx>
          <c:spPr>
            <a:ln cap="rnd" cmpd="sng">
              <a:solidFill>
                <a:sysClr val="windowText" lastClr="000000"/>
              </a:solidFill>
            </a:ln>
          </c:spPr>
          <c:dPt>
            <c:idx val="0"/>
            <c:spPr>
              <a:solidFill>
                <a:schemeClr val="accent6">
                  <a:lumMod val="75000"/>
                </a:schemeClr>
              </a:solidFill>
              <a:ln cap="rnd" cmpd="sng">
                <a:solidFill>
                  <a:sysClr val="windowText" lastClr="000000"/>
                </a:solidFill>
              </a:ln>
            </c:spPr>
          </c:dPt>
          <c:dPt>
            <c:idx val="1"/>
            <c:spPr>
              <a:solidFill>
                <a:schemeClr val="accent6">
                  <a:lumMod val="75000"/>
                </a:schemeClr>
              </a:solidFill>
              <a:ln cap="rnd" cmpd="sng">
                <a:solidFill>
                  <a:sysClr val="windowText" lastClr="000000"/>
                </a:solidFill>
              </a:ln>
            </c:spPr>
          </c:dPt>
          <c:dPt>
            <c:idx val="2"/>
            <c:spPr>
              <a:solidFill>
                <a:schemeClr val="accent3">
                  <a:lumMod val="60000"/>
                  <a:lumOff val="40000"/>
                </a:schemeClr>
              </a:solidFill>
              <a:ln cap="rnd" cmpd="sng">
                <a:solidFill>
                  <a:sysClr val="windowText" lastClr="000000"/>
                </a:solidFill>
              </a:ln>
            </c:spPr>
          </c:dPt>
          <c:dPt>
            <c:idx val="3"/>
            <c:spPr>
              <a:solidFill>
                <a:schemeClr val="accent3">
                  <a:lumMod val="60000"/>
                  <a:lumOff val="40000"/>
                </a:schemeClr>
              </a:solidFill>
              <a:ln cap="rnd" cmpd="sng">
                <a:solidFill>
                  <a:sysClr val="windowText" lastClr="000000"/>
                </a:solidFill>
              </a:ln>
            </c:spPr>
          </c:dPt>
          <c:dPt>
            <c:idx val="4"/>
            <c:spPr>
              <a:solidFill>
                <a:schemeClr val="accent3">
                  <a:lumMod val="60000"/>
                  <a:lumOff val="40000"/>
                </a:schemeClr>
              </a:solidFill>
              <a:ln cap="rnd" cmpd="sng">
                <a:solidFill>
                  <a:sysClr val="windowText" lastClr="000000"/>
                </a:solidFill>
              </a:ln>
            </c:spPr>
          </c:dPt>
          <c:dPt>
            <c:idx val="5"/>
            <c:spPr>
              <a:solidFill>
                <a:schemeClr val="accent6">
                  <a:lumMod val="75000"/>
                </a:schemeClr>
              </a:solidFill>
              <a:ln cap="rnd" cmpd="sng">
                <a:solidFill>
                  <a:sysClr val="windowText" lastClr="000000"/>
                </a:solidFill>
              </a:ln>
            </c:spPr>
          </c:dPt>
          <c:dPt>
            <c:idx val="6"/>
            <c:spPr>
              <a:solidFill>
                <a:schemeClr val="accent6">
                  <a:lumMod val="75000"/>
                </a:schemeClr>
              </a:solidFill>
              <a:ln cap="rnd" cmpd="sng">
                <a:solidFill>
                  <a:sysClr val="windowText" lastClr="000000"/>
                </a:solidFill>
              </a:ln>
            </c:spPr>
          </c:dPt>
          <c:dPt>
            <c:idx val="7"/>
            <c:spPr>
              <a:solidFill>
                <a:schemeClr val="accent3">
                  <a:lumMod val="60000"/>
                  <a:lumOff val="40000"/>
                </a:schemeClr>
              </a:solidFill>
              <a:ln cap="rnd" cmpd="sng">
                <a:solidFill>
                  <a:sysClr val="windowText" lastClr="000000"/>
                </a:solidFill>
              </a:ln>
            </c:spPr>
          </c:dPt>
          <c:dPt>
            <c:idx val="8"/>
            <c:spPr>
              <a:solidFill>
                <a:schemeClr val="accent3">
                  <a:lumMod val="60000"/>
                  <a:lumOff val="40000"/>
                </a:schemeClr>
              </a:solidFill>
              <a:ln cap="rnd" cmpd="sng">
                <a:solidFill>
                  <a:sysClr val="windowText" lastClr="000000"/>
                </a:solidFill>
              </a:ln>
            </c:spPr>
          </c:dPt>
          <c:dPt>
            <c:idx val="9"/>
            <c:spPr>
              <a:solidFill>
                <a:schemeClr val="accent6">
                  <a:lumMod val="75000"/>
                </a:schemeClr>
              </a:solidFill>
              <a:ln cap="rnd" cmpd="sng">
                <a:solidFill>
                  <a:sysClr val="windowText" lastClr="000000"/>
                </a:solidFill>
              </a:ln>
            </c:spPr>
          </c:dPt>
          <c:dPt>
            <c:idx val="10"/>
            <c:spPr>
              <a:solidFill>
                <a:schemeClr val="accent3">
                  <a:lumMod val="60000"/>
                  <a:lumOff val="40000"/>
                </a:schemeClr>
              </a:solidFill>
              <a:ln cap="rnd" cmpd="sng">
                <a:solidFill>
                  <a:sysClr val="windowText" lastClr="000000"/>
                </a:solidFill>
              </a:ln>
            </c:spPr>
          </c:dPt>
          <c:dPt>
            <c:idx val="11"/>
            <c:spPr>
              <a:solidFill>
                <a:schemeClr val="accent3">
                  <a:lumMod val="60000"/>
                  <a:lumOff val="40000"/>
                </a:schemeClr>
              </a:solidFill>
              <a:ln cap="rnd" cmpd="sng">
                <a:solidFill>
                  <a:sysClr val="windowText" lastClr="000000"/>
                </a:solidFill>
              </a:ln>
            </c:spPr>
          </c:dPt>
          <c:dPt>
            <c:idx val="12"/>
            <c:spPr>
              <a:solidFill>
                <a:schemeClr val="accent3">
                  <a:lumMod val="60000"/>
                  <a:lumOff val="40000"/>
                </a:schemeClr>
              </a:solidFill>
              <a:ln cap="rnd" cmpd="sng">
                <a:solidFill>
                  <a:sysClr val="windowText" lastClr="000000"/>
                </a:solidFill>
              </a:ln>
            </c:spPr>
          </c:dPt>
          <c:dPt>
            <c:idx val="13"/>
            <c:spPr>
              <a:solidFill>
                <a:schemeClr val="accent6">
                  <a:lumMod val="75000"/>
                </a:schemeClr>
              </a:solidFill>
              <a:ln cap="rnd" cmpd="sng">
                <a:solidFill>
                  <a:sysClr val="windowText" lastClr="000000"/>
                </a:solidFill>
              </a:ln>
            </c:spPr>
          </c:dPt>
          <c:dPt>
            <c:idx val="14"/>
            <c:spPr>
              <a:solidFill>
                <a:schemeClr val="accent6">
                  <a:lumMod val="75000"/>
                </a:schemeClr>
              </a:solidFill>
              <a:ln cap="rnd" cmpd="sng">
                <a:solidFill>
                  <a:sysClr val="windowText" lastClr="000000"/>
                </a:solidFill>
              </a:ln>
            </c:spPr>
          </c:dPt>
          <c:dPt>
            <c:idx val="15"/>
            <c:spPr>
              <a:solidFill>
                <a:schemeClr val="accent3">
                  <a:lumMod val="60000"/>
                  <a:lumOff val="40000"/>
                </a:schemeClr>
              </a:solidFill>
              <a:ln cap="rnd" cmpd="sng">
                <a:solidFill>
                  <a:sysClr val="windowText" lastClr="000000"/>
                </a:solidFill>
              </a:ln>
            </c:spPr>
          </c:dPt>
          <c:dPt>
            <c:idx val="16"/>
            <c:spPr>
              <a:solidFill>
                <a:schemeClr val="accent6">
                  <a:lumMod val="75000"/>
                </a:schemeClr>
              </a:solidFill>
              <a:ln cap="rnd" cmpd="sng">
                <a:solidFill>
                  <a:sysClr val="windowText" lastClr="000000"/>
                </a:solidFill>
              </a:ln>
            </c:spPr>
          </c:dPt>
          <c:dPt>
            <c:idx val="17"/>
            <c:spPr>
              <a:solidFill>
                <a:schemeClr val="accent6">
                  <a:lumMod val="75000"/>
                </a:schemeClr>
              </a:solidFill>
              <a:ln cap="rnd" cmpd="sng">
                <a:solidFill>
                  <a:sysClr val="windowText" lastClr="000000"/>
                </a:solidFill>
              </a:ln>
            </c:spPr>
          </c:dPt>
          <c:cat>
            <c:strRef>
              <c:f>Sheet1!$A$2:$A$19</c:f>
              <c:strCache>
                <c:ptCount val="18"/>
                <c:pt idx="0">
                  <c:v>Material Procurement</c:v>
                </c:pt>
                <c:pt idx="1">
                  <c:v> Fabrication</c:v>
                </c:pt>
                <c:pt idx="2">
                  <c:v>Cutting, Bending, Welding</c:v>
                </c:pt>
                <c:pt idx="3">
                  <c:v>Suspension </c:v>
                </c:pt>
                <c:pt idx="4">
                  <c:v>Alignment check</c:v>
                </c:pt>
                <c:pt idx="5">
                  <c:v>Painting </c:v>
                </c:pt>
                <c:pt idx="6">
                  <c:v>Wheel Hub Assembly</c:v>
                </c:pt>
                <c:pt idx="7">
                  <c:v>Steering</c:v>
                </c:pt>
                <c:pt idx="8">
                  <c:v>Caster , Camber</c:v>
                </c:pt>
                <c:pt idx="9">
                  <c:v>Engine Compartment</c:v>
                </c:pt>
                <c:pt idx="10">
                  <c:v>Transmission</c:v>
                </c:pt>
                <c:pt idx="11">
                  <c:v>Pedal Assembly </c:v>
                </c:pt>
                <c:pt idx="12">
                  <c:v>University Examination</c:v>
                </c:pt>
                <c:pt idx="13">
                  <c:v>Electrical System ,Safety</c:v>
                </c:pt>
                <c:pt idx="14">
                  <c:v>Sheet Metal </c:v>
                </c:pt>
                <c:pt idx="15">
                  <c:v>Design Validation</c:v>
                </c:pt>
                <c:pt idx="16">
                  <c:v>Vehicle Completion(16 JAN)</c:v>
                </c:pt>
                <c:pt idx="17">
                  <c:v>Technical Inspection Date(20 JAN)</c:v>
                </c:pt>
              </c:strCache>
            </c:strRef>
          </c:cat>
          <c:val>
            <c:numRef>
              <c:f>Sheet1!$E$2:$E$19</c:f>
              <c:numCache>
                <c:formatCode>General</c:formatCode>
                <c:ptCount val="18"/>
                <c:pt idx="0">
                  <c:v>11</c:v>
                </c:pt>
                <c:pt idx="1">
                  <c:v>31</c:v>
                </c:pt>
                <c:pt idx="2">
                  <c:v>16</c:v>
                </c:pt>
                <c:pt idx="3">
                  <c:v>11</c:v>
                </c:pt>
                <c:pt idx="4">
                  <c:v>9</c:v>
                </c:pt>
                <c:pt idx="5">
                  <c:v>5</c:v>
                </c:pt>
                <c:pt idx="6">
                  <c:v>17</c:v>
                </c:pt>
                <c:pt idx="7">
                  <c:v>12</c:v>
                </c:pt>
                <c:pt idx="8">
                  <c:v>5</c:v>
                </c:pt>
                <c:pt idx="9">
                  <c:v>21</c:v>
                </c:pt>
                <c:pt idx="10">
                  <c:v>17</c:v>
                </c:pt>
                <c:pt idx="11">
                  <c:v>6</c:v>
                </c:pt>
                <c:pt idx="12">
                  <c:v>15</c:v>
                </c:pt>
                <c:pt idx="13">
                  <c:v>16</c:v>
                </c:pt>
                <c:pt idx="14">
                  <c:v>12</c:v>
                </c:pt>
                <c:pt idx="15">
                  <c:v>5</c:v>
                </c:pt>
                <c:pt idx="16">
                  <c:v>1</c:v>
                </c:pt>
                <c:pt idx="17">
                  <c:v>1</c:v>
                </c:pt>
              </c:numCache>
            </c:numRef>
          </c:val>
        </c:ser>
        <c:gapWidth val="0"/>
        <c:overlap val="100"/>
        <c:axId val="61258752"/>
        <c:axId val="61260544"/>
      </c:barChart>
      <c:catAx>
        <c:axId val="61258752"/>
        <c:scaling>
          <c:orientation val="maxMin"/>
        </c:scaling>
        <c:axPos val="l"/>
        <c:numFmt formatCode="#,##0.00" sourceLinked="0"/>
        <c:tickLblPos val="nextTo"/>
        <c:txPr>
          <a:bodyPr rot="0" vert="horz"/>
          <a:lstStyle/>
          <a:p>
            <a:pPr>
              <a:defRPr b="1" i="0" baseline="0"/>
            </a:pPr>
            <a:endParaRPr lang="en-US"/>
          </a:p>
        </c:txPr>
        <c:crossAx val="61260544"/>
        <c:crossesAt val="41167"/>
        <c:auto val="1"/>
        <c:lblAlgn val="ctr"/>
        <c:lblOffset val="100"/>
      </c:catAx>
      <c:valAx>
        <c:axId val="61260544"/>
        <c:scaling>
          <c:orientation val="minMax"/>
          <c:max val="41294"/>
          <c:min val="41167"/>
        </c:scaling>
        <c:axPos val="t"/>
        <c:majorGridlines/>
        <c:minorGridlines>
          <c:spPr>
            <a:ln>
              <a:solidFill>
                <a:schemeClr val="bg1"/>
              </a:solidFill>
            </a:ln>
          </c:spPr>
        </c:minorGridlines>
        <c:numFmt formatCode="dd/mmm" sourceLinked="1"/>
        <c:tickLblPos val="nextTo"/>
        <c:txPr>
          <a:bodyPr/>
          <a:lstStyle/>
          <a:p>
            <a:pPr>
              <a:defRPr b="1" i="0" baseline="0"/>
            </a:pPr>
            <a:endParaRPr lang="en-US"/>
          </a:p>
        </c:txPr>
        <c:crossAx val="61258752"/>
        <c:crosses val="autoZero"/>
        <c:crossBetween val="midCat"/>
        <c:majorUnit val="15"/>
      </c:valAx>
    </c:plotArea>
    <c:dispBlanksAs val="zero"/>
  </c:chart>
  <c:txPr>
    <a:bodyPr/>
    <a:lstStyle/>
    <a:p>
      <a:pPr>
        <a:defRPr sz="1000" baseline="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5CAC63-D235-4AC8-93BC-FF56278C3B6C}" type="doc">
      <dgm:prSet loTypeId="urn:microsoft.com/office/officeart/2005/8/layout/process1" loCatId="process" qsTypeId="urn:microsoft.com/office/officeart/2005/8/quickstyle/3d5" qsCatId="3D" csTypeId="urn:microsoft.com/office/officeart/2005/8/colors/accent1_2" csCatId="accent1" phldr="1"/>
      <dgm:spPr/>
    </dgm:pt>
    <dgm:pt modelId="{25583798-D242-43EE-82CC-54B6836CCAF8}" type="pres">
      <dgm:prSet presAssocID="{DE5CAC63-D235-4AC8-93BC-FF56278C3B6C}" presName="Name0" presStyleCnt="0">
        <dgm:presLayoutVars>
          <dgm:dir/>
          <dgm:resizeHandles val="exact"/>
        </dgm:presLayoutVars>
      </dgm:prSet>
      <dgm:spPr/>
    </dgm:pt>
  </dgm:ptLst>
  <dgm:cxnLst>
    <dgm:cxn modelId="{6A1AAC69-4FEF-47DE-9546-C2343444ADB2}" type="presOf" srcId="{DE5CAC63-D235-4AC8-93BC-FF56278C3B6C}" destId="{25583798-D242-43EE-82CC-54B6836CCAF8}" srcOrd="0" destOrd="0" presId="urn:microsoft.com/office/officeart/2005/8/layout/process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2A96D-707C-4281-9B4B-C2B6B9F293F5}" type="doc">
      <dgm:prSet loTypeId="urn:microsoft.com/office/officeart/2005/8/layout/process2" loCatId="process" qsTypeId="urn:microsoft.com/office/officeart/2005/8/quickstyle/3d5" qsCatId="3D" csTypeId="urn:microsoft.com/office/officeart/2005/8/colors/accent1_2" csCatId="accent1" phldr="1"/>
      <dgm:spPr/>
    </dgm:pt>
    <dgm:pt modelId="{CC2B8349-20CB-469D-BCB1-BD0C3168EF3D}">
      <dgm:prSet phldrT="[Text]" custT="1"/>
      <dgm:spPr>
        <a:solidFill>
          <a:schemeClr val="tx2">
            <a:lumMod val="50000"/>
          </a:schemeClr>
        </a:solidFill>
      </dgm:spPr>
      <dgm:t>
        <a:bodyPr/>
        <a:lstStyle/>
        <a:p>
          <a:r>
            <a:rPr lang="en-US" sz="1400" b="1" dirty="0" smtClean="0"/>
            <a:t>Preliminary Design</a:t>
          </a:r>
          <a:endParaRPr lang="en-US" sz="1400" b="1" dirty="0"/>
        </a:p>
      </dgm:t>
    </dgm:pt>
    <dgm:pt modelId="{7AD8B7EF-18A5-42A6-9885-61C1833F6EDB}" type="parTrans" cxnId="{6312AD3B-70C2-4DE0-AB28-9AF0BFDF1DC4}">
      <dgm:prSet/>
      <dgm:spPr/>
      <dgm:t>
        <a:bodyPr/>
        <a:lstStyle/>
        <a:p>
          <a:endParaRPr lang="en-US"/>
        </a:p>
      </dgm:t>
    </dgm:pt>
    <dgm:pt modelId="{5F47594F-6321-4DB7-9C73-E9DF3CE75C54}" type="sibTrans" cxnId="{6312AD3B-70C2-4DE0-AB28-9AF0BFDF1DC4}">
      <dgm:prSet/>
      <dgm:spPr>
        <a:solidFill>
          <a:schemeClr val="accent6">
            <a:lumMod val="75000"/>
          </a:schemeClr>
        </a:solidFill>
      </dgm:spPr>
      <dgm:t>
        <a:bodyPr/>
        <a:lstStyle/>
        <a:p>
          <a:endParaRPr lang="en-US"/>
        </a:p>
      </dgm:t>
    </dgm:pt>
    <dgm:pt modelId="{6B9C5711-D6F5-4464-A1B0-F486E547D5D8}">
      <dgm:prSet phldrT="[Text]" custT="1"/>
      <dgm:spPr>
        <a:solidFill>
          <a:schemeClr val="tx2">
            <a:lumMod val="50000"/>
          </a:schemeClr>
        </a:solidFill>
      </dgm:spPr>
      <dgm:t>
        <a:bodyPr/>
        <a:lstStyle/>
        <a:p>
          <a:r>
            <a:rPr lang="en-US" sz="1400" b="1" dirty="0" smtClean="0"/>
            <a:t>Mock-Up</a:t>
          </a:r>
          <a:endParaRPr lang="en-US" sz="1400" b="1" dirty="0"/>
        </a:p>
      </dgm:t>
    </dgm:pt>
    <dgm:pt modelId="{CD84EEC9-5E80-4B29-8131-C0054C0C4CA9}" type="parTrans" cxnId="{B855C7C2-6FF0-49DC-AF7D-F956F9E47518}">
      <dgm:prSet/>
      <dgm:spPr/>
      <dgm:t>
        <a:bodyPr/>
        <a:lstStyle/>
        <a:p>
          <a:endParaRPr lang="en-US"/>
        </a:p>
      </dgm:t>
    </dgm:pt>
    <dgm:pt modelId="{0B6177DB-3D63-4DC9-8F1F-0CB9D4477E65}" type="sibTrans" cxnId="{B855C7C2-6FF0-49DC-AF7D-F956F9E47518}">
      <dgm:prSet/>
      <dgm:spPr>
        <a:solidFill>
          <a:schemeClr val="accent6">
            <a:lumMod val="75000"/>
          </a:schemeClr>
        </a:solidFill>
      </dgm:spPr>
      <dgm:t>
        <a:bodyPr/>
        <a:lstStyle/>
        <a:p>
          <a:endParaRPr lang="en-US"/>
        </a:p>
      </dgm:t>
    </dgm:pt>
    <dgm:pt modelId="{811E6FD9-B655-463B-9828-89AF339C37E3}">
      <dgm:prSet phldrT="[Text]" custT="1"/>
      <dgm:spPr>
        <a:solidFill>
          <a:schemeClr val="tx2">
            <a:lumMod val="50000"/>
          </a:schemeClr>
        </a:solidFill>
      </dgm:spPr>
      <dgm:t>
        <a:bodyPr/>
        <a:lstStyle/>
        <a:p>
          <a:r>
            <a:rPr lang="en-US" sz="1400" b="1" dirty="0" smtClean="0"/>
            <a:t>Modified Design</a:t>
          </a:r>
          <a:endParaRPr lang="en-US" sz="1400" b="1" dirty="0"/>
        </a:p>
      </dgm:t>
    </dgm:pt>
    <dgm:pt modelId="{AA5A0AAD-1BBE-4D63-ACDD-2B82DF969DA8}" type="parTrans" cxnId="{996F2252-8650-4ABD-AFAF-F4C664DD589F}">
      <dgm:prSet/>
      <dgm:spPr/>
      <dgm:t>
        <a:bodyPr/>
        <a:lstStyle/>
        <a:p>
          <a:endParaRPr lang="en-US"/>
        </a:p>
      </dgm:t>
    </dgm:pt>
    <dgm:pt modelId="{47622A2F-4110-48D6-8A4C-71B7B4929E70}" type="sibTrans" cxnId="{996F2252-8650-4ABD-AFAF-F4C664DD589F}">
      <dgm:prSet/>
      <dgm:spPr>
        <a:solidFill>
          <a:schemeClr val="accent6">
            <a:lumMod val="75000"/>
          </a:schemeClr>
        </a:solidFill>
      </dgm:spPr>
      <dgm:t>
        <a:bodyPr/>
        <a:lstStyle/>
        <a:p>
          <a:endParaRPr lang="en-US"/>
        </a:p>
      </dgm:t>
    </dgm:pt>
    <dgm:pt modelId="{65998C82-4FF2-4362-9178-F74BDE0DFB34}">
      <dgm:prSet custT="1"/>
      <dgm:spPr>
        <a:solidFill>
          <a:schemeClr val="tx2">
            <a:lumMod val="50000"/>
          </a:schemeClr>
        </a:solidFill>
      </dgm:spPr>
      <dgm:t>
        <a:bodyPr/>
        <a:lstStyle/>
        <a:p>
          <a:r>
            <a:rPr lang="en-US" sz="1400" b="1" dirty="0" smtClean="0"/>
            <a:t>Analysis (ANSYS)</a:t>
          </a:r>
          <a:endParaRPr lang="en-US" sz="1400" b="1" dirty="0"/>
        </a:p>
      </dgm:t>
    </dgm:pt>
    <dgm:pt modelId="{E86B30A4-AE4A-4C48-9D63-EF06646DA9FD}" type="parTrans" cxnId="{3433B4D7-FA76-4690-967D-CA0513CC9655}">
      <dgm:prSet/>
      <dgm:spPr/>
      <dgm:t>
        <a:bodyPr/>
        <a:lstStyle/>
        <a:p>
          <a:endParaRPr lang="en-US"/>
        </a:p>
      </dgm:t>
    </dgm:pt>
    <dgm:pt modelId="{DA443DF4-7C62-4C5C-B91B-4A69BC26E056}" type="sibTrans" cxnId="{3433B4D7-FA76-4690-967D-CA0513CC9655}">
      <dgm:prSet/>
      <dgm:spPr>
        <a:solidFill>
          <a:schemeClr val="accent6">
            <a:lumMod val="75000"/>
          </a:schemeClr>
        </a:solidFill>
      </dgm:spPr>
      <dgm:t>
        <a:bodyPr/>
        <a:lstStyle/>
        <a:p>
          <a:endParaRPr lang="en-US"/>
        </a:p>
      </dgm:t>
    </dgm:pt>
    <dgm:pt modelId="{8680582C-C279-428A-9BE0-575B1B4324BE}">
      <dgm:prSet custT="1"/>
      <dgm:spPr>
        <a:solidFill>
          <a:schemeClr val="tx2">
            <a:lumMod val="50000"/>
          </a:schemeClr>
        </a:solidFill>
      </dgm:spPr>
      <dgm:t>
        <a:bodyPr/>
        <a:lstStyle/>
        <a:p>
          <a:r>
            <a:rPr lang="en-US" sz="1400" b="1" dirty="0" smtClean="0"/>
            <a:t>Final Model</a:t>
          </a:r>
          <a:endParaRPr lang="en-US" sz="1400" b="1" dirty="0"/>
        </a:p>
      </dgm:t>
    </dgm:pt>
    <dgm:pt modelId="{E3456A68-6D28-4766-AB5F-5917527C7CC7}" type="parTrans" cxnId="{51118D93-86B8-493E-B6E4-8C7875745A96}">
      <dgm:prSet/>
      <dgm:spPr/>
      <dgm:t>
        <a:bodyPr/>
        <a:lstStyle/>
        <a:p>
          <a:endParaRPr lang="en-US"/>
        </a:p>
      </dgm:t>
    </dgm:pt>
    <dgm:pt modelId="{582BAB19-1469-4E59-8F4E-BCBE2A5E6F25}" type="sibTrans" cxnId="{51118D93-86B8-493E-B6E4-8C7875745A96}">
      <dgm:prSet/>
      <dgm:spPr/>
      <dgm:t>
        <a:bodyPr/>
        <a:lstStyle/>
        <a:p>
          <a:endParaRPr lang="en-US"/>
        </a:p>
      </dgm:t>
    </dgm:pt>
    <dgm:pt modelId="{E20D54C1-82FA-4156-A3D8-03D237FD46C8}">
      <dgm:prSet custT="1"/>
      <dgm:spPr>
        <a:solidFill>
          <a:schemeClr val="tx2">
            <a:lumMod val="50000"/>
          </a:schemeClr>
        </a:solidFill>
      </dgm:spPr>
      <dgm:t>
        <a:bodyPr/>
        <a:lstStyle/>
        <a:p>
          <a:r>
            <a:rPr lang="en-US" sz="1400" b="1" dirty="0" smtClean="0"/>
            <a:t>Design check using FEA Analysis</a:t>
          </a:r>
          <a:endParaRPr lang="en-US" sz="1400" b="1" dirty="0"/>
        </a:p>
      </dgm:t>
    </dgm:pt>
    <dgm:pt modelId="{A310DD06-5542-48F8-9FED-C54E530C60A8}" type="parTrans" cxnId="{C26B3BB0-FE6C-4D0C-8877-0C6BC828D922}">
      <dgm:prSet/>
      <dgm:spPr/>
      <dgm:t>
        <a:bodyPr/>
        <a:lstStyle/>
        <a:p>
          <a:endParaRPr lang="en-US"/>
        </a:p>
      </dgm:t>
    </dgm:pt>
    <dgm:pt modelId="{1D82745E-78E1-477F-9D14-C28A715D4137}" type="sibTrans" cxnId="{C26B3BB0-FE6C-4D0C-8877-0C6BC828D922}">
      <dgm:prSet/>
      <dgm:spPr>
        <a:solidFill>
          <a:schemeClr val="accent6">
            <a:lumMod val="75000"/>
          </a:schemeClr>
        </a:solidFill>
      </dgm:spPr>
      <dgm:t>
        <a:bodyPr/>
        <a:lstStyle/>
        <a:p>
          <a:endParaRPr lang="en-US"/>
        </a:p>
      </dgm:t>
    </dgm:pt>
    <dgm:pt modelId="{F8E2B6E1-5C2C-411A-90F1-D49262674B28}" type="pres">
      <dgm:prSet presAssocID="{D5F2A96D-707C-4281-9B4B-C2B6B9F293F5}" presName="linearFlow" presStyleCnt="0">
        <dgm:presLayoutVars>
          <dgm:resizeHandles val="exact"/>
        </dgm:presLayoutVars>
      </dgm:prSet>
      <dgm:spPr/>
    </dgm:pt>
    <dgm:pt modelId="{39985B69-2B00-4AFC-B31C-E0CBBB2F4B98}" type="pres">
      <dgm:prSet presAssocID="{CC2B8349-20CB-469D-BCB1-BD0C3168EF3D}" presName="node" presStyleLbl="node1" presStyleIdx="0" presStyleCnt="6">
        <dgm:presLayoutVars>
          <dgm:bulletEnabled val="1"/>
        </dgm:presLayoutVars>
      </dgm:prSet>
      <dgm:spPr/>
      <dgm:t>
        <a:bodyPr/>
        <a:lstStyle/>
        <a:p>
          <a:endParaRPr lang="en-US"/>
        </a:p>
      </dgm:t>
    </dgm:pt>
    <dgm:pt modelId="{2D82B68B-FCC6-4B18-9874-DA1B02140377}" type="pres">
      <dgm:prSet presAssocID="{5F47594F-6321-4DB7-9C73-E9DF3CE75C54}" presName="sibTrans" presStyleLbl="sibTrans2D1" presStyleIdx="0" presStyleCnt="5"/>
      <dgm:spPr/>
      <dgm:t>
        <a:bodyPr/>
        <a:lstStyle/>
        <a:p>
          <a:endParaRPr lang="en-US"/>
        </a:p>
      </dgm:t>
    </dgm:pt>
    <dgm:pt modelId="{3EDF329C-0A7A-4510-920B-6932170F0C70}" type="pres">
      <dgm:prSet presAssocID="{5F47594F-6321-4DB7-9C73-E9DF3CE75C54}" presName="connectorText" presStyleLbl="sibTrans2D1" presStyleIdx="0" presStyleCnt="5"/>
      <dgm:spPr/>
      <dgm:t>
        <a:bodyPr/>
        <a:lstStyle/>
        <a:p>
          <a:endParaRPr lang="en-US"/>
        </a:p>
      </dgm:t>
    </dgm:pt>
    <dgm:pt modelId="{547A3682-A46E-46E3-A16D-C8FCC993F134}" type="pres">
      <dgm:prSet presAssocID="{6B9C5711-D6F5-4464-A1B0-F486E547D5D8}" presName="node" presStyleLbl="node1" presStyleIdx="1" presStyleCnt="6">
        <dgm:presLayoutVars>
          <dgm:bulletEnabled val="1"/>
        </dgm:presLayoutVars>
      </dgm:prSet>
      <dgm:spPr/>
      <dgm:t>
        <a:bodyPr/>
        <a:lstStyle/>
        <a:p>
          <a:endParaRPr lang="en-US"/>
        </a:p>
      </dgm:t>
    </dgm:pt>
    <dgm:pt modelId="{7ABA3F59-C022-4888-ACDE-30D5483ADED9}" type="pres">
      <dgm:prSet presAssocID="{0B6177DB-3D63-4DC9-8F1F-0CB9D4477E65}" presName="sibTrans" presStyleLbl="sibTrans2D1" presStyleIdx="1" presStyleCnt="5"/>
      <dgm:spPr/>
      <dgm:t>
        <a:bodyPr/>
        <a:lstStyle/>
        <a:p>
          <a:endParaRPr lang="en-US"/>
        </a:p>
      </dgm:t>
    </dgm:pt>
    <dgm:pt modelId="{C2DDC3FB-CED9-411D-A3F9-C17976EEF3EF}" type="pres">
      <dgm:prSet presAssocID="{0B6177DB-3D63-4DC9-8F1F-0CB9D4477E65}" presName="connectorText" presStyleLbl="sibTrans2D1" presStyleIdx="1" presStyleCnt="5"/>
      <dgm:spPr/>
      <dgm:t>
        <a:bodyPr/>
        <a:lstStyle/>
        <a:p>
          <a:endParaRPr lang="en-US"/>
        </a:p>
      </dgm:t>
    </dgm:pt>
    <dgm:pt modelId="{5E886057-E61A-4E0D-86A6-29C3A7C4F91A}" type="pres">
      <dgm:prSet presAssocID="{E20D54C1-82FA-4156-A3D8-03D237FD46C8}" presName="node" presStyleLbl="node1" presStyleIdx="2" presStyleCnt="6">
        <dgm:presLayoutVars>
          <dgm:bulletEnabled val="1"/>
        </dgm:presLayoutVars>
      </dgm:prSet>
      <dgm:spPr/>
      <dgm:t>
        <a:bodyPr/>
        <a:lstStyle/>
        <a:p>
          <a:endParaRPr lang="en-US"/>
        </a:p>
      </dgm:t>
    </dgm:pt>
    <dgm:pt modelId="{86ABC06C-3472-4B90-B229-3E97E682958D}" type="pres">
      <dgm:prSet presAssocID="{1D82745E-78E1-477F-9D14-C28A715D4137}" presName="sibTrans" presStyleLbl="sibTrans2D1" presStyleIdx="2" presStyleCnt="5"/>
      <dgm:spPr/>
      <dgm:t>
        <a:bodyPr/>
        <a:lstStyle/>
        <a:p>
          <a:endParaRPr lang="en-US"/>
        </a:p>
      </dgm:t>
    </dgm:pt>
    <dgm:pt modelId="{0749825E-C72E-4FCD-9D54-54F697A7EB08}" type="pres">
      <dgm:prSet presAssocID="{1D82745E-78E1-477F-9D14-C28A715D4137}" presName="connectorText" presStyleLbl="sibTrans2D1" presStyleIdx="2" presStyleCnt="5"/>
      <dgm:spPr/>
      <dgm:t>
        <a:bodyPr/>
        <a:lstStyle/>
        <a:p>
          <a:endParaRPr lang="en-US"/>
        </a:p>
      </dgm:t>
    </dgm:pt>
    <dgm:pt modelId="{1E5D5A0D-F600-4F52-AE0D-48F4ACDE54DD}" type="pres">
      <dgm:prSet presAssocID="{811E6FD9-B655-463B-9828-89AF339C37E3}" presName="node" presStyleLbl="node1" presStyleIdx="3" presStyleCnt="6">
        <dgm:presLayoutVars>
          <dgm:bulletEnabled val="1"/>
        </dgm:presLayoutVars>
      </dgm:prSet>
      <dgm:spPr/>
      <dgm:t>
        <a:bodyPr/>
        <a:lstStyle/>
        <a:p>
          <a:endParaRPr lang="en-US"/>
        </a:p>
      </dgm:t>
    </dgm:pt>
    <dgm:pt modelId="{35959910-4572-4D58-A524-763D7C9A7D8D}" type="pres">
      <dgm:prSet presAssocID="{47622A2F-4110-48D6-8A4C-71B7B4929E70}" presName="sibTrans" presStyleLbl="sibTrans2D1" presStyleIdx="3" presStyleCnt="5"/>
      <dgm:spPr/>
      <dgm:t>
        <a:bodyPr/>
        <a:lstStyle/>
        <a:p>
          <a:endParaRPr lang="en-US"/>
        </a:p>
      </dgm:t>
    </dgm:pt>
    <dgm:pt modelId="{ACD0F8F4-C2E9-4EBF-BB99-4DB2ED0CE800}" type="pres">
      <dgm:prSet presAssocID="{47622A2F-4110-48D6-8A4C-71B7B4929E70}" presName="connectorText" presStyleLbl="sibTrans2D1" presStyleIdx="3" presStyleCnt="5"/>
      <dgm:spPr/>
      <dgm:t>
        <a:bodyPr/>
        <a:lstStyle/>
        <a:p>
          <a:endParaRPr lang="en-US"/>
        </a:p>
      </dgm:t>
    </dgm:pt>
    <dgm:pt modelId="{83DB672C-23C7-44A1-91F6-0AB26374F70D}" type="pres">
      <dgm:prSet presAssocID="{65998C82-4FF2-4362-9178-F74BDE0DFB34}" presName="node" presStyleLbl="node1" presStyleIdx="4" presStyleCnt="6">
        <dgm:presLayoutVars>
          <dgm:bulletEnabled val="1"/>
        </dgm:presLayoutVars>
      </dgm:prSet>
      <dgm:spPr/>
      <dgm:t>
        <a:bodyPr/>
        <a:lstStyle/>
        <a:p>
          <a:endParaRPr lang="en-US"/>
        </a:p>
      </dgm:t>
    </dgm:pt>
    <dgm:pt modelId="{6F066E32-C920-4FBC-9F90-1FFD565458AB}" type="pres">
      <dgm:prSet presAssocID="{DA443DF4-7C62-4C5C-B91B-4A69BC26E056}" presName="sibTrans" presStyleLbl="sibTrans2D1" presStyleIdx="4" presStyleCnt="5"/>
      <dgm:spPr/>
      <dgm:t>
        <a:bodyPr/>
        <a:lstStyle/>
        <a:p>
          <a:endParaRPr lang="en-US"/>
        </a:p>
      </dgm:t>
    </dgm:pt>
    <dgm:pt modelId="{65A31A92-7A05-4C37-AA29-7F401EA72552}" type="pres">
      <dgm:prSet presAssocID="{DA443DF4-7C62-4C5C-B91B-4A69BC26E056}" presName="connectorText" presStyleLbl="sibTrans2D1" presStyleIdx="4" presStyleCnt="5"/>
      <dgm:spPr/>
      <dgm:t>
        <a:bodyPr/>
        <a:lstStyle/>
        <a:p>
          <a:endParaRPr lang="en-US"/>
        </a:p>
      </dgm:t>
    </dgm:pt>
    <dgm:pt modelId="{4D4E97C7-E700-40ED-9107-6D04E1D8F482}" type="pres">
      <dgm:prSet presAssocID="{8680582C-C279-428A-9BE0-575B1B4324BE}" presName="node" presStyleLbl="node1" presStyleIdx="5" presStyleCnt="6">
        <dgm:presLayoutVars>
          <dgm:bulletEnabled val="1"/>
        </dgm:presLayoutVars>
      </dgm:prSet>
      <dgm:spPr/>
      <dgm:t>
        <a:bodyPr/>
        <a:lstStyle/>
        <a:p>
          <a:endParaRPr lang="en-US"/>
        </a:p>
      </dgm:t>
    </dgm:pt>
  </dgm:ptLst>
  <dgm:cxnLst>
    <dgm:cxn modelId="{B617B47A-2658-4640-9A45-1C939355991D}" type="presOf" srcId="{1D82745E-78E1-477F-9D14-C28A715D4137}" destId="{86ABC06C-3472-4B90-B229-3E97E682958D}" srcOrd="0" destOrd="0" presId="urn:microsoft.com/office/officeart/2005/8/layout/process2"/>
    <dgm:cxn modelId="{4B7E3ED9-5051-4859-86CD-B6CA6D694136}" type="presOf" srcId="{65998C82-4FF2-4362-9178-F74BDE0DFB34}" destId="{83DB672C-23C7-44A1-91F6-0AB26374F70D}" srcOrd="0" destOrd="0" presId="urn:microsoft.com/office/officeart/2005/8/layout/process2"/>
    <dgm:cxn modelId="{6C4FB621-31F9-46F1-BF15-3A2B8437C6E0}" type="presOf" srcId="{47622A2F-4110-48D6-8A4C-71B7B4929E70}" destId="{35959910-4572-4D58-A524-763D7C9A7D8D}" srcOrd="0" destOrd="0" presId="urn:microsoft.com/office/officeart/2005/8/layout/process2"/>
    <dgm:cxn modelId="{51118D93-86B8-493E-B6E4-8C7875745A96}" srcId="{D5F2A96D-707C-4281-9B4B-C2B6B9F293F5}" destId="{8680582C-C279-428A-9BE0-575B1B4324BE}" srcOrd="5" destOrd="0" parTransId="{E3456A68-6D28-4766-AB5F-5917527C7CC7}" sibTransId="{582BAB19-1469-4E59-8F4E-BCBE2A5E6F25}"/>
    <dgm:cxn modelId="{865167A9-D4FE-4945-B2F5-2E2D79A4D60D}" type="presOf" srcId="{811E6FD9-B655-463B-9828-89AF339C37E3}" destId="{1E5D5A0D-F600-4F52-AE0D-48F4ACDE54DD}" srcOrd="0" destOrd="0" presId="urn:microsoft.com/office/officeart/2005/8/layout/process2"/>
    <dgm:cxn modelId="{6312AD3B-70C2-4DE0-AB28-9AF0BFDF1DC4}" srcId="{D5F2A96D-707C-4281-9B4B-C2B6B9F293F5}" destId="{CC2B8349-20CB-469D-BCB1-BD0C3168EF3D}" srcOrd="0" destOrd="0" parTransId="{7AD8B7EF-18A5-42A6-9885-61C1833F6EDB}" sibTransId="{5F47594F-6321-4DB7-9C73-E9DF3CE75C54}"/>
    <dgm:cxn modelId="{1D952686-D14E-4D6B-BCF1-417ACA28DDC5}" type="presOf" srcId="{1D82745E-78E1-477F-9D14-C28A715D4137}" destId="{0749825E-C72E-4FCD-9D54-54F697A7EB08}" srcOrd="1" destOrd="0" presId="urn:microsoft.com/office/officeart/2005/8/layout/process2"/>
    <dgm:cxn modelId="{B23193B9-87C2-41EF-8E21-CC29432D4A0B}" type="presOf" srcId="{E20D54C1-82FA-4156-A3D8-03D237FD46C8}" destId="{5E886057-E61A-4E0D-86A6-29C3A7C4F91A}" srcOrd="0" destOrd="0" presId="urn:microsoft.com/office/officeart/2005/8/layout/process2"/>
    <dgm:cxn modelId="{63339BE3-256A-457E-9C4B-63901C8AB753}" type="presOf" srcId="{CC2B8349-20CB-469D-BCB1-BD0C3168EF3D}" destId="{39985B69-2B00-4AFC-B31C-E0CBBB2F4B98}" srcOrd="0" destOrd="0" presId="urn:microsoft.com/office/officeart/2005/8/layout/process2"/>
    <dgm:cxn modelId="{C26B3BB0-FE6C-4D0C-8877-0C6BC828D922}" srcId="{D5F2A96D-707C-4281-9B4B-C2B6B9F293F5}" destId="{E20D54C1-82FA-4156-A3D8-03D237FD46C8}" srcOrd="2" destOrd="0" parTransId="{A310DD06-5542-48F8-9FED-C54E530C60A8}" sibTransId="{1D82745E-78E1-477F-9D14-C28A715D4137}"/>
    <dgm:cxn modelId="{308878E8-2356-4172-AA93-C0014A890B9C}" type="presOf" srcId="{5F47594F-6321-4DB7-9C73-E9DF3CE75C54}" destId="{2D82B68B-FCC6-4B18-9874-DA1B02140377}" srcOrd="0" destOrd="0" presId="urn:microsoft.com/office/officeart/2005/8/layout/process2"/>
    <dgm:cxn modelId="{F6160DBB-F5CF-4378-873C-DDE376DD721B}" type="presOf" srcId="{DA443DF4-7C62-4C5C-B91B-4A69BC26E056}" destId="{6F066E32-C920-4FBC-9F90-1FFD565458AB}" srcOrd="0" destOrd="0" presId="urn:microsoft.com/office/officeart/2005/8/layout/process2"/>
    <dgm:cxn modelId="{40AAB1E6-9942-458B-B6B4-2FD279115526}" type="presOf" srcId="{5F47594F-6321-4DB7-9C73-E9DF3CE75C54}" destId="{3EDF329C-0A7A-4510-920B-6932170F0C70}" srcOrd="1" destOrd="0" presId="urn:microsoft.com/office/officeart/2005/8/layout/process2"/>
    <dgm:cxn modelId="{B68CB667-B3BF-48DC-8408-A452BBB413CD}" type="presOf" srcId="{47622A2F-4110-48D6-8A4C-71B7B4929E70}" destId="{ACD0F8F4-C2E9-4EBF-BB99-4DB2ED0CE800}" srcOrd="1" destOrd="0" presId="urn:microsoft.com/office/officeart/2005/8/layout/process2"/>
    <dgm:cxn modelId="{B855C7C2-6FF0-49DC-AF7D-F956F9E47518}" srcId="{D5F2A96D-707C-4281-9B4B-C2B6B9F293F5}" destId="{6B9C5711-D6F5-4464-A1B0-F486E547D5D8}" srcOrd="1" destOrd="0" parTransId="{CD84EEC9-5E80-4B29-8131-C0054C0C4CA9}" sibTransId="{0B6177DB-3D63-4DC9-8F1F-0CB9D4477E65}"/>
    <dgm:cxn modelId="{C18A7B17-D0E8-4855-A06B-5ED6D463278D}" type="presOf" srcId="{8680582C-C279-428A-9BE0-575B1B4324BE}" destId="{4D4E97C7-E700-40ED-9107-6D04E1D8F482}" srcOrd="0" destOrd="0" presId="urn:microsoft.com/office/officeart/2005/8/layout/process2"/>
    <dgm:cxn modelId="{D44DB7DE-0B6D-4F1B-8BAA-35253D474E9F}" type="presOf" srcId="{D5F2A96D-707C-4281-9B4B-C2B6B9F293F5}" destId="{F8E2B6E1-5C2C-411A-90F1-D49262674B28}" srcOrd="0" destOrd="0" presId="urn:microsoft.com/office/officeart/2005/8/layout/process2"/>
    <dgm:cxn modelId="{996F2252-8650-4ABD-AFAF-F4C664DD589F}" srcId="{D5F2A96D-707C-4281-9B4B-C2B6B9F293F5}" destId="{811E6FD9-B655-463B-9828-89AF339C37E3}" srcOrd="3" destOrd="0" parTransId="{AA5A0AAD-1BBE-4D63-ACDD-2B82DF969DA8}" sibTransId="{47622A2F-4110-48D6-8A4C-71B7B4929E70}"/>
    <dgm:cxn modelId="{0FD3D2F8-F482-4522-80D4-9ECF338C83F2}" type="presOf" srcId="{0B6177DB-3D63-4DC9-8F1F-0CB9D4477E65}" destId="{7ABA3F59-C022-4888-ACDE-30D5483ADED9}" srcOrd="0" destOrd="0" presId="urn:microsoft.com/office/officeart/2005/8/layout/process2"/>
    <dgm:cxn modelId="{3433B4D7-FA76-4690-967D-CA0513CC9655}" srcId="{D5F2A96D-707C-4281-9B4B-C2B6B9F293F5}" destId="{65998C82-4FF2-4362-9178-F74BDE0DFB34}" srcOrd="4" destOrd="0" parTransId="{E86B30A4-AE4A-4C48-9D63-EF06646DA9FD}" sibTransId="{DA443DF4-7C62-4C5C-B91B-4A69BC26E056}"/>
    <dgm:cxn modelId="{AF61C978-F3E8-48E6-95F1-868FC5CFADCF}" type="presOf" srcId="{6B9C5711-D6F5-4464-A1B0-F486E547D5D8}" destId="{547A3682-A46E-46E3-A16D-C8FCC993F134}" srcOrd="0" destOrd="0" presId="urn:microsoft.com/office/officeart/2005/8/layout/process2"/>
    <dgm:cxn modelId="{4FC31722-E1CF-4A7C-B3A5-E8A191595D95}" type="presOf" srcId="{DA443DF4-7C62-4C5C-B91B-4A69BC26E056}" destId="{65A31A92-7A05-4C37-AA29-7F401EA72552}" srcOrd="1" destOrd="0" presId="urn:microsoft.com/office/officeart/2005/8/layout/process2"/>
    <dgm:cxn modelId="{26217319-B615-4089-A838-635CD2E027A6}" type="presOf" srcId="{0B6177DB-3D63-4DC9-8F1F-0CB9D4477E65}" destId="{C2DDC3FB-CED9-411D-A3F9-C17976EEF3EF}" srcOrd="1" destOrd="0" presId="urn:microsoft.com/office/officeart/2005/8/layout/process2"/>
    <dgm:cxn modelId="{6A47FD15-9C6A-4CF5-B3C2-7787D55FE2B3}" type="presParOf" srcId="{F8E2B6E1-5C2C-411A-90F1-D49262674B28}" destId="{39985B69-2B00-4AFC-B31C-E0CBBB2F4B98}" srcOrd="0" destOrd="0" presId="urn:microsoft.com/office/officeart/2005/8/layout/process2"/>
    <dgm:cxn modelId="{0BB73E9C-C7D9-4261-A450-1A96E0BB8493}" type="presParOf" srcId="{F8E2B6E1-5C2C-411A-90F1-D49262674B28}" destId="{2D82B68B-FCC6-4B18-9874-DA1B02140377}" srcOrd="1" destOrd="0" presId="urn:microsoft.com/office/officeart/2005/8/layout/process2"/>
    <dgm:cxn modelId="{7FEF16A6-7FD3-4328-A2DE-E706FABC919B}" type="presParOf" srcId="{2D82B68B-FCC6-4B18-9874-DA1B02140377}" destId="{3EDF329C-0A7A-4510-920B-6932170F0C70}" srcOrd="0" destOrd="0" presId="urn:microsoft.com/office/officeart/2005/8/layout/process2"/>
    <dgm:cxn modelId="{0E30AF8F-6B0F-40EB-801D-8EA3AA889461}" type="presParOf" srcId="{F8E2B6E1-5C2C-411A-90F1-D49262674B28}" destId="{547A3682-A46E-46E3-A16D-C8FCC993F134}" srcOrd="2" destOrd="0" presId="urn:microsoft.com/office/officeart/2005/8/layout/process2"/>
    <dgm:cxn modelId="{737D3496-2468-4667-99FB-1675AD905737}" type="presParOf" srcId="{F8E2B6E1-5C2C-411A-90F1-D49262674B28}" destId="{7ABA3F59-C022-4888-ACDE-30D5483ADED9}" srcOrd="3" destOrd="0" presId="urn:microsoft.com/office/officeart/2005/8/layout/process2"/>
    <dgm:cxn modelId="{8B792A3B-226E-448B-B378-8239E69778DB}" type="presParOf" srcId="{7ABA3F59-C022-4888-ACDE-30D5483ADED9}" destId="{C2DDC3FB-CED9-411D-A3F9-C17976EEF3EF}" srcOrd="0" destOrd="0" presId="urn:microsoft.com/office/officeart/2005/8/layout/process2"/>
    <dgm:cxn modelId="{C1A885AA-DCE1-4BEC-B019-71259E58B70A}" type="presParOf" srcId="{F8E2B6E1-5C2C-411A-90F1-D49262674B28}" destId="{5E886057-E61A-4E0D-86A6-29C3A7C4F91A}" srcOrd="4" destOrd="0" presId="urn:microsoft.com/office/officeart/2005/8/layout/process2"/>
    <dgm:cxn modelId="{B99F8F56-D791-49F6-90E7-3FED2EAF9E8F}" type="presParOf" srcId="{F8E2B6E1-5C2C-411A-90F1-D49262674B28}" destId="{86ABC06C-3472-4B90-B229-3E97E682958D}" srcOrd="5" destOrd="0" presId="urn:microsoft.com/office/officeart/2005/8/layout/process2"/>
    <dgm:cxn modelId="{A31DB014-3C83-41BF-8F38-EA6FBDEC323A}" type="presParOf" srcId="{86ABC06C-3472-4B90-B229-3E97E682958D}" destId="{0749825E-C72E-4FCD-9D54-54F697A7EB08}" srcOrd="0" destOrd="0" presId="urn:microsoft.com/office/officeart/2005/8/layout/process2"/>
    <dgm:cxn modelId="{1B4659E9-3EC8-4EF5-9D48-CD4E99B1F65D}" type="presParOf" srcId="{F8E2B6E1-5C2C-411A-90F1-D49262674B28}" destId="{1E5D5A0D-F600-4F52-AE0D-48F4ACDE54DD}" srcOrd="6" destOrd="0" presId="urn:microsoft.com/office/officeart/2005/8/layout/process2"/>
    <dgm:cxn modelId="{C8D92D65-ED47-4E08-B798-07503B254B28}" type="presParOf" srcId="{F8E2B6E1-5C2C-411A-90F1-D49262674B28}" destId="{35959910-4572-4D58-A524-763D7C9A7D8D}" srcOrd="7" destOrd="0" presId="urn:microsoft.com/office/officeart/2005/8/layout/process2"/>
    <dgm:cxn modelId="{50745720-E200-43F4-8461-380912716AF3}" type="presParOf" srcId="{35959910-4572-4D58-A524-763D7C9A7D8D}" destId="{ACD0F8F4-C2E9-4EBF-BB99-4DB2ED0CE800}" srcOrd="0" destOrd="0" presId="urn:microsoft.com/office/officeart/2005/8/layout/process2"/>
    <dgm:cxn modelId="{718D69CD-AFB7-4C92-BCEB-064DF82D17D6}" type="presParOf" srcId="{F8E2B6E1-5C2C-411A-90F1-D49262674B28}" destId="{83DB672C-23C7-44A1-91F6-0AB26374F70D}" srcOrd="8" destOrd="0" presId="urn:microsoft.com/office/officeart/2005/8/layout/process2"/>
    <dgm:cxn modelId="{03EF5E3F-6EE7-435C-9717-CE70C4C1E10B}" type="presParOf" srcId="{F8E2B6E1-5C2C-411A-90F1-D49262674B28}" destId="{6F066E32-C920-4FBC-9F90-1FFD565458AB}" srcOrd="9" destOrd="0" presId="urn:microsoft.com/office/officeart/2005/8/layout/process2"/>
    <dgm:cxn modelId="{2E0392EC-647B-4CFC-BB77-DED2642644F0}" type="presParOf" srcId="{6F066E32-C920-4FBC-9F90-1FFD565458AB}" destId="{65A31A92-7A05-4C37-AA29-7F401EA72552}" srcOrd="0" destOrd="0" presId="urn:microsoft.com/office/officeart/2005/8/layout/process2"/>
    <dgm:cxn modelId="{4732184C-F4F8-4176-B7B2-023983C941AD}" type="presParOf" srcId="{F8E2B6E1-5C2C-411A-90F1-D49262674B28}" destId="{4D4E97C7-E700-40ED-9107-6D04E1D8F482}" srcOrd="10" destOrd="0" presId="urn:microsoft.com/office/officeart/2005/8/layout/process2"/>
  </dgm:cxnLst>
  <dgm:bg/>
  <dgm:whole/>
  <dgm:extLst>
    <a:ext uri="http://schemas.microsoft.com/office/drawing/2008/diagram">
      <dsp:dataModelExt xmlns=""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85B69-2B00-4AFC-B31C-E0CBBB2F4B98}">
      <dsp:nvSpPr>
        <dsp:cNvPr id="0" name=""/>
        <dsp:cNvSpPr/>
      </dsp:nvSpPr>
      <dsp:spPr>
        <a:xfrm>
          <a:off x="194422" y="3572"/>
          <a:ext cx="1897155" cy="474288"/>
        </a:xfrm>
        <a:prstGeom prst="roundRect">
          <a:avLst>
            <a:gd name="adj" fmla="val 10000"/>
          </a:avLst>
        </a:prstGeom>
        <a:solidFill>
          <a:schemeClr val="tx2">
            <a:lumMod val="5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Preliminary Design</a:t>
          </a:r>
          <a:endParaRPr lang="en-US" sz="1400" b="1" kern="1200" dirty="0"/>
        </a:p>
      </dsp:txBody>
      <dsp:txXfrm>
        <a:off x="208313" y="17463"/>
        <a:ext cx="1869373" cy="446506"/>
      </dsp:txXfrm>
    </dsp:sp>
    <dsp:sp modelId="{2D82B68B-FCC6-4B18-9874-DA1B02140377}">
      <dsp:nvSpPr>
        <dsp:cNvPr id="0" name=""/>
        <dsp:cNvSpPr/>
      </dsp:nvSpPr>
      <dsp:spPr>
        <a:xfrm rot="5400000">
          <a:off x="1054070" y="489718"/>
          <a:ext cx="177858" cy="213429"/>
        </a:xfrm>
        <a:prstGeom prst="rightArrow">
          <a:avLst>
            <a:gd name="adj1" fmla="val 60000"/>
            <a:gd name="adj2" fmla="val 50000"/>
          </a:avLst>
        </a:prstGeom>
        <a:solidFill>
          <a:schemeClr val="accent6">
            <a:lumMod val="7500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1078971" y="507504"/>
        <a:ext cx="128057" cy="124501"/>
      </dsp:txXfrm>
    </dsp:sp>
    <dsp:sp modelId="{547A3682-A46E-46E3-A16D-C8FCC993F134}">
      <dsp:nvSpPr>
        <dsp:cNvPr id="0" name=""/>
        <dsp:cNvSpPr/>
      </dsp:nvSpPr>
      <dsp:spPr>
        <a:xfrm>
          <a:off x="194422" y="715005"/>
          <a:ext cx="1897155" cy="474288"/>
        </a:xfrm>
        <a:prstGeom prst="roundRect">
          <a:avLst>
            <a:gd name="adj" fmla="val 10000"/>
          </a:avLst>
        </a:prstGeom>
        <a:solidFill>
          <a:schemeClr val="tx2">
            <a:lumMod val="5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Mock-Up</a:t>
          </a:r>
          <a:endParaRPr lang="en-US" sz="1400" b="1" kern="1200" dirty="0"/>
        </a:p>
      </dsp:txBody>
      <dsp:txXfrm>
        <a:off x="208313" y="728896"/>
        <a:ext cx="1869373" cy="446506"/>
      </dsp:txXfrm>
    </dsp:sp>
    <dsp:sp modelId="{7ABA3F59-C022-4888-ACDE-30D5483ADED9}">
      <dsp:nvSpPr>
        <dsp:cNvPr id="0" name=""/>
        <dsp:cNvSpPr/>
      </dsp:nvSpPr>
      <dsp:spPr>
        <a:xfrm rot="5400000">
          <a:off x="1054070" y="1201151"/>
          <a:ext cx="177858" cy="213429"/>
        </a:xfrm>
        <a:prstGeom prst="rightArrow">
          <a:avLst>
            <a:gd name="adj1" fmla="val 60000"/>
            <a:gd name="adj2" fmla="val 50000"/>
          </a:avLst>
        </a:prstGeom>
        <a:solidFill>
          <a:schemeClr val="accent6">
            <a:lumMod val="7500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1078971" y="1218937"/>
        <a:ext cx="128057" cy="124501"/>
      </dsp:txXfrm>
    </dsp:sp>
    <dsp:sp modelId="{5E886057-E61A-4E0D-86A6-29C3A7C4F91A}">
      <dsp:nvSpPr>
        <dsp:cNvPr id="0" name=""/>
        <dsp:cNvSpPr/>
      </dsp:nvSpPr>
      <dsp:spPr>
        <a:xfrm>
          <a:off x="194422" y="1426439"/>
          <a:ext cx="1897155" cy="474288"/>
        </a:xfrm>
        <a:prstGeom prst="roundRect">
          <a:avLst>
            <a:gd name="adj" fmla="val 10000"/>
          </a:avLst>
        </a:prstGeom>
        <a:solidFill>
          <a:schemeClr val="tx2">
            <a:lumMod val="5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Design check using FEA Analysis</a:t>
          </a:r>
          <a:endParaRPr lang="en-US" sz="1400" b="1" kern="1200" dirty="0"/>
        </a:p>
      </dsp:txBody>
      <dsp:txXfrm>
        <a:off x="208313" y="1440330"/>
        <a:ext cx="1869373" cy="446506"/>
      </dsp:txXfrm>
    </dsp:sp>
    <dsp:sp modelId="{86ABC06C-3472-4B90-B229-3E97E682958D}">
      <dsp:nvSpPr>
        <dsp:cNvPr id="0" name=""/>
        <dsp:cNvSpPr/>
      </dsp:nvSpPr>
      <dsp:spPr>
        <a:xfrm rot="5400000">
          <a:off x="1054070" y="1912585"/>
          <a:ext cx="177858" cy="213429"/>
        </a:xfrm>
        <a:prstGeom prst="rightArrow">
          <a:avLst>
            <a:gd name="adj1" fmla="val 60000"/>
            <a:gd name="adj2" fmla="val 50000"/>
          </a:avLst>
        </a:prstGeom>
        <a:solidFill>
          <a:schemeClr val="accent6">
            <a:lumMod val="7500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1078971" y="1930371"/>
        <a:ext cx="128057" cy="124501"/>
      </dsp:txXfrm>
    </dsp:sp>
    <dsp:sp modelId="{1E5D5A0D-F600-4F52-AE0D-48F4ACDE54DD}">
      <dsp:nvSpPr>
        <dsp:cNvPr id="0" name=""/>
        <dsp:cNvSpPr/>
      </dsp:nvSpPr>
      <dsp:spPr>
        <a:xfrm>
          <a:off x="194422" y="2137872"/>
          <a:ext cx="1897155" cy="474288"/>
        </a:xfrm>
        <a:prstGeom prst="roundRect">
          <a:avLst>
            <a:gd name="adj" fmla="val 10000"/>
          </a:avLst>
        </a:prstGeom>
        <a:solidFill>
          <a:schemeClr val="tx2">
            <a:lumMod val="5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Modified Design</a:t>
          </a:r>
          <a:endParaRPr lang="en-US" sz="1400" b="1" kern="1200" dirty="0"/>
        </a:p>
      </dsp:txBody>
      <dsp:txXfrm>
        <a:off x="208313" y="2151763"/>
        <a:ext cx="1869373" cy="446506"/>
      </dsp:txXfrm>
    </dsp:sp>
    <dsp:sp modelId="{35959910-4572-4D58-A524-763D7C9A7D8D}">
      <dsp:nvSpPr>
        <dsp:cNvPr id="0" name=""/>
        <dsp:cNvSpPr/>
      </dsp:nvSpPr>
      <dsp:spPr>
        <a:xfrm rot="5400000">
          <a:off x="1054070" y="2624018"/>
          <a:ext cx="177858" cy="213429"/>
        </a:xfrm>
        <a:prstGeom prst="rightArrow">
          <a:avLst>
            <a:gd name="adj1" fmla="val 60000"/>
            <a:gd name="adj2" fmla="val 50000"/>
          </a:avLst>
        </a:prstGeom>
        <a:solidFill>
          <a:schemeClr val="accent6">
            <a:lumMod val="7500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1078971" y="2641804"/>
        <a:ext cx="128057" cy="124501"/>
      </dsp:txXfrm>
    </dsp:sp>
    <dsp:sp modelId="{83DB672C-23C7-44A1-91F6-0AB26374F70D}">
      <dsp:nvSpPr>
        <dsp:cNvPr id="0" name=""/>
        <dsp:cNvSpPr/>
      </dsp:nvSpPr>
      <dsp:spPr>
        <a:xfrm>
          <a:off x="194422" y="2849305"/>
          <a:ext cx="1897155" cy="474288"/>
        </a:xfrm>
        <a:prstGeom prst="roundRect">
          <a:avLst>
            <a:gd name="adj" fmla="val 10000"/>
          </a:avLst>
        </a:prstGeom>
        <a:solidFill>
          <a:schemeClr val="tx2">
            <a:lumMod val="5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Analysis (ANSYS)</a:t>
          </a:r>
          <a:endParaRPr lang="en-US" sz="1400" b="1" kern="1200" dirty="0"/>
        </a:p>
      </dsp:txBody>
      <dsp:txXfrm>
        <a:off x="208313" y="2863196"/>
        <a:ext cx="1869373" cy="446506"/>
      </dsp:txXfrm>
    </dsp:sp>
    <dsp:sp modelId="{6F066E32-C920-4FBC-9F90-1FFD565458AB}">
      <dsp:nvSpPr>
        <dsp:cNvPr id="0" name=""/>
        <dsp:cNvSpPr/>
      </dsp:nvSpPr>
      <dsp:spPr>
        <a:xfrm rot="5400000">
          <a:off x="1054070" y="3335451"/>
          <a:ext cx="177858" cy="213429"/>
        </a:xfrm>
        <a:prstGeom prst="rightArrow">
          <a:avLst>
            <a:gd name="adj1" fmla="val 60000"/>
            <a:gd name="adj2" fmla="val 50000"/>
          </a:avLst>
        </a:prstGeom>
        <a:solidFill>
          <a:schemeClr val="accent6">
            <a:lumMod val="7500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1078971" y="3353237"/>
        <a:ext cx="128057" cy="124501"/>
      </dsp:txXfrm>
    </dsp:sp>
    <dsp:sp modelId="{4D4E97C7-E700-40ED-9107-6D04E1D8F482}">
      <dsp:nvSpPr>
        <dsp:cNvPr id="0" name=""/>
        <dsp:cNvSpPr/>
      </dsp:nvSpPr>
      <dsp:spPr>
        <a:xfrm>
          <a:off x="194422" y="3560738"/>
          <a:ext cx="1897155" cy="474288"/>
        </a:xfrm>
        <a:prstGeom prst="roundRect">
          <a:avLst>
            <a:gd name="adj" fmla="val 10000"/>
          </a:avLst>
        </a:prstGeom>
        <a:solidFill>
          <a:schemeClr val="tx2">
            <a:lumMod val="5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Final Model</a:t>
          </a:r>
          <a:endParaRPr lang="en-US" sz="1400" b="1" kern="1200" dirty="0"/>
        </a:p>
      </dsp:txBody>
      <dsp:txXfrm>
        <a:off x="208313" y="3574629"/>
        <a:ext cx="1869373" cy="4465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FBFDBE-032E-432B-AEEC-C52F22050E4A}" type="datetimeFigureOut">
              <a:rPr lang="en-US" smtClean="0"/>
              <a:pPr/>
              <a:t>1/25/2011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FFC567-737F-4C00-9EF0-50F6F4FF8FF4}" type="slidenum">
              <a:rPr lang="en-US" smtClean="0"/>
              <a:pPr/>
              <a:t>‹#›</a:t>
            </a:fld>
            <a:endParaRPr lang="en-US"/>
          </a:p>
        </p:txBody>
      </p:sp>
    </p:spTree>
    <p:extLst>
      <p:ext uri="{BB962C8B-B14F-4D97-AF65-F5344CB8AC3E}">
        <p14:creationId xmlns="" xmlns:p14="http://schemas.microsoft.com/office/powerpoint/2010/main" val="164478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FFC567-737F-4C00-9EF0-50F6F4FF8FF4}"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FFC567-737F-4C00-9EF0-50F6F4FF8FF4}"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E9AD4A-C9A1-42A1-B5E1-993095130579}" type="datetimeFigureOut">
              <a:rPr lang="en-US" smtClean="0"/>
              <a:pPr/>
              <a:t>1/25/2011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3BAD-3C5B-4C6B-B82A-B70FA165B5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9AD4A-C9A1-42A1-B5E1-993095130579}" type="datetimeFigureOut">
              <a:rPr lang="en-US" smtClean="0"/>
              <a:pPr/>
              <a:t>1/25/2011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3BAD-3C5B-4C6B-B82A-B70FA165B5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9AD4A-C9A1-42A1-B5E1-993095130579}" type="datetimeFigureOut">
              <a:rPr lang="en-US" smtClean="0"/>
              <a:pPr/>
              <a:t>1/25/2011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3BAD-3C5B-4C6B-B82A-B70FA165B5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E9AD4A-C9A1-42A1-B5E1-993095130579}" type="datetimeFigureOut">
              <a:rPr lang="en-US" smtClean="0"/>
              <a:pPr/>
              <a:t>1/25/2011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3BAD-3C5B-4C6B-B82A-B70FA165B5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E9AD4A-C9A1-42A1-B5E1-993095130579}" type="datetimeFigureOut">
              <a:rPr lang="en-US" smtClean="0"/>
              <a:pPr/>
              <a:t>1/25/2011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53BAD-3C5B-4C6B-B82A-B70FA165B5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E9AD4A-C9A1-42A1-B5E1-993095130579}" type="datetimeFigureOut">
              <a:rPr lang="en-US" smtClean="0"/>
              <a:pPr/>
              <a:t>1/25/2011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53BAD-3C5B-4C6B-B82A-B70FA165B5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E9AD4A-C9A1-42A1-B5E1-993095130579}" type="datetimeFigureOut">
              <a:rPr lang="en-US" smtClean="0"/>
              <a:pPr/>
              <a:t>1/25/2011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53BAD-3C5B-4C6B-B82A-B70FA165B5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E9AD4A-C9A1-42A1-B5E1-993095130579}" type="datetimeFigureOut">
              <a:rPr lang="en-US" smtClean="0"/>
              <a:pPr/>
              <a:t>1/25/2011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153BAD-3C5B-4C6B-B82A-B70FA165B5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9AD4A-C9A1-42A1-B5E1-993095130579}" type="datetimeFigureOut">
              <a:rPr lang="en-US" smtClean="0"/>
              <a:pPr/>
              <a:t>1/25/2011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153BAD-3C5B-4C6B-B82A-B70FA165B5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E9AD4A-C9A1-42A1-B5E1-993095130579}" type="datetimeFigureOut">
              <a:rPr lang="en-US" smtClean="0"/>
              <a:pPr/>
              <a:t>1/25/2011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53BAD-3C5B-4C6B-B82A-B70FA165B5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E9AD4A-C9A1-42A1-B5E1-993095130579}" type="datetimeFigureOut">
              <a:rPr lang="en-US" smtClean="0"/>
              <a:pPr/>
              <a:t>1/25/2011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53BAD-3C5B-4C6B-B82A-B70FA165B5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9AD4A-C9A1-42A1-B5E1-993095130579}" type="datetimeFigureOut">
              <a:rPr lang="en-US" smtClean="0"/>
              <a:pPr/>
              <a:t>1/25/2011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53BAD-3C5B-4C6B-B82A-B70FA165B5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diagramData" Target="../diagrams/data2.xml"/><Relationship Id="rId12"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jpeg"/><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7400"/>
            <a:ext cx="7772400" cy="1470025"/>
          </a:xfrm>
        </p:spPr>
        <p:txBody>
          <a:bodyPr/>
          <a:lstStyle/>
          <a:p>
            <a:r>
              <a:rPr lang="en-US" dirty="0" smtClean="0"/>
              <a:t>VIRTUAL BAJA </a:t>
            </a:r>
            <a:r>
              <a:rPr lang="en-US" dirty="0" smtClean="0"/>
              <a:t>2013</a:t>
            </a:r>
            <a:endParaRPr lang="en-US" dirty="0"/>
          </a:p>
        </p:txBody>
      </p:sp>
      <p:sp>
        <p:nvSpPr>
          <p:cNvPr id="3" name="Subtitle 2"/>
          <p:cNvSpPr>
            <a:spLocks noGrp="1"/>
          </p:cNvSpPr>
          <p:nvPr>
            <p:ph type="subTitle" idx="1"/>
          </p:nvPr>
        </p:nvSpPr>
        <p:spPr>
          <a:xfrm>
            <a:off x="1371600" y="3657600"/>
            <a:ext cx="6400800" cy="1752600"/>
          </a:xfrm>
        </p:spPr>
        <p:txBody>
          <a:bodyPr/>
          <a:lstStyle/>
          <a:p>
            <a:r>
              <a:rPr lang="en-US" dirty="0" smtClean="0"/>
              <a:t> Presented by Team</a:t>
            </a:r>
          </a:p>
          <a:p>
            <a:r>
              <a:rPr lang="en-US" dirty="0" smtClean="0"/>
              <a:t>AGNEE</a:t>
            </a:r>
          </a:p>
          <a:p>
            <a:r>
              <a:rPr lang="en-US" dirty="0" smtClean="0"/>
              <a:t>11851</a:t>
            </a:r>
            <a:endParaRPr lang="en-US" dirty="0"/>
          </a:p>
        </p:txBody>
      </p:sp>
      <p:pic>
        <p:nvPicPr>
          <p:cNvPr id="4" name="Picture 3" descr="college logo.png"/>
          <p:cNvPicPr>
            <a:picLocks noChangeAspect="1"/>
          </p:cNvPicPr>
          <p:nvPr/>
        </p:nvPicPr>
        <p:blipFill>
          <a:blip r:embed="rId2" cstate="print"/>
          <a:stretch>
            <a:fillRect/>
          </a:stretch>
        </p:blipFill>
        <p:spPr>
          <a:xfrm>
            <a:off x="428596" y="285728"/>
            <a:ext cx="2819400" cy="1981200"/>
          </a:xfrm>
          <a:prstGeom prst="rect">
            <a:avLst/>
          </a:prstGeom>
        </p:spPr>
      </p:pic>
      <p:sp>
        <p:nvSpPr>
          <p:cNvPr id="5" name="TextBox 4"/>
          <p:cNvSpPr txBox="1"/>
          <p:nvPr/>
        </p:nvSpPr>
        <p:spPr>
          <a:xfrm>
            <a:off x="914400" y="5943600"/>
            <a:ext cx="7391400" cy="646331"/>
          </a:xfrm>
          <a:prstGeom prst="rect">
            <a:avLst/>
          </a:prstGeom>
          <a:noFill/>
        </p:spPr>
        <p:txBody>
          <a:bodyPr wrap="square" rtlCol="0">
            <a:spAutoFit/>
          </a:bodyPr>
          <a:lstStyle/>
          <a:p>
            <a:pPr algn="ctr"/>
            <a:r>
              <a:rPr lang="en-US" dirty="0" smtClean="0"/>
              <a:t>UNIVERSAL COLLEGE OF ENGINEERING AND TECHNOLOGY</a:t>
            </a:r>
          </a:p>
          <a:p>
            <a:pPr algn="ctr"/>
            <a:r>
              <a:rPr lang="en-US" dirty="0" smtClean="0"/>
              <a:t>GANDHINAGAR, GUJARAT</a:t>
            </a:r>
            <a:endParaRPr lang="en-US" dirty="0"/>
          </a:p>
        </p:txBody>
      </p:sp>
      <p:pic>
        <p:nvPicPr>
          <p:cNvPr id="7" name="Content Placeholder 3" descr="image.axd.gif"/>
          <p:cNvPicPr>
            <a:picLocks noChangeAspect="1"/>
          </p:cNvPicPr>
          <p:nvPr/>
        </p:nvPicPr>
        <p:blipFill>
          <a:blip r:embed="rId3"/>
          <a:stretch>
            <a:fillRect/>
          </a:stretch>
        </p:blipFill>
        <p:spPr>
          <a:xfrm>
            <a:off x="7924800" y="5989178"/>
            <a:ext cx="1219200" cy="868822"/>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338"/>
            <a:ext cx="8229600" cy="1066800"/>
          </a:xfrm>
        </p:spPr>
        <p:txBody>
          <a:bodyPr>
            <a:normAutofit/>
          </a:bodyPr>
          <a:lstStyle/>
          <a:p>
            <a:r>
              <a:rPr lang="en-US" sz="2800" b="1" dirty="0" smtClean="0"/>
              <a:t>SAFETY</a:t>
            </a:r>
            <a:endParaRPr lang="en-US" sz="2800" b="1" dirty="0"/>
          </a:p>
        </p:txBody>
      </p:sp>
      <p:sp>
        <p:nvSpPr>
          <p:cNvPr id="8" name="TextBox 7"/>
          <p:cNvSpPr txBox="1"/>
          <p:nvPr/>
        </p:nvSpPr>
        <p:spPr>
          <a:xfrm>
            <a:off x="142844" y="5349895"/>
            <a:ext cx="4214842" cy="1077218"/>
          </a:xfrm>
          <a:prstGeom prst="rect">
            <a:avLst/>
          </a:prstGeom>
          <a:noFill/>
        </p:spPr>
        <p:txBody>
          <a:bodyPr wrap="square" rtlCol="0">
            <a:spAutoFit/>
          </a:bodyPr>
          <a:lstStyle/>
          <a:p>
            <a:r>
              <a:rPr lang="en-US" sz="1400" b="1" u="sng" dirty="0" smtClean="0"/>
              <a:t>KILL SWITCH </a:t>
            </a:r>
            <a:r>
              <a:rPr lang="en-US" sz="1400" dirty="0" smtClean="0"/>
              <a:t>:-  Vehicle is equipped with two easily accessible kill switches to push off the ignition. </a:t>
            </a:r>
            <a:endParaRPr lang="en-US" sz="1400" b="1" u="sng" dirty="0" smtClean="0"/>
          </a:p>
          <a:p>
            <a:r>
              <a:rPr lang="en-US" b="1" u="sng" dirty="0" smtClean="0"/>
              <a:t/>
            </a:r>
            <a:br>
              <a:rPr lang="en-US" b="1" u="sng" dirty="0" smtClean="0"/>
            </a:br>
            <a:endParaRPr lang="en-US" b="1" u="sng" dirty="0"/>
          </a:p>
        </p:txBody>
      </p:sp>
      <p:sp>
        <p:nvSpPr>
          <p:cNvPr id="9" name="TextBox 8"/>
          <p:cNvSpPr txBox="1"/>
          <p:nvPr/>
        </p:nvSpPr>
        <p:spPr>
          <a:xfrm>
            <a:off x="4857752" y="5715016"/>
            <a:ext cx="4057680" cy="738664"/>
          </a:xfrm>
          <a:prstGeom prst="rect">
            <a:avLst/>
          </a:prstGeom>
          <a:noFill/>
        </p:spPr>
        <p:txBody>
          <a:bodyPr wrap="square" rtlCol="0">
            <a:spAutoFit/>
          </a:bodyPr>
          <a:lstStyle/>
          <a:p>
            <a:r>
              <a:rPr lang="en-US" sz="1400" b="1" u="sng" dirty="0" smtClean="0"/>
              <a:t>BUCKET SEAT </a:t>
            </a:r>
            <a:r>
              <a:rPr lang="en-US" sz="1400" b="1" dirty="0" smtClean="0"/>
              <a:t>:- </a:t>
            </a:r>
            <a:r>
              <a:rPr lang="en-US" sz="1400" dirty="0" smtClean="0"/>
              <a:t>Seat is Mounted not intruding the plane of RRH and comfortable for the driving purpose.  </a:t>
            </a:r>
            <a:endParaRPr lang="en-US" sz="1400" b="1" u="sng" dirty="0"/>
          </a:p>
        </p:txBody>
      </p:sp>
      <p:sp>
        <p:nvSpPr>
          <p:cNvPr id="10" name="TextBox 9"/>
          <p:cNvSpPr txBox="1"/>
          <p:nvPr/>
        </p:nvSpPr>
        <p:spPr>
          <a:xfrm>
            <a:off x="4857752" y="3857628"/>
            <a:ext cx="3962400" cy="1169551"/>
          </a:xfrm>
          <a:prstGeom prst="rect">
            <a:avLst/>
          </a:prstGeom>
          <a:noFill/>
        </p:spPr>
        <p:txBody>
          <a:bodyPr wrap="square" rtlCol="0">
            <a:spAutoFit/>
          </a:bodyPr>
          <a:lstStyle/>
          <a:p>
            <a:r>
              <a:rPr lang="en-US" sz="1400" b="1" u="sng" dirty="0" smtClean="0"/>
              <a:t>FIRE EXTINGUISHER</a:t>
            </a:r>
            <a:r>
              <a:rPr lang="en-US" sz="1400" dirty="0" smtClean="0"/>
              <a:t>:-  1kg Fire extinguisher is mounted in the cockpit below the driver’s head, with the top half above the side impact member on the right side of the firewall and it is easily accessible by course workers </a:t>
            </a:r>
            <a:endParaRPr lang="en-US" sz="1400" dirty="0"/>
          </a:p>
        </p:txBody>
      </p:sp>
      <p:sp>
        <p:nvSpPr>
          <p:cNvPr id="11" name="TextBox 10"/>
          <p:cNvSpPr txBox="1"/>
          <p:nvPr/>
        </p:nvSpPr>
        <p:spPr>
          <a:xfrm>
            <a:off x="152400" y="3810000"/>
            <a:ext cx="4191000" cy="738664"/>
          </a:xfrm>
          <a:prstGeom prst="rect">
            <a:avLst/>
          </a:prstGeom>
          <a:noFill/>
        </p:spPr>
        <p:txBody>
          <a:bodyPr wrap="square" rtlCol="0">
            <a:spAutoFit/>
          </a:bodyPr>
          <a:lstStyle/>
          <a:p>
            <a:r>
              <a:rPr lang="en-US" sz="1400" b="1" u="sng" dirty="0" smtClean="0"/>
              <a:t>BELLY PAN &amp; LEG AND FOOT SHIELDING:- </a:t>
            </a:r>
            <a:r>
              <a:rPr lang="en-US" sz="1400" dirty="0" smtClean="0"/>
              <a:t> These shielding are provided to prevent debris &amp; foreign object intrusion in driver compartment.</a:t>
            </a:r>
            <a:endParaRPr lang="en-US" sz="1400" u="sng" dirty="0"/>
          </a:p>
        </p:txBody>
      </p:sp>
      <p:sp>
        <p:nvSpPr>
          <p:cNvPr id="12" name="TextBox 11"/>
          <p:cNvSpPr txBox="1"/>
          <p:nvPr/>
        </p:nvSpPr>
        <p:spPr>
          <a:xfrm>
            <a:off x="4857752" y="5072074"/>
            <a:ext cx="3962400" cy="523220"/>
          </a:xfrm>
          <a:prstGeom prst="rect">
            <a:avLst/>
          </a:prstGeom>
          <a:noFill/>
        </p:spPr>
        <p:txBody>
          <a:bodyPr wrap="square" rtlCol="0">
            <a:spAutoFit/>
          </a:bodyPr>
          <a:lstStyle/>
          <a:p>
            <a:r>
              <a:rPr lang="en-US" sz="1400" b="1" u="sng" dirty="0" smtClean="0"/>
              <a:t>DRIVER RESTRAINT</a:t>
            </a:r>
            <a:r>
              <a:rPr lang="en-US" sz="1400" b="1" dirty="0" smtClean="0"/>
              <a:t>:-</a:t>
            </a:r>
            <a:r>
              <a:rPr lang="en-US" sz="1400" dirty="0" smtClean="0"/>
              <a:t> 5 point restraint harness</a:t>
            </a:r>
            <a:r>
              <a:rPr lang="en-US" sz="1400" b="1" dirty="0" smtClean="0"/>
              <a:t> </a:t>
            </a:r>
            <a:r>
              <a:rPr lang="en-US" sz="1400" dirty="0" smtClean="0"/>
              <a:t>is used.</a:t>
            </a:r>
            <a:endParaRPr lang="en-US" sz="1400" u="sng" dirty="0"/>
          </a:p>
        </p:txBody>
      </p:sp>
      <p:sp>
        <p:nvSpPr>
          <p:cNvPr id="13" name="TextBox 12"/>
          <p:cNvSpPr txBox="1"/>
          <p:nvPr/>
        </p:nvSpPr>
        <p:spPr>
          <a:xfrm>
            <a:off x="152400" y="4572000"/>
            <a:ext cx="4572000" cy="738664"/>
          </a:xfrm>
          <a:prstGeom prst="rect">
            <a:avLst/>
          </a:prstGeom>
          <a:noFill/>
        </p:spPr>
        <p:txBody>
          <a:bodyPr wrap="square" rtlCol="0">
            <a:spAutoFit/>
          </a:bodyPr>
          <a:lstStyle/>
          <a:p>
            <a:r>
              <a:rPr lang="en-US" sz="1400" b="1" u="sng" dirty="0" smtClean="0"/>
              <a:t>BRAKE LIGHT</a:t>
            </a:r>
            <a:r>
              <a:rPr lang="en-US" sz="1400" dirty="0" smtClean="0"/>
              <a:t>:- The brake light is mounted at a  40” above the ground , Light is mounted in such a way that it shines parallel to the ground, not up at an angle. </a:t>
            </a:r>
            <a:endParaRPr lang="en-US" sz="1400" u="sng" dirty="0"/>
          </a:p>
        </p:txBody>
      </p:sp>
      <p:pic>
        <p:nvPicPr>
          <p:cNvPr id="14" name="Picture 13" descr="9.jpg"/>
          <p:cNvPicPr>
            <a:picLocks noChangeAspect="1"/>
          </p:cNvPicPr>
          <p:nvPr/>
        </p:nvPicPr>
        <p:blipFill>
          <a:blip r:embed="rId2" cstate="print"/>
          <a:stretch>
            <a:fillRect/>
          </a:stretch>
        </p:blipFill>
        <p:spPr>
          <a:xfrm>
            <a:off x="762000" y="914400"/>
            <a:ext cx="3429000" cy="2514600"/>
          </a:xfrm>
          <a:prstGeom prst="rect">
            <a:avLst/>
          </a:prstGeom>
        </p:spPr>
      </p:pic>
      <p:pic>
        <p:nvPicPr>
          <p:cNvPr id="16" name="Picture 15" descr="10.jpg"/>
          <p:cNvPicPr>
            <a:picLocks noChangeAspect="1"/>
          </p:cNvPicPr>
          <p:nvPr/>
        </p:nvPicPr>
        <p:blipFill>
          <a:blip r:embed="rId3" cstate="print"/>
          <a:stretch>
            <a:fillRect/>
          </a:stretch>
        </p:blipFill>
        <p:spPr>
          <a:xfrm>
            <a:off x="4876800" y="914400"/>
            <a:ext cx="3505200" cy="2514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a:bodyPr>
          <a:lstStyle/>
          <a:p>
            <a:r>
              <a:rPr lang="en-US" sz="2800" b="1" dirty="0" smtClean="0"/>
              <a:t>ELECTRICAL CIRCUIT</a:t>
            </a:r>
            <a:endParaRPr lang="en-US" sz="2800" b="1" dirty="0"/>
          </a:p>
        </p:txBody>
      </p:sp>
      <p:pic>
        <p:nvPicPr>
          <p:cNvPr id="6" name="Content Placeholder 5" descr="electrical circuit.JPG"/>
          <p:cNvPicPr>
            <a:picLocks noGrp="1" noChangeAspect="1"/>
          </p:cNvPicPr>
          <p:nvPr>
            <p:ph idx="1"/>
          </p:nvPr>
        </p:nvPicPr>
        <p:blipFill>
          <a:blip r:embed="rId3"/>
          <a:stretch>
            <a:fillRect/>
          </a:stretch>
        </p:blipFill>
        <p:spPr>
          <a:xfrm>
            <a:off x="152400" y="533400"/>
            <a:ext cx="8991600" cy="63246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2400" b="1" dirty="0" smtClean="0"/>
              <a:t>CAD MODEL &amp; COST ESTIMATION</a:t>
            </a:r>
            <a:endParaRPr lang="en-US" sz="2400" b="1" dirty="0"/>
          </a:p>
        </p:txBody>
      </p:sp>
      <p:graphicFrame>
        <p:nvGraphicFramePr>
          <p:cNvPr id="3" name="Table 2"/>
          <p:cNvGraphicFramePr>
            <a:graphicFrameLocks noGrp="1"/>
          </p:cNvGraphicFramePr>
          <p:nvPr>
            <p:extLst>
              <p:ext uri="{D42A27DB-BD31-4B8C-83A1-F6EECF244321}">
                <p14:modId xmlns="" xmlns:p14="http://schemas.microsoft.com/office/powerpoint/2010/main" val="3435797691"/>
              </p:ext>
            </p:extLst>
          </p:nvPr>
        </p:nvGraphicFramePr>
        <p:xfrm>
          <a:off x="6000760" y="857232"/>
          <a:ext cx="2986118" cy="5143534"/>
        </p:xfrm>
        <a:graphic>
          <a:graphicData uri="http://schemas.openxmlformats.org/drawingml/2006/table">
            <a:tbl>
              <a:tblPr firstRow="1" bandRow="1">
                <a:tableStyleId>{08FB837D-C827-4EFA-A057-4D05807E0F7C}</a:tableStyleId>
              </a:tblPr>
              <a:tblGrid>
                <a:gridCol w="1613902"/>
                <a:gridCol w="1372216"/>
              </a:tblGrid>
              <a:tr h="426579">
                <a:tc>
                  <a:txBody>
                    <a:bodyPr/>
                    <a:lstStyle/>
                    <a:p>
                      <a:pPr algn="ctr"/>
                      <a:r>
                        <a:rPr lang="en-US" sz="1400" dirty="0" smtClean="0">
                          <a:solidFill>
                            <a:schemeClr val="tx1"/>
                          </a:solidFill>
                        </a:rPr>
                        <a:t>Component</a:t>
                      </a:r>
                      <a:endParaRPr lang="en-US" sz="1400" dirty="0">
                        <a:solidFill>
                          <a:schemeClr val="tx1"/>
                        </a:solidFill>
                      </a:endParaRPr>
                    </a:p>
                  </a:txBody>
                  <a:tcPr/>
                </a:tc>
                <a:tc>
                  <a:txBody>
                    <a:bodyPr/>
                    <a:lstStyle/>
                    <a:p>
                      <a:r>
                        <a:rPr lang="en-US" sz="1400" dirty="0" smtClean="0">
                          <a:solidFill>
                            <a:schemeClr val="tx1"/>
                          </a:solidFill>
                        </a:rPr>
                        <a:t>Estimated Cost </a:t>
                      </a:r>
                      <a:endParaRPr lang="en-US" sz="1400" dirty="0">
                        <a:solidFill>
                          <a:schemeClr val="tx1"/>
                        </a:solidFill>
                      </a:endParaRPr>
                    </a:p>
                  </a:txBody>
                  <a:tcPr/>
                </a:tc>
              </a:tr>
              <a:tr h="377489">
                <a:tc>
                  <a:txBody>
                    <a:bodyPr/>
                    <a:lstStyle/>
                    <a:p>
                      <a:r>
                        <a:rPr lang="en-US" sz="1400" dirty="0" smtClean="0"/>
                        <a:t>Engine</a:t>
                      </a:r>
                      <a:endParaRPr lang="en-US" sz="1400" dirty="0"/>
                    </a:p>
                  </a:txBody>
                  <a:tcPr/>
                </a:tc>
                <a:tc>
                  <a:txBody>
                    <a:bodyPr/>
                    <a:lstStyle/>
                    <a:p>
                      <a:r>
                        <a:rPr lang="en-US" sz="1400" dirty="0" smtClean="0"/>
                        <a:t>22,000</a:t>
                      </a:r>
                      <a:r>
                        <a:rPr lang="en-US" sz="1400" baseline="0" dirty="0" smtClean="0"/>
                        <a:t> </a:t>
                      </a:r>
                      <a:endParaRPr lang="en-US" sz="1400" dirty="0"/>
                    </a:p>
                  </a:txBody>
                  <a:tcPr/>
                </a:tc>
              </a:tr>
              <a:tr h="629150">
                <a:tc>
                  <a:txBody>
                    <a:bodyPr/>
                    <a:lstStyle/>
                    <a:p>
                      <a:r>
                        <a:rPr lang="en-US" sz="1400" dirty="0" smtClean="0"/>
                        <a:t>Transmission &amp; Drive train</a:t>
                      </a:r>
                      <a:endParaRPr lang="en-US" sz="1400" dirty="0"/>
                    </a:p>
                  </a:txBody>
                  <a:tcPr/>
                </a:tc>
                <a:tc>
                  <a:txBody>
                    <a:bodyPr/>
                    <a:lstStyle/>
                    <a:p>
                      <a:r>
                        <a:rPr lang="en-US" sz="1400" dirty="0" smtClean="0"/>
                        <a:t>65,000</a:t>
                      </a:r>
                      <a:endParaRPr lang="en-US" sz="1400" dirty="0"/>
                    </a:p>
                  </a:txBody>
                  <a:tcPr/>
                </a:tc>
              </a:tr>
              <a:tr h="558713">
                <a:tc>
                  <a:txBody>
                    <a:bodyPr/>
                    <a:lstStyle/>
                    <a:p>
                      <a:r>
                        <a:rPr lang="en-US" sz="1400" dirty="0" smtClean="0"/>
                        <a:t>Roll cage</a:t>
                      </a:r>
                      <a:r>
                        <a:rPr lang="en-US" sz="1400" baseline="0" dirty="0" smtClean="0"/>
                        <a:t> &amp; Mounting</a:t>
                      </a:r>
                      <a:endParaRPr lang="en-US" sz="1400" dirty="0"/>
                    </a:p>
                  </a:txBody>
                  <a:tcPr/>
                </a:tc>
                <a:tc>
                  <a:txBody>
                    <a:bodyPr/>
                    <a:lstStyle/>
                    <a:p>
                      <a:r>
                        <a:rPr lang="en-US" sz="1400" dirty="0" smtClean="0"/>
                        <a:t>18,000</a:t>
                      </a:r>
                      <a:endParaRPr lang="en-US" sz="1400" dirty="0"/>
                    </a:p>
                  </a:txBody>
                  <a:tcPr/>
                </a:tc>
              </a:tr>
              <a:tr h="377489">
                <a:tc>
                  <a:txBody>
                    <a:bodyPr/>
                    <a:lstStyle/>
                    <a:p>
                      <a:r>
                        <a:rPr lang="en-US" sz="1400" dirty="0" smtClean="0"/>
                        <a:t>Braking System</a:t>
                      </a:r>
                      <a:endParaRPr lang="en-US" sz="1400" dirty="0"/>
                    </a:p>
                  </a:txBody>
                  <a:tcPr/>
                </a:tc>
                <a:tc>
                  <a:txBody>
                    <a:bodyPr/>
                    <a:lstStyle/>
                    <a:p>
                      <a:r>
                        <a:rPr lang="en-US" sz="1400" dirty="0" smtClean="0"/>
                        <a:t>18,500</a:t>
                      </a:r>
                      <a:endParaRPr lang="en-US" sz="1400" dirty="0"/>
                    </a:p>
                  </a:txBody>
                  <a:tcPr/>
                </a:tc>
              </a:tr>
              <a:tr h="629150">
                <a:tc>
                  <a:txBody>
                    <a:bodyPr/>
                    <a:lstStyle/>
                    <a:p>
                      <a:r>
                        <a:rPr lang="en-US" sz="1400" dirty="0" smtClean="0"/>
                        <a:t>Suspension</a:t>
                      </a:r>
                      <a:endParaRPr lang="en-US" sz="1400" dirty="0"/>
                    </a:p>
                  </a:txBody>
                  <a:tcPr/>
                </a:tc>
                <a:tc>
                  <a:txBody>
                    <a:bodyPr/>
                    <a:lstStyle/>
                    <a:p>
                      <a:r>
                        <a:rPr lang="en-US" sz="1400" dirty="0" smtClean="0"/>
                        <a:t>21,500</a:t>
                      </a:r>
                    </a:p>
                    <a:p>
                      <a:endParaRPr lang="en-US" sz="1400" dirty="0"/>
                    </a:p>
                  </a:txBody>
                  <a:tcPr/>
                </a:tc>
              </a:tr>
              <a:tr h="377489">
                <a:tc>
                  <a:txBody>
                    <a:bodyPr/>
                    <a:lstStyle/>
                    <a:p>
                      <a:r>
                        <a:rPr lang="en-US" sz="1400" dirty="0" smtClean="0"/>
                        <a:t>Steering System</a:t>
                      </a:r>
                      <a:endParaRPr lang="en-US" sz="1400" dirty="0"/>
                    </a:p>
                  </a:txBody>
                  <a:tcPr/>
                </a:tc>
                <a:tc>
                  <a:txBody>
                    <a:bodyPr/>
                    <a:lstStyle/>
                    <a:p>
                      <a:r>
                        <a:rPr lang="en-US" sz="1400" dirty="0" smtClean="0"/>
                        <a:t>11,500</a:t>
                      </a:r>
                      <a:endParaRPr lang="en-US" sz="1400" dirty="0"/>
                    </a:p>
                  </a:txBody>
                  <a:tcPr/>
                </a:tc>
              </a:tr>
              <a:tr h="377489">
                <a:tc>
                  <a:txBody>
                    <a:bodyPr/>
                    <a:lstStyle/>
                    <a:p>
                      <a:r>
                        <a:rPr lang="en-US" sz="1400" dirty="0" smtClean="0"/>
                        <a:t>Electrical System</a:t>
                      </a:r>
                      <a:endParaRPr lang="en-US" sz="1400" dirty="0"/>
                    </a:p>
                  </a:txBody>
                  <a:tcPr/>
                </a:tc>
                <a:tc>
                  <a:txBody>
                    <a:bodyPr/>
                    <a:lstStyle/>
                    <a:p>
                      <a:r>
                        <a:rPr lang="en-US" sz="1400" dirty="0" smtClean="0"/>
                        <a:t>11,250</a:t>
                      </a:r>
                      <a:endParaRPr lang="en-US" sz="1400" dirty="0"/>
                    </a:p>
                  </a:txBody>
                  <a:tcPr/>
                </a:tc>
              </a:tr>
              <a:tr h="558713">
                <a:tc>
                  <a:txBody>
                    <a:bodyPr/>
                    <a:lstStyle/>
                    <a:p>
                      <a:r>
                        <a:rPr lang="en-US" sz="1400" dirty="0" smtClean="0"/>
                        <a:t>Safety Kit &amp; bucket seat</a:t>
                      </a:r>
                      <a:endParaRPr lang="en-US" sz="1400" dirty="0"/>
                    </a:p>
                  </a:txBody>
                  <a:tcPr/>
                </a:tc>
                <a:tc>
                  <a:txBody>
                    <a:bodyPr/>
                    <a:lstStyle/>
                    <a:p>
                      <a:r>
                        <a:rPr lang="en-US" sz="1400" dirty="0" smtClean="0"/>
                        <a:t>28,000</a:t>
                      </a:r>
                      <a:endParaRPr lang="en-US" sz="1400" dirty="0"/>
                    </a:p>
                  </a:txBody>
                  <a:tcPr/>
                </a:tc>
              </a:tr>
              <a:tr h="377489">
                <a:tc>
                  <a:txBody>
                    <a:bodyPr/>
                    <a:lstStyle/>
                    <a:p>
                      <a:r>
                        <a:rPr lang="en-US" sz="1400" dirty="0" smtClean="0"/>
                        <a:t>Miscellaneous</a:t>
                      </a:r>
                      <a:endParaRPr lang="en-US" sz="1400" dirty="0"/>
                    </a:p>
                  </a:txBody>
                  <a:tcPr/>
                </a:tc>
                <a:tc>
                  <a:txBody>
                    <a:bodyPr/>
                    <a:lstStyle/>
                    <a:p>
                      <a:r>
                        <a:rPr lang="en-US" sz="1400" dirty="0" smtClean="0"/>
                        <a:t>23,100</a:t>
                      </a:r>
                      <a:endParaRPr lang="en-US" sz="1400" dirty="0"/>
                    </a:p>
                  </a:txBody>
                  <a:tcPr/>
                </a:tc>
              </a:tr>
              <a:tr h="453784">
                <a:tc>
                  <a:txBody>
                    <a:bodyPr/>
                    <a:lstStyle/>
                    <a:p>
                      <a:r>
                        <a:rPr lang="en-US" sz="1400" dirty="0" smtClean="0"/>
                        <a:t>Total</a:t>
                      </a:r>
                      <a:endParaRPr lang="en-US" sz="1400" dirty="0"/>
                    </a:p>
                  </a:txBody>
                  <a:tcPr/>
                </a:tc>
                <a:tc>
                  <a:txBody>
                    <a:bodyPr/>
                    <a:lstStyle/>
                    <a:p>
                      <a:r>
                        <a:rPr lang="en-US" sz="1400" dirty="0" smtClean="0"/>
                        <a:t>2,18,350</a:t>
                      </a:r>
                      <a:endParaRPr lang="en-US" sz="1400" dirty="0"/>
                    </a:p>
                  </a:txBody>
                  <a:tcPr/>
                </a:tc>
              </a:tr>
            </a:tbl>
          </a:graphicData>
        </a:graphic>
      </p:graphicFrame>
      <p:sp>
        <p:nvSpPr>
          <p:cNvPr id="7" name="TextBox 6"/>
          <p:cNvSpPr txBox="1"/>
          <p:nvPr/>
        </p:nvSpPr>
        <p:spPr>
          <a:xfrm>
            <a:off x="6019800" y="4876800"/>
            <a:ext cx="2895600" cy="369332"/>
          </a:xfrm>
          <a:prstGeom prst="rect">
            <a:avLst/>
          </a:prstGeom>
          <a:noFill/>
        </p:spPr>
        <p:txBody>
          <a:bodyPr wrap="square" rtlCol="0">
            <a:spAutoFit/>
          </a:bodyPr>
          <a:lstStyle/>
          <a:p>
            <a:endParaRPr lang="en-US"/>
          </a:p>
        </p:txBody>
      </p:sp>
      <p:pic>
        <p:nvPicPr>
          <p:cNvPr id="9" name="Content Placeholder 8" descr="cad model.jpg"/>
          <p:cNvPicPr>
            <a:picLocks noGrp="1" noChangeAspect="1"/>
          </p:cNvPicPr>
          <p:nvPr>
            <p:ph idx="1"/>
          </p:nvPr>
        </p:nvPicPr>
        <p:blipFill>
          <a:blip r:embed="rId3"/>
          <a:stretch>
            <a:fillRect/>
          </a:stretch>
        </p:blipFill>
        <p:spPr>
          <a:xfrm>
            <a:off x="0" y="785794"/>
            <a:ext cx="6000760" cy="521497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928934"/>
            <a:ext cx="8229600" cy="642918"/>
          </a:xfrm>
        </p:spPr>
        <p:txBody>
          <a:bodyPr>
            <a:normAutofit/>
          </a:bodyPr>
          <a:lstStyle/>
          <a:p>
            <a:r>
              <a:rPr lang="en-US" sz="2400" b="1" dirty="0" smtClean="0"/>
              <a:t>DESIGN VALIDATION PLAN</a:t>
            </a:r>
            <a:endParaRPr lang="en-US" sz="2400" b="1" dirty="0"/>
          </a:p>
        </p:txBody>
      </p:sp>
      <p:graphicFrame>
        <p:nvGraphicFramePr>
          <p:cNvPr id="4" name="Content Placeholder 3"/>
          <p:cNvGraphicFramePr>
            <a:graphicFrameLocks noGrp="1"/>
          </p:cNvGraphicFramePr>
          <p:nvPr>
            <p:ph idx="1"/>
          </p:nvPr>
        </p:nvGraphicFramePr>
        <p:xfrm>
          <a:off x="214282" y="3571876"/>
          <a:ext cx="8684093" cy="3076478"/>
        </p:xfrm>
        <a:graphic>
          <a:graphicData uri="http://schemas.openxmlformats.org/drawingml/2006/table">
            <a:tbl>
              <a:tblPr firstRow="1" bandRow="1">
                <a:tableStyleId>{08FB837D-C827-4EFA-A057-4D05807E0F7C}</a:tableStyleId>
              </a:tblPr>
              <a:tblGrid>
                <a:gridCol w="933975"/>
                <a:gridCol w="2895321"/>
                <a:gridCol w="2333065"/>
                <a:gridCol w="2521732"/>
              </a:tblGrid>
              <a:tr h="287844">
                <a:tc>
                  <a:txBody>
                    <a:bodyPr/>
                    <a:lstStyle/>
                    <a:p>
                      <a:r>
                        <a:rPr lang="en-US" sz="1400" dirty="0" err="1" smtClean="0">
                          <a:solidFill>
                            <a:schemeClr val="tx1"/>
                          </a:solidFill>
                        </a:rPr>
                        <a:t>Sr</a:t>
                      </a:r>
                      <a:r>
                        <a:rPr lang="en-US" sz="1400" baseline="0" dirty="0" smtClean="0">
                          <a:solidFill>
                            <a:schemeClr val="tx1"/>
                          </a:solidFill>
                        </a:rPr>
                        <a:t> No.</a:t>
                      </a:r>
                      <a:endParaRPr lang="en-US" sz="1400" dirty="0">
                        <a:solidFill>
                          <a:schemeClr val="tx1"/>
                        </a:solidFill>
                      </a:endParaRPr>
                    </a:p>
                  </a:txBody>
                  <a:tcPr/>
                </a:tc>
                <a:tc>
                  <a:txBody>
                    <a:bodyPr/>
                    <a:lstStyle/>
                    <a:p>
                      <a:r>
                        <a:rPr lang="en-US" sz="1400" dirty="0" smtClean="0">
                          <a:solidFill>
                            <a:schemeClr val="tx1"/>
                          </a:solidFill>
                        </a:rPr>
                        <a:t>Test</a:t>
                      </a:r>
                      <a:r>
                        <a:rPr lang="en-US" sz="1400" baseline="0" dirty="0" smtClean="0">
                          <a:solidFill>
                            <a:schemeClr val="tx1"/>
                          </a:solidFill>
                        </a:rPr>
                        <a:t> </a:t>
                      </a:r>
                      <a:endParaRPr lang="en-US" sz="1400" b="1" dirty="0">
                        <a:solidFill>
                          <a:schemeClr val="tx1"/>
                        </a:solidFill>
                      </a:endParaRPr>
                    </a:p>
                  </a:txBody>
                  <a:tcPr/>
                </a:tc>
                <a:tc>
                  <a:txBody>
                    <a:bodyPr/>
                    <a:lstStyle/>
                    <a:p>
                      <a:r>
                        <a:rPr lang="en-US" sz="1400" dirty="0" smtClean="0">
                          <a:solidFill>
                            <a:schemeClr val="tx1"/>
                          </a:solidFill>
                        </a:rPr>
                        <a:t> Require</a:t>
                      </a:r>
                      <a:r>
                        <a:rPr lang="en-US" sz="1400" baseline="0" dirty="0" smtClean="0">
                          <a:solidFill>
                            <a:schemeClr val="tx1"/>
                          </a:solidFill>
                        </a:rPr>
                        <a:t>ment for Test</a:t>
                      </a:r>
                      <a:endParaRPr lang="en-US" sz="1400" dirty="0">
                        <a:solidFill>
                          <a:schemeClr val="tx1"/>
                        </a:solidFill>
                      </a:endParaRPr>
                    </a:p>
                  </a:txBody>
                  <a:tcPr/>
                </a:tc>
                <a:tc>
                  <a:txBody>
                    <a:bodyPr/>
                    <a:lstStyle/>
                    <a:p>
                      <a:r>
                        <a:rPr lang="en-US" sz="1400" baseline="0" dirty="0" smtClean="0">
                          <a:solidFill>
                            <a:schemeClr val="tx1"/>
                          </a:solidFill>
                        </a:rPr>
                        <a:t>       Criteria</a:t>
                      </a:r>
                      <a:endParaRPr lang="en-US" sz="1400" dirty="0">
                        <a:solidFill>
                          <a:schemeClr val="tx1"/>
                        </a:solidFill>
                      </a:endParaRPr>
                    </a:p>
                  </a:txBody>
                  <a:tcPr/>
                </a:tc>
              </a:tr>
              <a:tr h="287844">
                <a:tc>
                  <a:txBody>
                    <a:bodyPr/>
                    <a:lstStyle/>
                    <a:p>
                      <a:r>
                        <a:rPr lang="en-US" sz="1400" dirty="0" smtClean="0"/>
                        <a:t>1.</a:t>
                      </a:r>
                      <a:endParaRPr lang="en-US" sz="1400" dirty="0"/>
                    </a:p>
                  </a:txBody>
                  <a:tcPr/>
                </a:tc>
                <a:tc>
                  <a:txBody>
                    <a:bodyPr/>
                    <a:lstStyle/>
                    <a:p>
                      <a:r>
                        <a:rPr lang="en-US" sz="1400" dirty="0" smtClean="0"/>
                        <a:t>Weight</a:t>
                      </a:r>
                      <a:endParaRPr lang="en-US" sz="1400" dirty="0"/>
                    </a:p>
                  </a:txBody>
                  <a:tcPr/>
                </a:tc>
                <a:tc>
                  <a:txBody>
                    <a:bodyPr/>
                    <a:lstStyle/>
                    <a:p>
                      <a:r>
                        <a:rPr lang="en-US" sz="1400" dirty="0" smtClean="0"/>
                        <a:t>Weigh</a:t>
                      </a:r>
                      <a:r>
                        <a:rPr lang="en-US" sz="1400" baseline="0" dirty="0" smtClean="0"/>
                        <a:t>bridge</a:t>
                      </a:r>
                      <a:endParaRPr lang="en-US" sz="1400" dirty="0"/>
                    </a:p>
                  </a:txBody>
                  <a:tcPr/>
                </a:tc>
                <a:tc>
                  <a:txBody>
                    <a:bodyPr/>
                    <a:lstStyle/>
                    <a:p>
                      <a:r>
                        <a:rPr lang="en-US" sz="1400" dirty="0" smtClean="0"/>
                        <a:t>400kg ( +/-  5% )</a:t>
                      </a:r>
                      <a:endParaRPr lang="en-US" sz="1400" dirty="0"/>
                    </a:p>
                  </a:txBody>
                  <a:tcPr/>
                </a:tc>
              </a:tr>
              <a:tr h="287844">
                <a:tc>
                  <a:txBody>
                    <a:bodyPr/>
                    <a:lstStyle/>
                    <a:p>
                      <a:r>
                        <a:rPr lang="en-US" sz="1400" dirty="0" smtClean="0"/>
                        <a:t>2.</a:t>
                      </a:r>
                      <a:endParaRPr lang="en-US" sz="1400" dirty="0"/>
                    </a:p>
                  </a:txBody>
                  <a:tcPr/>
                </a:tc>
                <a:tc>
                  <a:txBody>
                    <a:bodyPr/>
                    <a:lstStyle/>
                    <a:p>
                      <a:r>
                        <a:rPr lang="en-US" sz="1400" dirty="0" smtClean="0"/>
                        <a:t>Speed</a:t>
                      </a:r>
                      <a:endParaRPr lang="en-US" sz="1400" dirty="0"/>
                    </a:p>
                  </a:txBody>
                  <a:tcPr/>
                </a:tc>
                <a:tc>
                  <a:txBody>
                    <a:bodyPr/>
                    <a:lstStyle/>
                    <a:p>
                      <a:r>
                        <a:rPr lang="en-US" sz="1400" dirty="0" smtClean="0"/>
                        <a:t>Off</a:t>
                      </a:r>
                      <a:r>
                        <a:rPr lang="en-US" sz="1400" baseline="0" dirty="0" smtClean="0"/>
                        <a:t> Road</a:t>
                      </a:r>
                      <a:endParaRPr lang="en-US" sz="1400" dirty="0"/>
                    </a:p>
                  </a:txBody>
                  <a:tcPr/>
                </a:tc>
                <a:tc>
                  <a:txBody>
                    <a:bodyPr/>
                    <a:lstStyle/>
                    <a:p>
                      <a:r>
                        <a:rPr lang="en-US" sz="1400" dirty="0" smtClean="0"/>
                        <a:t>Not exceeding</a:t>
                      </a:r>
                      <a:r>
                        <a:rPr lang="en-US" sz="1400" baseline="0" dirty="0" smtClean="0"/>
                        <a:t> </a:t>
                      </a:r>
                      <a:r>
                        <a:rPr lang="en-US" sz="1400" dirty="0" smtClean="0"/>
                        <a:t>60</a:t>
                      </a:r>
                      <a:r>
                        <a:rPr lang="en-US" sz="1400" baseline="0" dirty="0" smtClean="0"/>
                        <a:t> km/h</a:t>
                      </a:r>
                      <a:endParaRPr lang="en-US" sz="1400" dirty="0"/>
                    </a:p>
                  </a:txBody>
                  <a:tcPr/>
                </a:tc>
              </a:tr>
              <a:tr h="287844">
                <a:tc>
                  <a:txBody>
                    <a:bodyPr/>
                    <a:lstStyle/>
                    <a:p>
                      <a:r>
                        <a:rPr lang="en-US" sz="1400" dirty="0" smtClean="0"/>
                        <a:t>3.</a:t>
                      </a:r>
                      <a:endParaRPr lang="en-US" sz="1400" dirty="0"/>
                    </a:p>
                  </a:txBody>
                  <a:tcPr/>
                </a:tc>
                <a:tc>
                  <a:txBody>
                    <a:bodyPr/>
                    <a:lstStyle/>
                    <a:p>
                      <a:r>
                        <a:rPr lang="en-US" sz="1400" dirty="0" smtClean="0"/>
                        <a:t>Turning Radius</a:t>
                      </a:r>
                      <a:endParaRPr lang="en-US" sz="1400" dirty="0"/>
                    </a:p>
                  </a:txBody>
                  <a:tcPr/>
                </a:tc>
                <a:tc>
                  <a:txBody>
                    <a:bodyPr/>
                    <a:lstStyle/>
                    <a:p>
                      <a:r>
                        <a:rPr lang="en-US" sz="1400" dirty="0" smtClean="0"/>
                        <a:t>Open</a:t>
                      </a:r>
                      <a:r>
                        <a:rPr lang="en-US" sz="1400" baseline="0" dirty="0" smtClean="0"/>
                        <a:t> Track</a:t>
                      </a:r>
                      <a:endParaRPr lang="en-US" sz="1400" dirty="0"/>
                    </a:p>
                  </a:txBody>
                  <a:tcPr/>
                </a:tc>
                <a:tc>
                  <a:txBody>
                    <a:bodyPr/>
                    <a:lstStyle/>
                    <a:p>
                      <a:r>
                        <a:rPr lang="en-US" sz="1400" dirty="0" smtClean="0"/>
                        <a:t>3.55</a:t>
                      </a:r>
                      <a:r>
                        <a:rPr lang="en-US" sz="1400" baseline="0" dirty="0" smtClean="0"/>
                        <a:t> meter (+/- 0.25)</a:t>
                      </a:r>
                      <a:endParaRPr lang="en-US" sz="1400" dirty="0"/>
                    </a:p>
                  </a:txBody>
                  <a:tcPr/>
                </a:tc>
              </a:tr>
              <a:tr h="287844">
                <a:tc>
                  <a:txBody>
                    <a:bodyPr/>
                    <a:lstStyle/>
                    <a:p>
                      <a:r>
                        <a:rPr lang="en-US" sz="1400" dirty="0" smtClean="0"/>
                        <a:t>4.</a:t>
                      </a:r>
                      <a:endParaRPr lang="en-US" sz="1400" dirty="0"/>
                    </a:p>
                  </a:txBody>
                  <a:tcPr/>
                </a:tc>
                <a:tc>
                  <a:txBody>
                    <a:bodyPr/>
                    <a:lstStyle/>
                    <a:p>
                      <a:r>
                        <a:rPr lang="en-US" sz="1400" dirty="0" smtClean="0"/>
                        <a:t>Fuel</a:t>
                      </a:r>
                      <a:r>
                        <a:rPr lang="en-US" sz="1400" baseline="0" dirty="0" smtClean="0"/>
                        <a:t> </a:t>
                      </a:r>
                      <a:endParaRPr lang="en-US" sz="1400" dirty="0"/>
                    </a:p>
                  </a:txBody>
                  <a:tcPr/>
                </a:tc>
                <a:tc>
                  <a:txBody>
                    <a:bodyPr/>
                    <a:lstStyle/>
                    <a:p>
                      <a:r>
                        <a:rPr lang="en-US" sz="1400" dirty="0" smtClean="0"/>
                        <a:t>Fuel</a:t>
                      </a:r>
                      <a:r>
                        <a:rPr lang="en-US" sz="1400" baseline="0" dirty="0" smtClean="0"/>
                        <a:t> meter</a:t>
                      </a:r>
                      <a:endParaRPr lang="en-US" sz="1400" dirty="0"/>
                    </a:p>
                  </a:txBody>
                  <a:tcPr/>
                </a:tc>
                <a:tc>
                  <a:txBody>
                    <a:bodyPr/>
                    <a:lstStyle/>
                    <a:p>
                      <a:r>
                        <a:rPr lang="en-US" sz="1400" dirty="0" smtClean="0"/>
                        <a:t>Time</a:t>
                      </a:r>
                      <a:r>
                        <a:rPr lang="en-US" sz="1400" baseline="0" dirty="0" smtClean="0"/>
                        <a:t> for Refueling (check)</a:t>
                      </a:r>
                      <a:endParaRPr lang="en-US" sz="1400" dirty="0"/>
                    </a:p>
                  </a:txBody>
                  <a:tcPr/>
                </a:tc>
              </a:tr>
              <a:tr h="489334">
                <a:tc>
                  <a:txBody>
                    <a:bodyPr/>
                    <a:lstStyle/>
                    <a:p>
                      <a:r>
                        <a:rPr lang="en-US" sz="1400" dirty="0" smtClean="0"/>
                        <a:t>5.</a:t>
                      </a:r>
                      <a:endParaRPr lang="en-US" sz="1400" dirty="0"/>
                    </a:p>
                  </a:txBody>
                  <a:tcPr/>
                </a:tc>
                <a:tc>
                  <a:txBody>
                    <a:bodyPr/>
                    <a:lstStyle/>
                    <a:p>
                      <a:r>
                        <a:rPr lang="en-US" sz="1400" baseline="0" dirty="0" err="1" smtClean="0"/>
                        <a:t>Gradeability</a:t>
                      </a:r>
                      <a:endParaRPr lang="en-US" sz="1400" dirty="0"/>
                    </a:p>
                  </a:txBody>
                  <a:tcPr/>
                </a:tc>
                <a:tc>
                  <a:txBody>
                    <a:bodyPr/>
                    <a:lstStyle/>
                    <a:p>
                      <a:r>
                        <a:rPr lang="en-US" sz="1400" dirty="0" smtClean="0"/>
                        <a:t>Inclined</a:t>
                      </a:r>
                      <a:r>
                        <a:rPr lang="en-US" sz="1400" baseline="0" dirty="0" smtClean="0"/>
                        <a:t> Track</a:t>
                      </a:r>
                      <a:endParaRPr lang="en-US" sz="1400" dirty="0"/>
                    </a:p>
                  </a:txBody>
                  <a:tcPr/>
                </a:tc>
                <a:tc>
                  <a:txBody>
                    <a:bodyPr/>
                    <a:lstStyle/>
                    <a:p>
                      <a:r>
                        <a:rPr lang="en-US" sz="1400" dirty="0" smtClean="0"/>
                        <a:t>Smooth ride for pre determined calculations</a:t>
                      </a:r>
                      <a:endParaRPr lang="en-US" sz="1400" dirty="0"/>
                    </a:p>
                  </a:txBody>
                  <a:tcPr/>
                </a:tc>
              </a:tr>
              <a:tr h="287844">
                <a:tc>
                  <a:txBody>
                    <a:bodyPr/>
                    <a:lstStyle/>
                    <a:p>
                      <a:r>
                        <a:rPr lang="en-US" sz="1400" dirty="0" smtClean="0"/>
                        <a:t>6.</a:t>
                      </a:r>
                      <a:endParaRPr lang="en-US" sz="1400" dirty="0"/>
                    </a:p>
                  </a:txBody>
                  <a:tcPr/>
                </a:tc>
                <a:tc>
                  <a:txBody>
                    <a:bodyPr/>
                    <a:lstStyle/>
                    <a:p>
                      <a:r>
                        <a:rPr lang="en-US" sz="1400" dirty="0" smtClean="0"/>
                        <a:t>Water</a:t>
                      </a:r>
                      <a:r>
                        <a:rPr lang="en-US" sz="1400" baseline="0" dirty="0" smtClean="0"/>
                        <a:t> Test</a:t>
                      </a:r>
                      <a:endParaRPr lang="en-US" sz="1400" dirty="0"/>
                    </a:p>
                  </a:txBody>
                  <a:tcPr/>
                </a:tc>
                <a:tc>
                  <a:txBody>
                    <a:bodyPr/>
                    <a:lstStyle/>
                    <a:p>
                      <a:r>
                        <a:rPr lang="en-US" sz="1400" dirty="0" smtClean="0"/>
                        <a:t>Special</a:t>
                      </a:r>
                      <a:r>
                        <a:rPr lang="en-US" sz="1400" baseline="0" dirty="0" smtClean="0"/>
                        <a:t> Track</a:t>
                      </a:r>
                      <a:endParaRPr lang="en-US" sz="1400" dirty="0"/>
                    </a:p>
                  </a:txBody>
                  <a:tcPr/>
                </a:tc>
                <a:tc>
                  <a:txBody>
                    <a:bodyPr/>
                    <a:lstStyle/>
                    <a:p>
                      <a:r>
                        <a:rPr lang="en-US" sz="1400" dirty="0" smtClean="0"/>
                        <a:t>Easy ride</a:t>
                      </a:r>
                      <a:endParaRPr lang="en-US" sz="1400" dirty="0"/>
                    </a:p>
                  </a:txBody>
                  <a:tcPr/>
                </a:tc>
              </a:tr>
              <a:tr h="287844">
                <a:tc>
                  <a:txBody>
                    <a:bodyPr/>
                    <a:lstStyle/>
                    <a:p>
                      <a:r>
                        <a:rPr lang="en-US" sz="1400" dirty="0" smtClean="0"/>
                        <a:t>7.</a:t>
                      </a:r>
                      <a:endParaRPr lang="en-US" sz="1400" dirty="0"/>
                    </a:p>
                  </a:txBody>
                  <a:tcPr/>
                </a:tc>
                <a:tc>
                  <a:txBody>
                    <a:bodyPr/>
                    <a:lstStyle/>
                    <a:p>
                      <a:r>
                        <a:rPr lang="en-US" sz="1400" dirty="0" smtClean="0"/>
                        <a:t>Pollution test</a:t>
                      </a:r>
                      <a:endParaRPr lang="en-US" sz="1400" dirty="0"/>
                    </a:p>
                  </a:txBody>
                  <a:tcPr/>
                </a:tc>
                <a:tc>
                  <a:txBody>
                    <a:bodyPr/>
                    <a:lstStyle/>
                    <a:p>
                      <a:r>
                        <a:rPr lang="en-US" sz="1400" dirty="0" smtClean="0"/>
                        <a:t>PUC meter </a:t>
                      </a:r>
                      <a:endParaRPr lang="en-US" sz="1400" dirty="0"/>
                    </a:p>
                  </a:txBody>
                  <a:tcPr/>
                </a:tc>
                <a:tc>
                  <a:txBody>
                    <a:bodyPr/>
                    <a:lstStyle/>
                    <a:p>
                      <a:r>
                        <a:rPr lang="en-US" sz="1400" dirty="0" smtClean="0"/>
                        <a:t>Go green</a:t>
                      </a:r>
                      <a:endParaRPr lang="en-US" sz="1400" dirty="0"/>
                    </a:p>
                  </a:txBody>
                  <a:tcPr/>
                </a:tc>
              </a:tr>
              <a:tr h="424718">
                <a:tc>
                  <a:txBody>
                    <a:bodyPr/>
                    <a:lstStyle/>
                    <a:p>
                      <a:r>
                        <a:rPr lang="en-US" sz="1400" dirty="0" smtClean="0"/>
                        <a:t>8.</a:t>
                      </a:r>
                      <a:endParaRPr lang="en-US" sz="1400" dirty="0"/>
                    </a:p>
                  </a:txBody>
                  <a:tcPr/>
                </a:tc>
                <a:tc>
                  <a:txBody>
                    <a:bodyPr/>
                    <a:lstStyle/>
                    <a:p>
                      <a:r>
                        <a:rPr lang="en-US" sz="1400" dirty="0" smtClean="0"/>
                        <a:t>Functional</a:t>
                      </a:r>
                      <a:r>
                        <a:rPr lang="en-US" sz="1400" baseline="0" dirty="0" smtClean="0"/>
                        <a:t> test</a:t>
                      </a:r>
                      <a:endParaRPr lang="en-US" sz="1400" dirty="0"/>
                    </a:p>
                  </a:txBody>
                  <a:tcPr/>
                </a:tc>
                <a:tc>
                  <a:txBody>
                    <a:bodyPr/>
                    <a:lstStyle/>
                    <a:p>
                      <a:r>
                        <a:rPr lang="en-US" sz="1400" dirty="0" smtClean="0"/>
                        <a:t>1 hours riding on Off</a:t>
                      </a:r>
                      <a:r>
                        <a:rPr lang="en-US" sz="1400" baseline="0" dirty="0" smtClean="0"/>
                        <a:t> Road </a:t>
                      </a:r>
                      <a:endParaRPr lang="en-US" sz="1400" dirty="0"/>
                    </a:p>
                  </a:txBody>
                  <a:tcPr/>
                </a:tc>
                <a:tc>
                  <a:txBody>
                    <a:bodyPr/>
                    <a:lstStyle/>
                    <a:p>
                      <a:r>
                        <a:rPr lang="en-US" sz="1400" baseline="0" dirty="0" smtClean="0"/>
                        <a:t>Checking  all parts </a:t>
                      </a:r>
                      <a:endParaRPr lang="en-US" sz="1400" dirty="0"/>
                    </a:p>
                  </a:txBody>
                  <a:tcPr/>
                </a:tc>
              </a:tr>
            </a:tbl>
          </a:graphicData>
        </a:graphic>
      </p:graphicFrame>
      <p:pic>
        <p:nvPicPr>
          <p:cNvPr id="6" name="Content Placeholder 3" descr="image.axd.gif"/>
          <p:cNvPicPr>
            <a:picLocks noChangeAspect="1"/>
          </p:cNvPicPr>
          <p:nvPr/>
        </p:nvPicPr>
        <p:blipFill>
          <a:blip r:embed="rId2"/>
          <a:stretch>
            <a:fillRect/>
          </a:stretch>
        </p:blipFill>
        <p:spPr>
          <a:xfrm>
            <a:off x="0" y="0"/>
            <a:ext cx="785818" cy="500066"/>
          </a:xfrm>
          <a:prstGeom prst="rect">
            <a:avLst/>
          </a:prstGeom>
          <a:noFill/>
          <a:ln>
            <a:noFill/>
          </a:ln>
        </p:spPr>
      </p:pic>
      <p:sp>
        <p:nvSpPr>
          <p:cNvPr id="9" name="TextBox 8"/>
          <p:cNvSpPr txBox="1"/>
          <p:nvPr/>
        </p:nvSpPr>
        <p:spPr>
          <a:xfrm>
            <a:off x="1142976" y="0"/>
            <a:ext cx="6715172" cy="523220"/>
          </a:xfrm>
          <a:prstGeom prst="rect">
            <a:avLst/>
          </a:prstGeom>
          <a:noFill/>
        </p:spPr>
        <p:txBody>
          <a:bodyPr wrap="square" rtlCol="0">
            <a:spAutoFit/>
          </a:bodyPr>
          <a:lstStyle/>
          <a:p>
            <a:pPr algn="ctr"/>
            <a:r>
              <a:rPr lang="en-US" sz="2800" b="1" dirty="0" smtClean="0"/>
              <a:t>GO GREEN &amp; INNOVATION</a:t>
            </a:r>
            <a:endParaRPr lang="en-IN" sz="2800" b="1" dirty="0"/>
          </a:p>
        </p:txBody>
      </p:sp>
      <p:pic>
        <p:nvPicPr>
          <p:cNvPr id="13" name="Picture 12" descr="Innovation.jpg"/>
          <p:cNvPicPr>
            <a:picLocks noChangeAspect="1"/>
          </p:cNvPicPr>
          <p:nvPr/>
        </p:nvPicPr>
        <p:blipFill>
          <a:blip r:embed="rId3"/>
          <a:stretch>
            <a:fillRect/>
          </a:stretch>
        </p:blipFill>
        <p:spPr>
          <a:xfrm>
            <a:off x="5357818" y="500042"/>
            <a:ext cx="3357586" cy="2143140"/>
          </a:xfrm>
          <a:prstGeom prst="rect">
            <a:avLst/>
          </a:prstGeom>
        </p:spPr>
      </p:pic>
      <p:pic>
        <p:nvPicPr>
          <p:cNvPr id="14" name="Picture 13" descr="Innovation 2.jpg"/>
          <p:cNvPicPr>
            <a:picLocks noChangeAspect="1"/>
          </p:cNvPicPr>
          <p:nvPr/>
        </p:nvPicPr>
        <p:blipFill>
          <a:blip r:embed="rId4" cstate="print"/>
          <a:stretch>
            <a:fillRect/>
          </a:stretch>
        </p:blipFill>
        <p:spPr>
          <a:xfrm>
            <a:off x="285720" y="785795"/>
            <a:ext cx="4929222" cy="1785949"/>
          </a:xfrm>
          <a:prstGeom prst="rect">
            <a:avLst/>
          </a:prstGeom>
        </p:spPr>
      </p:pic>
      <p:sp>
        <p:nvSpPr>
          <p:cNvPr id="15" name="TextBox 14"/>
          <p:cNvSpPr txBox="1"/>
          <p:nvPr/>
        </p:nvSpPr>
        <p:spPr>
          <a:xfrm>
            <a:off x="6072198" y="2643182"/>
            <a:ext cx="2857520" cy="369332"/>
          </a:xfrm>
          <a:prstGeom prst="rect">
            <a:avLst/>
          </a:prstGeom>
          <a:noFill/>
        </p:spPr>
        <p:txBody>
          <a:bodyPr wrap="square" rtlCol="0">
            <a:spAutoFit/>
          </a:bodyPr>
          <a:lstStyle/>
          <a:p>
            <a:pPr algn="ctr"/>
            <a:r>
              <a:rPr lang="en-US" b="1" dirty="0" smtClean="0"/>
              <a:t>SUSPENSION DESIGN</a:t>
            </a:r>
            <a:endParaRPr lang="en-IN" b="1" dirty="0"/>
          </a:p>
        </p:txBody>
      </p:sp>
      <p:sp>
        <p:nvSpPr>
          <p:cNvPr id="16" name="TextBox 15"/>
          <p:cNvSpPr txBox="1"/>
          <p:nvPr/>
        </p:nvSpPr>
        <p:spPr>
          <a:xfrm>
            <a:off x="500034" y="2643182"/>
            <a:ext cx="4643470" cy="369332"/>
          </a:xfrm>
          <a:prstGeom prst="rect">
            <a:avLst/>
          </a:prstGeom>
          <a:noFill/>
        </p:spPr>
        <p:txBody>
          <a:bodyPr wrap="square" rtlCol="0">
            <a:spAutoFit/>
          </a:bodyPr>
          <a:lstStyle/>
          <a:p>
            <a:pPr algn="ctr"/>
            <a:r>
              <a:rPr lang="en-US" b="1" dirty="0" smtClean="0"/>
              <a:t>POLLUTION CONTROLLER DEVICE</a:t>
            </a:r>
            <a:endParaRPr lang="en-IN"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428604"/>
          <a:ext cx="9144001" cy="6429396"/>
        </p:xfrm>
        <a:graphic>
          <a:graphicData uri="http://schemas.openxmlformats.org/drawingml/2006/table">
            <a:tbl>
              <a:tblPr firstRow="1" bandRow="1">
                <a:tableStyleId>{08FB837D-C827-4EFA-A057-4D05807E0F7C}</a:tableStyleId>
              </a:tblPr>
              <a:tblGrid>
                <a:gridCol w="1116098"/>
                <a:gridCol w="1408837"/>
                <a:gridCol w="1262467"/>
                <a:gridCol w="784582"/>
                <a:gridCol w="1380498"/>
                <a:gridCol w="1052995"/>
                <a:gridCol w="1274491"/>
                <a:gridCol w="864033"/>
              </a:tblGrid>
              <a:tr h="758829">
                <a:tc>
                  <a:txBody>
                    <a:bodyPr/>
                    <a:lstStyle/>
                    <a:p>
                      <a:r>
                        <a:rPr lang="en-US" sz="1200" dirty="0" smtClean="0">
                          <a:solidFill>
                            <a:schemeClr val="tx1"/>
                          </a:solidFill>
                        </a:rPr>
                        <a:t>Components</a:t>
                      </a:r>
                      <a:endParaRPr lang="en-US" sz="1200" b="1" dirty="0">
                        <a:solidFill>
                          <a:schemeClr val="tx1"/>
                        </a:solidFill>
                      </a:endParaRPr>
                    </a:p>
                  </a:txBody>
                  <a:tcPr/>
                </a:tc>
                <a:tc>
                  <a:txBody>
                    <a:bodyPr/>
                    <a:lstStyle/>
                    <a:p>
                      <a:r>
                        <a:rPr lang="en-US" sz="1200" dirty="0" smtClean="0">
                          <a:solidFill>
                            <a:schemeClr val="tx1"/>
                          </a:solidFill>
                        </a:rPr>
                        <a:t>Potential failure mode</a:t>
                      </a:r>
                      <a:endParaRPr lang="en-US" sz="1200" b="1" dirty="0">
                        <a:solidFill>
                          <a:schemeClr val="tx1"/>
                        </a:solidFill>
                      </a:endParaRPr>
                    </a:p>
                  </a:txBody>
                  <a:tcPr/>
                </a:tc>
                <a:tc>
                  <a:txBody>
                    <a:bodyPr/>
                    <a:lstStyle/>
                    <a:p>
                      <a:r>
                        <a:rPr lang="en-US" sz="1200" dirty="0" smtClean="0">
                          <a:solidFill>
                            <a:schemeClr val="tx1"/>
                          </a:solidFill>
                        </a:rPr>
                        <a:t>Potential effects of failure</a:t>
                      </a:r>
                      <a:endParaRPr lang="en-US" sz="1200" b="1" dirty="0">
                        <a:solidFill>
                          <a:schemeClr val="tx1"/>
                        </a:solidFill>
                      </a:endParaRPr>
                    </a:p>
                  </a:txBody>
                  <a:tcPr/>
                </a:tc>
                <a:tc>
                  <a:txBody>
                    <a:bodyPr/>
                    <a:lstStyle/>
                    <a:p>
                      <a:r>
                        <a:rPr lang="en-US" sz="1200" dirty="0" smtClean="0">
                          <a:solidFill>
                            <a:schemeClr val="tx1"/>
                          </a:solidFill>
                        </a:rPr>
                        <a:t>Severity</a:t>
                      </a:r>
                      <a:endParaRPr lang="en-US" sz="1200" b="1" dirty="0">
                        <a:solidFill>
                          <a:schemeClr val="tx1"/>
                        </a:solidFill>
                      </a:endParaRPr>
                    </a:p>
                  </a:txBody>
                  <a:tcPr/>
                </a:tc>
                <a:tc>
                  <a:txBody>
                    <a:bodyPr/>
                    <a:lstStyle/>
                    <a:p>
                      <a:r>
                        <a:rPr lang="en-US" sz="1200" dirty="0" smtClean="0">
                          <a:solidFill>
                            <a:schemeClr val="tx1"/>
                          </a:solidFill>
                        </a:rPr>
                        <a:t>Potential</a:t>
                      </a:r>
                      <a:r>
                        <a:rPr lang="en-US" sz="1200" baseline="0" dirty="0" smtClean="0">
                          <a:solidFill>
                            <a:schemeClr val="tx1"/>
                          </a:solidFill>
                        </a:rPr>
                        <a:t> causes</a:t>
                      </a:r>
                      <a:endParaRPr lang="en-US" sz="1200" b="1" dirty="0">
                        <a:solidFill>
                          <a:schemeClr val="tx1"/>
                        </a:solidFill>
                      </a:endParaRPr>
                    </a:p>
                  </a:txBody>
                  <a:tcPr/>
                </a:tc>
                <a:tc>
                  <a:txBody>
                    <a:bodyPr/>
                    <a:lstStyle/>
                    <a:p>
                      <a:r>
                        <a:rPr lang="en-US" sz="1200" dirty="0" smtClean="0">
                          <a:solidFill>
                            <a:schemeClr val="tx1"/>
                          </a:solidFill>
                        </a:rPr>
                        <a:t>Occurrence</a:t>
                      </a:r>
                      <a:endParaRPr lang="en-US" sz="1200" b="1" dirty="0">
                        <a:solidFill>
                          <a:schemeClr val="tx1"/>
                        </a:solidFill>
                      </a:endParaRPr>
                    </a:p>
                  </a:txBody>
                  <a:tcPr/>
                </a:tc>
                <a:tc>
                  <a:txBody>
                    <a:bodyPr/>
                    <a:lstStyle/>
                    <a:p>
                      <a:r>
                        <a:rPr lang="en-US" sz="1200" dirty="0" smtClean="0">
                          <a:solidFill>
                            <a:schemeClr val="tx1"/>
                          </a:solidFill>
                        </a:rPr>
                        <a:t>Current process control</a:t>
                      </a:r>
                      <a:endParaRPr lang="en-US" sz="1200" b="1" dirty="0">
                        <a:solidFill>
                          <a:schemeClr val="tx1"/>
                        </a:solidFill>
                      </a:endParaRPr>
                    </a:p>
                  </a:txBody>
                  <a:tcPr/>
                </a:tc>
                <a:tc>
                  <a:txBody>
                    <a:bodyPr/>
                    <a:lstStyle/>
                    <a:p>
                      <a:r>
                        <a:rPr lang="en-US" sz="1200" dirty="0" smtClean="0">
                          <a:solidFill>
                            <a:schemeClr val="tx1"/>
                          </a:solidFill>
                        </a:rPr>
                        <a:t>Risk</a:t>
                      </a:r>
                      <a:r>
                        <a:rPr lang="en-US" sz="1200" baseline="0" dirty="0" smtClean="0">
                          <a:solidFill>
                            <a:schemeClr val="tx1"/>
                          </a:solidFill>
                        </a:rPr>
                        <a:t> priority number</a:t>
                      </a:r>
                      <a:endParaRPr lang="en-US" sz="1200" b="1" dirty="0">
                        <a:solidFill>
                          <a:schemeClr val="tx1"/>
                        </a:solidFill>
                      </a:endParaRPr>
                    </a:p>
                  </a:txBody>
                  <a:tcPr/>
                </a:tc>
              </a:tr>
              <a:tr h="1626061">
                <a:tc>
                  <a:txBody>
                    <a:bodyPr/>
                    <a:lstStyle/>
                    <a:p>
                      <a:r>
                        <a:rPr lang="en-US" sz="1200" dirty="0" smtClean="0"/>
                        <a:t>BRAKES</a:t>
                      </a:r>
                      <a:endParaRPr lang="en-US" sz="1200" b="1" dirty="0"/>
                    </a:p>
                  </a:txBody>
                  <a:tcPr/>
                </a:tc>
                <a:tc>
                  <a:txBody>
                    <a:bodyPr/>
                    <a:lstStyle/>
                    <a:p>
                      <a:r>
                        <a:rPr lang="en-US" sz="1200" dirty="0" smtClean="0"/>
                        <a:t>BRAKE OIL, HOT SPOTS</a:t>
                      </a:r>
                      <a:endParaRPr lang="en-US" sz="1200" dirty="0"/>
                    </a:p>
                  </a:txBody>
                  <a:tcPr/>
                </a:tc>
                <a:tc>
                  <a:txBody>
                    <a:bodyPr/>
                    <a:lstStyle/>
                    <a:p>
                      <a:r>
                        <a:rPr lang="en-US" sz="1200" baseline="0" dirty="0" smtClean="0"/>
                        <a:t>VEHICLE OUT OF CONTROL</a:t>
                      </a:r>
                      <a:endParaRPr lang="en-US" sz="1200" dirty="0"/>
                    </a:p>
                  </a:txBody>
                  <a:tcPr/>
                </a:tc>
                <a:tc>
                  <a:txBody>
                    <a:bodyPr/>
                    <a:lstStyle/>
                    <a:p>
                      <a:r>
                        <a:rPr lang="en-US" sz="1200" dirty="0" smtClean="0"/>
                        <a:t>6</a:t>
                      </a:r>
                      <a:endParaRPr lang="en-US" sz="1200" dirty="0"/>
                    </a:p>
                  </a:txBody>
                  <a:tcPr/>
                </a:tc>
                <a:tc>
                  <a:txBody>
                    <a:bodyPr/>
                    <a:lstStyle/>
                    <a:p>
                      <a:r>
                        <a:rPr lang="en-US" sz="1200" dirty="0" smtClean="0"/>
                        <a:t>OIL LEAKAGE</a:t>
                      </a:r>
                      <a:r>
                        <a:rPr lang="en-US" sz="1200" baseline="0" dirty="0" smtClean="0"/>
                        <a:t> OR BREAKLINE BLOCKAGE, EXCESSIVE COMMON BRAKING POINT</a:t>
                      </a:r>
                      <a:endParaRPr lang="en-US" sz="1200" dirty="0"/>
                    </a:p>
                  </a:txBody>
                  <a:tcPr/>
                </a:tc>
                <a:tc>
                  <a:txBody>
                    <a:bodyPr/>
                    <a:lstStyle/>
                    <a:p>
                      <a:r>
                        <a:rPr lang="en-US" sz="1200" dirty="0" smtClean="0"/>
                        <a:t>4</a:t>
                      </a:r>
                      <a:endParaRPr lang="en-US" sz="1200" dirty="0"/>
                    </a:p>
                  </a:txBody>
                  <a:tcPr/>
                </a:tc>
                <a:tc>
                  <a:txBody>
                    <a:bodyPr/>
                    <a:lstStyle/>
                    <a:p>
                      <a:r>
                        <a:rPr lang="en-US" sz="1200" dirty="0" smtClean="0"/>
                        <a:t>REGULAR CHECKING OF OIL, DISK SETTING TO AVOID CONTACT WITH DAMAGED AREA</a:t>
                      </a:r>
                      <a:endParaRPr lang="en-US" sz="1200" dirty="0"/>
                    </a:p>
                  </a:txBody>
                  <a:tcPr/>
                </a:tc>
                <a:tc>
                  <a:txBody>
                    <a:bodyPr/>
                    <a:lstStyle/>
                    <a:p>
                      <a:r>
                        <a:rPr lang="en-US" sz="1200" dirty="0" smtClean="0"/>
                        <a:t>24</a:t>
                      </a:r>
                      <a:endParaRPr lang="en-US" sz="1200" dirty="0"/>
                    </a:p>
                  </a:txBody>
                  <a:tcPr/>
                </a:tc>
              </a:tr>
              <a:tr h="1155020">
                <a:tc>
                  <a:txBody>
                    <a:bodyPr/>
                    <a:lstStyle/>
                    <a:p>
                      <a:r>
                        <a:rPr lang="en-US" sz="1200" dirty="0" smtClean="0"/>
                        <a:t>SUSPENSION</a:t>
                      </a:r>
                      <a:endParaRPr lang="en-US" sz="1200" b="1" dirty="0"/>
                    </a:p>
                  </a:txBody>
                  <a:tcPr/>
                </a:tc>
                <a:tc>
                  <a:txBody>
                    <a:bodyPr/>
                    <a:lstStyle/>
                    <a:p>
                      <a:r>
                        <a:rPr lang="en-US" sz="1200" dirty="0" smtClean="0"/>
                        <a:t>WORN STRUTS OR BALL JOINTS</a:t>
                      </a:r>
                      <a:endParaRPr lang="en-US" sz="1200" dirty="0"/>
                    </a:p>
                  </a:txBody>
                  <a:tcPr/>
                </a:tc>
                <a:tc>
                  <a:txBody>
                    <a:bodyPr/>
                    <a:lstStyle/>
                    <a:p>
                      <a:r>
                        <a:rPr lang="en-US" sz="1200" dirty="0" smtClean="0"/>
                        <a:t>WHEELS OUT OF BALANCE,TYRES</a:t>
                      </a:r>
                      <a:r>
                        <a:rPr lang="en-US" sz="1200" baseline="0" dirty="0" smtClean="0"/>
                        <a:t> WORN UNEVENLY</a:t>
                      </a:r>
                      <a:endParaRPr lang="en-US" sz="1200" dirty="0"/>
                    </a:p>
                  </a:txBody>
                  <a:tcPr/>
                </a:tc>
                <a:tc>
                  <a:txBody>
                    <a:bodyPr/>
                    <a:lstStyle/>
                    <a:p>
                      <a:r>
                        <a:rPr lang="en-US" sz="1200" dirty="0" smtClean="0"/>
                        <a:t>5</a:t>
                      </a:r>
                      <a:endParaRPr lang="en-US" sz="1200" dirty="0"/>
                    </a:p>
                  </a:txBody>
                  <a:tcPr/>
                </a:tc>
                <a:tc>
                  <a:txBody>
                    <a:bodyPr/>
                    <a:lstStyle/>
                    <a:p>
                      <a:r>
                        <a:rPr lang="en-US" sz="1200" dirty="0" smtClean="0"/>
                        <a:t>SUDDEN IMPACT OUT OF RANGE</a:t>
                      </a:r>
                      <a:endParaRPr lang="en-US" sz="1200" dirty="0"/>
                    </a:p>
                  </a:txBody>
                  <a:tcPr/>
                </a:tc>
                <a:tc>
                  <a:txBody>
                    <a:bodyPr/>
                    <a:lstStyle/>
                    <a:p>
                      <a:r>
                        <a:rPr lang="en-US" sz="1200" dirty="0" smtClean="0"/>
                        <a:t>3</a:t>
                      </a:r>
                      <a:endParaRPr lang="en-US" sz="1200" dirty="0"/>
                    </a:p>
                  </a:txBody>
                  <a:tcPr/>
                </a:tc>
                <a:tc>
                  <a:txBody>
                    <a:bodyPr/>
                    <a:lstStyle/>
                    <a:p>
                      <a:r>
                        <a:rPr lang="en-US" sz="1200" dirty="0" smtClean="0"/>
                        <a:t>REPLACE CONCERNED PART AT CERTAIN INTERVAL</a:t>
                      </a:r>
                      <a:endParaRPr lang="en-US" sz="1200" dirty="0"/>
                    </a:p>
                  </a:txBody>
                  <a:tcPr/>
                </a:tc>
                <a:tc>
                  <a:txBody>
                    <a:bodyPr/>
                    <a:lstStyle/>
                    <a:p>
                      <a:r>
                        <a:rPr lang="en-US" sz="1200" dirty="0" smtClean="0"/>
                        <a:t>15</a:t>
                      </a:r>
                      <a:endParaRPr lang="en-US" sz="1200" dirty="0"/>
                    </a:p>
                  </a:txBody>
                  <a:tcPr/>
                </a:tc>
              </a:tr>
              <a:tr h="1155020">
                <a:tc>
                  <a:txBody>
                    <a:bodyPr/>
                    <a:lstStyle/>
                    <a:p>
                      <a:r>
                        <a:rPr lang="en-US" sz="1200" dirty="0" smtClean="0"/>
                        <a:t>ROLL CAGE</a:t>
                      </a:r>
                      <a:endParaRPr lang="en-US" sz="1200" b="1" dirty="0"/>
                    </a:p>
                  </a:txBody>
                  <a:tcPr/>
                </a:tc>
                <a:tc>
                  <a:txBody>
                    <a:bodyPr/>
                    <a:lstStyle/>
                    <a:p>
                      <a:r>
                        <a:rPr lang="en-US" sz="1200" dirty="0" smtClean="0"/>
                        <a:t>DIRECT</a:t>
                      </a:r>
                      <a:r>
                        <a:rPr lang="en-US" sz="1200" baseline="0" dirty="0" smtClean="0"/>
                        <a:t> NOSE COLLISION</a:t>
                      </a:r>
                      <a:endParaRPr lang="en-US" sz="1200" dirty="0"/>
                    </a:p>
                  </a:txBody>
                  <a:tcPr/>
                </a:tc>
                <a:tc>
                  <a:txBody>
                    <a:bodyPr/>
                    <a:lstStyle/>
                    <a:p>
                      <a:r>
                        <a:rPr lang="en-US" sz="1200" dirty="0" smtClean="0"/>
                        <a:t>DRIVER’S SAFETY  RISK,STEERING COLUMN BREAKAGE</a:t>
                      </a:r>
                      <a:endParaRPr lang="en-US" sz="1200" dirty="0"/>
                    </a:p>
                  </a:txBody>
                  <a:tcPr/>
                </a:tc>
                <a:tc>
                  <a:txBody>
                    <a:bodyPr/>
                    <a:lstStyle/>
                    <a:p>
                      <a:r>
                        <a:rPr lang="en-US" sz="1200" dirty="0" smtClean="0"/>
                        <a:t> 4</a:t>
                      </a:r>
                      <a:endParaRPr lang="en-US" sz="1200" dirty="0"/>
                    </a:p>
                  </a:txBody>
                  <a:tcPr/>
                </a:tc>
                <a:tc>
                  <a:txBody>
                    <a:bodyPr/>
                    <a:lstStyle/>
                    <a:p>
                      <a:r>
                        <a:rPr lang="en-US" sz="1200" dirty="0" smtClean="0"/>
                        <a:t>WEAK WELDINGS</a:t>
                      </a:r>
                      <a:r>
                        <a:rPr lang="en-US" sz="1200" baseline="0" dirty="0" smtClean="0"/>
                        <a:t> JOINTS,</a:t>
                      </a:r>
                      <a:endParaRPr lang="en-US" sz="1200" dirty="0"/>
                    </a:p>
                  </a:txBody>
                  <a:tcPr/>
                </a:tc>
                <a:tc>
                  <a:txBody>
                    <a:bodyPr/>
                    <a:lstStyle/>
                    <a:p>
                      <a:r>
                        <a:rPr lang="en-US" sz="1200" dirty="0" smtClean="0"/>
                        <a:t>3</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USING IMPACT ENERGY DIFFUSER(IED)</a:t>
                      </a:r>
                    </a:p>
                    <a:p>
                      <a:endParaRPr lang="en-US" sz="1200" dirty="0"/>
                    </a:p>
                  </a:txBody>
                  <a:tcPr/>
                </a:tc>
                <a:tc>
                  <a:txBody>
                    <a:bodyPr/>
                    <a:lstStyle/>
                    <a:p>
                      <a:r>
                        <a:rPr lang="en-US" sz="1200" dirty="0" smtClean="0"/>
                        <a:t>12</a:t>
                      </a:r>
                      <a:endParaRPr lang="en-US" sz="1200" dirty="0"/>
                    </a:p>
                  </a:txBody>
                  <a:tcPr/>
                </a:tc>
              </a:tr>
              <a:tr h="758829">
                <a:tc>
                  <a:txBody>
                    <a:bodyPr/>
                    <a:lstStyle/>
                    <a:p>
                      <a:r>
                        <a:rPr lang="en-US" sz="1200" dirty="0" smtClean="0"/>
                        <a:t>TYRES AND A ARM</a:t>
                      </a:r>
                      <a:endParaRPr lang="en-US" sz="1200" b="1" dirty="0"/>
                    </a:p>
                  </a:txBody>
                  <a:tcPr/>
                </a:tc>
                <a:tc>
                  <a:txBody>
                    <a:bodyPr/>
                    <a:lstStyle/>
                    <a:p>
                      <a:r>
                        <a:rPr lang="en-US" sz="1200" dirty="0" smtClean="0"/>
                        <a:t>FRONT</a:t>
                      </a:r>
                      <a:r>
                        <a:rPr lang="en-US" sz="1200" baseline="0" dirty="0" smtClean="0"/>
                        <a:t>  IMPACT ON  TYRES</a:t>
                      </a:r>
                      <a:endParaRPr lang="en-US" sz="1200" dirty="0"/>
                    </a:p>
                  </a:txBody>
                  <a:tcPr/>
                </a:tc>
                <a:tc>
                  <a:txBody>
                    <a:bodyPr/>
                    <a:lstStyle/>
                    <a:p>
                      <a:r>
                        <a:rPr lang="en-US" sz="1200" dirty="0" smtClean="0"/>
                        <a:t>BREAKING OF A ARM </a:t>
                      </a:r>
                      <a:r>
                        <a:rPr lang="en-US" sz="1200" baseline="0" dirty="0" smtClean="0"/>
                        <a:t>ROLL CAGE JOINT</a:t>
                      </a:r>
                      <a:endParaRPr lang="en-US" sz="1200" dirty="0"/>
                    </a:p>
                  </a:txBody>
                  <a:tcPr/>
                </a:tc>
                <a:tc>
                  <a:txBody>
                    <a:bodyPr/>
                    <a:lstStyle/>
                    <a:p>
                      <a:r>
                        <a:rPr lang="en-US" sz="1200" dirty="0" smtClean="0"/>
                        <a:t>7</a:t>
                      </a:r>
                      <a:endParaRPr lang="en-US" sz="1200" dirty="0"/>
                    </a:p>
                  </a:txBody>
                  <a:tcPr/>
                </a:tc>
                <a:tc>
                  <a:txBody>
                    <a:bodyPr/>
                    <a:lstStyle/>
                    <a:p>
                      <a:r>
                        <a:rPr lang="en-US" sz="1200" dirty="0" smtClean="0"/>
                        <a:t>NO SHOCK ABSORBER </a:t>
                      </a:r>
                      <a:r>
                        <a:rPr lang="en-US" sz="1200" baseline="0" dirty="0" smtClean="0"/>
                        <a:t> AND SAFTEY GUARD.</a:t>
                      </a:r>
                      <a:endParaRPr lang="en-US" sz="1200" dirty="0"/>
                    </a:p>
                  </a:txBody>
                  <a:tcPr/>
                </a:tc>
                <a:tc>
                  <a:txBody>
                    <a:bodyPr/>
                    <a:lstStyle/>
                    <a:p>
                      <a:r>
                        <a:rPr lang="en-US" sz="1200" dirty="0" smtClean="0"/>
                        <a:t>5</a:t>
                      </a:r>
                      <a:endParaRPr lang="en-US" sz="1200" dirty="0"/>
                    </a:p>
                  </a:txBody>
                  <a:tcPr/>
                </a:tc>
                <a:tc>
                  <a:txBody>
                    <a:bodyPr/>
                    <a:lstStyle/>
                    <a:p>
                      <a:r>
                        <a:rPr lang="en-US" sz="1200" dirty="0" smtClean="0"/>
                        <a:t>USING IMPACT ENERGY DIFFUSER(IED)</a:t>
                      </a:r>
                      <a:endParaRPr lang="en-US" sz="1200" dirty="0"/>
                    </a:p>
                  </a:txBody>
                  <a:tcPr/>
                </a:tc>
                <a:tc>
                  <a:txBody>
                    <a:bodyPr/>
                    <a:lstStyle/>
                    <a:p>
                      <a:r>
                        <a:rPr lang="en-US" sz="1200" dirty="0" smtClean="0"/>
                        <a:t>35</a:t>
                      </a:r>
                      <a:endParaRPr lang="en-US" sz="1200" dirty="0"/>
                    </a:p>
                  </a:txBody>
                  <a:tcPr/>
                </a:tc>
              </a:tr>
              <a:tr h="975637">
                <a:tc>
                  <a:txBody>
                    <a:bodyPr/>
                    <a:lstStyle/>
                    <a:p>
                      <a:r>
                        <a:rPr lang="en-US" sz="1200" dirty="0" smtClean="0"/>
                        <a:t>KILL SWITCH</a:t>
                      </a:r>
                      <a:endParaRPr lang="en-US" sz="1200" b="1" dirty="0"/>
                    </a:p>
                  </a:txBody>
                  <a:tcPr/>
                </a:tc>
                <a:tc>
                  <a:txBody>
                    <a:bodyPr/>
                    <a:lstStyle/>
                    <a:p>
                      <a:r>
                        <a:rPr lang="en-US" sz="1200" dirty="0" smtClean="0"/>
                        <a:t>CONTACT WITH CONDUCTING MATERIAL</a:t>
                      </a:r>
                      <a:r>
                        <a:rPr lang="en-US" sz="1200" baseline="0" dirty="0" smtClean="0"/>
                        <a:t> LIKE MUD</a:t>
                      </a:r>
                      <a:endParaRPr lang="en-US" sz="1200" dirty="0"/>
                    </a:p>
                  </a:txBody>
                  <a:tcPr/>
                </a:tc>
                <a:tc>
                  <a:txBody>
                    <a:bodyPr/>
                    <a:lstStyle/>
                    <a:p>
                      <a:r>
                        <a:rPr lang="en-US" sz="1200" dirty="0" smtClean="0"/>
                        <a:t>ENGINE STOPS</a:t>
                      </a:r>
                      <a:endParaRPr lang="en-US" sz="1200" dirty="0"/>
                    </a:p>
                  </a:txBody>
                  <a:tcPr/>
                </a:tc>
                <a:tc>
                  <a:txBody>
                    <a:bodyPr/>
                    <a:lstStyle/>
                    <a:p>
                      <a:r>
                        <a:rPr lang="en-US" sz="1200" dirty="0" smtClean="0"/>
                        <a:t>6</a:t>
                      </a:r>
                      <a:endParaRPr lang="en-US" sz="1200" dirty="0"/>
                    </a:p>
                  </a:txBody>
                  <a:tcPr/>
                </a:tc>
                <a:tc>
                  <a:txBody>
                    <a:bodyPr/>
                    <a:lstStyle/>
                    <a:p>
                      <a:r>
                        <a:rPr lang="en-US" sz="1200" dirty="0" smtClean="0"/>
                        <a:t>IMPROPER</a:t>
                      </a:r>
                      <a:r>
                        <a:rPr lang="en-US" sz="1200" baseline="0" dirty="0" smtClean="0"/>
                        <a:t> POSITIONING</a:t>
                      </a:r>
                      <a:endParaRPr lang="en-US" sz="1200" dirty="0"/>
                    </a:p>
                  </a:txBody>
                  <a:tcPr/>
                </a:tc>
                <a:tc>
                  <a:txBody>
                    <a:bodyPr/>
                    <a:lstStyle/>
                    <a:p>
                      <a:r>
                        <a:rPr lang="en-US" sz="1200" dirty="0" smtClean="0"/>
                        <a:t>3</a:t>
                      </a:r>
                      <a:endParaRPr lang="en-US" sz="1200" dirty="0"/>
                    </a:p>
                  </a:txBody>
                  <a:tcPr/>
                </a:tc>
                <a:tc>
                  <a:txBody>
                    <a:bodyPr/>
                    <a:lstStyle/>
                    <a:p>
                      <a:r>
                        <a:rPr lang="en-US" sz="1200" dirty="0" smtClean="0"/>
                        <a:t>MOUNT IT AWAY FROM DISTURBANCE PRONE AREA</a:t>
                      </a:r>
                      <a:endParaRPr lang="en-US" sz="1200" dirty="0"/>
                    </a:p>
                  </a:txBody>
                  <a:tcPr/>
                </a:tc>
                <a:tc>
                  <a:txBody>
                    <a:bodyPr/>
                    <a:lstStyle/>
                    <a:p>
                      <a:r>
                        <a:rPr lang="en-US" sz="1200" dirty="0" smtClean="0"/>
                        <a:t>18</a:t>
                      </a:r>
                      <a:endParaRPr lang="en-US" sz="1200" dirty="0"/>
                    </a:p>
                  </a:txBody>
                  <a:tcPr/>
                </a:tc>
              </a:tr>
            </a:tbl>
          </a:graphicData>
        </a:graphic>
      </p:graphicFrame>
      <p:sp>
        <p:nvSpPr>
          <p:cNvPr id="5" name="TextBox 4"/>
          <p:cNvSpPr txBox="1"/>
          <p:nvPr/>
        </p:nvSpPr>
        <p:spPr>
          <a:xfrm>
            <a:off x="2928926" y="0"/>
            <a:ext cx="3048000" cy="523220"/>
          </a:xfrm>
          <a:prstGeom prst="rect">
            <a:avLst/>
          </a:prstGeom>
          <a:noFill/>
        </p:spPr>
        <p:txBody>
          <a:bodyPr wrap="square" rtlCol="0">
            <a:spAutoFit/>
          </a:bodyPr>
          <a:lstStyle/>
          <a:p>
            <a:pPr algn="ctr"/>
            <a:r>
              <a:rPr lang="en-US" sz="2800" b="1" dirty="0" smtClean="0"/>
              <a:t>DFMEA</a:t>
            </a:r>
            <a:endParaRPr 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857364"/>
            <a:ext cx="9144000" cy="461665"/>
          </a:xfrm>
          <a:prstGeom prst="rect">
            <a:avLst/>
          </a:prstGeom>
          <a:noFill/>
        </p:spPr>
        <p:txBody>
          <a:bodyPr wrap="square" rtlCol="0">
            <a:spAutoFit/>
          </a:bodyPr>
          <a:lstStyle/>
          <a:p>
            <a:pPr algn="ctr"/>
            <a:r>
              <a:rPr lang="en-US" sz="2400" b="1" dirty="0" smtClean="0"/>
              <a:t>PROJECT PLAN               </a:t>
            </a:r>
            <a:endParaRPr lang="en-US" sz="2400" b="1" dirty="0"/>
          </a:p>
        </p:txBody>
      </p:sp>
      <p:sp>
        <p:nvSpPr>
          <p:cNvPr id="14" name="TextBox 13"/>
          <p:cNvSpPr txBox="1"/>
          <p:nvPr/>
        </p:nvSpPr>
        <p:spPr>
          <a:xfrm>
            <a:off x="7215206" y="2000240"/>
            <a:ext cx="1214446" cy="338554"/>
          </a:xfrm>
          <a:prstGeom prst="rect">
            <a:avLst/>
          </a:prstGeom>
          <a:solidFill>
            <a:schemeClr val="accent3">
              <a:lumMod val="60000"/>
              <a:lumOff val="40000"/>
            </a:schemeClr>
          </a:solidFill>
        </p:spPr>
        <p:txBody>
          <a:bodyPr wrap="square" rtlCol="0">
            <a:spAutoFit/>
          </a:bodyPr>
          <a:lstStyle/>
          <a:p>
            <a:r>
              <a:rPr lang="en-US" sz="1600" dirty="0" smtClean="0"/>
              <a:t>Non- Critical</a:t>
            </a:r>
            <a:endParaRPr lang="en-US" sz="1600" dirty="0"/>
          </a:p>
        </p:txBody>
      </p:sp>
      <p:sp>
        <p:nvSpPr>
          <p:cNvPr id="15" name="TextBox 14"/>
          <p:cNvSpPr txBox="1"/>
          <p:nvPr/>
        </p:nvSpPr>
        <p:spPr>
          <a:xfrm>
            <a:off x="6429388" y="2000240"/>
            <a:ext cx="785818" cy="338554"/>
          </a:xfrm>
          <a:prstGeom prst="rect">
            <a:avLst/>
          </a:prstGeom>
          <a:solidFill>
            <a:schemeClr val="accent6">
              <a:lumMod val="75000"/>
            </a:schemeClr>
          </a:solidFill>
        </p:spPr>
        <p:txBody>
          <a:bodyPr wrap="square" rtlCol="0">
            <a:spAutoFit/>
          </a:bodyPr>
          <a:lstStyle/>
          <a:p>
            <a:r>
              <a:rPr lang="en-US" sz="1600" dirty="0" smtClean="0"/>
              <a:t>Critical</a:t>
            </a:r>
            <a:endParaRPr lang="en-US" sz="1600" dirty="0"/>
          </a:p>
        </p:txBody>
      </p:sp>
      <p:sp>
        <p:nvSpPr>
          <p:cNvPr id="9" name="TextBox 8"/>
          <p:cNvSpPr txBox="1"/>
          <p:nvPr/>
        </p:nvSpPr>
        <p:spPr>
          <a:xfrm>
            <a:off x="0" y="0"/>
            <a:ext cx="9144000" cy="461665"/>
          </a:xfrm>
          <a:prstGeom prst="rect">
            <a:avLst/>
          </a:prstGeom>
          <a:noFill/>
        </p:spPr>
        <p:txBody>
          <a:bodyPr wrap="square" rtlCol="0">
            <a:spAutoFit/>
          </a:bodyPr>
          <a:lstStyle/>
          <a:p>
            <a:pPr algn="ctr"/>
            <a:r>
              <a:rPr lang="en-US" sz="2400" b="1" dirty="0" smtClean="0"/>
              <a:t>TEAM ORGANIZATION STRUCTURE</a:t>
            </a:r>
            <a:endParaRPr lang="en-IN" sz="2400" b="1" dirty="0"/>
          </a:p>
        </p:txBody>
      </p:sp>
      <p:sp>
        <p:nvSpPr>
          <p:cNvPr id="11" name="Flowchart: Process 10"/>
          <p:cNvSpPr/>
          <p:nvPr/>
        </p:nvSpPr>
        <p:spPr>
          <a:xfrm>
            <a:off x="2786050" y="1071545"/>
            <a:ext cx="1643074" cy="285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TEAM CAPTAIN</a:t>
            </a:r>
            <a:endParaRPr lang="en-IN" sz="1300" dirty="0"/>
          </a:p>
        </p:txBody>
      </p:sp>
      <p:sp>
        <p:nvSpPr>
          <p:cNvPr id="12" name="Flowchart: Process 11"/>
          <p:cNvSpPr/>
          <p:nvPr/>
        </p:nvSpPr>
        <p:spPr>
          <a:xfrm>
            <a:off x="500034" y="1071545"/>
            <a:ext cx="1714512" cy="28575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FACULTY ADVISOR</a:t>
            </a:r>
            <a:endParaRPr lang="en-IN" sz="1300" dirty="0"/>
          </a:p>
        </p:txBody>
      </p:sp>
      <p:sp>
        <p:nvSpPr>
          <p:cNvPr id="13" name="Flowchart: Process 12"/>
          <p:cNvSpPr/>
          <p:nvPr/>
        </p:nvSpPr>
        <p:spPr>
          <a:xfrm>
            <a:off x="5429256" y="714357"/>
            <a:ext cx="2214578" cy="2143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a:p>
            <a:pPr algn="ctr"/>
            <a:r>
              <a:rPr lang="en-US" sz="1300" dirty="0" smtClean="0"/>
              <a:t>LOGISTIC DEPARTMENT</a:t>
            </a:r>
            <a:endParaRPr lang="en-IN" sz="1300" dirty="0" smtClean="0"/>
          </a:p>
          <a:p>
            <a:pPr algn="ctr"/>
            <a:endParaRPr lang="en-IN" sz="1300" dirty="0" smtClean="0"/>
          </a:p>
        </p:txBody>
      </p:sp>
      <p:sp>
        <p:nvSpPr>
          <p:cNvPr id="16" name="Flowchart: Process 15"/>
          <p:cNvSpPr/>
          <p:nvPr/>
        </p:nvSpPr>
        <p:spPr>
          <a:xfrm>
            <a:off x="5429256" y="1000108"/>
            <a:ext cx="2214578" cy="2143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DESIGNING DEPARTMENT</a:t>
            </a:r>
            <a:endParaRPr lang="en-IN" sz="1300" dirty="0" smtClean="0"/>
          </a:p>
        </p:txBody>
      </p:sp>
      <p:sp>
        <p:nvSpPr>
          <p:cNvPr id="18" name="Flowchart: Process 17"/>
          <p:cNvSpPr/>
          <p:nvPr/>
        </p:nvSpPr>
        <p:spPr>
          <a:xfrm>
            <a:off x="5429256" y="1285860"/>
            <a:ext cx="2214578" cy="2143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FABRICATION DEPARTMENT</a:t>
            </a:r>
            <a:endParaRPr lang="en-IN" sz="1300" dirty="0"/>
          </a:p>
        </p:txBody>
      </p:sp>
      <p:sp>
        <p:nvSpPr>
          <p:cNvPr id="19" name="Flowchart: Process 18"/>
          <p:cNvSpPr/>
          <p:nvPr/>
        </p:nvSpPr>
        <p:spPr>
          <a:xfrm>
            <a:off x="5429256" y="1571612"/>
            <a:ext cx="2214578" cy="2143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ELECTRICAL DEPARTMENT</a:t>
            </a:r>
            <a:endParaRPr lang="en-IN" sz="1300" dirty="0"/>
          </a:p>
        </p:txBody>
      </p:sp>
      <p:cxnSp>
        <p:nvCxnSpPr>
          <p:cNvPr id="21" name="Straight Arrow Connector 20"/>
          <p:cNvCxnSpPr>
            <a:stCxn id="12" idx="3"/>
            <a:endCxn id="11" idx="1"/>
          </p:cNvCxnSpPr>
          <p:nvPr/>
        </p:nvCxnSpPr>
        <p:spPr>
          <a:xfrm>
            <a:off x="2214546" y="1214421"/>
            <a:ext cx="571504"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3" name="Elbow Connector 22"/>
          <p:cNvCxnSpPr>
            <a:stCxn id="11" idx="3"/>
            <a:endCxn id="13" idx="1"/>
          </p:cNvCxnSpPr>
          <p:nvPr/>
        </p:nvCxnSpPr>
        <p:spPr>
          <a:xfrm flipV="1">
            <a:off x="4429124" y="821514"/>
            <a:ext cx="1000132" cy="392907"/>
          </a:xfrm>
          <a:prstGeom prst="bentConnector3">
            <a:avLst>
              <a:gd name="adj1" fmla="val 50000"/>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9" name="Elbow Connector 28"/>
          <p:cNvCxnSpPr>
            <a:stCxn id="11" idx="3"/>
            <a:endCxn id="19" idx="1"/>
          </p:cNvCxnSpPr>
          <p:nvPr/>
        </p:nvCxnSpPr>
        <p:spPr>
          <a:xfrm>
            <a:off x="4429124" y="1214421"/>
            <a:ext cx="1000132" cy="464348"/>
          </a:xfrm>
          <a:prstGeom prst="bentConnector3">
            <a:avLst>
              <a:gd name="adj1" fmla="val 50000"/>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2" name="Elbow Connector 31"/>
          <p:cNvCxnSpPr>
            <a:stCxn id="11" idx="3"/>
            <a:endCxn id="16" idx="1"/>
          </p:cNvCxnSpPr>
          <p:nvPr/>
        </p:nvCxnSpPr>
        <p:spPr>
          <a:xfrm flipV="1">
            <a:off x="4429124" y="1107265"/>
            <a:ext cx="1000132" cy="107156"/>
          </a:xfrm>
          <a:prstGeom prst="bentConnector3">
            <a:avLst>
              <a:gd name="adj1" fmla="val 50000"/>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5" name="Elbow Connector 34"/>
          <p:cNvCxnSpPr>
            <a:stCxn id="11" idx="3"/>
            <a:endCxn id="18" idx="1"/>
          </p:cNvCxnSpPr>
          <p:nvPr/>
        </p:nvCxnSpPr>
        <p:spPr>
          <a:xfrm>
            <a:off x="4429124" y="1214421"/>
            <a:ext cx="1000132" cy="178596"/>
          </a:xfrm>
          <a:prstGeom prst="bentConnector3">
            <a:avLst>
              <a:gd name="adj1" fmla="val 50000"/>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76" name="Chart 75"/>
          <p:cNvGraphicFramePr/>
          <p:nvPr/>
        </p:nvGraphicFramePr>
        <p:xfrm>
          <a:off x="0" y="2357430"/>
          <a:ext cx="9144000" cy="4357718"/>
        </p:xfrm>
        <a:graphic>
          <a:graphicData uri="http://schemas.openxmlformats.org/drawingml/2006/chart">
            <c:chart xmlns:c="http://schemas.openxmlformats.org/drawingml/2006/chart" xmlns:r="http://schemas.openxmlformats.org/officeDocument/2006/relationships" r:id="rId2"/>
          </a:graphicData>
        </a:graphic>
      </p:graphicFrame>
      <p:sp>
        <p:nvSpPr>
          <p:cNvPr id="22" name="Rectangle 21"/>
          <p:cNvSpPr/>
          <p:nvPr/>
        </p:nvSpPr>
        <p:spPr>
          <a:xfrm>
            <a:off x="142844" y="571480"/>
            <a:ext cx="8858312" cy="12858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3571876"/>
            <a:ext cx="4429156" cy="1815882"/>
          </a:xfrm>
          <a:prstGeom prst="rect">
            <a:avLst/>
          </a:prstGeom>
          <a:noFill/>
        </p:spPr>
        <p:txBody>
          <a:bodyPr wrap="square" rtlCol="0">
            <a:spAutoFit/>
          </a:bodyPr>
          <a:lstStyle/>
          <a:p>
            <a:pPr>
              <a:buFont typeface="Arial" pitchFamily="34" charset="0"/>
              <a:buChar char="•"/>
            </a:pPr>
            <a:r>
              <a:rPr lang="en-US" sz="1400" b="1" u="sng" dirty="0" smtClean="0"/>
              <a:t> Engine Specification :-</a:t>
            </a:r>
            <a:endParaRPr lang="en-IN" sz="1400" b="1" u="sng" dirty="0" smtClean="0"/>
          </a:p>
          <a:p>
            <a:pPr lvl="1"/>
            <a:r>
              <a:rPr lang="en-IN" sz="1400" dirty="0" smtClean="0"/>
              <a:t>Briggs and Stratton Engine 10 hp OHV Intake with 3800rpm. </a:t>
            </a:r>
          </a:p>
          <a:p>
            <a:pPr>
              <a:buFont typeface="Arial" pitchFamily="34" charset="0"/>
              <a:buChar char="•"/>
            </a:pPr>
            <a:r>
              <a:rPr lang="en-US" sz="1400" b="1" u="sng" dirty="0" smtClean="0"/>
              <a:t>Governor Setting:- </a:t>
            </a:r>
          </a:p>
          <a:p>
            <a:pPr lvl="1"/>
            <a:r>
              <a:rPr lang="en-US" sz="1400" dirty="0" smtClean="0"/>
              <a:t>It should not Exceed 3800 RPM.</a:t>
            </a:r>
          </a:p>
          <a:p>
            <a:pPr>
              <a:buFont typeface="Arial" pitchFamily="34" charset="0"/>
              <a:buChar char="•"/>
            </a:pPr>
            <a:r>
              <a:rPr lang="en-US" sz="1400" b="1" u="sng" dirty="0" smtClean="0"/>
              <a:t> Kill Switch:-</a:t>
            </a:r>
          </a:p>
          <a:p>
            <a:pPr marL="400050" lvl="1" indent="0">
              <a:buNone/>
            </a:pPr>
            <a:r>
              <a:rPr lang="en-US" sz="1400" dirty="0" smtClean="0"/>
              <a:t>Rotary switch or Pull to off type of switches  are not allowed.</a:t>
            </a:r>
          </a:p>
        </p:txBody>
      </p:sp>
      <p:sp>
        <p:nvSpPr>
          <p:cNvPr id="7" name="TextBox 6"/>
          <p:cNvSpPr txBox="1"/>
          <p:nvPr/>
        </p:nvSpPr>
        <p:spPr>
          <a:xfrm>
            <a:off x="4572000" y="3643314"/>
            <a:ext cx="4357718" cy="2677656"/>
          </a:xfrm>
          <a:prstGeom prst="rect">
            <a:avLst/>
          </a:prstGeom>
          <a:noFill/>
        </p:spPr>
        <p:txBody>
          <a:bodyPr wrap="square" rtlCol="0">
            <a:spAutoFit/>
          </a:bodyPr>
          <a:lstStyle/>
          <a:p>
            <a:pPr lvl="1">
              <a:buFont typeface="Arial" pitchFamily="34" charset="0"/>
              <a:buChar char="•"/>
            </a:pPr>
            <a:r>
              <a:rPr lang="en-US" sz="1400" b="1" u="sng" dirty="0" smtClean="0"/>
              <a:t> Brakes :-</a:t>
            </a:r>
          </a:p>
          <a:p>
            <a:pPr marL="857250" lvl="2"/>
            <a:r>
              <a:rPr lang="en-US" sz="1400" dirty="0" smtClean="0"/>
              <a:t>Plastic brake lines are not allowed.   </a:t>
            </a:r>
          </a:p>
          <a:p>
            <a:pPr lvl="1">
              <a:buFont typeface="Arial" pitchFamily="34" charset="0"/>
              <a:buChar char="•"/>
            </a:pPr>
            <a:r>
              <a:rPr lang="en-US" sz="1400" b="1" u="sng" dirty="0" smtClean="0"/>
              <a:t> Battery:-</a:t>
            </a:r>
          </a:p>
          <a:p>
            <a:pPr marL="857250" lvl="2"/>
            <a:r>
              <a:rPr lang="en-US" sz="1400" dirty="0" smtClean="0"/>
              <a:t>Recommended Battery: 12 V, 44 Ah </a:t>
            </a:r>
          </a:p>
          <a:p>
            <a:pPr marL="857250" lvl="2"/>
            <a:r>
              <a:rPr lang="en-US" sz="1400" dirty="0" smtClean="0"/>
              <a:t>The mounting of battery must prevent the battery from coming loose during a roll over &amp; must be enclosed from the exhaust and the fuel system. </a:t>
            </a:r>
          </a:p>
          <a:p>
            <a:pPr marL="400050" lvl="1">
              <a:buFont typeface="Arial" pitchFamily="34" charset="0"/>
              <a:buChar char="•"/>
            </a:pPr>
            <a:r>
              <a:rPr lang="en-US" sz="1400" b="1" dirty="0" smtClean="0"/>
              <a:t> </a:t>
            </a:r>
            <a:r>
              <a:rPr lang="en-US" sz="1400" b="1" u="sng" dirty="0" smtClean="0"/>
              <a:t>Fuel lines:-</a:t>
            </a:r>
            <a:endParaRPr lang="en-IN" sz="1400" b="1" u="sng" dirty="0" smtClean="0"/>
          </a:p>
          <a:p>
            <a:pPr marL="857250" lvl="2"/>
            <a:r>
              <a:rPr lang="en-US" sz="1400" dirty="0" smtClean="0"/>
              <a:t>Fuel lines are not allowed in the cockpit.</a:t>
            </a:r>
          </a:p>
          <a:p>
            <a:pPr marL="400050" lvl="1">
              <a:buFont typeface="Arial" pitchFamily="34" charset="0"/>
              <a:buChar char="•"/>
            </a:pPr>
            <a:r>
              <a:rPr lang="en-US" sz="1400" b="1" dirty="0" smtClean="0"/>
              <a:t> </a:t>
            </a:r>
            <a:r>
              <a:rPr lang="en-US" sz="1400" b="1" u="sng" dirty="0" smtClean="0"/>
              <a:t>Throttle:-</a:t>
            </a:r>
          </a:p>
          <a:p>
            <a:pPr marL="857250" lvl="2"/>
            <a:r>
              <a:rPr lang="en-US" sz="1400" dirty="0" smtClean="0"/>
              <a:t>Hand operated throttle will not be allowed. </a:t>
            </a:r>
          </a:p>
        </p:txBody>
      </p:sp>
      <p:graphicFrame>
        <p:nvGraphicFramePr>
          <p:cNvPr id="9" name="Content Placeholder 3"/>
          <p:cNvGraphicFramePr>
            <a:graphicFrameLocks noGrp="1"/>
          </p:cNvGraphicFramePr>
          <p:nvPr>
            <p:ph idx="1"/>
          </p:nvPr>
        </p:nvGraphicFramePr>
        <p:xfrm>
          <a:off x="0" y="1"/>
          <a:ext cx="9144000" cy="3505200"/>
        </p:xfrm>
        <a:graphic>
          <a:graphicData uri="http://schemas.openxmlformats.org/drawingml/2006/table">
            <a:tbl>
              <a:tblPr firstRow="1" bandRow="1">
                <a:tableStyleId>{08FB837D-C827-4EFA-A057-4D05807E0F7C}</a:tableStyleId>
              </a:tblPr>
              <a:tblGrid>
                <a:gridCol w="1500165"/>
                <a:gridCol w="4714908"/>
                <a:gridCol w="2928927"/>
              </a:tblGrid>
              <a:tr h="438173">
                <a:tc gridSpan="3">
                  <a:txBody>
                    <a:bodyPr/>
                    <a:lstStyle/>
                    <a:p>
                      <a:pPr algn="ctr"/>
                      <a:r>
                        <a:rPr lang="en-US" sz="2400" u="none" dirty="0" smtClean="0">
                          <a:solidFill>
                            <a:sysClr val="windowText" lastClr="000000"/>
                          </a:solidFill>
                        </a:rPr>
                        <a:t>KNOWLEDGE</a:t>
                      </a:r>
                      <a:r>
                        <a:rPr lang="en-US" sz="2400" u="none" baseline="0" dirty="0" smtClean="0">
                          <a:solidFill>
                            <a:sysClr val="windowText" lastClr="000000"/>
                          </a:solidFill>
                        </a:rPr>
                        <a:t> OF RULEBOOK</a:t>
                      </a:r>
                      <a:endParaRPr lang="en-IN" sz="1400" b="0" u="none" dirty="0">
                        <a:solidFill>
                          <a:sysClr val="windowText" lastClr="000000"/>
                        </a:solidFill>
                      </a:endParaRPr>
                    </a:p>
                  </a:txBody>
                  <a:tcPr/>
                </a:tc>
                <a:tc hMerge="1">
                  <a:txBody>
                    <a:bodyPr/>
                    <a:lstStyle/>
                    <a:p>
                      <a:endParaRPr lang="en-IN" dirty="0"/>
                    </a:p>
                  </a:txBody>
                  <a:tcPr/>
                </a:tc>
                <a:tc hMerge="1">
                  <a:txBody>
                    <a:bodyPr/>
                    <a:lstStyle/>
                    <a:p>
                      <a:endParaRPr lang="en-IN" dirty="0"/>
                    </a:p>
                  </a:txBody>
                  <a:tcPr/>
                </a:tc>
              </a:tr>
              <a:tr h="292115">
                <a:tc>
                  <a:txBody>
                    <a:bodyPr/>
                    <a:lstStyle/>
                    <a:p>
                      <a:pPr algn="ctr"/>
                      <a:r>
                        <a:rPr lang="en-US" sz="1600" b="1" u="none" dirty="0" smtClean="0"/>
                        <a:t>Constraints</a:t>
                      </a:r>
                      <a:endParaRPr lang="en-IN" sz="1600" b="1" u="none" dirty="0">
                        <a:solidFill>
                          <a:schemeClr val="tx1"/>
                        </a:solidFill>
                      </a:endParaRPr>
                    </a:p>
                  </a:txBody>
                  <a:tcPr/>
                </a:tc>
                <a:tc>
                  <a:txBody>
                    <a:bodyPr/>
                    <a:lstStyle/>
                    <a:p>
                      <a:pPr algn="ctr"/>
                      <a:r>
                        <a:rPr lang="en-US" sz="1600" b="1" u="none" dirty="0" smtClean="0"/>
                        <a:t> Rule book Criteria</a:t>
                      </a:r>
                      <a:endParaRPr lang="en-IN" sz="1600" b="1" u="none" dirty="0">
                        <a:solidFill>
                          <a:schemeClr val="tx1"/>
                        </a:solidFill>
                      </a:endParaRPr>
                    </a:p>
                  </a:txBody>
                  <a:tcPr/>
                </a:tc>
                <a:tc>
                  <a:txBody>
                    <a:bodyPr/>
                    <a:lstStyle/>
                    <a:p>
                      <a:pPr algn="ctr"/>
                      <a:r>
                        <a:rPr lang="en-US" sz="1600" b="1" u="none" dirty="0" smtClean="0"/>
                        <a:t> Our Design </a:t>
                      </a:r>
                      <a:endParaRPr lang="en-IN" sz="1600" b="1" u="none" dirty="0">
                        <a:solidFill>
                          <a:schemeClr val="tx1"/>
                        </a:solidFill>
                      </a:endParaRPr>
                    </a:p>
                  </a:txBody>
                  <a:tcPr/>
                </a:tc>
              </a:tr>
              <a:tr h="496596">
                <a:tc>
                  <a:txBody>
                    <a:bodyPr/>
                    <a:lstStyle/>
                    <a:p>
                      <a:r>
                        <a:rPr lang="en-US" sz="1400" u="none" dirty="0" smtClean="0"/>
                        <a:t>Vehicle Configuration</a:t>
                      </a:r>
                      <a:endParaRPr lang="en-IN" sz="1400" b="0" u="none" dirty="0">
                        <a:solidFill>
                          <a:schemeClr val="tx1"/>
                        </a:solidFill>
                      </a:endParaRPr>
                    </a:p>
                  </a:txBody>
                  <a:tcPr/>
                </a:tc>
                <a:tc>
                  <a:txBody>
                    <a:bodyPr/>
                    <a:lstStyle/>
                    <a:p>
                      <a:r>
                        <a:rPr lang="en-IN" sz="1400" u="none" kern="1200" baseline="0" dirty="0" smtClean="0"/>
                        <a:t>Four or more wheels not in a straight line. </a:t>
                      </a:r>
                    </a:p>
                    <a:p>
                      <a:r>
                        <a:rPr lang="en-US" sz="1400" u="none" kern="1200" baseline="0" dirty="0" smtClean="0"/>
                        <a:t>Three wheels not allowed.</a:t>
                      </a:r>
                      <a:endParaRPr lang="en-IN" sz="1400" b="0" u="none" dirty="0">
                        <a:solidFill>
                          <a:schemeClr val="tx1"/>
                        </a:solidFill>
                      </a:endParaRPr>
                    </a:p>
                  </a:txBody>
                  <a:tcPr/>
                </a:tc>
                <a:tc>
                  <a:txBody>
                    <a:bodyPr/>
                    <a:lstStyle/>
                    <a:p>
                      <a:r>
                        <a:rPr lang="en-US" sz="1400" u="none" dirty="0" smtClean="0"/>
                        <a:t>4</a:t>
                      </a:r>
                      <a:r>
                        <a:rPr lang="en-US" sz="1400" u="none" baseline="0" dirty="0" smtClean="0"/>
                        <a:t> Wheels not in a straight line</a:t>
                      </a:r>
                      <a:endParaRPr lang="en-IN" sz="1400" b="0" u="none" dirty="0">
                        <a:solidFill>
                          <a:schemeClr val="tx1"/>
                        </a:solidFill>
                      </a:endParaRPr>
                    </a:p>
                  </a:txBody>
                  <a:tcPr/>
                </a:tc>
              </a:tr>
              <a:tr h="701076">
                <a:tc>
                  <a:txBody>
                    <a:bodyPr/>
                    <a:lstStyle/>
                    <a:p>
                      <a:r>
                        <a:rPr lang="en-US" sz="1400" u="none" dirty="0" smtClean="0"/>
                        <a:t>Vehicle</a:t>
                      </a:r>
                      <a:r>
                        <a:rPr lang="en-US" sz="1400" u="none" baseline="0" dirty="0" smtClean="0"/>
                        <a:t> Dimensions</a:t>
                      </a:r>
                      <a:endParaRPr lang="en-IN" sz="1400" b="0" u="none" dirty="0">
                        <a:solidFill>
                          <a:schemeClr val="tx1"/>
                        </a:solidFill>
                      </a:endParaRPr>
                    </a:p>
                  </a:txBody>
                  <a:tcPr/>
                </a:tc>
                <a:tc>
                  <a:txBody>
                    <a:bodyPr/>
                    <a:lstStyle/>
                    <a:p>
                      <a:pPr>
                        <a:buNone/>
                      </a:pPr>
                      <a:r>
                        <a:rPr lang="en-US" sz="1400" u="none" dirty="0" smtClean="0"/>
                        <a:t>Max</a:t>
                      </a:r>
                      <a:r>
                        <a:rPr lang="en-US" sz="1400" u="none" baseline="0" dirty="0" smtClean="0"/>
                        <a:t> width:</a:t>
                      </a:r>
                      <a:r>
                        <a:rPr lang="en-US" sz="1400" u="none" dirty="0" smtClean="0"/>
                        <a:t>64 inch</a:t>
                      </a:r>
                    </a:p>
                    <a:p>
                      <a:pPr>
                        <a:buNone/>
                      </a:pPr>
                      <a:r>
                        <a:rPr lang="en-US" sz="1400" u="none" dirty="0" smtClean="0"/>
                        <a:t>Max.</a:t>
                      </a:r>
                      <a:r>
                        <a:rPr lang="en-US" sz="1400" u="none" baseline="0" dirty="0" smtClean="0"/>
                        <a:t> length:108 inch</a:t>
                      </a:r>
                      <a:endParaRPr lang="en-US" sz="1400" b="0" u="none" baseline="0" dirty="0" smtClean="0">
                        <a:solidFill>
                          <a:schemeClr val="tx1"/>
                        </a:solidFill>
                      </a:endParaRPr>
                    </a:p>
                  </a:txBody>
                  <a:tcPr/>
                </a:tc>
                <a:tc>
                  <a:txBody>
                    <a:bodyPr/>
                    <a:lstStyle/>
                    <a:p>
                      <a:r>
                        <a:rPr lang="en-US" sz="1400" u="none" baseline="0" dirty="0" smtClean="0"/>
                        <a:t>Design Width:62 inch</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u="none" baseline="0" dirty="0" smtClean="0"/>
                        <a:t>Design Length:92 inch</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u="none" baseline="0" dirty="0" smtClean="0"/>
                        <a:t>Design Height: 63 inch</a:t>
                      </a:r>
                      <a:endParaRPr lang="en-US" sz="1400" b="0" u="none" baseline="0" dirty="0" smtClean="0">
                        <a:solidFill>
                          <a:schemeClr val="tx1"/>
                        </a:solidFill>
                      </a:endParaRPr>
                    </a:p>
                  </a:txBody>
                  <a:tcPr/>
                </a:tc>
              </a:tr>
              <a:tr h="496596">
                <a:tc>
                  <a:txBody>
                    <a:bodyPr/>
                    <a:lstStyle/>
                    <a:p>
                      <a:r>
                        <a:rPr lang="en-US" sz="1400" u="none" dirty="0" smtClean="0"/>
                        <a:t>Transmission</a:t>
                      </a:r>
                      <a:endParaRPr lang="en-IN" sz="1400" b="0" u="none" dirty="0">
                        <a:solidFill>
                          <a:schemeClr val="tx1"/>
                        </a:solidFill>
                      </a:endParaRPr>
                    </a:p>
                  </a:txBody>
                  <a:tcPr/>
                </a:tc>
                <a:tc>
                  <a:txBody>
                    <a:bodyPr/>
                    <a:lstStyle/>
                    <a:p>
                      <a:r>
                        <a:rPr lang="en-US" sz="1400" u="none" dirty="0" smtClean="0"/>
                        <a:t>Any type with max 60km/h speed in top gear.</a:t>
                      </a:r>
                      <a:endParaRPr lang="en-IN" sz="1400" b="0" u="none" dirty="0">
                        <a:solidFill>
                          <a:schemeClr val="tx1"/>
                        </a:solidFill>
                      </a:endParaRPr>
                    </a:p>
                  </a:txBody>
                  <a:tcPr/>
                </a:tc>
                <a:tc>
                  <a:txBody>
                    <a:bodyPr/>
                    <a:lstStyle/>
                    <a:p>
                      <a:r>
                        <a:rPr lang="en-US" sz="1400" u="none" dirty="0" smtClean="0"/>
                        <a:t>M&amp;M</a:t>
                      </a:r>
                      <a:r>
                        <a:rPr lang="en-US" sz="1400" u="none" baseline="0" dirty="0" smtClean="0"/>
                        <a:t> Alfa Champion Gearbox with 57 km/h speed</a:t>
                      </a:r>
                      <a:endParaRPr lang="en-IN" sz="1400" b="0" u="none" dirty="0">
                        <a:solidFill>
                          <a:schemeClr val="tx1"/>
                        </a:solidFill>
                      </a:endParaRPr>
                    </a:p>
                  </a:txBody>
                  <a:tcPr/>
                </a:tc>
              </a:tr>
              <a:tr h="787115">
                <a:tc>
                  <a:txBody>
                    <a:bodyPr/>
                    <a:lstStyle/>
                    <a:p>
                      <a:r>
                        <a:rPr lang="en-US" sz="1400" u="none" dirty="0" smtClean="0"/>
                        <a:t>Roll cage Ergonomics </a:t>
                      </a:r>
                      <a:endParaRPr lang="en-IN" sz="1400" b="0" u="none" dirty="0">
                        <a:solidFill>
                          <a:schemeClr val="tx1"/>
                        </a:solidFill>
                      </a:endParaRPr>
                    </a:p>
                  </a:txBody>
                  <a:tcPr/>
                </a:tc>
                <a:tc>
                  <a:txBody>
                    <a:bodyPr/>
                    <a:lstStyle/>
                    <a:p>
                      <a:r>
                        <a:rPr lang="en-US" sz="1400" u="none" dirty="0" smtClean="0"/>
                        <a:t>Top</a:t>
                      </a:r>
                      <a:r>
                        <a:rPr lang="en-US" sz="1400" u="none" baseline="0" dirty="0" smtClean="0"/>
                        <a:t> clearance </a:t>
                      </a:r>
                      <a:r>
                        <a:rPr lang="en-US" sz="1400" u="none" dirty="0" smtClean="0"/>
                        <a:t> of roll cage with helmet  = 6</a:t>
                      </a:r>
                      <a:r>
                        <a:rPr lang="en-US" sz="1400" u="none" baseline="0" dirty="0" smtClean="0"/>
                        <a:t> inch.</a:t>
                      </a:r>
                      <a:r>
                        <a:rPr lang="en-US" sz="1400" u="none" dirty="0" smtClean="0"/>
                        <a:t> </a:t>
                      </a:r>
                    </a:p>
                    <a:p>
                      <a:r>
                        <a:rPr lang="en-US" sz="1400" u="none" dirty="0" smtClean="0"/>
                        <a:t>Driver’s body clearance from cockpit area = 3 inch</a:t>
                      </a:r>
                    </a:p>
                    <a:p>
                      <a:r>
                        <a:rPr lang="en-US" sz="1400" u="none" dirty="0" smtClean="0"/>
                        <a:t>Clearance</a:t>
                      </a:r>
                      <a:r>
                        <a:rPr lang="en-US" sz="1400" u="none" baseline="0" dirty="0" smtClean="0"/>
                        <a:t> from  SIM to seat = 8 to 14 inch</a:t>
                      </a:r>
                      <a:endParaRPr lang="en-US" sz="1400" u="none" dirty="0" smtClean="0"/>
                    </a:p>
                    <a:p>
                      <a:r>
                        <a:rPr lang="en-US" sz="1400" u="none" dirty="0" smtClean="0"/>
                        <a:t>Padding of roll cage with 0.5” resilient foam material.</a:t>
                      </a:r>
                      <a:endParaRPr lang="en-IN" sz="1400" b="0" u="none" dirty="0">
                        <a:solidFill>
                          <a:schemeClr val="tx1"/>
                        </a:solidFill>
                      </a:endParaRPr>
                    </a:p>
                  </a:txBody>
                  <a:tcPr/>
                </a:tc>
                <a:tc>
                  <a:txBody>
                    <a:bodyPr/>
                    <a:lstStyle/>
                    <a:p>
                      <a:r>
                        <a:rPr lang="en-US" sz="1400" u="none" dirty="0" smtClean="0"/>
                        <a:t>Clearance provided  =  9</a:t>
                      </a:r>
                      <a:r>
                        <a:rPr lang="en-US" sz="1400" u="none" baseline="0" dirty="0" smtClean="0"/>
                        <a:t> inch</a:t>
                      </a:r>
                    </a:p>
                    <a:p>
                      <a:r>
                        <a:rPr lang="en-US" sz="1400" u="none" dirty="0" smtClean="0"/>
                        <a:t>Clearance provided  =  4 inch</a:t>
                      </a:r>
                    </a:p>
                    <a:p>
                      <a:r>
                        <a:rPr lang="en-US" sz="1400" u="none" dirty="0" smtClean="0"/>
                        <a:t>Clearance provided  =</a:t>
                      </a:r>
                      <a:r>
                        <a:rPr lang="en-US" sz="1400" u="none" baseline="0" dirty="0" smtClean="0"/>
                        <a:t> </a:t>
                      </a:r>
                      <a:r>
                        <a:rPr lang="en-US" sz="1400" u="none" dirty="0" smtClean="0"/>
                        <a:t> 10 inch</a:t>
                      </a:r>
                      <a:endParaRPr lang="en-IN" sz="1400" b="0" u="none" dirty="0">
                        <a:solidFill>
                          <a:schemeClr val="tx1"/>
                        </a:solidFill>
                      </a:endParaRPr>
                    </a:p>
                  </a:txBody>
                  <a:tcPr/>
                </a:tc>
              </a:tr>
            </a:tbl>
          </a:graphicData>
        </a:graphic>
      </p:graphicFrame>
      <p:sp>
        <p:nvSpPr>
          <p:cNvPr id="6" name="TextBox 5"/>
          <p:cNvSpPr txBox="1"/>
          <p:nvPr/>
        </p:nvSpPr>
        <p:spPr>
          <a:xfrm>
            <a:off x="285720" y="5357826"/>
            <a:ext cx="4500594" cy="954107"/>
          </a:xfrm>
          <a:prstGeom prst="rect">
            <a:avLst/>
          </a:prstGeom>
          <a:noFill/>
        </p:spPr>
        <p:txBody>
          <a:bodyPr wrap="square" rtlCol="0">
            <a:spAutoFit/>
          </a:bodyPr>
          <a:lstStyle/>
          <a:p>
            <a:pPr>
              <a:buFont typeface="Arial" pitchFamily="34" charset="0"/>
              <a:buChar char="•"/>
            </a:pPr>
            <a:r>
              <a:rPr lang="en-US" sz="1400" b="1" u="sng" dirty="0" smtClean="0"/>
              <a:t> Roll cage Material : -</a:t>
            </a:r>
          </a:p>
          <a:p>
            <a:pPr lvl="1"/>
            <a:r>
              <a:rPr lang="en-US" sz="1400" dirty="0" smtClean="0"/>
              <a:t>Wall Thickness – min 0.128 inch., O.D. – min 1Inch Carbon Content –  0.18% min.</a:t>
            </a:r>
            <a:endParaRPr lang="en-IN" sz="1400" dirty="0" smtClean="0"/>
          </a:p>
          <a:p>
            <a:endParaRPr lang="en-IN"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914400"/>
          </a:xfrm>
        </p:spPr>
        <p:txBody>
          <a:bodyPr>
            <a:normAutofit/>
          </a:bodyPr>
          <a:lstStyle/>
          <a:p>
            <a:r>
              <a:rPr lang="en-US" sz="2800" b="1" dirty="0" smtClean="0"/>
              <a:t>DESIGN METHODOLOGY</a:t>
            </a:r>
            <a:endParaRPr lang="en-US" sz="2800" b="1" dirty="0"/>
          </a:p>
        </p:txBody>
      </p:sp>
      <p:pic>
        <p:nvPicPr>
          <p:cNvPr id="5" name="Picture 4" descr="SDC11482.JPG"/>
          <p:cNvPicPr>
            <a:picLocks noChangeAspect="1"/>
          </p:cNvPicPr>
          <p:nvPr/>
        </p:nvPicPr>
        <p:blipFill>
          <a:blip r:embed="rId2" cstate="print"/>
          <a:stretch>
            <a:fillRect/>
          </a:stretch>
        </p:blipFill>
        <p:spPr>
          <a:xfrm>
            <a:off x="5943600" y="609600"/>
            <a:ext cx="3048000" cy="2057400"/>
          </a:xfrm>
          <a:prstGeom prst="rect">
            <a:avLst/>
          </a:prstGeom>
          <a:ln>
            <a:solidFill>
              <a:schemeClr val="tx1"/>
            </a:solidFill>
          </a:ln>
        </p:spPr>
      </p:pic>
      <p:sp>
        <p:nvSpPr>
          <p:cNvPr id="7" name="TextBox 6"/>
          <p:cNvSpPr txBox="1"/>
          <p:nvPr/>
        </p:nvSpPr>
        <p:spPr>
          <a:xfrm>
            <a:off x="381000" y="1371600"/>
            <a:ext cx="4419600" cy="646331"/>
          </a:xfrm>
          <a:prstGeom prst="rect">
            <a:avLst/>
          </a:prstGeom>
          <a:noFill/>
        </p:spPr>
        <p:txBody>
          <a:bodyPr wrap="square" rtlCol="0">
            <a:spAutoFit/>
          </a:bodyPr>
          <a:lstStyle/>
          <a:p>
            <a:endParaRPr lang="en-US" dirty="0" smtClean="0"/>
          </a:p>
          <a:p>
            <a:pPr>
              <a:buFont typeface="Arial" pitchFamily="34" charset="0"/>
              <a:buChar char="•"/>
            </a:pPr>
            <a:endParaRPr lang="en-US" dirty="0"/>
          </a:p>
        </p:txBody>
      </p:sp>
      <p:graphicFrame>
        <p:nvGraphicFramePr>
          <p:cNvPr id="14" name="Diagram 13"/>
          <p:cNvGraphicFramePr/>
          <p:nvPr/>
        </p:nvGraphicFramePr>
        <p:xfrm>
          <a:off x="-304800" y="2286000"/>
          <a:ext cx="3733800"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p:cNvGraphicFramePr/>
          <p:nvPr/>
        </p:nvGraphicFramePr>
        <p:xfrm>
          <a:off x="0" y="609600"/>
          <a:ext cx="2286000" cy="4038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27" name="Elbow Connector 26"/>
          <p:cNvCxnSpPr/>
          <p:nvPr/>
        </p:nvCxnSpPr>
        <p:spPr>
          <a:xfrm>
            <a:off x="2057400" y="6858000"/>
            <a:ext cx="990600"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0" y="4724400"/>
            <a:ext cx="4724400" cy="2462213"/>
          </a:xfrm>
          <a:prstGeom prst="rect">
            <a:avLst/>
          </a:prstGeom>
          <a:noFill/>
        </p:spPr>
        <p:txBody>
          <a:bodyPr wrap="square" rtlCol="0">
            <a:spAutoFit/>
          </a:bodyPr>
          <a:lstStyle/>
          <a:p>
            <a:r>
              <a:rPr lang="en-US" sz="1400" b="1" u="sng" dirty="0" smtClean="0"/>
              <a:t>ROLL CAGE DESIGN:-</a:t>
            </a:r>
          </a:p>
          <a:p>
            <a:pPr>
              <a:buFont typeface="Arial" pitchFamily="34" charset="0"/>
              <a:buChar char="•"/>
            </a:pPr>
            <a:r>
              <a:rPr lang="en-US" sz="1400" dirty="0" smtClean="0"/>
              <a:t> The design process of the vehicle is iterative and is based </a:t>
            </a:r>
          </a:p>
          <a:p>
            <a:r>
              <a:rPr lang="en-US" sz="1400" dirty="0" smtClean="0"/>
              <a:t>  on various engineering and reverse engineering processes   depending upon the availability, cost and other such factors.</a:t>
            </a:r>
          </a:p>
          <a:p>
            <a:pPr>
              <a:buFont typeface="Arial" pitchFamily="34" charset="0"/>
              <a:buChar char="•"/>
            </a:pPr>
            <a:r>
              <a:rPr lang="en-US" sz="1400" dirty="0" smtClean="0"/>
              <a:t> Safety  , Serviceability .</a:t>
            </a:r>
          </a:p>
          <a:p>
            <a:pPr>
              <a:buFont typeface="Arial" pitchFamily="34" charset="0"/>
              <a:buChar char="•"/>
            </a:pPr>
            <a:r>
              <a:rPr lang="en-US" sz="1400" dirty="0" smtClean="0"/>
              <a:t> Cost , Strength and Ruggedness.</a:t>
            </a:r>
          </a:p>
          <a:p>
            <a:pPr>
              <a:buFont typeface="Arial" pitchFamily="34" charset="0"/>
              <a:buChar char="•"/>
            </a:pPr>
            <a:r>
              <a:rPr lang="en-US" sz="1400" dirty="0" smtClean="0"/>
              <a:t> Driving feel, Ergonomics , Aesthetics.</a:t>
            </a:r>
          </a:p>
          <a:p>
            <a:pPr>
              <a:buFont typeface="Arial" pitchFamily="34" charset="0"/>
              <a:buChar char="•"/>
            </a:pPr>
            <a:r>
              <a:rPr lang="en-US" sz="1400" dirty="0" smtClean="0"/>
              <a:t> Strictly according to rule book 2013.</a:t>
            </a:r>
          </a:p>
          <a:p>
            <a:pPr>
              <a:buFont typeface="Arial" pitchFamily="34" charset="0"/>
              <a:buChar char="•"/>
            </a:pPr>
            <a:r>
              <a:rPr lang="en-US" sz="1400" dirty="0" smtClean="0"/>
              <a:t> Accommodate team’s tallest  driver.</a:t>
            </a:r>
          </a:p>
          <a:p>
            <a:pPr>
              <a:buFont typeface="Arial" pitchFamily="34" charset="0"/>
              <a:buChar char="•"/>
            </a:pPr>
            <a:endParaRPr lang="en-US" sz="1400" dirty="0" smtClean="0"/>
          </a:p>
          <a:p>
            <a:endParaRPr lang="en-US" sz="1400" dirty="0"/>
          </a:p>
        </p:txBody>
      </p:sp>
      <p:sp>
        <p:nvSpPr>
          <p:cNvPr id="29" name="TextBox 28"/>
          <p:cNvSpPr txBox="1"/>
          <p:nvPr/>
        </p:nvSpPr>
        <p:spPr>
          <a:xfrm>
            <a:off x="6781800" y="4953000"/>
            <a:ext cx="2362200" cy="1815882"/>
          </a:xfrm>
          <a:prstGeom prst="rect">
            <a:avLst/>
          </a:prstGeom>
          <a:noFill/>
        </p:spPr>
        <p:txBody>
          <a:bodyPr wrap="square" rtlCol="0">
            <a:spAutoFit/>
          </a:bodyPr>
          <a:lstStyle/>
          <a:p>
            <a:r>
              <a:rPr lang="en-US" sz="1400" b="1" u="sng" dirty="0" smtClean="0"/>
              <a:t>Material used</a:t>
            </a:r>
            <a:r>
              <a:rPr lang="en-US" sz="1400" b="1" dirty="0" smtClean="0"/>
              <a:t>:-   AISI 4130</a:t>
            </a:r>
            <a:endParaRPr lang="en-US" sz="1400" b="1" u="sng" dirty="0" smtClean="0"/>
          </a:p>
          <a:p>
            <a:pPr>
              <a:buFont typeface="Arial" pitchFamily="34" charset="0"/>
              <a:buChar char="•"/>
            </a:pPr>
            <a:r>
              <a:rPr lang="en-US" sz="1400" dirty="0" smtClean="0"/>
              <a:t> Carbon 0.28-0.33 %</a:t>
            </a:r>
          </a:p>
          <a:p>
            <a:pPr>
              <a:buFont typeface="Arial" pitchFamily="34" charset="0"/>
              <a:buChar char="•"/>
            </a:pPr>
            <a:r>
              <a:rPr lang="en-US" sz="1400" dirty="0" smtClean="0"/>
              <a:t> Manganese - 0.40-0.60 %</a:t>
            </a:r>
          </a:p>
          <a:p>
            <a:pPr>
              <a:buFont typeface="Arial" pitchFamily="34" charset="0"/>
              <a:buChar char="•"/>
            </a:pPr>
            <a:r>
              <a:rPr lang="en-US" sz="1400" dirty="0" smtClean="0"/>
              <a:t> Phosphors  - 0.035%</a:t>
            </a:r>
          </a:p>
          <a:p>
            <a:pPr>
              <a:buFont typeface="Arial" pitchFamily="34" charset="0"/>
              <a:buChar char="•"/>
            </a:pPr>
            <a:r>
              <a:rPr lang="en-US" sz="1400" dirty="0" smtClean="0"/>
              <a:t> Silicon - 0.04 %</a:t>
            </a:r>
          </a:p>
          <a:p>
            <a:pPr>
              <a:buFont typeface="Arial" pitchFamily="34" charset="0"/>
              <a:buChar char="•"/>
            </a:pPr>
            <a:r>
              <a:rPr lang="en-US" sz="1400" dirty="0" smtClean="0"/>
              <a:t>Tensile Strength(</a:t>
            </a:r>
            <a:r>
              <a:rPr lang="en-US" sz="1400" dirty="0" err="1" smtClean="0"/>
              <a:t>Mpa</a:t>
            </a:r>
            <a:r>
              <a:rPr lang="en-US" sz="1400" dirty="0" smtClean="0"/>
              <a:t>) =560.5</a:t>
            </a:r>
          </a:p>
          <a:p>
            <a:pPr>
              <a:buFont typeface="Arial" pitchFamily="34" charset="0"/>
              <a:buChar char="•"/>
            </a:pPr>
            <a:r>
              <a:rPr lang="en-US" sz="1400" dirty="0" smtClean="0"/>
              <a:t>Yield Strength(</a:t>
            </a:r>
            <a:r>
              <a:rPr lang="en-US" sz="1400" dirty="0" err="1" smtClean="0"/>
              <a:t>Mpa</a:t>
            </a:r>
            <a:r>
              <a:rPr lang="en-US" sz="1400" dirty="0" smtClean="0"/>
              <a:t>) = 360.6 </a:t>
            </a:r>
            <a:endParaRPr lang="en-US" sz="1400" dirty="0"/>
          </a:p>
        </p:txBody>
      </p:sp>
      <p:cxnSp>
        <p:nvCxnSpPr>
          <p:cNvPr id="39" name="Straight Arrow Connector 38"/>
          <p:cNvCxnSpPr/>
          <p:nvPr/>
        </p:nvCxnSpPr>
        <p:spPr>
          <a:xfrm>
            <a:off x="2057400" y="1066800"/>
            <a:ext cx="533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495800" y="4953000"/>
            <a:ext cx="2514600" cy="1600438"/>
          </a:xfrm>
          <a:prstGeom prst="rect">
            <a:avLst/>
          </a:prstGeom>
          <a:noFill/>
        </p:spPr>
        <p:txBody>
          <a:bodyPr wrap="square" rtlCol="0">
            <a:spAutoFit/>
          </a:bodyPr>
          <a:lstStyle/>
          <a:p>
            <a:pPr>
              <a:buNone/>
            </a:pPr>
            <a:r>
              <a:rPr lang="en-US" sz="1400" b="1" u="sng" dirty="0" smtClean="0"/>
              <a:t>Modification in design:-</a:t>
            </a:r>
          </a:p>
          <a:p>
            <a:pPr>
              <a:buFont typeface="Arial" pitchFamily="34" charset="0"/>
              <a:buChar char="•"/>
            </a:pPr>
            <a:r>
              <a:rPr lang="en-US" sz="1400" dirty="0" smtClean="0"/>
              <a:t> Changes in nose portion.</a:t>
            </a:r>
          </a:p>
          <a:p>
            <a:pPr>
              <a:buFont typeface="Arial" pitchFamily="34" charset="0"/>
              <a:buChar char="•"/>
            </a:pPr>
            <a:r>
              <a:rPr lang="en-US" sz="1400" kern="0" dirty="0" smtClean="0"/>
              <a:t> Improving the weight distribution by shortening the length and try to maintain CG more close to the centre.</a:t>
            </a:r>
            <a:endParaRPr lang="en-US" sz="1400" dirty="0" smtClean="0"/>
          </a:p>
          <a:p>
            <a:endParaRPr lang="en-US" sz="1400" dirty="0"/>
          </a:p>
        </p:txBody>
      </p:sp>
      <p:pic>
        <p:nvPicPr>
          <p:cNvPr id="74" name="Picture 73" descr="Re Designed For Meshing.jpg"/>
          <p:cNvPicPr>
            <a:picLocks noChangeAspect="1"/>
          </p:cNvPicPr>
          <p:nvPr/>
        </p:nvPicPr>
        <p:blipFill>
          <a:blip r:embed="rId11" cstate="print"/>
          <a:stretch>
            <a:fillRect/>
          </a:stretch>
        </p:blipFill>
        <p:spPr>
          <a:xfrm>
            <a:off x="2590800" y="609600"/>
            <a:ext cx="3276601" cy="2057388"/>
          </a:xfrm>
          <a:prstGeom prst="rect">
            <a:avLst/>
          </a:prstGeom>
          <a:ln>
            <a:solidFill>
              <a:schemeClr val="tx1"/>
            </a:solidFill>
          </a:ln>
        </p:spPr>
      </p:pic>
      <p:pic>
        <p:nvPicPr>
          <p:cNvPr id="75" name="Picture 74" descr="Final Role Cage 8 Aug.jpg"/>
          <p:cNvPicPr>
            <a:picLocks noChangeAspect="1"/>
          </p:cNvPicPr>
          <p:nvPr/>
        </p:nvPicPr>
        <p:blipFill>
          <a:blip r:embed="rId12" cstate="print"/>
          <a:stretch>
            <a:fillRect/>
          </a:stretch>
        </p:blipFill>
        <p:spPr>
          <a:xfrm>
            <a:off x="3733800" y="2819400"/>
            <a:ext cx="3657600" cy="2057400"/>
          </a:xfrm>
          <a:prstGeom prst="rect">
            <a:avLst/>
          </a:prstGeom>
          <a:ln>
            <a:solidFill>
              <a:schemeClr val="tx1"/>
            </a:solidFill>
          </a:ln>
        </p:spPr>
      </p:pic>
      <p:cxnSp>
        <p:nvCxnSpPr>
          <p:cNvPr id="93" name="Elbow Connector 92"/>
          <p:cNvCxnSpPr/>
          <p:nvPr/>
        </p:nvCxnSpPr>
        <p:spPr>
          <a:xfrm>
            <a:off x="2133600" y="1752600"/>
            <a:ext cx="5486400" cy="990600"/>
          </a:xfrm>
          <a:prstGeom prst="bentConnector3">
            <a:avLst>
              <a:gd name="adj1" fmla="val 5426"/>
            </a:avLst>
          </a:prstGeom>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rot="5400000" flipH="1" flipV="1">
            <a:off x="7544594" y="2667000"/>
            <a:ext cx="151606"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 name="Elbow Connector 101"/>
          <p:cNvCxnSpPr/>
          <p:nvPr/>
        </p:nvCxnSpPr>
        <p:spPr>
          <a:xfrm>
            <a:off x="2057400" y="3048000"/>
            <a:ext cx="1676400" cy="990600"/>
          </a:xfrm>
          <a:prstGeom prst="bentConnector3">
            <a:avLst>
              <a:gd name="adj1" fmla="val 24630"/>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sz="2800" b="1" dirty="0" smtClean="0"/>
              <a:t>FINITE ELEMENT ANALYSIS</a:t>
            </a:r>
            <a:endParaRPr lang="en-US" sz="2800" b="1" dirty="0"/>
          </a:p>
        </p:txBody>
      </p:sp>
      <p:sp>
        <p:nvSpPr>
          <p:cNvPr id="7" name="TextBox 6"/>
          <p:cNvSpPr txBox="1"/>
          <p:nvPr/>
        </p:nvSpPr>
        <p:spPr>
          <a:xfrm>
            <a:off x="838200" y="3733800"/>
            <a:ext cx="2971800" cy="369332"/>
          </a:xfrm>
          <a:prstGeom prst="rect">
            <a:avLst/>
          </a:prstGeom>
          <a:noFill/>
        </p:spPr>
        <p:txBody>
          <a:bodyPr wrap="square" rtlCol="0">
            <a:spAutoFit/>
          </a:bodyPr>
          <a:lstStyle/>
          <a:p>
            <a:pPr algn="ctr"/>
            <a:r>
              <a:rPr lang="en-US" dirty="0" smtClean="0"/>
              <a:t>Front Impact</a:t>
            </a:r>
            <a:endParaRPr lang="en-US" dirty="0"/>
          </a:p>
        </p:txBody>
      </p:sp>
      <p:pic>
        <p:nvPicPr>
          <p:cNvPr id="8" name="Picture 7" descr="REAR IMPACT.jpg"/>
          <p:cNvPicPr>
            <a:picLocks noChangeAspect="1"/>
          </p:cNvPicPr>
          <p:nvPr/>
        </p:nvPicPr>
        <p:blipFill>
          <a:blip r:embed="rId2"/>
          <a:stretch>
            <a:fillRect/>
          </a:stretch>
        </p:blipFill>
        <p:spPr>
          <a:xfrm>
            <a:off x="4572000" y="685800"/>
            <a:ext cx="4419600" cy="2667000"/>
          </a:xfrm>
          <a:prstGeom prst="rect">
            <a:avLst/>
          </a:prstGeom>
          <a:ln w="22225">
            <a:solidFill>
              <a:schemeClr val="accent6">
                <a:lumMod val="75000"/>
              </a:schemeClr>
            </a:solidFill>
          </a:ln>
        </p:spPr>
      </p:pic>
      <p:pic>
        <p:nvPicPr>
          <p:cNvPr id="9" name="Picture 8" descr="FRONT IMPACT.jpg"/>
          <p:cNvPicPr>
            <a:picLocks noChangeAspect="1"/>
          </p:cNvPicPr>
          <p:nvPr/>
        </p:nvPicPr>
        <p:blipFill>
          <a:blip r:embed="rId3"/>
          <a:stretch>
            <a:fillRect/>
          </a:stretch>
        </p:blipFill>
        <p:spPr>
          <a:xfrm>
            <a:off x="228600" y="685800"/>
            <a:ext cx="4191000" cy="2667000"/>
          </a:xfrm>
          <a:prstGeom prst="rect">
            <a:avLst/>
          </a:prstGeom>
          <a:ln w="22225">
            <a:solidFill>
              <a:schemeClr val="accent6">
                <a:lumMod val="75000"/>
              </a:schemeClr>
            </a:solidFill>
          </a:ln>
        </p:spPr>
      </p:pic>
      <p:sp>
        <p:nvSpPr>
          <p:cNvPr id="10" name="TextBox 9"/>
          <p:cNvSpPr txBox="1"/>
          <p:nvPr/>
        </p:nvSpPr>
        <p:spPr>
          <a:xfrm>
            <a:off x="5867400" y="3352800"/>
            <a:ext cx="1905000" cy="369332"/>
          </a:xfrm>
          <a:prstGeom prst="rect">
            <a:avLst/>
          </a:prstGeom>
          <a:noFill/>
        </p:spPr>
        <p:txBody>
          <a:bodyPr wrap="square" rtlCol="0">
            <a:spAutoFit/>
          </a:bodyPr>
          <a:lstStyle/>
          <a:p>
            <a:pPr algn="ctr"/>
            <a:r>
              <a:rPr lang="en-US" b="1" dirty="0" smtClean="0"/>
              <a:t>Rear Impact</a:t>
            </a:r>
            <a:endParaRPr lang="en-US" b="1" dirty="0"/>
          </a:p>
        </p:txBody>
      </p:sp>
      <p:pic>
        <p:nvPicPr>
          <p:cNvPr id="11" name="Picture 10" descr="SIDE IMPACT.jpg"/>
          <p:cNvPicPr>
            <a:picLocks noChangeAspect="1"/>
          </p:cNvPicPr>
          <p:nvPr/>
        </p:nvPicPr>
        <p:blipFill>
          <a:blip r:embed="rId4"/>
          <a:stretch>
            <a:fillRect/>
          </a:stretch>
        </p:blipFill>
        <p:spPr>
          <a:xfrm>
            <a:off x="4572000" y="3733800"/>
            <a:ext cx="4419600" cy="2743200"/>
          </a:xfrm>
          <a:prstGeom prst="rect">
            <a:avLst/>
          </a:prstGeom>
          <a:ln w="22225">
            <a:solidFill>
              <a:schemeClr val="accent6">
                <a:lumMod val="75000"/>
              </a:schemeClr>
            </a:solidFill>
          </a:ln>
        </p:spPr>
      </p:pic>
      <p:sp>
        <p:nvSpPr>
          <p:cNvPr id="12" name="TextBox 11"/>
          <p:cNvSpPr txBox="1"/>
          <p:nvPr/>
        </p:nvSpPr>
        <p:spPr>
          <a:xfrm>
            <a:off x="5486400" y="6477000"/>
            <a:ext cx="2667000" cy="381000"/>
          </a:xfrm>
          <a:prstGeom prst="rect">
            <a:avLst/>
          </a:prstGeom>
          <a:noFill/>
        </p:spPr>
        <p:txBody>
          <a:bodyPr wrap="square" rtlCol="0">
            <a:spAutoFit/>
          </a:bodyPr>
          <a:lstStyle/>
          <a:p>
            <a:pPr algn="ctr"/>
            <a:r>
              <a:rPr lang="en-US" b="1" dirty="0" smtClean="0"/>
              <a:t> Side Impact </a:t>
            </a:r>
            <a:endParaRPr lang="en-US" b="1" dirty="0"/>
          </a:p>
        </p:txBody>
      </p:sp>
      <p:pic>
        <p:nvPicPr>
          <p:cNvPr id="14" name="Content Placeholder 13" descr="ROLL OVER.jpg"/>
          <p:cNvPicPr>
            <a:picLocks noGrp="1" noChangeAspect="1"/>
          </p:cNvPicPr>
          <p:nvPr>
            <p:ph idx="1"/>
          </p:nvPr>
        </p:nvPicPr>
        <p:blipFill>
          <a:blip r:embed="rId5"/>
          <a:stretch>
            <a:fillRect/>
          </a:stretch>
        </p:blipFill>
        <p:spPr>
          <a:xfrm>
            <a:off x="228600" y="3733800"/>
            <a:ext cx="4191000" cy="2743200"/>
          </a:xfrm>
          <a:prstGeom prst="rect">
            <a:avLst/>
          </a:prstGeom>
          <a:ln w="22225">
            <a:solidFill>
              <a:schemeClr val="accent6">
                <a:lumMod val="75000"/>
              </a:schemeClr>
            </a:solidFill>
          </a:ln>
        </p:spPr>
      </p:pic>
      <p:sp>
        <p:nvSpPr>
          <p:cNvPr id="16" name="TextBox 15"/>
          <p:cNvSpPr txBox="1"/>
          <p:nvPr/>
        </p:nvSpPr>
        <p:spPr>
          <a:xfrm>
            <a:off x="1447800" y="6488668"/>
            <a:ext cx="1905000" cy="369332"/>
          </a:xfrm>
          <a:prstGeom prst="rect">
            <a:avLst/>
          </a:prstGeom>
          <a:noFill/>
        </p:spPr>
        <p:txBody>
          <a:bodyPr wrap="square" rtlCol="0">
            <a:spAutoFit/>
          </a:bodyPr>
          <a:lstStyle/>
          <a:p>
            <a:pPr algn="ctr"/>
            <a:r>
              <a:rPr lang="en-US" b="1" dirty="0" smtClean="0"/>
              <a:t>Roll Over</a:t>
            </a:r>
            <a:endParaRPr lang="en-US" b="1" dirty="0"/>
          </a:p>
        </p:txBody>
      </p:sp>
      <p:sp>
        <p:nvSpPr>
          <p:cNvPr id="17" name="TextBox 16"/>
          <p:cNvSpPr txBox="1"/>
          <p:nvPr/>
        </p:nvSpPr>
        <p:spPr>
          <a:xfrm>
            <a:off x="1600200" y="3352800"/>
            <a:ext cx="2209800" cy="369332"/>
          </a:xfrm>
          <a:prstGeom prst="rect">
            <a:avLst/>
          </a:prstGeom>
          <a:noFill/>
        </p:spPr>
        <p:txBody>
          <a:bodyPr wrap="square" rtlCol="0">
            <a:spAutoFit/>
          </a:bodyPr>
          <a:lstStyle/>
          <a:p>
            <a:r>
              <a:rPr lang="en-US" b="1" dirty="0" smtClean="0"/>
              <a:t>Front Impact</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tt_1x_t.jpg"/>
          <p:cNvPicPr>
            <a:picLocks noChangeAspect="1"/>
          </p:cNvPicPr>
          <p:nvPr/>
        </p:nvPicPr>
        <p:blipFill>
          <a:blip r:embed="rId2"/>
          <a:stretch>
            <a:fillRect/>
          </a:stretch>
        </p:blipFill>
        <p:spPr>
          <a:xfrm>
            <a:off x="152400" y="285728"/>
            <a:ext cx="4205286" cy="2857520"/>
          </a:xfrm>
          <a:prstGeom prst="rect">
            <a:avLst/>
          </a:prstGeom>
          <a:ln>
            <a:solidFill>
              <a:schemeClr val="tx1"/>
            </a:solidFill>
          </a:ln>
        </p:spPr>
      </p:pic>
      <p:pic>
        <p:nvPicPr>
          <p:cNvPr id="15" name="Content Placeholder 7" descr="double wishbone.JPG"/>
          <p:cNvPicPr>
            <a:picLocks noGrp="1" noChangeAspect="1"/>
          </p:cNvPicPr>
          <p:nvPr>
            <p:ph idx="1"/>
          </p:nvPr>
        </p:nvPicPr>
        <p:blipFill>
          <a:blip r:embed="rId3"/>
          <a:stretch>
            <a:fillRect/>
          </a:stretch>
        </p:blipFill>
        <p:spPr>
          <a:xfrm>
            <a:off x="152400" y="3581400"/>
            <a:ext cx="4205286" cy="2819400"/>
          </a:xfrm>
          <a:ln>
            <a:solidFill>
              <a:schemeClr val="tx1"/>
            </a:solidFill>
          </a:ln>
        </p:spPr>
      </p:pic>
      <p:pic>
        <p:nvPicPr>
          <p:cNvPr id="17" name="Picture 16" descr="KUNCKLE.JPG"/>
          <p:cNvPicPr>
            <a:picLocks noChangeAspect="1"/>
          </p:cNvPicPr>
          <p:nvPr/>
        </p:nvPicPr>
        <p:blipFill>
          <a:blip r:embed="rId4"/>
          <a:stretch>
            <a:fillRect/>
          </a:stretch>
        </p:blipFill>
        <p:spPr>
          <a:xfrm>
            <a:off x="4500562" y="304800"/>
            <a:ext cx="4429156" cy="2819400"/>
          </a:xfrm>
          <a:prstGeom prst="rect">
            <a:avLst/>
          </a:prstGeom>
          <a:ln>
            <a:solidFill>
              <a:schemeClr val="tx1"/>
            </a:solidFill>
          </a:ln>
        </p:spPr>
      </p:pic>
      <p:sp>
        <p:nvSpPr>
          <p:cNvPr id="18" name="TextBox 17"/>
          <p:cNvSpPr txBox="1"/>
          <p:nvPr/>
        </p:nvSpPr>
        <p:spPr>
          <a:xfrm>
            <a:off x="838200" y="6400800"/>
            <a:ext cx="2895600" cy="369332"/>
          </a:xfrm>
          <a:prstGeom prst="rect">
            <a:avLst/>
          </a:prstGeom>
          <a:noFill/>
        </p:spPr>
        <p:txBody>
          <a:bodyPr wrap="square" rtlCol="0">
            <a:spAutoFit/>
          </a:bodyPr>
          <a:lstStyle/>
          <a:p>
            <a:r>
              <a:rPr lang="en-US" b="1" dirty="0" smtClean="0"/>
              <a:t>Double Wishbone Analysis</a:t>
            </a:r>
            <a:endParaRPr lang="en-US" b="1" dirty="0"/>
          </a:p>
        </p:txBody>
      </p:sp>
      <p:sp>
        <p:nvSpPr>
          <p:cNvPr id="19" name="TextBox 18"/>
          <p:cNvSpPr txBox="1"/>
          <p:nvPr/>
        </p:nvSpPr>
        <p:spPr>
          <a:xfrm>
            <a:off x="5715000" y="3200400"/>
            <a:ext cx="2743200" cy="369332"/>
          </a:xfrm>
          <a:prstGeom prst="rect">
            <a:avLst/>
          </a:prstGeom>
          <a:noFill/>
        </p:spPr>
        <p:txBody>
          <a:bodyPr wrap="square" rtlCol="0">
            <a:spAutoFit/>
          </a:bodyPr>
          <a:lstStyle/>
          <a:p>
            <a:r>
              <a:rPr lang="en-US" b="1" dirty="0" smtClean="0"/>
              <a:t>Knuckle Part Analysis</a:t>
            </a:r>
            <a:endParaRPr lang="en-US" b="1" dirty="0"/>
          </a:p>
        </p:txBody>
      </p:sp>
      <p:sp>
        <p:nvSpPr>
          <p:cNvPr id="20" name="TextBox 19"/>
          <p:cNvSpPr txBox="1"/>
          <p:nvPr/>
        </p:nvSpPr>
        <p:spPr>
          <a:xfrm>
            <a:off x="0" y="3124200"/>
            <a:ext cx="4267200" cy="381000"/>
          </a:xfrm>
          <a:prstGeom prst="rect">
            <a:avLst/>
          </a:prstGeom>
          <a:noFill/>
        </p:spPr>
        <p:txBody>
          <a:bodyPr wrap="square" rtlCol="0">
            <a:spAutoFit/>
          </a:bodyPr>
          <a:lstStyle/>
          <a:p>
            <a:pPr algn="ctr"/>
            <a:r>
              <a:rPr lang="en-US" b="1" dirty="0" smtClean="0"/>
              <a:t>Knuckle Design</a:t>
            </a:r>
            <a:endParaRPr lang="en-US" b="1" dirty="0"/>
          </a:p>
        </p:txBody>
      </p:sp>
      <p:sp>
        <p:nvSpPr>
          <p:cNvPr id="23" name="TextBox 22"/>
          <p:cNvSpPr txBox="1"/>
          <p:nvPr/>
        </p:nvSpPr>
        <p:spPr>
          <a:xfrm>
            <a:off x="4419600" y="3534013"/>
            <a:ext cx="4572000" cy="3323987"/>
          </a:xfrm>
          <a:prstGeom prst="rect">
            <a:avLst/>
          </a:prstGeom>
          <a:noFill/>
        </p:spPr>
        <p:txBody>
          <a:bodyPr wrap="square" rtlCol="0">
            <a:spAutoFit/>
          </a:bodyPr>
          <a:lstStyle/>
          <a:p>
            <a:pPr>
              <a:buNone/>
            </a:pPr>
            <a:r>
              <a:rPr lang="en-US" sz="1400" b="1" u="sng" dirty="0" smtClean="0"/>
              <a:t>Calculation for Front and Rear impact :-</a:t>
            </a:r>
          </a:p>
          <a:p>
            <a:pPr>
              <a:buNone/>
            </a:pPr>
            <a:r>
              <a:rPr lang="en-US" sz="1400" dirty="0" smtClean="0"/>
              <a:t>Mass of the vehicle (m) :-  400kg( inc. driver)</a:t>
            </a:r>
          </a:p>
          <a:p>
            <a:pPr>
              <a:buNone/>
            </a:pPr>
            <a:r>
              <a:rPr lang="en-US" sz="1400" dirty="0" smtClean="0"/>
              <a:t>G force :- 5g = (9.81*5) =  49.50 </a:t>
            </a:r>
          </a:p>
          <a:p>
            <a:pPr>
              <a:buNone/>
            </a:pPr>
            <a:r>
              <a:rPr lang="en-US" sz="1400" dirty="0" smtClean="0"/>
              <a:t>Analytical Force Applied :-  m * G force = 19800 N</a:t>
            </a:r>
          </a:p>
          <a:p>
            <a:pPr>
              <a:buNone/>
            </a:pPr>
            <a:r>
              <a:rPr lang="en-US" sz="1400" b="1" u="sng" dirty="0" smtClean="0"/>
              <a:t>Force Applied on :-</a:t>
            </a:r>
          </a:p>
          <a:p>
            <a:r>
              <a:rPr lang="en-US" sz="1400" dirty="0" smtClean="0"/>
              <a:t>Side Impact:-  2g , Roll over Impact: - 2g</a:t>
            </a:r>
          </a:p>
          <a:p>
            <a:r>
              <a:rPr lang="en-US" sz="1400" dirty="0" smtClean="0"/>
              <a:t>Knuckle :- 5000 N , Double Wishbone :- 5000 N</a:t>
            </a:r>
          </a:p>
          <a:p>
            <a:r>
              <a:rPr lang="en-US" sz="1400" dirty="0" smtClean="0"/>
              <a:t>Factor of Safety:- Maximum Stress/ Permissible Stress  =1.62</a:t>
            </a:r>
          </a:p>
          <a:p>
            <a:r>
              <a:rPr lang="en-US" sz="1400" b="1" u="sng" dirty="0" smtClean="0"/>
              <a:t>Conclusion :-</a:t>
            </a:r>
          </a:p>
          <a:p>
            <a:pPr>
              <a:buFont typeface="Arial" pitchFamily="34" charset="0"/>
              <a:buChar char="•"/>
            </a:pPr>
            <a:r>
              <a:rPr lang="en-US" sz="1400" dirty="0" smtClean="0"/>
              <a:t> The analysis shows that maximum stresses are generated on SIM but are in permissible limit. </a:t>
            </a:r>
          </a:p>
          <a:p>
            <a:pPr>
              <a:buFont typeface="Arial" pitchFamily="34" charset="0"/>
              <a:buChar char="•"/>
            </a:pPr>
            <a:r>
              <a:rPr lang="en-US" sz="1400" dirty="0" smtClean="0"/>
              <a:t> It is also to be understood that these forces are applied on  the key points which is not the case in real scenario, In real these stresses are acted upon the whole member rather than only the key points.</a:t>
            </a:r>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89614" y="0"/>
            <a:ext cx="4343400" cy="3539430"/>
          </a:xfrm>
          <a:prstGeom prst="rect">
            <a:avLst/>
          </a:prstGeom>
          <a:noFill/>
        </p:spPr>
        <p:txBody>
          <a:bodyPr wrap="square" rtlCol="0">
            <a:spAutoFit/>
          </a:bodyPr>
          <a:lstStyle/>
          <a:p>
            <a:pPr algn="ctr"/>
            <a:r>
              <a:rPr lang="en-US" sz="2800" b="1" dirty="0" smtClean="0"/>
              <a:t>UTM TESTING</a:t>
            </a:r>
          </a:p>
          <a:p>
            <a:pPr marL="285750" indent="-285750">
              <a:buFont typeface="Arial" pitchFamily="34" charset="0"/>
              <a:buChar char="•"/>
            </a:pPr>
            <a:r>
              <a:rPr lang="en-US" sz="1400" b="1" u="sng" dirty="0" smtClean="0"/>
              <a:t>Purpose:-</a:t>
            </a:r>
          </a:p>
          <a:p>
            <a:pPr lvl="1"/>
            <a:r>
              <a:rPr lang="en-US" sz="1400" dirty="0" smtClean="0"/>
              <a:t>To check the weld strength.</a:t>
            </a:r>
          </a:p>
          <a:p>
            <a:pPr marL="285750" indent="-285750">
              <a:buFont typeface="Arial" pitchFamily="34" charset="0"/>
              <a:buChar char="•"/>
            </a:pPr>
            <a:r>
              <a:rPr lang="en-US" sz="1400" b="1" u="sng" dirty="0" smtClean="0"/>
              <a:t>Process:-</a:t>
            </a:r>
          </a:p>
          <a:p>
            <a:pPr lvl="1"/>
            <a:r>
              <a:rPr lang="en-US" sz="1400" dirty="0" smtClean="0"/>
              <a:t>Two pipes of AISI 4130 welded at perpendicular to each other at mid point.</a:t>
            </a:r>
          </a:p>
          <a:p>
            <a:pPr marL="285750" indent="-285750">
              <a:buFont typeface="Arial" pitchFamily="34" charset="0"/>
              <a:buChar char="•"/>
            </a:pPr>
            <a:r>
              <a:rPr lang="en-US" sz="1400" b="1" u="sng" dirty="0" smtClean="0"/>
              <a:t>Conclusion:-</a:t>
            </a:r>
          </a:p>
          <a:p>
            <a:pPr marL="285750" indent="-285750"/>
            <a:r>
              <a:rPr lang="en-US" sz="1400" dirty="0" smtClean="0"/>
              <a:t>            Ultimate load= 77.75 KN</a:t>
            </a:r>
          </a:p>
          <a:p>
            <a:pPr marL="285750" indent="-285750"/>
            <a:r>
              <a:rPr lang="en-US" sz="1400" dirty="0" smtClean="0"/>
              <a:t>            Ultimate Tensile Strength = 348.65 N/mm</a:t>
            </a:r>
            <a:r>
              <a:rPr lang="en-US" sz="1400" baseline="30000" dirty="0" smtClean="0"/>
              <a:t>2</a:t>
            </a:r>
            <a:endParaRPr lang="en-US" sz="1400" dirty="0" smtClean="0"/>
          </a:p>
          <a:p>
            <a:pPr marL="285750" indent="-285750"/>
            <a:r>
              <a:rPr lang="en-US" sz="1400" b="1" dirty="0" smtClean="0"/>
              <a:t>        </a:t>
            </a:r>
            <a:r>
              <a:rPr lang="en-US" sz="1400" dirty="0" smtClean="0"/>
              <a:t>Load was applied at weld joints at which welding fails and it is in the permissible limit. It is also confirms that maximum stress generated in analysis is also in the permissible limit.</a:t>
            </a:r>
          </a:p>
          <a:p>
            <a:pPr marL="285750" indent="-285750">
              <a:buFont typeface="Arial" pitchFamily="34" charset="0"/>
              <a:buChar char="•"/>
            </a:pPr>
            <a:r>
              <a:rPr lang="en-US" sz="1400" b="1" u="sng" dirty="0" smtClean="0"/>
              <a:t>Type of welding:-</a:t>
            </a:r>
            <a:r>
              <a:rPr lang="en-US" sz="1400" dirty="0" smtClean="0"/>
              <a:t>  MIG Welding</a:t>
            </a:r>
          </a:p>
          <a:p>
            <a:r>
              <a:rPr lang="en-US" sz="1400" dirty="0" smtClean="0"/>
              <a:t> </a:t>
            </a:r>
            <a:endParaRPr lang="en-US" sz="1400" dirty="0"/>
          </a:p>
        </p:txBody>
      </p:sp>
      <p:sp>
        <p:nvSpPr>
          <p:cNvPr id="22" name="Title 1"/>
          <p:cNvSpPr>
            <a:spLocks noGrp="1"/>
          </p:cNvSpPr>
          <p:nvPr>
            <p:ph type="title"/>
          </p:nvPr>
        </p:nvSpPr>
        <p:spPr>
          <a:xfrm>
            <a:off x="5643570" y="0"/>
            <a:ext cx="2363110" cy="500042"/>
          </a:xfrm>
        </p:spPr>
        <p:txBody>
          <a:bodyPr>
            <a:noAutofit/>
          </a:bodyPr>
          <a:lstStyle/>
          <a:p>
            <a:r>
              <a:rPr lang="en-US" sz="2800" b="1" dirty="0" smtClean="0">
                <a:latin typeface="+mn-lt"/>
              </a:rPr>
              <a:t>ERGONOMICS</a:t>
            </a:r>
            <a:endParaRPr lang="en-US" sz="2800" b="1" dirty="0">
              <a:latin typeface="+mn-lt"/>
            </a:endParaRPr>
          </a:p>
        </p:txBody>
      </p:sp>
      <p:sp>
        <p:nvSpPr>
          <p:cNvPr id="23" name="TextBox 22"/>
          <p:cNvSpPr txBox="1"/>
          <p:nvPr/>
        </p:nvSpPr>
        <p:spPr>
          <a:xfrm>
            <a:off x="4500562" y="571480"/>
            <a:ext cx="4343400" cy="2462213"/>
          </a:xfrm>
          <a:prstGeom prst="rect">
            <a:avLst/>
          </a:prstGeom>
          <a:noFill/>
        </p:spPr>
        <p:txBody>
          <a:bodyPr wrap="square" rtlCol="0">
            <a:spAutoFit/>
          </a:bodyPr>
          <a:lstStyle/>
          <a:p>
            <a:pPr marL="285750" indent="-285750">
              <a:buFont typeface="Arial" pitchFamily="34" charset="0"/>
              <a:buChar char="•"/>
            </a:pPr>
            <a:r>
              <a:rPr lang="en-US" sz="1400" dirty="0" smtClean="0"/>
              <a:t>Flexible driving posture for longer driving periods.</a:t>
            </a:r>
          </a:p>
          <a:p>
            <a:pPr marL="285750" indent="-285750">
              <a:buFont typeface="Arial" pitchFamily="34" charset="0"/>
              <a:buChar char="•"/>
            </a:pPr>
            <a:r>
              <a:rPr lang="en-US" sz="1400" dirty="0" smtClean="0"/>
              <a:t>Wide front region  for maximum vision of the road.</a:t>
            </a:r>
          </a:p>
          <a:p>
            <a:pPr marL="285750" indent="-285750">
              <a:buFont typeface="Arial" pitchFamily="34" charset="0"/>
              <a:buChar char="•"/>
            </a:pPr>
            <a:r>
              <a:rPr lang="en-US" sz="1400" dirty="0" smtClean="0"/>
              <a:t>Sufficient  room  to reach  pedals to allow good pedal control , making angle of knee joints of 120 </a:t>
            </a:r>
            <a:r>
              <a:rPr lang="en-IN" sz="1400" dirty="0" smtClean="0"/>
              <a:t>°</a:t>
            </a:r>
            <a:endParaRPr lang="en-US" sz="1400" dirty="0" smtClean="0"/>
          </a:p>
          <a:p>
            <a:pPr marL="285750" indent="-285750">
              <a:buFont typeface="Arial" pitchFamily="34" charset="0"/>
              <a:buChar char="•"/>
            </a:pPr>
            <a:r>
              <a:rPr lang="en-US" sz="1400" dirty="0" smtClean="0"/>
              <a:t>Accessories and display panel in vicinity of the driver.</a:t>
            </a:r>
          </a:p>
          <a:p>
            <a:pPr marL="285750" indent="-285750">
              <a:buFont typeface="Arial" pitchFamily="34" charset="0"/>
              <a:buChar char="•"/>
            </a:pPr>
            <a:r>
              <a:rPr lang="en-US" sz="1400" dirty="0" smtClean="0"/>
              <a:t>Use of Macpherson strut in rear to provide sufficient room in engine compartment for easy maintenance.</a:t>
            </a:r>
          </a:p>
          <a:p>
            <a:pPr marL="285750" indent="-285750">
              <a:buFont typeface="Arial" pitchFamily="34" charset="0"/>
              <a:buChar char="•"/>
            </a:pPr>
            <a:r>
              <a:rPr lang="en-US" sz="1400" dirty="0" smtClean="0"/>
              <a:t>Adjustable Steering.</a:t>
            </a:r>
          </a:p>
          <a:p>
            <a:pPr marL="285750" indent="-285750">
              <a:buFont typeface="Arial" pitchFamily="34" charset="0"/>
              <a:buChar char="•"/>
            </a:pPr>
            <a:r>
              <a:rPr lang="en-US" sz="1400" dirty="0" smtClean="0"/>
              <a:t>Fuel tanks away from the driver.</a:t>
            </a:r>
          </a:p>
          <a:p>
            <a:pPr marL="285750" indent="-285750">
              <a:buFont typeface="Arial" pitchFamily="34" charset="0"/>
              <a:buChar char="•"/>
            </a:pPr>
            <a:r>
              <a:rPr lang="en-US" sz="1400" dirty="0" smtClean="0"/>
              <a:t>Adequate seating which absorbs shocks.</a:t>
            </a:r>
          </a:p>
          <a:p>
            <a:endParaRPr lang="en-US" sz="1400"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714876" y="3857628"/>
            <a:ext cx="4214842" cy="2571768"/>
          </a:xfrm>
          <a:prstGeom prst="rect">
            <a:avLst/>
          </a:prstGeom>
          <a:ln>
            <a:solidFill>
              <a:schemeClr val="tx1"/>
            </a:solidFill>
          </a:ln>
        </p:spPr>
      </p:pic>
      <p:pic>
        <p:nvPicPr>
          <p:cNvPr id="6" name="Picture 5" descr="SDC11617.jpg"/>
          <p:cNvPicPr>
            <a:picLocks noChangeAspect="1"/>
          </p:cNvPicPr>
          <p:nvPr/>
        </p:nvPicPr>
        <p:blipFill>
          <a:blip r:embed="rId3"/>
          <a:stretch>
            <a:fillRect/>
          </a:stretch>
        </p:blipFill>
        <p:spPr>
          <a:xfrm>
            <a:off x="214282" y="3857628"/>
            <a:ext cx="4271962" cy="2571768"/>
          </a:xfrm>
          <a:prstGeom prst="rect">
            <a:avLst/>
          </a:prstGeom>
          <a:ln>
            <a:solidFill>
              <a:schemeClr val="tx1"/>
            </a:solidFill>
          </a:ln>
        </p:spPr>
      </p:pic>
      <p:sp>
        <p:nvSpPr>
          <p:cNvPr id="8" name="Oval 7"/>
          <p:cNvSpPr/>
          <p:nvPr/>
        </p:nvSpPr>
        <p:spPr>
          <a:xfrm>
            <a:off x="2143108" y="4572008"/>
            <a:ext cx="857256" cy="714380"/>
          </a:xfrm>
          <a:prstGeom prst="ellipse">
            <a:avLst/>
          </a:prstGeom>
          <a:noFill/>
          <a:ln w="34925" cmpd="thickThi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12"/>
          <p:cNvGraphicFramePr>
            <a:graphicFrameLocks noGrp="1"/>
          </p:cNvGraphicFramePr>
          <p:nvPr>
            <p:ph idx="1"/>
            <p:extLst>
              <p:ext uri="{D42A27DB-BD31-4B8C-83A1-F6EECF244321}">
                <p14:modId xmlns="" xmlns:p14="http://schemas.microsoft.com/office/powerpoint/2010/main" val="3979405993"/>
              </p:ext>
            </p:extLst>
          </p:nvPr>
        </p:nvGraphicFramePr>
        <p:xfrm>
          <a:off x="2743200" y="3962400"/>
          <a:ext cx="3581400" cy="246699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828800" y="1828800"/>
            <a:ext cx="184731" cy="369332"/>
          </a:xfrm>
          <a:prstGeom prst="rect">
            <a:avLst/>
          </a:prstGeom>
          <a:noFill/>
        </p:spPr>
        <p:txBody>
          <a:bodyPr wrap="none" rtlCol="0">
            <a:spAutoFit/>
          </a:bodyPr>
          <a:lstStyle/>
          <a:p>
            <a:endParaRPr lang="en-US" dirty="0"/>
          </a:p>
        </p:txBody>
      </p:sp>
      <p:sp>
        <p:nvSpPr>
          <p:cNvPr id="8" name="TextBox 7"/>
          <p:cNvSpPr txBox="1"/>
          <p:nvPr/>
        </p:nvSpPr>
        <p:spPr>
          <a:xfrm>
            <a:off x="142844" y="3929067"/>
            <a:ext cx="2490774" cy="2031325"/>
          </a:xfrm>
          <a:prstGeom prst="rect">
            <a:avLst/>
          </a:prstGeom>
          <a:noFill/>
        </p:spPr>
        <p:txBody>
          <a:bodyPr wrap="square" rtlCol="0">
            <a:spAutoFit/>
          </a:bodyPr>
          <a:lstStyle/>
          <a:p>
            <a:r>
              <a:rPr lang="en-US" sz="1400" b="1" u="sng" dirty="0" smtClean="0">
                <a:latin typeface="Times New Roman" pitchFamily="18" charset="0"/>
                <a:ea typeface="Times New Roman"/>
                <a:cs typeface="Times New Roman" pitchFamily="18" charset="0"/>
              </a:rPr>
              <a:t>Calculations :-</a:t>
            </a:r>
          </a:p>
          <a:p>
            <a:r>
              <a:rPr lang="en-US" sz="1400" dirty="0" smtClean="0">
                <a:latin typeface="Times New Roman" pitchFamily="18" charset="0"/>
                <a:ea typeface="Times New Roman"/>
                <a:cs typeface="Times New Roman" pitchFamily="18" charset="0"/>
              </a:rPr>
              <a:t>V = U + aT</a:t>
            </a:r>
          </a:p>
          <a:p>
            <a:r>
              <a:rPr lang="en-US" sz="1400" dirty="0" smtClean="0">
                <a:latin typeface="Times New Roman" pitchFamily="18" charset="0"/>
                <a:cs typeface="Times New Roman" pitchFamily="18" charset="0"/>
              </a:rPr>
              <a:t>V</a:t>
            </a:r>
            <a:r>
              <a:rPr lang="en-US" sz="1400" baseline="30000" dirty="0" smtClean="0">
                <a:latin typeface="Times New Roman" pitchFamily="18" charset="0"/>
                <a:cs typeface="Times New Roman" pitchFamily="18" charset="0"/>
              </a:rPr>
              <a:t> 2 </a:t>
            </a:r>
            <a:r>
              <a:rPr lang="en-US" sz="1400" dirty="0" smtClean="0">
                <a:latin typeface="Times New Roman" pitchFamily="18" charset="0"/>
                <a:cs typeface="Times New Roman" pitchFamily="18" charset="0"/>
              </a:rPr>
              <a:t>- U</a:t>
            </a:r>
            <a:r>
              <a:rPr lang="en-US" sz="1400" baseline="30000" dirty="0" smtClean="0">
                <a:latin typeface="Times New Roman" pitchFamily="18" charset="0"/>
                <a:cs typeface="Times New Roman" pitchFamily="18" charset="0"/>
              </a:rPr>
              <a:t> 2</a:t>
            </a:r>
            <a:r>
              <a:rPr lang="en-US" sz="1400" dirty="0" smtClean="0">
                <a:latin typeface="Times New Roman" pitchFamily="18" charset="0"/>
                <a:cs typeface="Times New Roman" pitchFamily="18" charset="0"/>
              </a:rPr>
              <a:t>  =2ad</a:t>
            </a:r>
          </a:p>
          <a:p>
            <a:r>
              <a:rPr lang="en-US" sz="1400" dirty="0" smtClean="0">
                <a:latin typeface="Times New Roman" pitchFamily="18" charset="0"/>
                <a:cs typeface="Times New Roman" pitchFamily="18" charset="0"/>
              </a:rPr>
              <a:t>D = V</a:t>
            </a:r>
            <a:r>
              <a:rPr lang="en-US" sz="1000" dirty="0" smtClean="0">
                <a:latin typeface="Times New Roman" pitchFamily="18" charset="0"/>
                <a:cs typeface="Times New Roman" pitchFamily="18" charset="0"/>
              </a:rPr>
              <a:t>0</a:t>
            </a:r>
            <a:r>
              <a:rPr lang="en-US" sz="1400" dirty="0" smtClean="0">
                <a:latin typeface="Times New Roman" pitchFamily="18" charset="0"/>
                <a:cs typeface="Times New Roman" pitchFamily="18" charset="0"/>
              </a:rPr>
              <a:t>+1/2 aT</a:t>
            </a:r>
            <a:r>
              <a:rPr lang="en-US" sz="1400" baseline="30000" dirty="0" smtClean="0">
                <a:latin typeface="Times New Roman" pitchFamily="18" charset="0"/>
                <a:cs typeface="Times New Roman" pitchFamily="18" charset="0"/>
              </a:rPr>
              <a:t> 2</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Stopping distance of car at 45 km/h =11.38 m</a:t>
            </a:r>
          </a:p>
          <a:p>
            <a:r>
              <a:rPr lang="en-US" sz="1400" dirty="0" smtClean="0">
                <a:latin typeface="Times New Roman" pitchFamily="18" charset="0"/>
                <a:cs typeface="Times New Roman" pitchFamily="18" charset="0"/>
              </a:rPr>
              <a:t>Deceleration of car= -6.86 m/s</a:t>
            </a:r>
            <a:r>
              <a:rPr lang="en-US" sz="1400" baseline="30000" dirty="0" smtClean="0">
                <a:latin typeface="Times New Roman" pitchFamily="18" charset="0"/>
                <a:cs typeface="Times New Roman" pitchFamily="18" charset="0"/>
              </a:rPr>
              <a:t> 2</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Time to stop = 1.825 s</a:t>
            </a:r>
            <a:endParaRPr lang="en-US" sz="1400" dirty="0">
              <a:latin typeface="Times New Roman" pitchFamily="18" charset="0"/>
              <a:cs typeface="Times New Roman" pitchFamily="18" charset="0"/>
            </a:endParaRPr>
          </a:p>
        </p:txBody>
      </p:sp>
      <p:sp>
        <p:nvSpPr>
          <p:cNvPr id="11" name="TextBox 10"/>
          <p:cNvSpPr txBox="1"/>
          <p:nvPr/>
        </p:nvSpPr>
        <p:spPr>
          <a:xfrm>
            <a:off x="5105400" y="4572000"/>
            <a:ext cx="3657600" cy="369332"/>
          </a:xfrm>
          <a:prstGeom prst="rect">
            <a:avLst/>
          </a:prstGeom>
          <a:noFill/>
        </p:spPr>
        <p:txBody>
          <a:bodyPr wrap="square" rtlCol="0">
            <a:spAutoFit/>
          </a:bodyPr>
          <a:lstStyle/>
          <a:p>
            <a:endParaRPr lang="en-US" dirty="0"/>
          </a:p>
        </p:txBody>
      </p:sp>
      <p:graphicFrame>
        <p:nvGraphicFramePr>
          <p:cNvPr id="9" name="Table 8"/>
          <p:cNvGraphicFramePr>
            <a:graphicFrameLocks noGrp="1"/>
          </p:cNvGraphicFramePr>
          <p:nvPr/>
        </p:nvGraphicFramePr>
        <p:xfrm>
          <a:off x="152400" y="564816"/>
          <a:ext cx="4191001" cy="3162537"/>
        </p:xfrm>
        <a:graphic>
          <a:graphicData uri="http://schemas.openxmlformats.org/drawingml/2006/table">
            <a:tbl>
              <a:tblPr firstRow="1" bandRow="1">
                <a:tableStyleId>{08FB837D-C827-4EFA-A057-4D05807E0F7C}</a:tableStyleId>
              </a:tblPr>
              <a:tblGrid>
                <a:gridCol w="451819"/>
                <a:gridCol w="1869591"/>
                <a:gridCol w="1869591"/>
              </a:tblGrid>
              <a:tr h="297458">
                <a:tc gridSpan="3">
                  <a:txBody>
                    <a:bodyPr/>
                    <a:lstStyle/>
                    <a:p>
                      <a:pPr algn="ctr"/>
                      <a:r>
                        <a:rPr lang="en-IN" sz="1600" dirty="0" smtClean="0">
                          <a:solidFill>
                            <a:schemeClr val="tx1"/>
                          </a:solidFill>
                        </a:rPr>
                        <a:t>Braking</a:t>
                      </a:r>
                      <a:r>
                        <a:rPr lang="en-IN" sz="1600" baseline="0" dirty="0" smtClean="0">
                          <a:solidFill>
                            <a:schemeClr val="tx1"/>
                          </a:solidFill>
                        </a:rPr>
                        <a:t> System</a:t>
                      </a:r>
                      <a:endParaRPr lang="en-IN" sz="1600" b="1" dirty="0">
                        <a:solidFill>
                          <a:schemeClr val="tx1"/>
                        </a:solidFill>
                      </a:endParaRPr>
                    </a:p>
                  </a:txBody>
                  <a:tcPr/>
                </a:tc>
                <a:tc hMerge="1">
                  <a:txBody>
                    <a:bodyPr/>
                    <a:lstStyle/>
                    <a:p>
                      <a:endParaRPr lang="en-IN" dirty="0"/>
                    </a:p>
                  </a:txBody>
                  <a:tcPr/>
                </a:tc>
                <a:tc hMerge="1">
                  <a:txBody>
                    <a:bodyPr/>
                    <a:lstStyle/>
                    <a:p>
                      <a:endParaRPr lang="en-IN" dirty="0"/>
                    </a:p>
                  </a:txBody>
                  <a:tcPr/>
                </a:tc>
              </a:tr>
              <a:tr h="713900">
                <a:tc>
                  <a:txBody>
                    <a:bodyPr/>
                    <a:lstStyle/>
                    <a:p>
                      <a:r>
                        <a:rPr lang="en-IN" sz="1400" dirty="0" smtClean="0"/>
                        <a:t>1</a:t>
                      </a:r>
                      <a:endParaRPr lang="en-IN" sz="1400" dirty="0"/>
                    </a:p>
                  </a:txBody>
                  <a:tcPr/>
                </a:tc>
                <a:tc>
                  <a:txBody>
                    <a:bodyPr/>
                    <a:lstStyle/>
                    <a:p>
                      <a:r>
                        <a:rPr lang="en-IN" sz="1400" dirty="0" smtClean="0"/>
                        <a:t>Brake used (Front &amp; Rear)</a:t>
                      </a:r>
                    </a:p>
                    <a:p>
                      <a:endParaRPr lang="en-IN" sz="1400" dirty="0"/>
                    </a:p>
                  </a:txBody>
                  <a:tcPr/>
                </a:tc>
                <a:tc>
                  <a:txBody>
                    <a:bodyPr/>
                    <a:lstStyle/>
                    <a:p>
                      <a:r>
                        <a:rPr lang="en-IN" sz="1400" dirty="0" err="1" smtClean="0"/>
                        <a:t>Maruti</a:t>
                      </a:r>
                      <a:r>
                        <a:rPr lang="en-IN" sz="1400" dirty="0" smtClean="0"/>
                        <a:t> 800 disc brakes</a:t>
                      </a:r>
                      <a:r>
                        <a:rPr lang="en-IN" sz="1400" baseline="0" dirty="0" smtClean="0"/>
                        <a:t> </a:t>
                      </a:r>
                      <a:endParaRPr lang="en-IN" sz="1400" dirty="0"/>
                    </a:p>
                  </a:txBody>
                  <a:tcPr/>
                </a:tc>
              </a:tr>
              <a:tr h="505679">
                <a:tc>
                  <a:txBody>
                    <a:bodyPr/>
                    <a:lstStyle/>
                    <a:p>
                      <a:r>
                        <a:rPr lang="en-IN" sz="1400" dirty="0" smtClean="0"/>
                        <a:t>2</a:t>
                      </a:r>
                      <a:endParaRPr lang="en-IN" sz="1400" dirty="0"/>
                    </a:p>
                  </a:txBody>
                  <a:tcPr/>
                </a:tc>
                <a:tc>
                  <a:txBody>
                    <a:bodyPr/>
                    <a:lstStyle/>
                    <a:p>
                      <a:r>
                        <a:rPr lang="en-IN" sz="1400" dirty="0" smtClean="0"/>
                        <a:t>Brake circuit</a:t>
                      </a:r>
                    </a:p>
                  </a:txBody>
                  <a:tcPr/>
                </a:tc>
                <a:tc>
                  <a:txBody>
                    <a:bodyPr/>
                    <a:lstStyle/>
                    <a:p>
                      <a:r>
                        <a:rPr lang="en-IN" sz="1400" dirty="0" smtClean="0"/>
                        <a:t> Two</a:t>
                      </a:r>
                      <a:r>
                        <a:rPr lang="en-IN" sz="1400" baseline="0" dirty="0" smtClean="0"/>
                        <a:t> Independent Circuit  </a:t>
                      </a:r>
                      <a:endParaRPr lang="en-IN" sz="1400" dirty="0"/>
                    </a:p>
                  </a:txBody>
                  <a:tcPr/>
                </a:tc>
              </a:tr>
              <a:tr h="424259">
                <a:tc>
                  <a:txBody>
                    <a:bodyPr/>
                    <a:lstStyle/>
                    <a:p>
                      <a:r>
                        <a:rPr lang="en-IN" sz="1400" dirty="0" smtClean="0"/>
                        <a:t>3</a:t>
                      </a:r>
                      <a:endParaRPr lang="en-IN" sz="1400" dirty="0"/>
                    </a:p>
                  </a:txBody>
                  <a:tcPr/>
                </a:tc>
                <a:tc>
                  <a:txBody>
                    <a:bodyPr/>
                    <a:lstStyle/>
                    <a:p>
                      <a:r>
                        <a:rPr lang="en-IN" sz="1400" dirty="0" smtClean="0"/>
                        <a:t>Disc diameter</a:t>
                      </a:r>
                      <a:endParaRPr lang="en-IN" sz="1400" dirty="0"/>
                    </a:p>
                  </a:txBody>
                  <a:tcPr/>
                </a:tc>
                <a:tc>
                  <a:txBody>
                    <a:bodyPr/>
                    <a:lstStyle/>
                    <a:p>
                      <a:r>
                        <a:rPr lang="en-US" sz="1400" dirty="0" smtClean="0"/>
                        <a:t>215mm</a:t>
                      </a:r>
                      <a:endParaRPr lang="en-IN" sz="1400" dirty="0"/>
                    </a:p>
                  </a:txBody>
                  <a:tcPr/>
                </a:tc>
              </a:tr>
              <a:tr h="297458">
                <a:tc>
                  <a:txBody>
                    <a:bodyPr/>
                    <a:lstStyle/>
                    <a:p>
                      <a:r>
                        <a:rPr lang="en-IN" sz="1400" dirty="0" smtClean="0"/>
                        <a:t>4</a:t>
                      </a:r>
                      <a:endParaRPr lang="en-IN" sz="1400" dirty="0"/>
                    </a:p>
                  </a:txBody>
                  <a:tcPr/>
                </a:tc>
                <a:tc>
                  <a:txBody>
                    <a:bodyPr/>
                    <a:lstStyle/>
                    <a:p>
                      <a:r>
                        <a:rPr lang="en-IN" sz="1400" dirty="0" smtClean="0"/>
                        <a:t>Brake force</a:t>
                      </a:r>
                      <a:endParaRPr lang="en-IN" sz="1400" dirty="0"/>
                    </a:p>
                  </a:txBody>
                  <a:tcPr/>
                </a:tc>
                <a:tc>
                  <a:txBody>
                    <a:bodyPr/>
                    <a:lstStyle/>
                    <a:p>
                      <a:r>
                        <a:rPr lang="en-IN" sz="1400" dirty="0" smtClean="0"/>
                        <a:t>2746 N</a:t>
                      </a:r>
                      <a:endParaRPr lang="en-IN" sz="1400" dirty="0"/>
                    </a:p>
                  </a:txBody>
                  <a:tcPr/>
                </a:tc>
              </a:tr>
              <a:tr h="424259">
                <a:tc>
                  <a:txBody>
                    <a:bodyPr/>
                    <a:lstStyle/>
                    <a:p>
                      <a:r>
                        <a:rPr lang="en-IN" sz="1400" dirty="0" smtClean="0"/>
                        <a:t>5</a:t>
                      </a:r>
                      <a:endParaRPr lang="en-IN" sz="1400" dirty="0"/>
                    </a:p>
                  </a:txBody>
                  <a:tcPr/>
                </a:tc>
                <a:tc>
                  <a:txBody>
                    <a:bodyPr/>
                    <a:lstStyle/>
                    <a:p>
                      <a:r>
                        <a:rPr lang="en-IN" sz="1400" dirty="0" smtClean="0"/>
                        <a:t>Master cylinder</a:t>
                      </a:r>
                      <a:endParaRPr lang="en-IN" sz="1400" dirty="0"/>
                    </a:p>
                  </a:txBody>
                  <a:tcPr/>
                </a:tc>
                <a:tc>
                  <a:txBody>
                    <a:bodyPr/>
                    <a:lstStyle/>
                    <a:p>
                      <a:r>
                        <a:rPr lang="en-IN" sz="1400" dirty="0" err="1" smtClean="0"/>
                        <a:t>Maruti</a:t>
                      </a:r>
                      <a:r>
                        <a:rPr lang="en-IN" sz="1400" dirty="0" smtClean="0"/>
                        <a:t> 800</a:t>
                      </a:r>
                      <a:endParaRPr lang="en-IN" sz="1400" dirty="0"/>
                    </a:p>
                  </a:txBody>
                  <a:tcPr/>
                </a:tc>
              </a:tr>
              <a:tr h="424259">
                <a:tc>
                  <a:txBody>
                    <a:bodyPr/>
                    <a:lstStyle/>
                    <a:p>
                      <a:r>
                        <a:rPr lang="en-IN" sz="1400" dirty="0" smtClean="0"/>
                        <a:t>6</a:t>
                      </a:r>
                      <a:endParaRPr lang="en-IN" sz="1400" dirty="0"/>
                    </a:p>
                  </a:txBody>
                  <a:tcPr/>
                </a:tc>
                <a:tc>
                  <a:txBody>
                    <a:bodyPr/>
                    <a:lstStyle/>
                    <a:p>
                      <a:r>
                        <a:rPr lang="en-IN" sz="1400" dirty="0" smtClean="0"/>
                        <a:t>Braking efficiency</a:t>
                      </a:r>
                      <a:endParaRPr lang="en-IN" sz="1400" dirty="0"/>
                    </a:p>
                  </a:txBody>
                  <a:tcPr/>
                </a:tc>
                <a:tc>
                  <a:txBody>
                    <a:bodyPr/>
                    <a:lstStyle/>
                    <a:p>
                      <a:r>
                        <a:rPr lang="en-IN" sz="1400" dirty="0" smtClean="0"/>
                        <a:t>70%</a:t>
                      </a:r>
                      <a:endParaRPr lang="en-IN" sz="1400" dirty="0"/>
                    </a:p>
                  </a:txBody>
                  <a:tcPr/>
                </a:tc>
              </a:tr>
            </a:tbl>
          </a:graphicData>
        </a:graphic>
      </p:graphicFrame>
      <p:pic>
        <p:nvPicPr>
          <p:cNvPr id="1026" name="Picture 2"/>
          <p:cNvPicPr>
            <a:picLocks noChangeAspect="1" noChangeArrowheads="1"/>
          </p:cNvPicPr>
          <p:nvPr/>
        </p:nvPicPr>
        <p:blipFill>
          <a:blip r:embed="rId3"/>
          <a:srcRect/>
          <a:stretch>
            <a:fillRect/>
          </a:stretch>
        </p:blipFill>
        <p:spPr bwMode="auto">
          <a:xfrm>
            <a:off x="6400800" y="3962400"/>
            <a:ext cx="2590800" cy="2466996"/>
          </a:xfrm>
          <a:prstGeom prst="rect">
            <a:avLst/>
          </a:prstGeom>
          <a:noFill/>
          <a:ln w="9525">
            <a:solidFill>
              <a:schemeClr val="tx1"/>
            </a:solidFill>
            <a:miter lim="800000"/>
            <a:headEnd/>
            <a:tailEnd/>
          </a:ln>
          <a:effectLst/>
        </p:spPr>
      </p:pic>
      <p:graphicFrame>
        <p:nvGraphicFramePr>
          <p:cNvPr id="12" name="Content Placeholder 3"/>
          <p:cNvGraphicFramePr>
            <a:graphicFrameLocks/>
          </p:cNvGraphicFramePr>
          <p:nvPr/>
        </p:nvGraphicFramePr>
        <p:xfrm>
          <a:off x="4724400" y="762000"/>
          <a:ext cx="4191000" cy="2667000"/>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16"/>
          <p:cNvSpPr txBox="1"/>
          <p:nvPr/>
        </p:nvSpPr>
        <p:spPr>
          <a:xfrm>
            <a:off x="3429000" y="0"/>
            <a:ext cx="3352800" cy="523220"/>
          </a:xfrm>
          <a:prstGeom prst="rect">
            <a:avLst/>
          </a:prstGeom>
          <a:noFill/>
        </p:spPr>
        <p:txBody>
          <a:bodyPr wrap="square" rtlCol="0">
            <a:spAutoFit/>
          </a:bodyPr>
          <a:lstStyle/>
          <a:p>
            <a:r>
              <a:rPr lang="en-US" sz="2800" b="1" dirty="0" smtClean="0"/>
              <a:t>BRAKING SYSTEM</a:t>
            </a:r>
            <a:endParaRPr lang="en-US" sz="2800" b="1" dirty="0"/>
          </a:p>
        </p:txBody>
      </p:sp>
      <p:sp>
        <p:nvSpPr>
          <p:cNvPr id="18" name="TextBox 17"/>
          <p:cNvSpPr txBox="1"/>
          <p:nvPr/>
        </p:nvSpPr>
        <p:spPr>
          <a:xfrm>
            <a:off x="5486400" y="381000"/>
            <a:ext cx="2819400" cy="381000"/>
          </a:xfrm>
          <a:prstGeom prst="rect">
            <a:avLst/>
          </a:prstGeom>
          <a:noFill/>
        </p:spPr>
        <p:txBody>
          <a:bodyPr wrap="square" rtlCol="0">
            <a:spAutoFit/>
          </a:bodyPr>
          <a:lstStyle/>
          <a:p>
            <a:pPr algn="ctr"/>
            <a:r>
              <a:rPr lang="en-US" b="1" dirty="0" err="1" smtClean="0"/>
              <a:t>Gradeability</a:t>
            </a:r>
            <a:endParaRPr lang="en-US" b="1" dirty="0"/>
          </a:p>
        </p:txBody>
      </p:sp>
      <p:sp>
        <p:nvSpPr>
          <p:cNvPr id="13" name="TextBox 12"/>
          <p:cNvSpPr txBox="1"/>
          <p:nvPr/>
        </p:nvSpPr>
        <p:spPr>
          <a:xfrm>
            <a:off x="6715140" y="6477000"/>
            <a:ext cx="1447800" cy="381000"/>
          </a:xfrm>
          <a:prstGeom prst="rect">
            <a:avLst/>
          </a:prstGeom>
          <a:noFill/>
        </p:spPr>
        <p:txBody>
          <a:bodyPr wrap="square" rtlCol="0">
            <a:spAutoFit/>
          </a:bodyPr>
          <a:lstStyle/>
          <a:p>
            <a:r>
              <a:rPr lang="en-US" dirty="0" smtClean="0"/>
              <a:t>Brake Circuit</a:t>
            </a:r>
            <a:endParaRPr lang="en-US" dirty="0"/>
          </a:p>
        </p:txBody>
      </p:sp>
      <p:sp>
        <p:nvSpPr>
          <p:cNvPr id="14" name="TextBox 13"/>
          <p:cNvSpPr txBox="1"/>
          <p:nvPr/>
        </p:nvSpPr>
        <p:spPr>
          <a:xfrm>
            <a:off x="4143372" y="6143644"/>
            <a:ext cx="762000" cy="307777"/>
          </a:xfrm>
          <a:prstGeom prst="rect">
            <a:avLst/>
          </a:prstGeom>
          <a:noFill/>
        </p:spPr>
        <p:txBody>
          <a:bodyPr wrap="square" rtlCol="0">
            <a:spAutoFit/>
          </a:bodyPr>
          <a:lstStyle/>
          <a:p>
            <a:r>
              <a:rPr lang="en-US" sz="1400" b="1" dirty="0" smtClean="0"/>
              <a:t>Km/h</a:t>
            </a:r>
            <a:endParaRPr lang="en-US" sz="1600" b="1" dirty="0"/>
          </a:p>
        </p:txBody>
      </p:sp>
      <p:sp>
        <p:nvSpPr>
          <p:cNvPr id="15" name="TextBox 14"/>
          <p:cNvSpPr txBox="1"/>
          <p:nvPr/>
        </p:nvSpPr>
        <p:spPr>
          <a:xfrm>
            <a:off x="6429388" y="3000372"/>
            <a:ext cx="762000" cy="369332"/>
          </a:xfrm>
          <a:prstGeom prst="rect">
            <a:avLst/>
          </a:prstGeom>
          <a:noFill/>
        </p:spPr>
        <p:txBody>
          <a:bodyPr wrap="square" rtlCol="0">
            <a:spAutoFit/>
          </a:bodyPr>
          <a:lstStyle/>
          <a:p>
            <a:r>
              <a:rPr lang="en-US" b="1" dirty="0" smtClean="0"/>
              <a:t>Angle</a:t>
            </a:r>
            <a:endParaRPr lang="en-US" b="1" dirty="0"/>
          </a:p>
        </p:txBody>
      </p:sp>
      <p:sp>
        <p:nvSpPr>
          <p:cNvPr id="16" name="TextBox 15"/>
          <p:cNvSpPr txBox="1"/>
          <p:nvPr/>
        </p:nvSpPr>
        <p:spPr>
          <a:xfrm rot="16200000">
            <a:off x="4220881" y="1208351"/>
            <a:ext cx="1357322" cy="369332"/>
          </a:xfrm>
          <a:prstGeom prst="rect">
            <a:avLst/>
          </a:prstGeom>
          <a:noFill/>
        </p:spPr>
        <p:txBody>
          <a:bodyPr wrap="square" rtlCol="0">
            <a:spAutoFit/>
          </a:bodyPr>
          <a:lstStyle/>
          <a:p>
            <a:r>
              <a:rPr lang="en-US" b="1" dirty="0" smtClean="0"/>
              <a:t>Grade</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0"/>
            <a:ext cx="4876800" cy="523220"/>
          </a:xfrm>
          <a:prstGeom prst="rect">
            <a:avLst/>
          </a:prstGeom>
          <a:noFill/>
        </p:spPr>
        <p:txBody>
          <a:bodyPr wrap="square" rtlCol="0">
            <a:spAutoFit/>
          </a:bodyPr>
          <a:lstStyle/>
          <a:p>
            <a:pPr algn="ctr"/>
            <a:r>
              <a:rPr lang="en-US" sz="2800" b="1" dirty="0" smtClean="0"/>
              <a:t>STEERING SYSTEM</a:t>
            </a:r>
            <a:endParaRPr lang="en-US" sz="2800" b="1" dirty="0"/>
          </a:p>
        </p:txBody>
      </p:sp>
      <p:sp>
        <p:nvSpPr>
          <p:cNvPr id="5" name="TextBox 4"/>
          <p:cNvSpPr txBox="1"/>
          <p:nvPr/>
        </p:nvSpPr>
        <p:spPr>
          <a:xfrm>
            <a:off x="457200" y="914400"/>
            <a:ext cx="3810000" cy="2062103"/>
          </a:xfrm>
          <a:prstGeom prst="rect">
            <a:avLst/>
          </a:prstGeom>
          <a:noFill/>
        </p:spPr>
        <p:txBody>
          <a:bodyPr wrap="square" rtlCol="0">
            <a:spAutoFit/>
          </a:bodyPr>
          <a:lstStyle/>
          <a:p>
            <a:pPr algn="ctr"/>
            <a:r>
              <a:rPr lang="en-US" sz="1600" b="1" u="sng" dirty="0" smtClean="0"/>
              <a:t>Ackermann steering mechanism</a:t>
            </a:r>
          </a:p>
          <a:p>
            <a:endParaRPr lang="en-US" sz="1400" dirty="0" smtClean="0"/>
          </a:p>
          <a:p>
            <a:r>
              <a:rPr lang="en-US" sz="1400" b="1" u="sng" dirty="0" smtClean="0"/>
              <a:t>Formula:-</a:t>
            </a:r>
          </a:p>
          <a:p>
            <a:pPr lvl="0">
              <a:buFont typeface="Arial" pitchFamily="34" charset="0"/>
              <a:buChar char="•"/>
            </a:pPr>
            <a:r>
              <a:rPr lang="en-US" sz="1400" dirty="0" smtClean="0">
                <a:cs typeface="Times New Roman" pitchFamily="18" charset="0"/>
              </a:rPr>
              <a:t> Cot </a:t>
            </a:r>
            <a:r>
              <a:rPr lang="en-US" sz="1400" dirty="0" err="1" smtClean="0">
                <a:ea typeface="Times New Roman" pitchFamily="18" charset="0"/>
                <a:cs typeface="Helvetica"/>
              </a:rPr>
              <a:t>Ѳ</a:t>
            </a:r>
            <a:r>
              <a:rPr lang="en-US" sz="1400" baseline="-25000" dirty="0" err="1" smtClean="0">
                <a:cs typeface="Times New Roman" pitchFamily="18" charset="0"/>
              </a:rPr>
              <a:t>o</a:t>
            </a:r>
            <a:r>
              <a:rPr lang="en-US" sz="1400" dirty="0" smtClean="0">
                <a:cs typeface="Times New Roman" pitchFamily="18" charset="0"/>
              </a:rPr>
              <a:t> – </a:t>
            </a:r>
            <a:r>
              <a:rPr lang="en-US" sz="1400" dirty="0" err="1" smtClean="0">
                <a:cs typeface="Times New Roman" pitchFamily="18" charset="0"/>
              </a:rPr>
              <a:t>cotѲ</a:t>
            </a:r>
            <a:r>
              <a:rPr lang="en-US" sz="1400" dirty="0" smtClean="0">
                <a:cs typeface="Times New Roman" pitchFamily="18" charset="0"/>
              </a:rPr>
              <a:t> </a:t>
            </a:r>
            <a:r>
              <a:rPr lang="en-US" sz="1400" baseline="-25000" dirty="0" err="1" smtClean="0">
                <a:cs typeface="Times New Roman" pitchFamily="18" charset="0"/>
              </a:rPr>
              <a:t>i</a:t>
            </a:r>
            <a:r>
              <a:rPr lang="en-US" sz="1400" dirty="0" smtClean="0">
                <a:cs typeface="Times New Roman" pitchFamily="18" charset="0"/>
              </a:rPr>
              <a:t> = c/b</a:t>
            </a:r>
          </a:p>
          <a:p>
            <a:pPr lvl="0"/>
            <a:r>
              <a:rPr lang="en-US" sz="1400" dirty="0" smtClean="0">
                <a:cs typeface="Times New Roman" pitchFamily="18" charset="0"/>
              </a:rPr>
              <a:t>Where,</a:t>
            </a:r>
          </a:p>
          <a:p>
            <a:r>
              <a:rPr lang="en-US" sz="1400" dirty="0" smtClean="0"/>
              <a:t>c= wheel track,</a:t>
            </a:r>
          </a:p>
          <a:p>
            <a:r>
              <a:rPr lang="en-US" sz="1400" dirty="0" smtClean="0"/>
              <a:t>b= wheel base,</a:t>
            </a:r>
          </a:p>
          <a:p>
            <a:r>
              <a:rPr lang="en-US" sz="1400" dirty="0" err="1" smtClean="0">
                <a:ea typeface="Times New Roman" pitchFamily="18" charset="0"/>
                <a:cs typeface="Helvetica"/>
              </a:rPr>
              <a:t>Ѳ</a:t>
            </a:r>
            <a:r>
              <a:rPr lang="en-US" sz="1400" baseline="-25000" dirty="0" err="1" smtClean="0">
                <a:cs typeface="Times New Roman" pitchFamily="18" charset="0"/>
              </a:rPr>
              <a:t>o</a:t>
            </a:r>
            <a:r>
              <a:rPr lang="en-US" sz="1400" baseline="-25000" dirty="0" smtClean="0">
                <a:cs typeface="Times New Roman" pitchFamily="18" charset="0"/>
              </a:rPr>
              <a:t> </a:t>
            </a:r>
            <a:r>
              <a:rPr lang="en-US" sz="1400" dirty="0" smtClean="0">
                <a:cs typeface="Times New Roman" pitchFamily="18" charset="0"/>
              </a:rPr>
              <a:t> = angle of outside lock,</a:t>
            </a:r>
          </a:p>
          <a:p>
            <a:r>
              <a:rPr lang="en-US" sz="1400" dirty="0" smtClean="0">
                <a:cs typeface="Times New Roman" pitchFamily="18" charset="0"/>
              </a:rPr>
              <a:t>Ѳ </a:t>
            </a:r>
            <a:r>
              <a:rPr lang="en-US" sz="1400" baseline="-25000" dirty="0" smtClean="0">
                <a:cs typeface="Times New Roman" pitchFamily="18" charset="0"/>
              </a:rPr>
              <a:t>I</a:t>
            </a:r>
            <a:r>
              <a:rPr lang="en-US" sz="1400" dirty="0" smtClean="0">
                <a:cs typeface="Times New Roman" pitchFamily="18" charset="0"/>
              </a:rPr>
              <a:t>  = angle of inside lock</a:t>
            </a:r>
            <a:endParaRPr lang="en-US" sz="1400" dirty="0"/>
          </a:p>
        </p:txBody>
      </p:sp>
      <p:graphicFrame>
        <p:nvGraphicFramePr>
          <p:cNvPr id="11" name="Content Placeholder 3"/>
          <p:cNvGraphicFramePr>
            <a:graphicFrameLocks/>
          </p:cNvGraphicFramePr>
          <p:nvPr/>
        </p:nvGraphicFramePr>
        <p:xfrm>
          <a:off x="5029200" y="838202"/>
          <a:ext cx="3962400" cy="5805505"/>
        </p:xfrm>
        <a:graphic>
          <a:graphicData uri="http://schemas.openxmlformats.org/drawingml/2006/table">
            <a:tbl>
              <a:tblPr firstRow="1" bandRow="1">
                <a:tableStyleId>{08FB837D-C827-4EFA-A057-4D05807E0F7C}</a:tableStyleId>
              </a:tblPr>
              <a:tblGrid>
                <a:gridCol w="1981200"/>
                <a:gridCol w="1981200"/>
              </a:tblGrid>
              <a:tr h="393879">
                <a:tc gridSpan="2">
                  <a:txBody>
                    <a:bodyPr/>
                    <a:lstStyle/>
                    <a:p>
                      <a:pPr algn="ctr"/>
                      <a:r>
                        <a:rPr lang="en-US" sz="1600" dirty="0" smtClean="0">
                          <a:solidFill>
                            <a:schemeClr val="tx1"/>
                          </a:solidFill>
                          <a:latin typeface="+mn-lt"/>
                        </a:rPr>
                        <a:t>Specification</a:t>
                      </a:r>
                      <a:endParaRPr lang="en-IN" sz="1600" dirty="0">
                        <a:solidFill>
                          <a:schemeClr val="tx1"/>
                        </a:solidFill>
                        <a:latin typeface="+mn-lt"/>
                      </a:endParaRPr>
                    </a:p>
                  </a:txBody>
                  <a:tcPr/>
                </a:tc>
                <a:tc hMerge="1">
                  <a:txBody>
                    <a:bodyPr/>
                    <a:lstStyle/>
                    <a:p>
                      <a:endParaRPr lang="en-IN" sz="1400" dirty="0"/>
                    </a:p>
                  </a:txBody>
                  <a:tcPr/>
                </a:tc>
              </a:tr>
              <a:tr h="393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Steering mechanism</a:t>
                      </a:r>
                      <a:endParaRPr lang="en-IN" sz="1400" dirty="0" smtClean="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Rack and pinion</a:t>
                      </a:r>
                    </a:p>
                  </a:txBody>
                  <a:tcPr/>
                </a:tc>
              </a:tr>
              <a:tr h="393879">
                <a:tc>
                  <a:txBody>
                    <a:bodyPr/>
                    <a:lstStyle/>
                    <a:p>
                      <a:r>
                        <a:rPr lang="en-IN" sz="1400" dirty="0" smtClean="0"/>
                        <a:t>Castor</a:t>
                      </a:r>
                      <a:endParaRPr lang="en-IN" sz="1400"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a:t>
                      </a:r>
                      <a:endParaRPr lang="en-IN" sz="1400" dirty="0"/>
                    </a:p>
                  </a:txBody>
                  <a:tcPr/>
                </a:tc>
              </a:tr>
              <a:tr h="393879">
                <a:tc>
                  <a:txBody>
                    <a:bodyPr/>
                    <a:lstStyle/>
                    <a:p>
                      <a:r>
                        <a:rPr lang="en-IN" sz="1400" dirty="0" smtClean="0"/>
                        <a:t>Camber</a:t>
                      </a:r>
                      <a:endParaRPr lang="en-IN" sz="1400" dirty="0">
                        <a:solidFill>
                          <a:schemeClr val="tx1"/>
                        </a:solidFill>
                        <a:latin typeface="+mn-lt"/>
                      </a:endParaRPr>
                    </a:p>
                  </a:txBody>
                  <a:tcPr/>
                </a:tc>
                <a:tc>
                  <a:txBody>
                    <a:bodyPr/>
                    <a:lstStyle/>
                    <a:p>
                      <a:r>
                        <a:rPr lang="en-IN" sz="1400" dirty="0" smtClean="0"/>
                        <a:t>1°</a:t>
                      </a:r>
                      <a:endParaRPr lang="en-IN" sz="1400" dirty="0"/>
                    </a:p>
                  </a:txBody>
                  <a:tcPr/>
                </a:tc>
              </a:tr>
              <a:tr h="393879">
                <a:tc>
                  <a:txBody>
                    <a:bodyPr/>
                    <a:lstStyle/>
                    <a:p>
                      <a:r>
                        <a:rPr lang="en-IN" sz="1400" dirty="0" smtClean="0"/>
                        <a:t>Toe-in </a:t>
                      </a:r>
                      <a:endParaRPr lang="en-IN" sz="1400" dirty="0">
                        <a:solidFill>
                          <a:schemeClr val="tx1"/>
                        </a:solidFill>
                        <a:latin typeface="+mn-lt"/>
                      </a:endParaRPr>
                    </a:p>
                  </a:txBody>
                  <a:tcPr/>
                </a:tc>
                <a:tc>
                  <a:txBody>
                    <a:bodyPr/>
                    <a:lstStyle/>
                    <a:p>
                      <a:r>
                        <a:rPr lang="en-IN" sz="1400" dirty="0" smtClean="0"/>
                        <a:t>2 mm</a:t>
                      </a:r>
                    </a:p>
                  </a:txBody>
                  <a:tcPr/>
                </a:tc>
              </a:tr>
              <a:tr h="393879">
                <a:tc>
                  <a:txBody>
                    <a:bodyPr/>
                    <a:lstStyle/>
                    <a:p>
                      <a:r>
                        <a:rPr lang="en-IN" sz="1400" dirty="0" smtClean="0"/>
                        <a:t>Tie rod length</a:t>
                      </a:r>
                      <a:endParaRPr lang="en-IN" sz="1400" dirty="0">
                        <a:solidFill>
                          <a:schemeClr val="tx1"/>
                        </a:solidFill>
                        <a:latin typeface="+mn-lt"/>
                      </a:endParaRPr>
                    </a:p>
                  </a:txBody>
                  <a:tcPr/>
                </a:tc>
                <a:tc>
                  <a:txBody>
                    <a:bodyPr/>
                    <a:lstStyle/>
                    <a:p>
                      <a:r>
                        <a:rPr lang="en-IN" sz="1400" dirty="0" smtClean="0"/>
                        <a:t>9”</a:t>
                      </a:r>
                      <a:endParaRPr lang="en-IN" sz="1400" dirty="0"/>
                    </a:p>
                  </a:txBody>
                  <a:tcPr/>
                </a:tc>
              </a:tr>
              <a:tr h="656466">
                <a:tc>
                  <a:txBody>
                    <a:bodyPr/>
                    <a:lstStyle/>
                    <a:p>
                      <a:r>
                        <a:rPr lang="en-IN" sz="1400" dirty="0" smtClean="0"/>
                        <a:t>Turning</a:t>
                      </a:r>
                      <a:r>
                        <a:rPr lang="en-IN" sz="1400" baseline="0" dirty="0" smtClean="0"/>
                        <a:t> radius inner front wheel</a:t>
                      </a:r>
                      <a:endParaRPr lang="en-IN" sz="1400" dirty="0">
                        <a:solidFill>
                          <a:schemeClr val="tx1"/>
                        </a:solidFill>
                        <a:latin typeface="+mn-lt"/>
                      </a:endParaRPr>
                    </a:p>
                  </a:txBody>
                  <a:tcPr/>
                </a:tc>
                <a:tc>
                  <a:txBody>
                    <a:bodyPr/>
                    <a:lstStyle/>
                    <a:p>
                      <a:r>
                        <a:rPr lang="en-IN" sz="1400" dirty="0" smtClean="0"/>
                        <a:t>2.63 m</a:t>
                      </a:r>
                      <a:endParaRPr lang="en-IN" sz="1400" dirty="0"/>
                    </a:p>
                  </a:txBody>
                  <a:tcPr/>
                </a:tc>
              </a:tr>
              <a:tr h="7852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Turning Radius outer front wheel</a:t>
                      </a:r>
                    </a:p>
                    <a:p>
                      <a:endParaRPr lang="en-IN" sz="1400" dirty="0">
                        <a:solidFill>
                          <a:schemeClr val="tx1"/>
                        </a:solidFill>
                        <a:latin typeface="+mn-lt"/>
                      </a:endParaRPr>
                    </a:p>
                  </a:txBody>
                  <a:tcPr/>
                </a:tc>
                <a:tc>
                  <a:txBody>
                    <a:bodyPr/>
                    <a:lstStyle/>
                    <a:p>
                      <a:r>
                        <a:rPr lang="en-IN" sz="1400" dirty="0" smtClean="0"/>
                        <a:t>3.55m</a:t>
                      </a:r>
                      <a:endParaRPr lang="en-IN" sz="1400" dirty="0"/>
                    </a:p>
                  </a:txBody>
                  <a:tcPr/>
                </a:tc>
              </a:tr>
              <a:tr h="556249">
                <a:tc>
                  <a:txBody>
                    <a:bodyPr/>
                    <a:lstStyle/>
                    <a:p>
                      <a:r>
                        <a:rPr lang="en-IN" sz="1400" dirty="0" smtClean="0"/>
                        <a:t>Turning Radius Rear Wheel</a:t>
                      </a:r>
                      <a:endParaRPr lang="en-IN" sz="1400" dirty="0">
                        <a:solidFill>
                          <a:schemeClr val="tx1"/>
                        </a:solidFill>
                        <a:latin typeface="+mn-lt"/>
                      </a:endParaRPr>
                    </a:p>
                  </a:txBody>
                  <a:tcPr/>
                </a:tc>
                <a:tc>
                  <a:txBody>
                    <a:bodyPr/>
                    <a:lstStyle/>
                    <a:p>
                      <a:r>
                        <a:rPr lang="en-IN" sz="1400" dirty="0" smtClean="0"/>
                        <a:t>1.91m</a:t>
                      </a:r>
                      <a:endParaRPr lang="en-IN" sz="1400" dirty="0"/>
                    </a:p>
                  </a:txBody>
                  <a:tcPr/>
                </a:tc>
              </a:tr>
              <a:tr h="656466">
                <a:tc>
                  <a:txBody>
                    <a:bodyPr/>
                    <a:lstStyle/>
                    <a:p>
                      <a:r>
                        <a:rPr lang="en-IN" sz="1400" dirty="0" smtClean="0"/>
                        <a:t>Turning Radius outer rear wheel</a:t>
                      </a:r>
                      <a:endParaRPr lang="en-IN" sz="1400" dirty="0">
                        <a:solidFill>
                          <a:schemeClr val="tx1"/>
                        </a:solidFill>
                        <a:latin typeface="+mn-lt"/>
                      </a:endParaRPr>
                    </a:p>
                  </a:txBody>
                  <a:tcPr/>
                </a:tc>
                <a:tc>
                  <a:txBody>
                    <a:bodyPr/>
                    <a:lstStyle/>
                    <a:p>
                      <a:r>
                        <a:rPr lang="en-IN" sz="1400" dirty="0" smtClean="0"/>
                        <a:t>3.27m</a:t>
                      </a:r>
                      <a:endParaRPr lang="en-IN" sz="1400" dirty="0"/>
                    </a:p>
                  </a:txBody>
                  <a:tcPr/>
                </a:tc>
              </a:tr>
              <a:tr h="393879">
                <a:tc>
                  <a:txBody>
                    <a:bodyPr/>
                    <a:lstStyle/>
                    <a:p>
                      <a:r>
                        <a:rPr lang="en-IN" sz="1400" dirty="0" smtClean="0"/>
                        <a:t>Inside lock angle</a:t>
                      </a:r>
                      <a:endParaRPr lang="en-IN" sz="1400" dirty="0">
                        <a:solidFill>
                          <a:schemeClr val="tx1"/>
                        </a:solidFill>
                        <a:latin typeface="+mn-lt"/>
                      </a:endParaRPr>
                    </a:p>
                  </a:txBody>
                  <a:tcPr/>
                </a:tc>
                <a:tc>
                  <a:txBody>
                    <a:bodyPr/>
                    <a:lstStyle/>
                    <a:p>
                      <a:r>
                        <a:rPr lang="en-IN" sz="1400" dirty="0" smtClean="0"/>
                        <a:t>39°</a:t>
                      </a:r>
                      <a:endParaRPr lang="en-IN" sz="1400" dirty="0"/>
                    </a:p>
                  </a:txBody>
                  <a:tcPr/>
                </a:tc>
              </a:tr>
              <a:tr h="393879">
                <a:tc>
                  <a:txBody>
                    <a:bodyPr/>
                    <a:lstStyle/>
                    <a:p>
                      <a:r>
                        <a:rPr lang="en-IN" sz="1400" dirty="0" smtClean="0"/>
                        <a:t>Outside lock angle</a:t>
                      </a:r>
                      <a:endParaRPr lang="en-IN" sz="1400" dirty="0">
                        <a:solidFill>
                          <a:schemeClr val="tx1"/>
                        </a:solidFill>
                        <a:latin typeface="+mn-lt"/>
                      </a:endParaRPr>
                    </a:p>
                  </a:txBody>
                  <a:tcPr/>
                </a:tc>
                <a:tc>
                  <a:txBody>
                    <a:bodyPr/>
                    <a:lstStyle/>
                    <a:p>
                      <a:r>
                        <a:rPr lang="en-IN" sz="1400" dirty="0" smtClean="0"/>
                        <a:t>28°</a:t>
                      </a:r>
                      <a:endParaRPr lang="en-IN" sz="1400" dirty="0"/>
                    </a:p>
                  </a:txBody>
                  <a:tcPr/>
                </a:tc>
              </a:tr>
            </a:tbl>
          </a:graphicData>
        </a:graphic>
      </p:graphicFrame>
      <p:pic>
        <p:nvPicPr>
          <p:cNvPr id="12" name="Picture 11" descr="Ackerman Latest.jpg"/>
          <p:cNvPicPr>
            <a:picLocks noChangeAspect="1"/>
          </p:cNvPicPr>
          <p:nvPr/>
        </p:nvPicPr>
        <p:blipFill>
          <a:blip r:embed="rId2"/>
          <a:stretch>
            <a:fillRect/>
          </a:stretch>
        </p:blipFill>
        <p:spPr>
          <a:xfrm>
            <a:off x="304800" y="2971800"/>
            <a:ext cx="4495800" cy="3657600"/>
          </a:xfrm>
          <a:prstGeom prst="rect">
            <a:avLst/>
          </a:prstGeom>
          <a:ln>
            <a:solidFill>
              <a:prstClr val="black"/>
            </a:solid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282" y="1857364"/>
          <a:ext cx="4572000" cy="2286002"/>
        </p:xfrm>
        <a:graphic>
          <a:graphicData uri="http://schemas.openxmlformats.org/drawingml/2006/table">
            <a:tbl>
              <a:tblPr firstRow="1" bandRow="1">
                <a:tableStyleId>{08FB837D-C827-4EFA-A057-4D05807E0F7C}</a:tableStyleId>
              </a:tblPr>
              <a:tblGrid>
                <a:gridCol w="914400"/>
                <a:gridCol w="914400"/>
                <a:gridCol w="914400"/>
                <a:gridCol w="914400"/>
                <a:gridCol w="914400"/>
              </a:tblGrid>
              <a:tr h="1152446">
                <a:tc>
                  <a:txBody>
                    <a:bodyPr/>
                    <a:lstStyle/>
                    <a:p>
                      <a:pPr marL="0" marR="0" algn="ctr">
                        <a:lnSpc>
                          <a:spcPct val="115000"/>
                        </a:lnSpc>
                        <a:spcBef>
                          <a:spcPts val="0"/>
                        </a:spcBef>
                        <a:spcAft>
                          <a:spcPts val="0"/>
                        </a:spcAft>
                      </a:pPr>
                      <a:r>
                        <a:rPr lang="en-US" sz="1200" dirty="0" smtClean="0">
                          <a:solidFill>
                            <a:schemeClr val="tx1"/>
                          </a:solidFill>
                        </a:rPr>
                        <a:t>Height of drop</a:t>
                      </a:r>
                      <a:endParaRPr lang="en-US" sz="1600" dirty="0" smtClean="0">
                        <a:solidFill>
                          <a:schemeClr val="tx1"/>
                        </a:solidFill>
                      </a:endParaRPr>
                    </a:p>
                    <a:p>
                      <a:pPr marL="0" marR="0" algn="ctr">
                        <a:lnSpc>
                          <a:spcPct val="115000"/>
                        </a:lnSpc>
                        <a:spcBef>
                          <a:spcPts val="0"/>
                        </a:spcBef>
                        <a:spcAft>
                          <a:spcPts val="0"/>
                        </a:spcAft>
                      </a:pPr>
                      <a:r>
                        <a:rPr lang="en-US" sz="1200" dirty="0" err="1" smtClean="0">
                          <a:solidFill>
                            <a:schemeClr val="tx1"/>
                          </a:solidFill>
                        </a:rPr>
                        <a:t>H</a:t>
                      </a:r>
                      <a:r>
                        <a:rPr lang="en-US" sz="1200" baseline="-25000" dirty="0" err="1" smtClean="0">
                          <a:solidFill>
                            <a:schemeClr val="tx1"/>
                          </a:solidFill>
                        </a:rPr>
                        <a:t>d</a:t>
                      </a:r>
                      <a:endParaRPr lang="en-US" sz="1600" dirty="0" smtClean="0">
                        <a:solidFill>
                          <a:schemeClr val="tx1"/>
                        </a:solidFill>
                      </a:endParaRPr>
                    </a:p>
                    <a:p>
                      <a:pPr marL="0" marR="0" algn="ctr">
                        <a:lnSpc>
                          <a:spcPct val="115000"/>
                        </a:lnSpc>
                        <a:spcBef>
                          <a:spcPts val="0"/>
                        </a:spcBef>
                        <a:spcAft>
                          <a:spcPts val="0"/>
                        </a:spcAft>
                      </a:pPr>
                      <a:r>
                        <a:rPr lang="en-US" sz="1200" dirty="0" smtClean="0">
                          <a:solidFill>
                            <a:schemeClr val="tx1"/>
                          </a:solidFill>
                        </a:rPr>
                        <a:t>(ft)</a:t>
                      </a:r>
                      <a:endParaRPr lang="en-US" sz="1600" dirty="0" smtClean="0">
                        <a:solidFill>
                          <a:schemeClr val="tx1"/>
                        </a:solidFill>
                      </a:endParaRPr>
                    </a:p>
                    <a:p>
                      <a:endParaRPr lang="en-IN" sz="1200" dirty="0">
                        <a:solidFill>
                          <a:schemeClr val="tx1"/>
                        </a:solidFill>
                      </a:endParaRPr>
                    </a:p>
                  </a:txBody>
                  <a:tcPr/>
                </a:tc>
                <a:tc>
                  <a:txBody>
                    <a:bodyPr/>
                    <a:lstStyle/>
                    <a:p>
                      <a:pPr marL="0" marR="0" algn="ctr">
                        <a:lnSpc>
                          <a:spcPct val="115000"/>
                        </a:lnSpc>
                        <a:spcBef>
                          <a:spcPts val="0"/>
                        </a:spcBef>
                        <a:spcAft>
                          <a:spcPts val="0"/>
                        </a:spcAft>
                      </a:pPr>
                      <a:r>
                        <a:rPr lang="en-US" sz="1200" dirty="0" smtClean="0">
                          <a:solidFill>
                            <a:schemeClr val="tx1"/>
                          </a:solidFill>
                        </a:rPr>
                        <a:t>Time</a:t>
                      </a:r>
                      <a:endParaRPr lang="en-US" sz="1600" dirty="0" smtClean="0">
                        <a:solidFill>
                          <a:schemeClr val="tx1"/>
                        </a:solidFill>
                      </a:endParaRPr>
                    </a:p>
                    <a:p>
                      <a:pPr marL="0" marR="0" algn="ctr">
                        <a:lnSpc>
                          <a:spcPct val="115000"/>
                        </a:lnSpc>
                        <a:spcBef>
                          <a:spcPts val="0"/>
                        </a:spcBef>
                        <a:spcAft>
                          <a:spcPts val="0"/>
                        </a:spcAft>
                      </a:pPr>
                      <a:r>
                        <a:rPr lang="en-US" sz="1200" dirty="0" smtClean="0">
                          <a:solidFill>
                            <a:schemeClr val="tx1"/>
                          </a:solidFill>
                        </a:rPr>
                        <a:t> t</a:t>
                      </a:r>
                      <a:endParaRPr lang="en-US" sz="1600" dirty="0" smtClean="0">
                        <a:solidFill>
                          <a:schemeClr val="tx1"/>
                        </a:solidFill>
                      </a:endParaRPr>
                    </a:p>
                    <a:p>
                      <a:pPr marL="0" marR="0" algn="ctr">
                        <a:lnSpc>
                          <a:spcPct val="115000"/>
                        </a:lnSpc>
                        <a:spcBef>
                          <a:spcPts val="0"/>
                        </a:spcBef>
                        <a:spcAft>
                          <a:spcPts val="0"/>
                        </a:spcAft>
                      </a:pPr>
                      <a:r>
                        <a:rPr lang="en-US" sz="1400" dirty="0" smtClean="0">
                          <a:solidFill>
                            <a:schemeClr val="tx1"/>
                          </a:solidFill>
                        </a:rPr>
                        <a:t>(s)</a:t>
                      </a:r>
                    </a:p>
                    <a:p>
                      <a:endParaRPr lang="en-IN" sz="1200" dirty="0">
                        <a:solidFill>
                          <a:schemeClr val="tx1"/>
                        </a:solidFill>
                      </a:endParaRPr>
                    </a:p>
                  </a:txBody>
                  <a:tcPr/>
                </a:tc>
                <a:tc>
                  <a:txBody>
                    <a:bodyPr/>
                    <a:lstStyle/>
                    <a:p>
                      <a:pPr marL="0" marR="0" algn="ctr">
                        <a:lnSpc>
                          <a:spcPct val="115000"/>
                        </a:lnSpc>
                        <a:spcBef>
                          <a:spcPts val="0"/>
                        </a:spcBef>
                        <a:spcAft>
                          <a:spcPts val="0"/>
                        </a:spcAft>
                      </a:pPr>
                      <a:r>
                        <a:rPr lang="en-US" sz="1200" dirty="0" smtClean="0">
                          <a:solidFill>
                            <a:schemeClr val="tx1"/>
                          </a:solidFill>
                        </a:rPr>
                        <a:t>Impact velocity V</a:t>
                      </a:r>
                      <a:r>
                        <a:rPr lang="en-US" sz="1200" baseline="-25000" dirty="0" smtClean="0">
                          <a:solidFill>
                            <a:schemeClr val="tx1"/>
                          </a:solidFill>
                        </a:rPr>
                        <a:t>i</a:t>
                      </a:r>
                    </a:p>
                    <a:p>
                      <a:pPr marL="0" marR="0" algn="ctr">
                        <a:lnSpc>
                          <a:spcPct val="115000"/>
                        </a:lnSpc>
                        <a:spcBef>
                          <a:spcPts val="0"/>
                        </a:spcBef>
                        <a:spcAft>
                          <a:spcPts val="0"/>
                        </a:spcAft>
                      </a:pPr>
                      <a:r>
                        <a:rPr lang="en-US" sz="1600" baseline="-25000" dirty="0" smtClean="0">
                          <a:solidFill>
                            <a:schemeClr val="tx1"/>
                          </a:solidFill>
                        </a:rPr>
                        <a:t>(m/s)</a:t>
                      </a:r>
                      <a:endParaRPr lang="en-US" sz="2000" b="0" dirty="0" smtClean="0">
                        <a:solidFill>
                          <a:schemeClr val="tx1"/>
                        </a:solidFill>
                      </a:endParaRPr>
                    </a:p>
                  </a:txBody>
                  <a:tcPr/>
                </a:tc>
                <a:tc>
                  <a:txBody>
                    <a:bodyPr/>
                    <a:lstStyle/>
                    <a:p>
                      <a:pPr marL="0" marR="0" algn="ctr">
                        <a:lnSpc>
                          <a:spcPct val="115000"/>
                        </a:lnSpc>
                        <a:spcBef>
                          <a:spcPts val="0"/>
                        </a:spcBef>
                        <a:spcAft>
                          <a:spcPts val="0"/>
                        </a:spcAft>
                      </a:pPr>
                      <a:r>
                        <a:rPr lang="en-US" sz="1200" dirty="0" smtClean="0">
                          <a:solidFill>
                            <a:schemeClr val="tx1"/>
                          </a:solidFill>
                        </a:rPr>
                        <a:t>Kinetic energy K.E</a:t>
                      </a:r>
                    </a:p>
                    <a:p>
                      <a:pPr marL="0" marR="0" algn="ctr">
                        <a:lnSpc>
                          <a:spcPct val="115000"/>
                        </a:lnSpc>
                        <a:spcBef>
                          <a:spcPts val="0"/>
                        </a:spcBef>
                        <a:spcAft>
                          <a:spcPts val="0"/>
                        </a:spcAft>
                      </a:pPr>
                      <a:r>
                        <a:rPr lang="en-US" sz="1200" dirty="0" smtClean="0">
                          <a:solidFill>
                            <a:schemeClr val="tx1"/>
                          </a:solidFill>
                        </a:rPr>
                        <a:t>(N*m)</a:t>
                      </a:r>
                      <a:endParaRPr lang="en-US" sz="1600" dirty="0" smtClean="0">
                        <a:solidFill>
                          <a:schemeClr val="tx1"/>
                        </a:solidFill>
                      </a:endParaRPr>
                    </a:p>
                    <a:p>
                      <a:pPr marL="0" marR="0" algn="ctr">
                        <a:lnSpc>
                          <a:spcPct val="115000"/>
                        </a:lnSpc>
                        <a:spcBef>
                          <a:spcPts val="0"/>
                        </a:spcBef>
                        <a:spcAft>
                          <a:spcPts val="0"/>
                        </a:spcAft>
                      </a:pPr>
                      <a:endParaRPr lang="en-IN" sz="1200" dirty="0">
                        <a:solidFill>
                          <a:schemeClr val="tx1"/>
                        </a:solidFill>
                      </a:endParaRPr>
                    </a:p>
                  </a:txBody>
                  <a:tcPr/>
                </a:tc>
                <a:tc>
                  <a:txBody>
                    <a:bodyPr/>
                    <a:lstStyle/>
                    <a:p>
                      <a:pPr marL="0" marR="0" algn="ctr">
                        <a:lnSpc>
                          <a:spcPct val="115000"/>
                        </a:lnSpc>
                        <a:spcBef>
                          <a:spcPts val="0"/>
                        </a:spcBef>
                        <a:spcAft>
                          <a:spcPts val="0"/>
                        </a:spcAft>
                      </a:pPr>
                      <a:r>
                        <a:rPr lang="en-US" sz="1200" dirty="0" smtClean="0">
                          <a:solidFill>
                            <a:schemeClr val="tx1"/>
                          </a:solidFill>
                        </a:rPr>
                        <a:t>Impact force</a:t>
                      </a:r>
                      <a:endParaRPr lang="en-US" sz="1600" dirty="0" smtClean="0">
                        <a:solidFill>
                          <a:schemeClr val="tx1"/>
                        </a:solidFill>
                      </a:endParaRPr>
                    </a:p>
                    <a:p>
                      <a:pPr marL="0" marR="0" algn="ctr">
                        <a:lnSpc>
                          <a:spcPct val="115000"/>
                        </a:lnSpc>
                        <a:spcBef>
                          <a:spcPts val="0"/>
                        </a:spcBef>
                        <a:spcAft>
                          <a:spcPts val="0"/>
                        </a:spcAft>
                      </a:pPr>
                      <a:r>
                        <a:rPr lang="en-US" sz="1200" dirty="0" smtClean="0">
                          <a:solidFill>
                            <a:schemeClr val="tx1"/>
                          </a:solidFill>
                        </a:rPr>
                        <a:t> </a:t>
                      </a:r>
                      <a:r>
                        <a:rPr lang="en-US" sz="1200" dirty="0" err="1" smtClean="0">
                          <a:solidFill>
                            <a:schemeClr val="tx1"/>
                          </a:solidFill>
                        </a:rPr>
                        <a:t>F</a:t>
                      </a:r>
                      <a:r>
                        <a:rPr lang="en-US" sz="1200" baseline="-25000" dirty="0" err="1" smtClean="0">
                          <a:solidFill>
                            <a:schemeClr val="tx1"/>
                          </a:solidFill>
                        </a:rPr>
                        <a:t>i</a:t>
                      </a:r>
                      <a:endParaRPr lang="en-US" sz="1600" dirty="0" smtClean="0">
                        <a:solidFill>
                          <a:schemeClr val="tx1"/>
                        </a:solidFill>
                      </a:endParaRPr>
                    </a:p>
                    <a:p>
                      <a:pPr marL="0" marR="0" algn="ctr">
                        <a:lnSpc>
                          <a:spcPct val="115000"/>
                        </a:lnSpc>
                        <a:spcBef>
                          <a:spcPts val="0"/>
                        </a:spcBef>
                        <a:spcAft>
                          <a:spcPts val="0"/>
                        </a:spcAft>
                      </a:pPr>
                      <a:r>
                        <a:rPr lang="en-US" sz="1200" dirty="0" smtClean="0">
                          <a:solidFill>
                            <a:schemeClr val="tx1"/>
                          </a:solidFill>
                        </a:rPr>
                        <a:t>(N)</a:t>
                      </a:r>
                    </a:p>
                    <a:p>
                      <a:endParaRPr lang="en-IN" sz="1200" dirty="0">
                        <a:solidFill>
                          <a:schemeClr val="tx1"/>
                        </a:solidFill>
                      </a:endParaRPr>
                    </a:p>
                  </a:txBody>
                  <a:tcPr/>
                </a:tc>
              </a:tr>
              <a:tr h="283389">
                <a:tc>
                  <a:txBody>
                    <a:bodyPr/>
                    <a:lstStyle/>
                    <a:p>
                      <a:pPr algn="ctr"/>
                      <a:r>
                        <a:rPr lang="en-IN" sz="1200" dirty="0" smtClean="0"/>
                        <a:t>4</a:t>
                      </a:r>
                      <a:endParaRPr lang="en-IN" sz="1200" dirty="0"/>
                    </a:p>
                  </a:txBody>
                  <a:tcPr/>
                </a:tc>
                <a:tc>
                  <a:txBody>
                    <a:bodyPr/>
                    <a:lstStyle/>
                    <a:p>
                      <a:pPr algn="ctr"/>
                      <a:r>
                        <a:rPr lang="en-IN" sz="1200" dirty="0" smtClean="0"/>
                        <a:t>0.4988</a:t>
                      </a:r>
                      <a:endParaRPr lang="en-IN" sz="1200" dirty="0"/>
                    </a:p>
                  </a:txBody>
                  <a:tcPr/>
                </a:tc>
                <a:tc>
                  <a:txBody>
                    <a:bodyPr/>
                    <a:lstStyle/>
                    <a:p>
                      <a:pPr algn="ctr"/>
                      <a:r>
                        <a:rPr lang="en-IN" sz="1200" dirty="0" smtClean="0"/>
                        <a:t>4.8932</a:t>
                      </a:r>
                      <a:endParaRPr lang="en-IN" sz="1200" dirty="0"/>
                    </a:p>
                  </a:txBody>
                  <a:tcPr/>
                </a:tc>
                <a:tc>
                  <a:txBody>
                    <a:bodyPr/>
                    <a:lstStyle/>
                    <a:p>
                      <a:pPr algn="ctr"/>
                      <a:r>
                        <a:rPr lang="en-IN" sz="1200" dirty="0" smtClean="0"/>
                        <a:t>46679.72</a:t>
                      </a:r>
                      <a:endParaRPr lang="en-IN" sz="1200" dirty="0"/>
                    </a:p>
                  </a:txBody>
                  <a:tcPr/>
                </a:tc>
                <a:tc>
                  <a:txBody>
                    <a:bodyPr/>
                    <a:lstStyle/>
                    <a:p>
                      <a:pPr algn="ctr"/>
                      <a:r>
                        <a:rPr lang="en-IN" sz="1200" dirty="0" smtClean="0"/>
                        <a:t>4965.92</a:t>
                      </a:r>
                      <a:endParaRPr lang="en-IN" sz="1200" dirty="0"/>
                    </a:p>
                  </a:txBody>
                  <a:tcPr/>
                </a:tc>
              </a:tr>
              <a:tr h="283389">
                <a:tc>
                  <a:txBody>
                    <a:bodyPr/>
                    <a:lstStyle/>
                    <a:p>
                      <a:pPr algn="ctr"/>
                      <a:r>
                        <a:rPr lang="en-IN" sz="1200" dirty="0" smtClean="0"/>
                        <a:t>3</a:t>
                      </a:r>
                      <a:endParaRPr lang="en-IN" sz="1200" dirty="0"/>
                    </a:p>
                  </a:txBody>
                  <a:tcPr/>
                </a:tc>
                <a:tc>
                  <a:txBody>
                    <a:bodyPr/>
                    <a:lstStyle/>
                    <a:p>
                      <a:pPr algn="ctr"/>
                      <a:r>
                        <a:rPr lang="en-IN" sz="1200" dirty="0" smtClean="0"/>
                        <a:t>0.4319</a:t>
                      </a:r>
                      <a:endParaRPr lang="en-IN" sz="1200" dirty="0"/>
                    </a:p>
                  </a:txBody>
                  <a:tcPr/>
                </a:tc>
                <a:tc>
                  <a:txBody>
                    <a:bodyPr/>
                    <a:lstStyle/>
                    <a:p>
                      <a:pPr algn="ctr"/>
                      <a:r>
                        <a:rPr lang="en-IN" sz="1200" dirty="0" smtClean="0"/>
                        <a:t>4.2369</a:t>
                      </a:r>
                      <a:endParaRPr lang="en-IN" sz="1200" dirty="0"/>
                    </a:p>
                  </a:txBody>
                  <a:tcPr/>
                </a:tc>
                <a:tc>
                  <a:txBody>
                    <a:bodyPr/>
                    <a:lstStyle/>
                    <a:p>
                      <a:pPr algn="ctr"/>
                      <a:r>
                        <a:rPr lang="en-IN" sz="1200" dirty="0" smtClean="0"/>
                        <a:t>31250</a:t>
                      </a:r>
                      <a:endParaRPr lang="en-IN" sz="1200" dirty="0"/>
                    </a:p>
                  </a:txBody>
                  <a:tcPr/>
                </a:tc>
                <a:tc>
                  <a:txBody>
                    <a:bodyPr/>
                    <a:lstStyle/>
                    <a:p>
                      <a:pPr algn="ctr"/>
                      <a:r>
                        <a:rPr lang="en-IN" sz="1200" dirty="0" smtClean="0"/>
                        <a:t>3324.46</a:t>
                      </a:r>
                      <a:endParaRPr lang="en-IN" sz="1200" dirty="0"/>
                    </a:p>
                  </a:txBody>
                  <a:tcPr/>
                </a:tc>
              </a:tr>
              <a:tr h="283389">
                <a:tc>
                  <a:txBody>
                    <a:bodyPr/>
                    <a:lstStyle/>
                    <a:p>
                      <a:pPr algn="ctr"/>
                      <a:r>
                        <a:rPr lang="en-IN" sz="1200" dirty="0" smtClean="0"/>
                        <a:t>2</a:t>
                      </a:r>
                      <a:endParaRPr lang="en-IN" sz="1200" dirty="0"/>
                    </a:p>
                  </a:txBody>
                  <a:tcPr/>
                </a:tc>
                <a:tc>
                  <a:txBody>
                    <a:bodyPr/>
                    <a:lstStyle/>
                    <a:p>
                      <a:pPr algn="ctr"/>
                      <a:r>
                        <a:rPr lang="en-IN" sz="1200" dirty="0" smtClean="0"/>
                        <a:t>0.3527</a:t>
                      </a:r>
                      <a:endParaRPr lang="en-IN" sz="1200" dirty="0"/>
                    </a:p>
                  </a:txBody>
                  <a:tcPr/>
                </a:tc>
                <a:tc>
                  <a:txBody>
                    <a:bodyPr/>
                    <a:lstStyle/>
                    <a:p>
                      <a:pPr algn="ctr"/>
                      <a:r>
                        <a:rPr lang="en-IN" sz="1200" dirty="0" smtClean="0"/>
                        <a:t>3.4599</a:t>
                      </a:r>
                      <a:endParaRPr lang="en-IN" sz="1200" dirty="0"/>
                    </a:p>
                  </a:txBody>
                  <a:tcPr/>
                </a:tc>
                <a:tc>
                  <a:txBody>
                    <a:bodyPr/>
                    <a:lstStyle/>
                    <a:p>
                      <a:pPr algn="ctr"/>
                      <a:r>
                        <a:rPr lang="en-IN" sz="1200" dirty="0" smtClean="0"/>
                        <a:t>18903.88</a:t>
                      </a:r>
                      <a:endParaRPr lang="en-IN" sz="1200" dirty="0"/>
                    </a:p>
                  </a:txBody>
                  <a:tcPr/>
                </a:tc>
                <a:tc>
                  <a:txBody>
                    <a:bodyPr/>
                    <a:lstStyle/>
                    <a:p>
                      <a:pPr algn="ctr"/>
                      <a:r>
                        <a:rPr lang="en-IN" sz="1200" dirty="0" smtClean="0"/>
                        <a:t>2011.05</a:t>
                      </a:r>
                      <a:endParaRPr lang="en-IN" sz="1200" dirty="0"/>
                    </a:p>
                  </a:txBody>
                  <a:tcPr/>
                </a:tc>
              </a:tr>
              <a:tr h="283389">
                <a:tc>
                  <a:txBody>
                    <a:bodyPr/>
                    <a:lstStyle/>
                    <a:p>
                      <a:pPr algn="ctr"/>
                      <a:r>
                        <a:rPr lang="en-IN" sz="1200" dirty="0" smtClean="0"/>
                        <a:t>1</a:t>
                      </a:r>
                      <a:endParaRPr lang="en-IN" sz="1200" dirty="0"/>
                    </a:p>
                  </a:txBody>
                  <a:tcPr/>
                </a:tc>
                <a:tc>
                  <a:txBody>
                    <a:bodyPr/>
                    <a:lstStyle/>
                    <a:p>
                      <a:pPr algn="ctr"/>
                      <a:r>
                        <a:rPr lang="en-IN" sz="1200" dirty="0" smtClean="0"/>
                        <a:t>0.2494</a:t>
                      </a:r>
                      <a:endParaRPr lang="en-IN" sz="1200" dirty="0"/>
                    </a:p>
                  </a:txBody>
                  <a:tcPr/>
                </a:tc>
                <a:tc>
                  <a:txBody>
                    <a:bodyPr/>
                    <a:lstStyle/>
                    <a:p>
                      <a:pPr algn="ctr"/>
                      <a:r>
                        <a:rPr lang="en-IN" sz="1200" dirty="0" smtClean="0"/>
                        <a:t>2.4466</a:t>
                      </a:r>
                      <a:endParaRPr lang="en-IN" sz="1200" dirty="0"/>
                    </a:p>
                  </a:txBody>
                  <a:tcPr/>
                </a:tc>
                <a:tc>
                  <a:txBody>
                    <a:bodyPr/>
                    <a:lstStyle/>
                    <a:p>
                      <a:pPr algn="ctr"/>
                      <a:r>
                        <a:rPr lang="en-IN" sz="1200" dirty="0" smtClean="0"/>
                        <a:t>9644.44</a:t>
                      </a:r>
                      <a:endParaRPr lang="en-IN" sz="1200" dirty="0"/>
                    </a:p>
                  </a:txBody>
                  <a:tcPr/>
                </a:tc>
                <a:tc>
                  <a:txBody>
                    <a:bodyPr/>
                    <a:lstStyle/>
                    <a:p>
                      <a:pPr algn="ctr"/>
                      <a:r>
                        <a:rPr lang="en-IN" sz="1200" dirty="0" smtClean="0"/>
                        <a:t>1026.00</a:t>
                      </a:r>
                      <a:endParaRPr lang="en-IN" sz="1200" dirty="0"/>
                    </a:p>
                  </a:txBody>
                  <a:tcPr/>
                </a:tc>
              </a:tr>
            </a:tbl>
          </a:graphicData>
        </a:graphic>
      </p:graphicFrame>
      <p:graphicFrame>
        <p:nvGraphicFramePr>
          <p:cNvPr id="3" name="Table 2"/>
          <p:cNvGraphicFramePr>
            <a:graphicFrameLocks noGrp="1"/>
          </p:cNvGraphicFramePr>
          <p:nvPr/>
        </p:nvGraphicFramePr>
        <p:xfrm>
          <a:off x="214282" y="4286256"/>
          <a:ext cx="4572004" cy="2390903"/>
        </p:xfrm>
        <a:graphic>
          <a:graphicData uri="http://schemas.openxmlformats.org/drawingml/2006/table">
            <a:tbl>
              <a:tblPr firstRow="1" bandRow="1">
                <a:tableStyleId>{08FB837D-C827-4EFA-A057-4D05807E0F7C}</a:tableStyleId>
              </a:tblPr>
              <a:tblGrid>
                <a:gridCol w="811160"/>
                <a:gridCol w="760476"/>
                <a:gridCol w="500066"/>
                <a:gridCol w="435527"/>
                <a:gridCol w="589937"/>
                <a:gridCol w="589937"/>
                <a:gridCol w="884901"/>
              </a:tblGrid>
              <a:tr h="857256">
                <a:tc>
                  <a:txBody>
                    <a:bodyPr/>
                    <a:lstStyle/>
                    <a:p>
                      <a:r>
                        <a:rPr lang="en-IN" sz="1100" dirty="0" smtClean="0">
                          <a:solidFill>
                            <a:schemeClr val="tx1"/>
                          </a:solidFill>
                        </a:rPr>
                        <a:t>Used</a:t>
                      </a:r>
                      <a:r>
                        <a:rPr lang="en-IN" sz="1100" baseline="0" dirty="0" smtClean="0">
                          <a:solidFill>
                            <a:schemeClr val="tx1"/>
                          </a:solidFill>
                        </a:rPr>
                        <a:t> </a:t>
                      </a:r>
                    </a:p>
                    <a:p>
                      <a:r>
                        <a:rPr lang="en-IN" sz="1100" dirty="0" smtClean="0">
                          <a:solidFill>
                            <a:schemeClr val="tx1"/>
                          </a:solidFill>
                        </a:rPr>
                        <a:t> </a:t>
                      </a:r>
                      <a:endParaRPr lang="en-IN" sz="1100" dirty="0">
                        <a:solidFill>
                          <a:schemeClr val="tx1"/>
                        </a:solidFill>
                      </a:endParaRPr>
                    </a:p>
                  </a:txBody>
                  <a:tcPr/>
                </a:tc>
                <a:tc>
                  <a:txBody>
                    <a:bodyPr/>
                    <a:lstStyle/>
                    <a:p>
                      <a:r>
                        <a:rPr lang="en-IN" sz="1100" dirty="0" smtClean="0">
                          <a:solidFill>
                            <a:schemeClr val="tx1"/>
                          </a:solidFill>
                        </a:rPr>
                        <a:t>Type </a:t>
                      </a:r>
                      <a:endParaRPr lang="en-IN" sz="1100" dirty="0">
                        <a:solidFill>
                          <a:schemeClr val="tx1"/>
                        </a:solidFill>
                      </a:endParaRPr>
                    </a:p>
                  </a:txBody>
                  <a:tcPr/>
                </a:tc>
                <a:tc>
                  <a:txBody>
                    <a:bodyPr/>
                    <a:lstStyle/>
                    <a:p>
                      <a:r>
                        <a:rPr lang="en-IN" sz="1100" dirty="0" smtClean="0">
                          <a:solidFill>
                            <a:schemeClr val="tx1"/>
                          </a:solidFill>
                        </a:rPr>
                        <a:t>Wire Dia.</a:t>
                      </a:r>
                    </a:p>
                    <a:p>
                      <a:endParaRPr lang="en-IN" sz="1100" dirty="0">
                        <a:solidFill>
                          <a:schemeClr val="tx1"/>
                        </a:solidFill>
                      </a:endParaRPr>
                    </a:p>
                  </a:txBody>
                  <a:tcPr/>
                </a:tc>
                <a:tc>
                  <a:txBody>
                    <a:bodyPr/>
                    <a:lstStyle/>
                    <a:p>
                      <a:r>
                        <a:rPr lang="en-IN" sz="1100" dirty="0" smtClean="0">
                          <a:solidFill>
                            <a:schemeClr val="tx1"/>
                          </a:solidFill>
                        </a:rPr>
                        <a:t>Coil </a:t>
                      </a:r>
                    </a:p>
                    <a:p>
                      <a:r>
                        <a:rPr lang="en-IN" sz="1100" dirty="0" smtClean="0">
                          <a:solidFill>
                            <a:schemeClr val="tx1"/>
                          </a:solidFill>
                        </a:rPr>
                        <a:t>Dia.</a:t>
                      </a:r>
                    </a:p>
                    <a:p>
                      <a:endParaRPr lang="en-IN" sz="1100" dirty="0" smtClean="0">
                        <a:solidFill>
                          <a:schemeClr val="tx1"/>
                        </a:solidFill>
                      </a:endParaRPr>
                    </a:p>
                  </a:txBody>
                  <a:tcPr/>
                </a:tc>
                <a:tc>
                  <a:txBody>
                    <a:bodyPr/>
                    <a:lstStyle/>
                    <a:p>
                      <a:r>
                        <a:rPr lang="en-IN" sz="1100" dirty="0" smtClean="0">
                          <a:solidFill>
                            <a:schemeClr val="tx1"/>
                          </a:solidFill>
                        </a:rPr>
                        <a:t>No. of active turns</a:t>
                      </a:r>
                    </a:p>
                    <a:p>
                      <a:r>
                        <a:rPr lang="en-IN" sz="1100" dirty="0" smtClean="0">
                          <a:solidFill>
                            <a:schemeClr val="tx1"/>
                          </a:solidFill>
                        </a:rPr>
                        <a:t> </a:t>
                      </a:r>
                      <a:endParaRPr lang="en-IN" sz="1100" dirty="0">
                        <a:solidFill>
                          <a:schemeClr val="tx1"/>
                        </a:solidFill>
                      </a:endParaRPr>
                    </a:p>
                  </a:txBody>
                  <a:tcPr/>
                </a:tc>
                <a:tc>
                  <a:txBody>
                    <a:bodyPr/>
                    <a:lstStyle/>
                    <a:p>
                      <a:r>
                        <a:rPr lang="en-IN" sz="1100" dirty="0" smtClean="0">
                          <a:solidFill>
                            <a:schemeClr val="tx1"/>
                          </a:solidFill>
                        </a:rPr>
                        <a:t>Spring index</a:t>
                      </a:r>
                      <a:endParaRPr lang="en-IN" sz="1100" dirty="0">
                        <a:solidFill>
                          <a:schemeClr val="tx1"/>
                        </a:solidFill>
                      </a:endParaRPr>
                    </a:p>
                  </a:txBody>
                  <a:tcPr/>
                </a:tc>
                <a:tc>
                  <a:txBody>
                    <a:bodyPr/>
                    <a:lstStyle/>
                    <a:p>
                      <a:r>
                        <a:rPr lang="en-IN" sz="1100" dirty="0" smtClean="0">
                          <a:solidFill>
                            <a:schemeClr val="tx1"/>
                          </a:solidFill>
                        </a:rPr>
                        <a:t>Suspension</a:t>
                      </a:r>
                      <a:r>
                        <a:rPr lang="en-IN" sz="1100" baseline="0" dirty="0" smtClean="0">
                          <a:solidFill>
                            <a:schemeClr val="tx1"/>
                          </a:solidFill>
                        </a:rPr>
                        <a:t> </a:t>
                      </a:r>
                      <a:endParaRPr lang="en-IN" sz="1100" dirty="0" smtClean="0">
                        <a:solidFill>
                          <a:schemeClr val="tx1"/>
                        </a:solidFill>
                      </a:endParaRPr>
                    </a:p>
                    <a:p>
                      <a:r>
                        <a:rPr lang="en-IN" sz="1100" dirty="0" smtClean="0">
                          <a:solidFill>
                            <a:schemeClr val="tx1"/>
                          </a:solidFill>
                        </a:rPr>
                        <a:t>Travel</a:t>
                      </a:r>
                      <a:endParaRPr lang="en-IN" sz="1100" dirty="0">
                        <a:solidFill>
                          <a:schemeClr val="tx1"/>
                        </a:solidFill>
                      </a:endParaRPr>
                    </a:p>
                  </a:txBody>
                  <a:tcPr/>
                </a:tc>
              </a:tr>
              <a:tr h="712532">
                <a:tc>
                  <a:txBody>
                    <a:bodyPr/>
                    <a:lstStyle/>
                    <a:p>
                      <a:r>
                        <a:rPr lang="en-IN" sz="1200" dirty="0" smtClean="0"/>
                        <a:t>Front</a:t>
                      </a:r>
                      <a:br>
                        <a:rPr lang="en-IN" sz="1200" dirty="0" smtClean="0"/>
                      </a:br>
                      <a:r>
                        <a:rPr lang="en-IN" sz="1200" dirty="0" smtClean="0"/>
                        <a:t>Mono</a:t>
                      </a:r>
                    </a:p>
                    <a:p>
                      <a:r>
                        <a:rPr lang="en-IN" sz="1200" dirty="0" smtClean="0"/>
                        <a:t>cross</a:t>
                      </a:r>
                      <a:endParaRPr lang="en-IN" sz="1200" dirty="0"/>
                    </a:p>
                  </a:txBody>
                  <a:tcPr/>
                </a:tc>
                <a:tc>
                  <a:txBody>
                    <a:bodyPr/>
                    <a:lstStyle/>
                    <a:p>
                      <a:r>
                        <a:rPr lang="en-IN" sz="1200" dirty="0" smtClean="0"/>
                        <a:t>Double</a:t>
                      </a:r>
                      <a:r>
                        <a:rPr lang="en-IN" sz="1200" baseline="0" dirty="0" smtClean="0"/>
                        <a:t> A-arm </a:t>
                      </a:r>
                      <a:endParaRPr lang="en-IN" sz="1200" dirty="0"/>
                    </a:p>
                  </a:txBody>
                  <a:tcPr/>
                </a:tc>
                <a:tc>
                  <a:txBody>
                    <a:bodyPr/>
                    <a:lstStyle/>
                    <a:p>
                      <a:r>
                        <a:rPr lang="en-IN" sz="1200" dirty="0" smtClean="0"/>
                        <a:t>0.39</a:t>
                      </a:r>
                      <a:endParaRPr lang="en-IN" sz="1200" dirty="0"/>
                    </a:p>
                  </a:txBody>
                  <a:tcPr/>
                </a:tc>
                <a:tc>
                  <a:txBody>
                    <a:bodyPr/>
                    <a:lstStyle/>
                    <a:p>
                      <a:r>
                        <a:rPr lang="en-IN" sz="1200" dirty="0" smtClean="0"/>
                        <a:t>3.77</a:t>
                      </a:r>
                      <a:endParaRPr lang="en-IN" sz="1200" dirty="0"/>
                    </a:p>
                  </a:txBody>
                  <a:tcPr/>
                </a:tc>
                <a:tc>
                  <a:txBody>
                    <a:bodyPr/>
                    <a:lstStyle/>
                    <a:p>
                      <a:r>
                        <a:rPr lang="en-IN" sz="1200" dirty="0" smtClean="0"/>
                        <a:t>9</a:t>
                      </a:r>
                      <a:endParaRPr lang="en-IN" sz="1200" dirty="0"/>
                    </a:p>
                  </a:txBody>
                  <a:tcPr/>
                </a:tc>
                <a:tc>
                  <a:txBody>
                    <a:bodyPr/>
                    <a:lstStyle/>
                    <a:p>
                      <a:r>
                        <a:rPr lang="en-IN" sz="1200" dirty="0" smtClean="0"/>
                        <a:t>9.613</a:t>
                      </a:r>
                      <a:endParaRPr lang="en-IN" sz="1200" dirty="0"/>
                    </a:p>
                  </a:txBody>
                  <a:tcPr/>
                </a:tc>
                <a:tc>
                  <a:txBody>
                    <a:bodyPr/>
                    <a:lstStyle/>
                    <a:p>
                      <a:r>
                        <a:rPr lang="en-IN" sz="1200" dirty="0" smtClean="0"/>
                        <a:t>4.7”</a:t>
                      </a:r>
                      <a:endParaRPr lang="en-IN" sz="1200" dirty="0"/>
                    </a:p>
                  </a:txBody>
                  <a:tcPr/>
                </a:tc>
              </a:tr>
              <a:tr h="821115">
                <a:tc>
                  <a:txBody>
                    <a:bodyPr/>
                    <a:lstStyle/>
                    <a:p>
                      <a:r>
                        <a:rPr lang="en-IN" sz="1200" dirty="0" smtClean="0"/>
                        <a:t>Rear </a:t>
                      </a:r>
                    </a:p>
                    <a:p>
                      <a:r>
                        <a:rPr lang="en-IN" sz="1200" dirty="0" err="1" smtClean="0"/>
                        <a:t>Maruti</a:t>
                      </a:r>
                      <a:r>
                        <a:rPr lang="en-IN" sz="1200" baseline="0" dirty="0" smtClean="0"/>
                        <a:t> 800</a:t>
                      </a:r>
                      <a:endParaRPr lang="en-IN" sz="1200" dirty="0"/>
                    </a:p>
                  </a:txBody>
                  <a:tcPr/>
                </a:tc>
                <a:tc>
                  <a:txBody>
                    <a:bodyPr/>
                    <a:lstStyle/>
                    <a:p>
                      <a:r>
                        <a:rPr lang="en-IN" sz="1200" smtClean="0"/>
                        <a:t>Mac-pherson Strut</a:t>
                      </a:r>
                      <a:endParaRPr lang="en-IN" sz="1200" dirty="0"/>
                    </a:p>
                  </a:txBody>
                  <a:tcPr/>
                </a:tc>
                <a:tc>
                  <a:txBody>
                    <a:bodyPr/>
                    <a:lstStyle/>
                    <a:p>
                      <a:r>
                        <a:rPr lang="en-IN" sz="1200" dirty="0" smtClean="0"/>
                        <a:t>0.38</a:t>
                      </a:r>
                      <a:endParaRPr lang="en-IN" sz="1200" dirty="0"/>
                    </a:p>
                  </a:txBody>
                  <a:tcPr/>
                </a:tc>
                <a:tc>
                  <a:txBody>
                    <a:bodyPr/>
                    <a:lstStyle/>
                    <a:p>
                      <a:r>
                        <a:rPr lang="en-IN" sz="1200" dirty="0" smtClean="0"/>
                        <a:t>3.54</a:t>
                      </a:r>
                      <a:endParaRPr lang="en-IN" sz="1200" dirty="0"/>
                    </a:p>
                  </a:txBody>
                  <a:tcPr/>
                </a:tc>
                <a:tc>
                  <a:txBody>
                    <a:bodyPr/>
                    <a:lstStyle/>
                    <a:p>
                      <a:r>
                        <a:rPr lang="en-IN" sz="1200" dirty="0" smtClean="0"/>
                        <a:t>8</a:t>
                      </a:r>
                      <a:endParaRPr lang="en-IN" sz="1200" dirty="0"/>
                    </a:p>
                  </a:txBody>
                  <a:tcPr/>
                </a:tc>
                <a:tc>
                  <a:txBody>
                    <a:bodyPr/>
                    <a:lstStyle/>
                    <a:p>
                      <a:r>
                        <a:rPr lang="en-IN" sz="1200" dirty="0" smtClean="0"/>
                        <a:t>9.292</a:t>
                      </a:r>
                      <a:endParaRPr lang="en-IN" sz="1200" dirty="0"/>
                    </a:p>
                  </a:txBody>
                  <a:tcPr/>
                </a:tc>
                <a:tc>
                  <a:txBody>
                    <a:bodyPr/>
                    <a:lstStyle/>
                    <a:p>
                      <a:r>
                        <a:rPr lang="en-IN" sz="1200" dirty="0" smtClean="0"/>
                        <a:t>4”</a:t>
                      </a:r>
                      <a:endParaRPr lang="en-IN" sz="1200" dirty="0"/>
                    </a:p>
                  </a:txBody>
                  <a:tcPr/>
                </a:tc>
              </a:tr>
            </a:tbl>
          </a:graphicData>
        </a:graphic>
      </p:graphicFrame>
      <p:sp>
        <p:nvSpPr>
          <p:cNvPr id="4" name="TextBox 3"/>
          <p:cNvSpPr txBox="1"/>
          <p:nvPr/>
        </p:nvSpPr>
        <p:spPr>
          <a:xfrm>
            <a:off x="1428728" y="571480"/>
            <a:ext cx="3352800" cy="1200329"/>
          </a:xfrm>
          <a:prstGeom prst="rect">
            <a:avLst/>
          </a:prstGeom>
          <a:noFill/>
        </p:spPr>
        <p:txBody>
          <a:bodyPr wrap="square" rtlCol="0">
            <a:spAutoFit/>
          </a:bodyPr>
          <a:lstStyle/>
          <a:p>
            <a:pPr>
              <a:defRPr/>
            </a:pPr>
            <a:r>
              <a:rPr lang="en-US" sz="1200" dirty="0" smtClean="0"/>
              <a:t>Where,</a:t>
            </a:r>
          </a:p>
          <a:p>
            <a:pPr>
              <a:buFont typeface="Arial" pitchFamily="34" charset="0"/>
              <a:buChar char="•"/>
              <a:defRPr/>
            </a:pPr>
            <a:r>
              <a:rPr lang="en-US" sz="1200" dirty="0" smtClean="0"/>
              <a:t> V</a:t>
            </a:r>
            <a:r>
              <a:rPr lang="en-US" sz="1200" baseline="-25000" dirty="0" smtClean="0"/>
              <a:t>i </a:t>
            </a:r>
            <a:r>
              <a:rPr lang="en-US" sz="1200" dirty="0" smtClean="0"/>
              <a:t>is the Impact Velocity, </a:t>
            </a:r>
            <a:r>
              <a:rPr lang="en-US" sz="1200" dirty="0" err="1" smtClean="0"/>
              <a:t>F</a:t>
            </a:r>
            <a:r>
              <a:rPr lang="en-US" sz="1200" baseline="-25000" dirty="0" err="1" smtClean="0"/>
              <a:t>i</a:t>
            </a:r>
            <a:r>
              <a:rPr lang="en-US" sz="1200" dirty="0" smtClean="0"/>
              <a:t> is the Impact Force</a:t>
            </a:r>
          </a:p>
          <a:p>
            <a:pPr>
              <a:buFont typeface="Arial" pitchFamily="34" charset="0"/>
              <a:buChar char="•"/>
              <a:defRPr/>
            </a:pPr>
            <a:r>
              <a:rPr lang="en-US" sz="1200" dirty="0" smtClean="0"/>
              <a:t> KE is the Kinetic Energy which must be absorbed</a:t>
            </a:r>
          </a:p>
          <a:p>
            <a:pPr>
              <a:buFont typeface="Arial" pitchFamily="34" charset="0"/>
              <a:buChar char="•"/>
              <a:defRPr/>
            </a:pPr>
            <a:r>
              <a:rPr lang="en-US" sz="1200" dirty="0" smtClean="0"/>
              <a:t> m is the mass of the vehicle</a:t>
            </a:r>
          </a:p>
          <a:p>
            <a:pPr>
              <a:buFont typeface="Arial" pitchFamily="34" charset="0"/>
              <a:buChar char="•"/>
              <a:defRPr/>
            </a:pPr>
            <a:r>
              <a:rPr lang="en-US" sz="1200" dirty="0" smtClean="0"/>
              <a:t> S  is the displacement of the shock (travel)</a:t>
            </a:r>
          </a:p>
          <a:p>
            <a:pPr>
              <a:buFont typeface="Arial" pitchFamily="34" charset="0"/>
              <a:buChar char="•"/>
            </a:pPr>
            <a:endParaRPr lang="en-US" sz="1200" dirty="0"/>
          </a:p>
        </p:txBody>
      </p:sp>
      <p:sp>
        <p:nvSpPr>
          <p:cNvPr id="5" name="TextBox 4"/>
          <p:cNvSpPr txBox="1"/>
          <p:nvPr/>
        </p:nvSpPr>
        <p:spPr>
          <a:xfrm>
            <a:off x="142844" y="571480"/>
            <a:ext cx="1371600" cy="1169551"/>
          </a:xfrm>
          <a:prstGeom prst="rect">
            <a:avLst/>
          </a:prstGeom>
          <a:noFill/>
        </p:spPr>
        <p:txBody>
          <a:bodyPr wrap="square" rtlCol="0">
            <a:spAutoFit/>
          </a:bodyPr>
          <a:lstStyle/>
          <a:p>
            <a:pPr>
              <a:defRPr/>
            </a:pPr>
            <a:r>
              <a:rPr lang="en-US" sz="1400" b="1" dirty="0" smtClean="0"/>
              <a:t>Formula:-</a:t>
            </a:r>
          </a:p>
          <a:p>
            <a:pPr>
              <a:defRPr/>
            </a:pPr>
            <a:r>
              <a:rPr lang="en-US" sz="1400" dirty="0" err="1" smtClean="0"/>
              <a:t>H</a:t>
            </a:r>
            <a:r>
              <a:rPr lang="en-US" sz="1400" baseline="-25000" dirty="0" err="1" smtClean="0"/>
              <a:t>d</a:t>
            </a:r>
            <a:r>
              <a:rPr lang="en-US" sz="1400" dirty="0" smtClean="0"/>
              <a:t>=½*g*t</a:t>
            </a:r>
            <a:r>
              <a:rPr lang="en-US" sz="1400" baseline="30000" dirty="0" smtClean="0"/>
              <a:t>2</a:t>
            </a:r>
            <a:endParaRPr lang="en-US" sz="1400" dirty="0" smtClean="0"/>
          </a:p>
          <a:p>
            <a:pPr>
              <a:defRPr/>
            </a:pPr>
            <a:r>
              <a:rPr lang="en-US" sz="1400" dirty="0" smtClean="0"/>
              <a:t>V</a:t>
            </a:r>
            <a:r>
              <a:rPr lang="en-US" sz="1400" baseline="-25000" dirty="0" smtClean="0"/>
              <a:t>i</a:t>
            </a:r>
            <a:r>
              <a:rPr lang="en-US" sz="1400" dirty="0" smtClean="0"/>
              <a:t>= g*t</a:t>
            </a:r>
          </a:p>
          <a:p>
            <a:pPr>
              <a:defRPr/>
            </a:pPr>
            <a:r>
              <a:rPr lang="en-US" sz="1400" dirty="0" smtClean="0"/>
              <a:t>K.E= ½*m*v</a:t>
            </a:r>
            <a:r>
              <a:rPr lang="en-US" sz="1400" baseline="30000" dirty="0" smtClean="0"/>
              <a:t>2</a:t>
            </a:r>
            <a:endParaRPr lang="en-US" sz="1400" dirty="0" smtClean="0"/>
          </a:p>
          <a:p>
            <a:pPr>
              <a:defRPr/>
            </a:pPr>
            <a:r>
              <a:rPr lang="en-US" sz="1400" dirty="0" err="1" smtClean="0"/>
              <a:t>F</a:t>
            </a:r>
            <a:r>
              <a:rPr lang="en-US" sz="1400" baseline="-25000" dirty="0" err="1" smtClean="0"/>
              <a:t>i</a:t>
            </a:r>
            <a:r>
              <a:rPr lang="en-US" sz="1400" dirty="0" smtClean="0"/>
              <a:t> = K.E/S</a:t>
            </a:r>
          </a:p>
        </p:txBody>
      </p:sp>
      <p:sp>
        <p:nvSpPr>
          <p:cNvPr id="6" name="TextBox 5"/>
          <p:cNvSpPr txBox="1"/>
          <p:nvPr/>
        </p:nvSpPr>
        <p:spPr>
          <a:xfrm>
            <a:off x="0" y="0"/>
            <a:ext cx="4648200" cy="523220"/>
          </a:xfrm>
          <a:prstGeom prst="rect">
            <a:avLst/>
          </a:prstGeom>
          <a:noFill/>
        </p:spPr>
        <p:txBody>
          <a:bodyPr wrap="square" rtlCol="0">
            <a:spAutoFit/>
          </a:bodyPr>
          <a:lstStyle/>
          <a:p>
            <a:pPr algn="ctr"/>
            <a:r>
              <a:rPr lang="en-US" sz="2800" b="1" dirty="0" smtClean="0"/>
              <a:t>SUSPENSION</a:t>
            </a:r>
            <a:endParaRPr lang="en-US" sz="2800" b="1" dirty="0"/>
          </a:p>
        </p:txBody>
      </p:sp>
      <p:sp>
        <p:nvSpPr>
          <p:cNvPr id="7" name="TextBox 6"/>
          <p:cNvSpPr txBox="1"/>
          <p:nvPr/>
        </p:nvSpPr>
        <p:spPr>
          <a:xfrm>
            <a:off x="5105400" y="0"/>
            <a:ext cx="4038600" cy="800219"/>
          </a:xfrm>
          <a:prstGeom prst="rect">
            <a:avLst/>
          </a:prstGeom>
          <a:noFill/>
        </p:spPr>
        <p:txBody>
          <a:bodyPr wrap="square" rtlCol="0">
            <a:spAutoFit/>
          </a:bodyPr>
          <a:lstStyle/>
          <a:p>
            <a:pPr algn="ctr"/>
            <a:r>
              <a:rPr lang="en-IN" sz="2800" b="1" dirty="0" smtClean="0"/>
              <a:t>TRANSMISSION </a:t>
            </a:r>
          </a:p>
          <a:p>
            <a:endParaRPr lang="en-US" dirty="0"/>
          </a:p>
        </p:txBody>
      </p:sp>
      <p:sp>
        <p:nvSpPr>
          <p:cNvPr id="8" name="TextBox 7"/>
          <p:cNvSpPr txBox="1"/>
          <p:nvPr/>
        </p:nvSpPr>
        <p:spPr>
          <a:xfrm>
            <a:off x="4857752" y="571480"/>
            <a:ext cx="4286248" cy="4154984"/>
          </a:xfrm>
          <a:prstGeom prst="rect">
            <a:avLst/>
          </a:prstGeom>
          <a:noFill/>
        </p:spPr>
        <p:txBody>
          <a:bodyPr wrap="square" rtlCol="0">
            <a:spAutoFit/>
          </a:bodyPr>
          <a:lstStyle/>
          <a:p>
            <a:r>
              <a:rPr lang="en-IN" sz="1200" b="1" u="sng" dirty="0" smtClean="0"/>
              <a:t>GEAR BOX </a:t>
            </a:r>
            <a:r>
              <a:rPr lang="en-IN" sz="1200" dirty="0" smtClean="0"/>
              <a:t>:-</a:t>
            </a:r>
          </a:p>
          <a:p>
            <a:pPr>
              <a:buFont typeface="Arial" pitchFamily="34" charset="0"/>
              <a:buChar char="•"/>
              <a:defRPr/>
            </a:pPr>
            <a:r>
              <a:rPr lang="en-IN" sz="1200" dirty="0" smtClean="0"/>
              <a:t> M&amp;M ALFA CHAMPION , </a:t>
            </a:r>
            <a:r>
              <a:rPr lang="en-US" sz="1200" dirty="0" smtClean="0"/>
              <a:t>4 Speed Constant Mesh,</a:t>
            </a:r>
            <a:r>
              <a:rPr lang="en-US" sz="1200" dirty="0" smtClean="0">
                <a:latin typeface="Times New Roman" pitchFamily="18" charset="0"/>
                <a:cs typeface="Times New Roman" pitchFamily="18" charset="0"/>
              </a:rPr>
              <a:t> 4</a:t>
            </a:r>
            <a:r>
              <a:rPr lang="en-US" sz="1200" dirty="0" smtClean="0"/>
              <a:t>F and </a:t>
            </a:r>
            <a:r>
              <a:rPr lang="en-US" sz="1200" dirty="0" smtClean="0">
                <a:latin typeface="Times New Roman" pitchFamily="18" charset="0"/>
                <a:cs typeface="Times New Roman" pitchFamily="18" charset="0"/>
              </a:rPr>
              <a:t>1</a:t>
            </a:r>
            <a:r>
              <a:rPr lang="en-US" sz="1200" dirty="0" smtClean="0"/>
              <a:t>R.</a:t>
            </a:r>
            <a:endParaRPr lang="en-IN" sz="1200" dirty="0" smtClean="0"/>
          </a:p>
          <a:p>
            <a:endParaRPr lang="en-IN" sz="1200" dirty="0" smtClean="0"/>
          </a:p>
          <a:p>
            <a:r>
              <a:rPr lang="en-IN" sz="1200" b="1" u="sng" dirty="0" smtClean="0"/>
              <a:t>ENGINE:-</a:t>
            </a:r>
          </a:p>
          <a:p>
            <a:pPr>
              <a:buFont typeface="Arial" pitchFamily="34" charset="0"/>
              <a:buChar char="•"/>
            </a:pPr>
            <a:r>
              <a:rPr lang="en-US" sz="1200" dirty="0" smtClean="0"/>
              <a:t>Briggs &amp; Stratton OHV Intake Model.</a:t>
            </a:r>
          </a:p>
          <a:p>
            <a:pPr>
              <a:buFont typeface="Arial" pitchFamily="34" charset="0"/>
              <a:buChar char="•"/>
            </a:pPr>
            <a:endParaRPr lang="en-IN" sz="1200" b="1" u="sng" dirty="0" smtClean="0"/>
          </a:p>
          <a:p>
            <a:r>
              <a:rPr lang="en-IN" sz="1200" b="1" u="sng" dirty="0" smtClean="0"/>
              <a:t>Maximum RPM</a:t>
            </a:r>
            <a:r>
              <a:rPr lang="en-IN" sz="1200" b="1" dirty="0" smtClean="0"/>
              <a:t> </a:t>
            </a:r>
            <a:r>
              <a:rPr lang="en-IN" sz="1200" dirty="0" smtClean="0"/>
              <a:t>:- 3800rpm</a:t>
            </a:r>
          </a:p>
          <a:p>
            <a:endParaRPr lang="en-IN" sz="1200" dirty="0"/>
          </a:p>
          <a:p>
            <a:r>
              <a:rPr lang="en-IN" sz="1200" b="1" u="sng" dirty="0" smtClean="0"/>
              <a:t>Wheels</a:t>
            </a:r>
            <a:r>
              <a:rPr lang="en-IN" sz="1200" dirty="0" smtClean="0"/>
              <a:t> :- Polaris 23*8*12</a:t>
            </a:r>
          </a:p>
          <a:p>
            <a:endParaRPr lang="en-IN" sz="1200" dirty="0"/>
          </a:p>
          <a:p>
            <a:r>
              <a:rPr lang="en-IN" sz="1200" b="1" u="sng" dirty="0" smtClean="0"/>
              <a:t>Speed formula </a:t>
            </a:r>
            <a:r>
              <a:rPr lang="en-IN" sz="1200" dirty="0" smtClean="0"/>
              <a:t>:- </a:t>
            </a:r>
            <a:r>
              <a:rPr lang="en-IN" sz="1200" u="sng" dirty="0" smtClean="0"/>
              <a:t>2*∏*R*N*60</a:t>
            </a:r>
          </a:p>
          <a:p>
            <a:r>
              <a:rPr lang="en-IN" sz="1200" dirty="0" smtClean="0"/>
              <a:t>                                   1000*GR</a:t>
            </a:r>
            <a:r>
              <a:rPr lang="en-IN" sz="1200" dirty="0"/>
              <a:t>	</a:t>
            </a:r>
            <a:endParaRPr lang="en-IN" sz="1200" dirty="0" smtClean="0"/>
          </a:p>
          <a:p>
            <a:r>
              <a:rPr lang="en-IN" sz="1200" dirty="0" smtClean="0"/>
              <a:t>GR= gear ratio 			</a:t>
            </a:r>
          </a:p>
          <a:p>
            <a:r>
              <a:rPr lang="en-IN" sz="1200" dirty="0" smtClean="0"/>
              <a:t>1</a:t>
            </a:r>
            <a:r>
              <a:rPr lang="en-IN" sz="1200" baseline="30000" dirty="0" smtClean="0"/>
              <a:t>st</a:t>
            </a:r>
            <a:r>
              <a:rPr lang="en-IN" sz="1200" dirty="0" smtClean="0"/>
              <a:t> gear ratio    :-  31.48:1</a:t>
            </a:r>
          </a:p>
          <a:p>
            <a:r>
              <a:rPr lang="en-IN" sz="1200" dirty="0" smtClean="0"/>
              <a:t>2</a:t>
            </a:r>
            <a:r>
              <a:rPr lang="en-IN" sz="1200" baseline="30000" dirty="0" smtClean="0"/>
              <a:t>nd</a:t>
            </a:r>
            <a:r>
              <a:rPr lang="en-IN" sz="1200" dirty="0" smtClean="0"/>
              <a:t> gear ratio   :-  18.70:1</a:t>
            </a:r>
          </a:p>
          <a:p>
            <a:r>
              <a:rPr lang="en-IN" sz="1200" dirty="0" smtClean="0"/>
              <a:t>3</a:t>
            </a:r>
            <a:r>
              <a:rPr lang="en-IN" sz="1200" baseline="30000" dirty="0" smtClean="0"/>
              <a:t>rd</a:t>
            </a:r>
            <a:r>
              <a:rPr lang="en-IN" sz="1200" dirty="0" smtClean="0"/>
              <a:t> gear ratio    :-  11.40:1</a:t>
            </a:r>
          </a:p>
          <a:p>
            <a:r>
              <a:rPr lang="en-IN" sz="1200" dirty="0" smtClean="0"/>
              <a:t>4</a:t>
            </a:r>
            <a:r>
              <a:rPr lang="en-IN" sz="1200" baseline="30000" dirty="0" smtClean="0"/>
              <a:t>th</a:t>
            </a:r>
            <a:r>
              <a:rPr lang="en-IN" sz="1200" dirty="0" smtClean="0"/>
              <a:t> gear ratio    :-  7.35:1</a:t>
            </a:r>
          </a:p>
          <a:p>
            <a:r>
              <a:rPr lang="en-IN" sz="1200" dirty="0" smtClean="0"/>
              <a:t>Reverse gear    :-   </a:t>
            </a:r>
            <a:r>
              <a:rPr lang="en-US" sz="1200" dirty="0" smtClean="0"/>
              <a:t>55.08:1</a:t>
            </a:r>
            <a:endParaRPr lang="en-IN" sz="1200" dirty="0" smtClean="0"/>
          </a:p>
          <a:p>
            <a:r>
              <a:rPr lang="en-IN" sz="1200" b="1" u="sng" dirty="0" smtClean="0"/>
              <a:t>Top Speed</a:t>
            </a:r>
            <a:r>
              <a:rPr lang="en-IN" sz="1200" b="1" dirty="0" smtClean="0"/>
              <a:t> </a:t>
            </a:r>
            <a:r>
              <a:rPr lang="en-IN" sz="1200" dirty="0" smtClean="0"/>
              <a:t>:- 57.30 km/h</a:t>
            </a:r>
          </a:p>
          <a:p>
            <a:r>
              <a:rPr lang="en-IN" sz="1200" b="1" u="sng" dirty="0" smtClean="0"/>
              <a:t>Acceleration</a:t>
            </a:r>
            <a:r>
              <a:rPr lang="en-IN" sz="1200" dirty="0" smtClean="0"/>
              <a:t> :- </a:t>
            </a:r>
            <a:r>
              <a:rPr lang="en-IN" sz="1200" u="sng" dirty="0" smtClean="0"/>
              <a:t>Final Speed – Initial Speed</a:t>
            </a:r>
            <a:r>
              <a:rPr lang="en-IN" sz="1200" dirty="0" smtClean="0"/>
              <a:t>  =15.91/7 = 2.27 m/s</a:t>
            </a:r>
            <a:r>
              <a:rPr lang="en-US" sz="1200" baseline="30000" dirty="0" smtClean="0"/>
              <a:t> 2</a:t>
            </a:r>
            <a:endParaRPr lang="en-IN" sz="1200" u="sng" dirty="0" smtClean="0">
              <a:solidFill>
                <a:srgbClr val="FF0000"/>
              </a:solidFill>
            </a:endParaRPr>
          </a:p>
          <a:p>
            <a:r>
              <a:rPr lang="en-IN" sz="1200" dirty="0" smtClean="0"/>
              <a:t>                                             Time                          </a:t>
            </a:r>
          </a:p>
          <a:p>
            <a:endParaRPr lang="en-IN" sz="1200" dirty="0"/>
          </a:p>
        </p:txBody>
      </p:sp>
      <p:graphicFrame>
        <p:nvGraphicFramePr>
          <p:cNvPr id="9" name="Table 8"/>
          <p:cNvGraphicFramePr>
            <a:graphicFrameLocks noGrp="1"/>
          </p:cNvGraphicFramePr>
          <p:nvPr/>
        </p:nvGraphicFramePr>
        <p:xfrm>
          <a:off x="4929192" y="4429132"/>
          <a:ext cx="4043360" cy="2209802"/>
        </p:xfrm>
        <a:graphic>
          <a:graphicData uri="http://schemas.openxmlformats.org/drawingml/2006/table">
            <a:tbl>
              <a:tblPr firstRow="1" bandRow="1">
                <a:tableStyleId>{08FB837D-C827-4EFA-A057-4D05807E0F7C}</a:tableStyleId>
              </a:tblPr>
              <a:tblGrid>
                <a:gridCol w="808672"/>
                <a:gridCol w="808672"/>
                <a:gridCol w="808672"/>
                <a:gridCol w="808672"/>
                <a:gridCol w="808672"/>
              </a:tblGrid>
              <a:tr h="507657">
                <a:tc>
                  <a:txBody>
                    <a:bodyPr/>
                    <a:lstStyle/>
                    <a:p>
                      <a:pPr algn="ctr"/>
                      <a:r>
                        <a:rPr lang="en-IN" sz="1200" dirty="0" err="1" smtClean="0">
                          <a:solidFill>
                            <a:schemeClr val="tx1"/>
                          </a:solidFill>
                        </a:rPr>
                        <a:t>Kmh</a:t>
                      </a:r>
                      <a:r>
                        <a:rPr lang="en-IN" sz="1200" dirty="0" smtClean="0">
                          <a:solidFill>
                            <a:schemeClr val="tx1"/>
                          </a:solidFill>
                        </a:rPr>
                        <a:t> /</a:t>
                      </a:r>
                      <a:endParaRPr lang="en-IN" sz="1200" dirty="0">
                        <a:solidFill>
                          <a:schemeClr val="tx1"/>
                        </a:solidFill>
                      </a:endParaRPr>
                    </a:p>
                  </a:txBody>
                  <a:tcPr/>
                </a:tc>
                <a:tc>
                  <a:txBody>
                    <a:bodyPr/>
                    <a:lstStyle/>
                    <a:p>
                      <a:pPr algn="ctr"/>
                      <a:r>
                        <a:rPr lang="en-IN" sz="1200" dirty="0" smtClean="0">
                          <a:solidFill>
                            <a:schemeClr val="tx1"/>
                          </a:solidFill>
                        </a:rPr>
                        <a:t>1000</a:t>
                      </a:r>
                    </a:p>
                    <a:p>
                      <a:pPr algn="ctr"/>
                      <a:r>
                        <a:rPr lang="en-IN" sz="1200" dirty="0" smtClean="0">
                          <a:solidFill>
                            <a:schemeClr val="tx1"/>
                          </a:solidFill>
                        </a:rPr>
                        <a:t>RPM</a:t>
                      </a:r>
                      <a:endParaRPr lang="en-IN" sz="1200" dirty="0">
                        <a:solidFill>
                          <a:schemeClr val="tx1"/>
                        </a:solidFill>
                      </a:endParaRPr>
                    </a:p>
                  </a:txBody>
                  <a:tcPr/>
                </a:tc>
                <a:tc>
                  <a:txBody>
                    <a:bodyPr/>
                    <a:lstStyle/>
                    <a:p>
                      <a:pPr algn="ctr"/>
                      <a:r>
                        <a:rPr lang="en-IN" sz="1200" dirty="0" smtClean="0">
                          <a:solidFill>
                            <a:schemeClr val="tx1"/>
                          </a:solidFill>
                        </a:rPr>
                        <a:t>2000</a:t>
                      </a:r>
                    </a:p>
                    <a:p>
                      <a:pPr algn="ctr"/>
                      <a:r>
                        <a:rPr lang="en-IN" sz="1200" dirty="0" smtClean="0">
                          <a:solidFill>
                            <a:schemeClr val="tx1"/>
                          </a:solidFill>
                        </a:rPr>
                        <a:t>RPM</a:t>
                      </a:r>
                      <a:endParaRPr lang="en-IN" sz="1200" dirty="0">
                        <a:solidFill>
                          <a:schemeClr val="tx1"/>
                        </a:solidFill>
                      </a:endParaRPr>
                    </a:p>
                  </a:txBody>
                  <a:tcPr/>
                </a:tc>
                <a:tc>
                  <a:txBody>
                    <a:bodyPr/>
                    <a:lstStyle/>
                    <a:p>
                      <a:pPr algn="ctr"/>
                      <a:r>
                        <a:rPr lang="en-IN" sz="1200" dirty="0" smtClean="0">
                          <a:solidFill>
                            <a:schemeClr val="tx1"/>
                          </a:solidFill>
                        </a:rPr>
                        <a:t>3000</a:t>
                      </a:r>
                    </a:p>
                    <a:p>
                      <a:pPr algn="ctr"/>
                      <a:r>
                        <a:rPr lang="en-IN" sz="1200" dirty="0" smtClean="0">
                          <a:solidFill>
                            <a:schemeClr val="tx1"/>
                          </a:solidFill>
                        </a:rPr>
                        <a:t>RPM</a:t>
                      </a:r>
                      <a:endParaRPr lang="en-IN" sz="1200" dirty="0">
                        <a:solidFill>
                          <a:schemeClr val="tx1"/>
                        </a:solidFill>
                      </a:endParaRPr>
                    </a:p>
                  </a:txBody>
                  <a:tcPr/>
                </a:tc>
                <a:tc>
                  <a:txBody>
                    <a:bodyPr/>
                    <a:lstStyle/>
                    <a:p>
                      <a:pPr algn="ctr"/>
                      <a:r>
                        <a:rPr lang="en-IN" sz="1200" dirty="0" smtClean="0">
                          <a:solidFill>
                            <a:schemeClr val="tx1"/>
                          </a:solidFill>
                        </a:rPr>
                        <a:t>3800</a:t>
                      </a:r>
                    </a:p>
                    <a:p>
                      <a:pPr algn="ctr"/>
                      <a:r>
                        <a:rPr lang="en-IN" sz="1200" dirty="0" smtClean="0">
                          <a:solidFill>
                            <a:schemeClr val="tx1"/>
                          </a:solidFill>
                        </a:rPr>
                        <a:t>RPM</a:t>
                      </a:r>
                      <a:endParaRPr lang="en-IN" sz="1200" dirty="0">
                        <a:solidFill>
                          <a:schemeClr val="tx1"/>
                        </a:solidFill>
                      </a:endParaRPr>
                    </a:p>
                  </a:txBody>
                  <a:tcPr/>
                </a:tc>
              </a:tr>
              <a:tr h="298622">
                <a:tc>
                  <a:txBody>
                    <a:bodyPr/>
                    <a:lstStyle/>
                    <a:p>
                      <a:pPr algn="ctr"/>
                      <a:r>
                        <a:rPr lang="en-IN" sz="1200" dirty="0" smtClean="0"/>
                        <a:t>1</a:t>
                      </a:r>
                      <a:r>
                        <a:rPr lang="en-IN" sz="1200" baseline="30000" dirty="0" smtClean="0"/>
                        <a:t>st</a:t>
                      </a:r>
                      <a:r>
                        <a:rPr lang="en-IN" sz="1200" dirty="0" smtClean="0"/>
                        <a:t> gear</a:t>
                      </a:r>
                      <a:endParaRPr lang="en-IN" sz="1200" dirty="0"/>
                    </a:p>
                  </a:txBody>
                  <a:tcPr/>
                </a:tc>
                <a:tc>
                  <a:txBody>
                    <a:bodyPr/>
                    <a:lstStyle/>
                    <a:p>
                      <a:pPr algn="ctr"/>
                      <a:r>
                        <a:rPr lang="en-IN" sz="1200" dirty="0" smtClean="0"/>
                        <a:t>3.5</a:t>
                      </a:r>
                      <a:endParaRPr lang="en-IN" sz="1200" dirty="0"/>
                    </a:p>
                  </a:txBody>
                  <a:tcPr/>
                </a:tc>
                <a:tc>
                  <a:txBody>
                    <a:bodyPr/>
                    <a:lstStyle/>
                    <a:p>
                      <a:pPr algn="ctr"/>
                      <a:r>
                        <a:rPr lang="en-IN" sz="1200" dirty="0" smtClean="0"/>
                        <a:t>7</a:t>
                      </a:r>
                      <a:endParaRPr lang="en-IN" sz="1200" dirty="0"/>
                    </a:p>
                  </a:txBody>
                  <a:tcPr/>
                </a:tc>
                <a:tc>
                  <a:txBody>
                    <a:bodyPr/>
                    <a:lstStyle/>
                    <a:p>
                      <a:pPr algn="ctr"/>
                      <a:r>
                        <a:rPr lang="en-IN" sz="1200" dirty="0" smtClean="0"/>
                        <a:t>10.6</a:t>
                      </a:r>
                      <a:endParaRPr lang="en-IN" sz="1200" dirty="0"/>
                    </a:p>
                  </a:txBody>
                  <a:tcPr/>
                </a:tc>
                <a:tc>
                  <a:txBody>
                    <a:bodyPr/>
                    <a:lstStyle/>
                    <a:p>
                      <a:pPr algn="ctr"/>
                      <a:r>
                        <a:rPr lang="en-IN" sz="1200" dirty="0" smtClean="0"/>
                        <a:t>13.4</a:t>
                      </a:r>
                      <a:endParaRPr lang="en-IN" sz="1200" dirty="0"/>
                    </a:p>
                  </a:txBody>
                  <a:tcPr/>
                </a:tc>
              </a:tr>
              <a:tr h="298622">
                <a:tc>
                  <a:txBody>
                    <a:bodyPr/>
                    <a:lstStyle/>
                    <a:p>
                      <a:pPr algn="ctr"/>
                      <a:r>
                        <a:rPr lang="en-IN" sz="1200" dirty="0" smtClean="0"/>
                        <a:t>2</a:t>
                      </a:r>
                      <a:r>
                        <a:rPr lang="en-IN" sz="1200" baseline="30000" dirty="0" smtClean="0"/>
                        <a:t>nd</a:t>
                      </a:r>
                      <a:r>
                        <a:rPr lang="en-IN" sz="1200" dirty="0" smtClean="0"/>
                        <a:t> gear</a:t>
                      </a:r>
                      <a:endParaRPr lang="en-IN" sz="1200" dirty="0"/>
                    </a:p>
                  </a:txBody>
                  <a:tcPr/>
                </a:tc>
                <a:tc>
                  <a:txBody>
                    <a:bodyPr/>
                    <a:lstStyle/>
                    <a:p>
                      <a:pPr algn="ctr"/>
                      <a:r>
                        <a:rPr lang="en-IN" sz="1200" dirty="0" smtClean="0"/>
                        <a:t>5.9</a:t>
                      </a:r>
                      <a:endParaRPr lang="en-IN" sz="1200" dirty="0"/>
                    </a:p>
                  </a:txBody>
                  <a:tcPr/>
                </a:tc>
                <a:tc>
                  <a:txBody>
                    <a:bodyPr/>
                    <a:lstStyle/>
                    <a:p>
                      <a:pPr algn="ctr"/>
                      <a:r>
                        <a:rPr lang="en-IN" sz="1200" dirty="0" smtClean="0"/>
                        <a:t>11.4</a:t>
                      </a:r>
                      <a:endParaRPr lang="en-IN" sz="1200" dirty="0"/>
                    </a:p>
                  </a:txBody>
                  <a:tcPr/>
                </a:tc>
                <a:tc>
                  <a:txBody>
                    <a:bodyPr/>
                    <a:lstStyle/>
                    <a:p>
                      <a:pPr algn="ctr"/>
                      <a:r>
                        <a:rPr lang="en-IN" sz="1200" dirty="0" smtClean="0"/>
                        <a:t>17.8</a:t>
                      </a:r>
                      <a:endParaRPr lang="en-IN" sz="1200" dirty="0"/>
                    </a:p>
                  </a:txBody>
                  <a:tcPr/>
                </a:tc>
                <a:tc>
                  <a:txBody>
                    <a:bodyPr/>
                    <a:lstStyle/>
                    <a:p>
                      <a:pPr algn="ctr"/>
                      <a:r>
                        <a:rPr lang="en-IN" sz="1200" dirty="0" smtClean="0"/>
                        <a:t>22.5</a:t>
                      </a:r>
                      <a:endParaRPr lang="en-IN" sz="1200" dirty="0"/>
                    </a:p>
                  </a:txBody>
                  <a:tcPr/>
                </a:tc>
              </a:tr>
              <a:tr h="298622">
                <a:tc>
                  <a:txBody>
                    <a:bodyPr/>
                    <a:lstStyle/>
                    <a:p>
                      <a:pPr algn="ctr"/>
                      <a:r>
                        <a:rPr lang="en-IN" sz="1200" dirty="0" smtClean="0"/>
                        <a:t>3</a:t>
                      </a:r>
                      <a:r>
                        <a:rPr lang="en-IN" sz="1200" baseline="30000" dirty="0" smtClean="0"/>
                        <a:t>rd</a:t>
                      </a:r>
                      <a:r>
                        <a:rPr lang="en-IN" sz="1200" dirty="0" smtClean="0"/>
                        <a:t> gear</a:t>
                      </a:r>
                      <a:endParaRPr lang="en-IN" sz="1200" dirty="0"/>
                    </a:p>
                  </a:txBody>
                  <a:tcPr/>
                </a:tc>
                <a:tc>
                  <a:txBody>
                    <a:bodyPr/>
                    <a:lstStyle/>
                    <a:p>
                      <a:pPr algn="ctr"/>
                      <a:r>
                        <a:rPr lang="en-IN" sz="1200" dirty="0" smtClean="0"/>
                        <a:t>9.7</a:t>
                      </a:r>
                      <a:endParaRPr lang="en-IN" sz="1200" dirty="0"/>
                    </a:p>
                  </a:txBody>
                  <a:tcPr/>
                </a:tc>
                <a:tc>
                  <a:txBody>
                    <a:bodyPr/>
                    <a:lstStyle/>
                    <a:p>
                      <a:pPr algn="ctr"/>
                      <a:r>
                        <a:rPr lang="en-IN" sz="1200" dirty="0" smtClean="0"/>
                        <a:t>19.40</a:t>
                      </a:r>
                      <a:endParaRPr lang="en-IN" sz="1200" dirty="0"/>
                    </a:p>
                  </a:txBody>
                  <a:tcPr/>
                </a:tc>
                <a:tc>
                  <a:txBody>
                    <a:bodyPr/>
                    <a:lstStyle/>
                    <a:p>
                      <a:pPr algn="ctr"/>
                      <a:r>
                        <a:rPr lang="en-IN" sz="1200" dirty="0" smtClean="0"/>
                        <a:t>29.1</a:t>
                      </a:r>
                      <a:endParaRPr lang="en-IN" sz="1200" dirty="0"/>
                    </a:p>
                  </a:txBody>
                  <a:tcPr/>
                </a:tc>
                <a:tc>
                  <a:txBody>
                    <a:bodyPr/>
                    <a:lstStyle/>
                    <a:p>
                      <a:pPr algn="ctr"/>
                      <a:r>
                        <a:rPr lang="en-IN" sz="1200" dirty="0" smtClean="0"/>
                        <a:t>36.9</a:t>
                      </a:r>
                      <a:endParaRPr lang="en-IN" sz="1200" dirty="0"/>
                    </a:p>
                  </a:txBody>
                  <a:tcPr/>
                </a:tc>
              </a:tr>
              <a:tr h="298622">
                <a:tc>
                  <a:txBody>
                    <a:bodyPr/>
                    <a:lstStyle/>
                    <a:p>
                      <a:pPr algn="ctr"/>
                      <a:r>
                        <a:rPr lang="en-IN" sz="1200" dirty="0" smtClean="0"/>
                        <a:t>4</a:t>
                      </a:r>
                      <a:r>
                        <a:rPr lang="en-IN" sz="1200" baseline="30000" dirty="0" smtClean="0"/>
                        <a:t>th</a:t>
                      </a:r>
                      <a:r>
                        <a:rPr lang="en-IN" sz="1200" baseline="0" dirty="0" smtClean="0"/>
                        <a:t> gear</a:t>
                      </a:r>
                      <a:endParaRPr lang="en-IN" sz="1200" dirty="0"/>
                    </a:p>
                  </a:txBody>
                  <a:tcPr/>
                </a:tc>
                <a:tc>
                  <a:txBody>
                    <a:bodyPr/>
                    <a:lstStyle/>
                    <a:p>
                      <a:pPr algn="ctr"/>
                      <a:r>
                        <a:rPr lang="en-IN" sz="1200" dirty="0" smtClean="0"/>
                        <a:t>15.1</a:t>
                      </a:r>
                      <a:endParaRPr lang="en-IN" sz="1200" dirty="0"/>
                    </a:p>
                  </a:txBody>
                  <a:tcPr/>
                </a:tc>
                <a:tc>
                  <a:txBody>
                    <a:bodyPr/>
                    <a:lstStyle/>
                    <a:p>
                      <a:pPr algn="ctr"/>
                      <a:r>
                        <a:rPr lang="en-IN" sz="1200" dirty="0" smtClean="0"/>
                        <a:t>30.1</a:t>
                      </a:r>
                      <a:endParaRPr lang="en-IN" sz="1200" dirty="0"/>
                    </a:p>
                  </a:txBody>
                  <a:tcPr/>
                </a:tc>
                <a:tc>
                  <a:txBody>
                    <a:bodyPr/>
                    <a:lstStyle/>
                    <a:p>
                      <a:pPr algn="ctr"/>
                      <a:r>
                        <a:rPr lang="en-IN" sz="1200" dirty="0" smtClean="0"/>
                        <a:t>45.2</a:t>
                      </a:r>
                      <a:endParaRPr lang="en-IN" sz="1200" dirty="0"/>
                    </a:p>
                  </a:txBody>
                  <a:tcPr/>
                </a:tc>
                <a:tc>
                  <a:txBody>
                    <a:bodyPr/>
                    <a:lstStyle/>
                    <a:p>
                      <a:pPr algn="ctr"/>
                      <a:r>
                        <a:rPr lang="en-IN" sz="1200" dirty="0" smtClean="0"/>
                        <a:t>57.3</a:t>
                      </a:r>
                      <a:endParaRPr lang="en-IN" sz="1200" dirty="0"/>
                    </a:p>
                  </a:txBody>
                  <a:tcPr/>
                </a:tc>
              </a:tr>
              <a:tr h="507657">
                <a:tc>
                  <a:txBody>
                    <a:bodyPr/>
                    <a:lstStyle/>
                    <a:p>
                      <a:pPr algn="ctr"/>
                      <a:r>
                        <a:rPr lang="en-IN" sz="1200" dirty="0" smtClean="0"/>
                        <a:t>Reverse</a:t>
                      </a:r>
                      <a:r>
                        <a:rPr lang="en-IN" sz="1200" baseline="0" dirty="0" smtClean="0"/>
                        <a:t> gear</a:t>
                      </a:r>
                      <a:endParaRPr lang="en-IN" sz="1200" dirty="0"/>
                    </a:p>
                  </a:txBody>
                  <a:tcPr/>
                </a:tc>
                <a:tc>
                  <a:txBody>
                    <a:bodyPr/>
                    <a:lstStyle/>
                    <a:p>
                      <a:pPr algn="ctr"/>
                      <a:r>
                        <a:rPr lang="en-US" sz="1200" dirty="0" smtClean="0"/>
                        <a:t>1.99</a:t>
                      </a:r>
                      <a:endParaRPr lang="en-US" sz="1200" dirty="0"/>
                    </a:p>
                  </a:txBody>
                  <a:tcPr/>
                </a:tc>
                <a:tc>
                  <a:txBody>
                    <a:bodyPr/>
                    <a:lstStyle/>
                    <a:p>
                      <a:pPr algn="ctr"/>
                      <a:r>
                        <a:rPr lang="en-IN" sz="1200" dirty="0" smtClean="0"/>
                        <a:t>3.99</a:t>
                      </a:r>
                      <a:endParaRPr lang="en-IN" sz="1200" dirty="0"/>
                    </a:p>
                  </a:txBody>
                  <a:tcPr/>
                </a:tc>
                <a:tc>
                  <a:txBody>
                    <a:bodyPr/>
                    <a:lstStyle/>
                    <a:p>
                      <a:pPr algn="ctr"/>
                      <a:r>
                        <a:rPr lang="en-IN" sz="1200" dirty="0" smtClean="0"/>
                        <a:t>5.99</a:t>
                      </a:r>
                      <a:endParaRPr lang="en-IN" sz="1200" dirty="0"/>
                    </a:p>
                  </a:txBody>
                  <a:tcPr/>
                </a:tc>
                <a:tc>
                  <a:txBody>
                    <a:bodyPr/>
                    <a:lstStyle/>
                    <a:p>
                      <a:pPr algn="ctr"/>
                      <a:r>
                        <a:rPr lang="en-IN" sz="1200" dirty="0" smtClean="0"/>
                        <a:t>7.59</a:t>
                      </a:r>
                      <a:endParaRPr lang="en-IN" sz="12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6764</TotalTime>
  <Words>1580</Words>
  <Application>Microsoft Office PowerPoint</Application>
  <PresentationFormat>On-screen Show (4:3)</PresentationFormat>
  <Paragraphs>447</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VIRTUAL BAJA 2013</vt:lpstr>
      <vt:lpstr>Slide 2</vt:lpstr>
      <vt:lpstr>DESIGN METHODOLOGY</vt:lpstr>
      <vt:lpstr>FINITE ELEMENT ANALYSIS</vt:lpstr>
      <vt:lpstr>Slide 5</vt:lpstr>
      <vt:lpstr>ERGONOMICS</vt:lpstr>
      <vt:lpstr>Slide 7</vt:lpstr>
      <vt:lpstr>Slide 8</vt:lpstr>
      <vt:lpstr>Slide 9</vt:lpstr>
      <vt:lpstr>SAFETY</vt:lpstr>
      <vt:lpstr>ELECTRICAL CIRCUIT</vt:lpstr>
      <vt:lpstr>CAD MODEL &amp; COST ESTIMATION</vt:lpstr>
      <vt:lpstr>DESIGN VALIDATION PLAN</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BAJA 2012</dc:title>
  <dc:creator>USE THIS ONE 2</dc:creator>
  <cp:lastModifiedBy>Narendra</cp:lastModifiedBy>
  <cp:revision>387</cp:revision>
  <dcterms:created xsi:type="dcterms:W3CDTF">2012-08-11T06:10:43Z</dcterms:created>
  <dcterms:modified xsi:type="dcterms:W3CDTF">2011-01-25T01:50:26Z</dcterms:modified>
</cp:coreProperties>
</file>