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15"/>
  </p:notesMasterIdLst>
  <p:sldIdLst>
    <p:sldId id="266" r:id="rId2"/>
    <p:sldId id="271" r:id="rId3"/>
    <p:sldId id="274" r:id="rId4"/>
    <p:sldId id="258" r:id="rId5"/>
    <p:sldId id="1082" r:id="rId6"/>
    <p:sldId id="1083" r:id="rId7"/>
    <p:sldId id="259" r:id="rId8"/>
    <p:sldId id="262" r:id="rId9"/>
    <p:sldId id="260" r:id="rId10"/>
    <p:sldId id="261" r:id="rId11"/>
    <p:sldId id="269" r:id="rId12"/>
    <p:sldId id="1084" r:id="rId13"/>
    <p:sldId id="108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9673C-0920-4D1B-B25C-1D384341878F}" v="2" dt="2022-03-29T21:32:00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Nikolov" userId="41e4aa317e96dc34" providerId="LiveId" clId="{91B9673C-0920-4D1B-B25C-1D384341878F}"/>
    <pc:docChg chg="undo custSel addSld delSld modSld">
      <pc:chgData name="Nikola Nikolov" userId="41e4aa317e96dc34" providerId="LiveId" clId="{91B9673C-0920-4D1B-B25C-1D384341878F}" dt="2022-04-01T09:52:45.640" v="415" actId="20577"/>
      <pc:docMkLst>
        <pc:docMk/>
      </pc:docMkLst>
      <pc:sldChg chg="modSp mod">
        <pc:chgData name="Nikola Nikolov" userId="41e4aa317e96dc34" providerId="LiveId" clId="{91B9673C-0920-4D1B-B25C-1D384341878F}" dt="2022-03-29T21:13:54.647" v="2" actId="33524"/>
        <pc:sldMkLst>
          <pc:docMk/>
          <pc:sldMk cId="2003175313" sldId="259"/>
        </pc:sldMkLst>
        <pc:spChg chg="mod">
          <ac:chgData name="Nikola Nikolov" userId="41e4aa317e96dc34" providerId="LiveId" clId="{91B9673C-0920-4D1B-B25C-1D384341878F}" dt="2022-03-29T21:13:54.647" v="2" actId="33524"/>
          <ac:spMkLst>
            <pc:docMk/>
            <pc:sldMk cId="2003175313" sldId="259"/>
            <ac:spMk id="3" creationId="{00000000-0000-0000-0000-000000000000}"/>
          </ac:spMkLst>
        </pc:spChg>
      </pc:sldChg>
      <pc:sldChg chg="modSp mod">
        <pc:chgData name="Nikola Nikolov" userId="41e4aa317e96dc34" providerId="LiveId" clId="{91B9673C-0920-4D1B-B25C-1D384341878F}" dt="2022-03-29T21:13:17.607" v="1" actId="20577"/>
        <pc:sldMkLst>
          <pc:docMk/>
          <pc:sldMk cId="0" sldId="266"/>
        </pc:sldMkLst>
        <pc:spChg chg="mod">
          <ac:chgData name="Nikola Nikolov" userId="41e4aa317e96dc34" providerId="LiveId" clId="{91B9673C-0920-4D1B-B25C-1D384341878F}" dt="2022-03-29T21:13:17.607" v="1" actId="20577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3433558663" sldId="296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2268305491" sldId="298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2754593642" sldId="299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2562728869" sldId="300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201781071" sldId="301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1888389224" sldId="302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1246097731" sldId="305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380737226" sldId="307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4140431904" sldId="311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3578539804" sldId="312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45494049" sldId="313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4284559077" sldId="314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3130778751" sldId="316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632434396" sldId="317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219789602" sldId="318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3458491" sldId="319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2035947299" sldId="320"/>
        </pc:sldMkLst>
      </pc:sldChg>
      <pc:sldChg chg="del">
        <pc:chgData name="Nikola Nikolov" userId="41e4aa317e96dc34" providerId="LiveId" clId="{91B9673C-0920-4D1B-B25C-1D384341878F}" dt="2022-03-29T21:18:11.688" v="3" actId="47"/>
        <pc:sldMkLst>
          <pc:docMk/>
          <pc:sldMk cId="641737589" sldId="321"/>
        </pc:sldMkLst>
      </pc:sldChg>
      <pc:sldChg chg="modSp new mod">
        <pc:chgData name="Nikola Nikolov" userId="41e4aa317e96dc34" providerId="LiveId" clId="{91B9673C-0920-4D1B-B25C-1D384341878F}" dt="2022-04-01T09:52:45.640" v="415" actId="20577"/>
        <pc:sldMkLst>
          <pc:docMk/>
          <pc:sldMk cId="2014149184" sldId="1085"/>
        </pc:sldMkLst>
        <pc:spChg chg="mod">
          <ac:chgData name="Nikola Nikolov" userId="41e4aa317e96dc34" providerId="LiveId" clId="{91B9673C-0920-4D1B-B25C-1D384341878F}" dt="2022-03-29T21:26:15.408" v="35" actId="20577"/>
          <ac:spMkLst>
            <pc:docMk/>
            <pc:sldMk cId="2014149184" sldId="1085"/>
            <ac:spMk id="2" creationId="{F802A622-1978-42B0-AAFF-0CC6D4928C1B}"/>
          </ac:spMkLst>
        </pc:spChg>
        <pc:spChg chg="mod">
          <ac:chgData name="Nikola Nikolov" userId="41e4aa317e96dc34" providerId="LiveId" clId="{91B9673C-0920-4D1B-B25C-1D384341878F}" dt="2022-04-01T09:52:45.640" v="415" actId="20577"/>
          <ac:spMkLst>
            <pc:docMk/>
            <pc:sldMk cId="2014149184" sldId="1085"/>
            <ac:spMk id="3" creationId="{17EC5BC1-763B-41EA-990E-B48E5E7CB70F}"/>
          </ac:spMkLst>
        </pc:spChg>
      </pc:sldChg>
      <pc:sldChg chg="modSp add del mod">
        <pc:chgData name="Nikola Nikolov" userId="41e4aa317e96dc34" providerId="LiveId" clId="{91B9673C-0920-4D1B-B25C-1D384341878F}" dt="2022-03-29T21:37:46.227" v="405" actId="47"/>
        <pc:sldMkLst>
          <pc:docMk/>
          <pc:sldMk cId="3912782995" sldId="1086"/>
        </pc:sldMkLst>
        <pc:spChg chg="mod">
          <ac:chgData name="Nikola Nikolov" userId="41e4aa317e96dc34" providerId="LiveId" clId="{91B9673C-0920-4D1B-B25C-1D384341878F}" dt="2022-03-29T21:34:04.492" v="300" actId="20577"/>
          <ac:spMkLst>
            <pc:docMk/>
            <pc:sldMk cId="3912782995" sldId="1086"/>
            <ac:spMk id="3" creationId="{17EC5BC1-763B-41EA-990E-B48E5E7CB7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64F6-E922-426A-AC46-D6B7289AEE17}" type="datetimeFigureOut">
              <a:rPr lang="en-IE" smtClean="0"/>
              <a:pPr/>
              <a:t>01/04/2022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B5D7A-E502-4DD1-85AB-A4C04C32DA4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35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01/04/2022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01/04/2022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01/04/2022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01/04/2022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01/04/2022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01/04/2022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47CA-1B3D-482F-B760-4BBCEDB87854}" type="datetimeFigureOut">
              <a:rPr lang="en-IE" smtClean="0"/>
              <a:pPr/>
              <a:t>01/04/2022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CS4168 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Lecture 10</a:t>
            </a:r>
            <a:br>
              <a:rPr lang="en-IE" dirty="0"/>
            </a:br>
            <a:r>
              <a:rPr lang="en-IE" dirty="0"/>
              <a:t>Introduction to Text Mining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ga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747510"/>
              </p:ext>
            </p:extLst>
          </p:nvPr>
        </p:nvGraphicFramePr>
        <p:xfrm>
          <a:off x="4427984" y="1700808"/>
          <a:ext cx="3250704" cy="3240360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 gridSpan="2">
                  <a:txBody>
                    <a:bodyPr/>
                    <a:lstStyle/>
                    <a:p>
                      <a:pPr algn="ctr"/>
                      <a:r>
                        <a:rPr lang="ga-IE" dirty="0"/>
                        <a:t>Document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ga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ga-IE" dirty="0"/>
                        <a:t>Term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ga-IE" dirty="0"/>
                        <a:t>Term </a:t>
                      </a:r>
                      <a:r>
                        <a:rPr lang="en-GB" dirty="0"/>
                        <a:t>Frequency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ga-IE" dirty="0"/>
                        <a:t>this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GB" dirty="0"/>
                        <a:t>weather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dirty="0"/>
                        <a:t>rain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GB" dirty="0"/>
                        <a:t>forecast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705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53927"/>
              </p:ext>
            </p:extLst>
          </p:nvPr>
        </p:nvGraphicFramePr>
        <p:xfrm>
          <a:off x="755576" y="1700808"/>
          <a:ext cx="3672408" cy="3240360"/>
        </p:xfrm>
        <a:graphic>
          <a:graphicData uri="http://schemas.openxmlformats.org/drawingml/2006/table">
            <a:tbl>
              <a:tblPr/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 gridSpan="2">
                  <a:txBody>
                    <a:bodyPr/>
                    <a:lstStyle/>
                    <a:p>
                      <a:pPr algn="ctr"/>
                      <a:r>
                        <a:rPr lang="ga-IE" dirty="0"/>
                        <a:t>Document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ga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ga-IE" dirty="0"/>
                        <a:t>Term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ga-IE" dirty="0"/>
                        <a:t>Term </a:t>
                      </a:r>
                      <a:r>
                        <a:rPr lang="en-GB" dirty="0"/>
                        <a:t>Frequency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336">
                <a:tc>
                  <a:txBody>
                    <a:bodyPr/>
                    <a:lstStyle/>
                    <a:p>
                      <a:r>
                        <a:rPr lang="ga-IE" dirty="0"/>
                        <a:t>this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768">
                <a:tc>
                  <a:txBody>
                    <a:bodyPr/>
                    <a:lstStyle/>
                    <a:p>
                      <a:r>
                        <a:rPr lang="en-GB" dirty="0"/>
                        <a:t>apple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dirty="0"/>
                        <a:t>music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GB" dirty="0"/>
                        <a:t>computer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ga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9399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02933" y="5048388"/>
                <a:ext cx="2254656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𝑡𝑓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𝑡h𝑖𝑠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=0.2</m:t>
                      </m:r>
                    </m:oMath>
                  </m:oMathPara>
                </a14:m>
                <a:br>
                  <a:rPr lang="en-GB" b="0" dirty="0"/>
                </a:br>
                <a:endParaRPr lang="en-GB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33" y="5048388"/>
                <a:ext cx="2254656" cy="369397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67823" y="5048388"/>
                <a:ext cx="2141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𝑡𝑓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𝑡h𝑖𝑠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ga-I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823" y="5048388"/>
                <a:ext cx="214141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A6C984-595F-481D-B71F-4ED3609DE91B}"/>
                  </a:ext>
                </a:extLst>
              </p:cNvPr>
              <p:cNvSpPr/>
              <p:nvPr/>
            </p:nvSpPr>
            <p:spPr>
              <a:xfrm>
                <a:off x="2730364" y="5517232"/>
                <a:ext cx="2978829" cy="1337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𝑡h𝑖𝑠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𝑎𝑝𝑝𝑙𝑒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A6C984-595F-481D-B71F-4ED3609DE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364" y="5517232"/>
                <a:ext cx="2978829" cy="13370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64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Stop Word Elimination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Stop words</a:t>
            </a:r>
            <a:r>
              <a:rPr lang="en-US" dirty="0"/>
              <a:t> are words used frequently in the language, but not providing significant information.</a:t>
            </a:r>
          </a:p>
          <a:p>
            <a:r>
              <a:rPr lang="en-US" dirty="0"/>
              <a:t>There is no single universal list of stop words. Some tools specifically avoid removing these </a:t>
            </a:r>
            <a:r>
              <a:rPr lang="en-US" b="1" dirty="0"/>
              <a:t>stop words</a:t>
            </a:r>
            <a:r>
              <a:rPr lang="en-US" dirty="0"/>
              <a:t>.</a:t>
            </a:r>
          </a:p>
          <a:p>
            <a:r>
              <a:rPr lang="en-US" dirty="0"/>
              <a:t>Any group of words can be chosen as the stop words for a given purpose</a:t>
            </a:r>
          </a:p>
          <a:p>
            <a:pPr lvl="1"/>
            <a:r>
              <a:rPr lang="en-US" dirty="0"/>
              <a:t>Example stop words: </a:t>
            </a:r>
            <a:r>
              <a:rPr lang="en-US" i="1" dirty="0"/>
              <a:t>the</a:t>
            </a:r>
            <a:r>
              <a:rPr lang="en-US" dirty="0"/>
              <a:t>, </a:t>
            </a:r>
            <a:r>
              <a:rPr lang="en-US" i="1" dirty="0"/>
              <a:t>is</a:t>
            </a:r>
            <a:r>
              <a:rPr lang="en-US" dirty="0"/>
              <a:t>, </a:t>
            </a:r>
            <a:r>
              <a:rPr lang="en-US" i="1" dirty="0"/>
              <a:t>at</a:t>
            </a:r>
            <a:r>
              <a:rPr lang="en-US" dirty="0"/>
              <a:t>, </a:t>
            </a:r>
            <a:r>
              <a:rPr lang="en-US" i="1" dirty="0"/>
              <a:t>which</a:t>
            </a:r>
            <a:r>
              <a:rPr lang="en-US" dirty="0"/>
              <a:t>, </a:t>
            </a:r>
            <a:r>
              <a:rPr lang="en-US" i="1" dirty="0"/>
              <a:t>on</a:t>
            </a:r>
            <a:endParaRPr lang="en-US" dirty="0"/>
          </a:p>
          <a:p>
            <a:r>
              <a:rPr lang="en-GB" dirty="0"/>
              <a:t>Removing such words could </a:t>
            </a:r>
            <a:r>
              <a:rPr lang="en-US" dirty="0"/>
              <a:t>improve the performance but also could </a:t>
            </a:r>
            <a:r>
              <a:rPr lang="en-GB" dirty="0">
                <a:effectLst/>
              </a:rPr>
              <a:t>impair the result.</a:t>
            </a:r>
          </a:p>
          <a:p>
            <a:pPr lvl="1"/>
            <a:r>
              <a:rPr lang="en-GB" dirty="0"/>
              <a:t>Example: if we eliminate “the” and “who” we may miss that a document refers to the band “The Who”.</a:t>
            </a:r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10896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Stemming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Reduce terms to their roots/stems: prefixes, suffixes,…</a:t>
            </a:r>
          </a:p>
          <a:p>
            <a:r>
              <a:rPr lang="en-GB" dirty="0"/>
              <a:t>Example: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</a:rPr>
              <a:t>“for example compressed and compression are both accepted as equivalent to compress”</a:t>
            </a:r>
          </a:p>
          <a:p>
            <a:pPr marL="457200" lvl="1" indent="0">
              <a:buNone/>
            </a:pPr>
            <a:r>
              <a:rPr lang="en-GB" dirty="0"/>
              <a:t>becomes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030A0"/>
                </a:solidFill>
              </a:rPr>
              <a:t>“for </a:t>
            </a:r>
            <a:r>
              <a:rPr lang="en-GB" dirty="0" err="1">
                <a:solidFill>
                  <a:srgbClr val="7030A0"/>
                </a:solidFill>
              </a:rPr>
              <a:t>exampl</a:t>
            </a:r>
            <a:r>
              <a:rPr lang="en-GB" dirty="0">
                <a:solidFill>
                  <a:srgbClr val="7030A0"/>
                </a:solidFill>
              </a:rPr>
              <a:t> compress and compress </a:t>
            </a:r>
            <a:r>
              <a:rPr lang="en-GB" dirty="0" err="1">
                <a:solidFill>
                  <a:srgbClr val="7030A0"/>
                </a:solidFill>
              </a:rPr>
              <a:t>ar</a:t>
            </a:r>
            <a:r>
              <a:rPr lang="en-GB" dirty="0">
                <a:solidFill>
                  <a:srgbClr val="7030A0"/>
                </a:solidFill>
              </a:rPr>
              <a:t> both accept as </a:t>
            </a:r>
            <a:r>
              <a:rPr lang="en-GB" dirty="0" err="1">
                <a:solidFill>
                  <a:srgbClr val="7030A0"/>
                </a:solidFill>
              </a:rPr>
              <a:t>equival</a:t>
            </a:r>
            <a:r>
              <a:rPr lang="en-GB" dirty="0">
                <a:solidFill>
                  <a:srgbClr val="7030A0"/>
                </a:solidFill>
              </a:rPr>
              <a:t> to compress”</a:t>
            </a:r>
          </a:p>
          <a:p>
            <a:pPr lvl="1"/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79141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A622-1978-42B0-AAFF-0CC6D492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Advanced Representation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5BC1-763B-41EA-990E-B48E5E7C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Word Embeddings </a:t>
            </a:r>
            <a:r>
              <a:rPr lang="en-IE"/>
              <a:t>(Word2Vec</a:t>
            </a:r>
            <a:r>
              <a:rPr lang="en-IE" dirty="0"/>
              <a:t>, Google’s BERT)</a:t>
            </a:r>
          </a:p>
          <a:p>
            <a:pPr lvl="1"/>
            <a:r>
              <a:rPr lang="en-GB" dirty="0"/>
              <a:t>Low-dimensional vector for each token/word</a:t>
            </a:r>
          </a:p>
          <a:p>
            <a:pPr lvl="1"/>
            <a:r>
              <a:rPr lang="en-GB" dirty="0"/>
              <a:t>Similar words have similar vectors</a:t>
            </a:r>
          </a:p>
          <a:p>
            <a:pPr lvl="1"/>
            <a:r>
              <a:rPr lang="en-GB" dirty="0"/>
              <a:t>Examples:</a:t>
            </a:r>
          </a:p>
          <a:p>
            <a:pPr lvl="2"/>
            <a:r>
              <a:rPr lang="en-GB" dirty="0"/>
              <a:t>the vector of </a:t>
            </a:r>
            <a:r>
              <a:rPr lang="en-GB" b="1" dirty="0"/>
              <a:t>dog</a:t>
            </a:r>
            <a:r>
              <a:rPr lang="en-GB" dirty="0"/>
              <a:t> will be most similar to the vector of </a:t>
            </a:r>
            <a:r>
              <a:rPr lang="en-GB" b="1" dirty="0"/>
              <a:t>cat</a:t>
            </a:r>
          </a:p>
          <a:p>
            <a:pPr lvl="2"/>
            <a:r>
              <a:rPr lang="en-GB" b="1" dirty="0" err="1"/>
              <a:t>king-men+women</a:t>
            </a:r>
            <a:r>
              <a:rPr lang="en-GB" dirty="0"/>
              <a:t> would be similar to the vector of </a:t>
            </a:r>
            <a:r>
              <a:rPr lang="en-GB" b="1" dirty="0"/>
              <a:t>queen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414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Mining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Massive amounts of unstructured text data stored in electronic form require/create opportunity to automatically:</a:t>
            </a:r>
          </a:p>
          <a:p>
            <a:pPr lvl="1"/>
            <a:r>
              <a:rPr lang="en-US" dirty="0"/>
              <a:t>Classify/rate text documents</a:t>
            </a:r>
          </a:p>
          <a:p>
            <a:pPr lvl="1"/>
            <a:r>
              <a:rPr lang="en-US" dirty="0"/>
              <a:t>Discover previously unknown patterns</a:t>
            </a:r>
          </a:p>
        </p:txBody>
      </p:sp>
    </p:spTree>
    <p:extLst>
      <p:ext uri="{BB962C8B-B14F-4D97-AF65-F5344CB8AC3E}">
        <p14:creationId xmlns:p14="http://schemas.microsoft.com/office/powerpoint/2010/main" val="354932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Mining Tasks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charset="0"/>
              </a:rPr>
              <a:t>Identify/detect:</a:t>
            </a:r>
          </a:p>
          <a:p>
            <a:pPr lvl="1"/>
            <a:r>
              <a:rPr lang="en-US" dirty="0">
                <a:latin typeface="Calibri" charset="0"/>
              </a:rPr>
              <a:t>Sentiment</a:t>
            </a:r>
          </a:p>
          <a:p>
            <a:pPr lvl="1"/>
            <a:r>
              <a:rPr lang="en-US" dirty="0">
                <a:latin typeface="Calibri" charset="0"/>
              </a:rPr>
              <a:t>Spam</a:t>
            </a:r>
          </a:p>
          <a:p>
            <a:pPr lvl="1"/>
            <a:r>
              <a:rPr lang="en-US" dirty="0">
                <a:latin typeface="Calibri" charset="0"/>
              </a:rPr>
              <a:t>Offensive language/cyberbullying</a:t>
            </a:r>
          </a:p>
          <a:p>
            <a:pPr lvl="1"/>
            <a:r>
              <a:rPr lang="en-US" dirty="0">
                <a:latin typeface="Calibri" charset="0"/>
              </a:rPr>
              <a:t>Authorship</a:t>
            </a:r>
          </a:p>
          <a:p>
            <a:pPr lvl="1"/>
            <a:r>
              <a:rPr lang="en-US" dirty="0">
                <a:latin typeface="Calibri" charset="0"/>
              </a:rPr>
              <a:t>Language</a:t>
            </a:r>
          </a:p>
          <a:p>
            <a:pPr lvl="1"/>
            <a:r>
              <a:rPr lang="en-US" dirty="0">
                <a:latin typeface="Calibri" charset="0"/>
              </a:rPr>
              <a:t>and more…</a:t>
            </a:r>
          </a:p>
          <a:p>
            <a:r>
              <a:rPr lang="en-US" dirty="0">
                <a:latin typeface="Calibri" charset="0"/>
              </a:rPr>
              <a:t>Descriptive analysis:</a:t>
            </a:r>
          </a:p>
          <a:p>
            <a:pPr lvl="1"/>
            <a:r>
              <a:rPr lang="en-US" dirty="0">
                <a:latin typeface="Calibri" charset="0"/>
              </a:rPr>
              <a:t>Topic Modeling</a:t>
            </a:r>
          </a:p>
          <a:p>
            <a:pPr lvl="1"/>
            <a:r>
              <a:rPr lang="en-US" dirty="0">
                <a:latin typeface="Calibri" charset="0"/>
              </a:rPr>
              <a:t>Document Clustering</a:t>
            </a:r>
          </a:p>
        </p:txBody>
      </p:sp>
    </p:spTree>
    <p:extLst>
      <p:ext uri="{BB962C8B-B14F-4D97-AF65-F5344CB8AC3E}">
        <p14:creationId xmlns:p14="http://schemas.microsoft.com/office/powerpoint/2010/main" val="200776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Pre-Processing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Tokenization: </a:t>
            </a:r>
          </a:p>
          <a:p>
            <a:pPr lvl="1"/>
            <a:r>
              <a:rPr lang="en-US" dirty="0"/>
              <a:t>Break the document into words or combination of words (n-grams).</a:t>
            </a:r>
          </a:p>
          <a:p>
            <a:pPr lvl="1"/>
            <a:r>
              <a:rPr lang="en-US" dirty="0"/>
              <a:t>Remove prefixes and suffixes from words, i.e. represent each word by its root/stem: stemming.</a:t>
            </a:r>
          </a:p>
          <a:p>
            <a:r>
              <a:rPr lang="en-US" dirty="0" err="1"/>
              <a:t>Normalisation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Remove stop words: </a:t>
            </a:r>
            <a:r>
              <a:rPr lang="en-GB" dirty="0"/>
              <a:t>articles, conjunctions and prepositions.</a:t>
            </a:r>
          </a:p>
        </p:txBody>
      </p:sp>
    </p:spTree>
    <p:extLst>
      <p:ext uri="{BB962C8B-B14F-4D97-AF65-F5344CB8AC3E}">
        <p14:creationId xmlns:p14="http://schemas.microsoft.com/office/powerpoint/2010/main" val="318080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Text Document Modelling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Bag of Words model:</a:t>
            </a:r>
            <a:r>
              <a:rPr lang="en-US" dirty="0"/>
              <a:t> A piece of text/document is represented as bag of words, disregarding grammar and word order.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GB" altLang="ga-IE" dirty="0">
              <a:latin typeface="Arial" charset="0"/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GB" altLang="ga-IE" dirty="0">
                <a:latin typeface="Arial" charset="0"/>
                <a:cs typeface="Arial" charset="0"/>
              </a:rPr>
              <a:t>Document:</a:t>
            </a:r>
            <a:r>
              <a:rPr lang="ga-IE" altLang="ga-IE" dirty="0">
                <a:latin typeface="Arial" charset="0"/>
                <a:cs typeface="Arial" charset="0"/>
              </a:rPr>
              <a:t> “</a:t>
            </a:r>
            <a:r>
              <a:rPr lang="en-GB" altLang="ga-IE" dirty="0">
                <a:latin typeface="Arial" charset="0"/>
                <a:cs typeface="Arial" charset="0"/>
              </a:rPr>
              <a:t>Three midterm exams </a:t>
            </a:r>
            <a:r>
              <a:rPr lang="en-GB" altLang="ga-IE" dirty="0">
                <a:solidFill>
                  <a:srgbClr val="0070C0"/>
                </a:solidFill>
                <a:latin typeface="Arial" charset="0"/>
                <a:cs typeface="Arial" charset="0"/>
              </a:rPr>
              <a:t>in a</a:t>
            </a:r>
            <a:r>
              <a:rPr lang="en-GB" altLang="ga-IE" dirty="0">
                <a:latin typeface="Arial" charset="0"/>
                <a:cs typeface="Arial" charset="0"/>
              </a:rPr>
              <a:t> week, </a:t>
            </a:r>
            <a:r>
              <a:rPr lang="en-GB" altLang="ga-IE" dirty="0">
                <a:solidFill>
                  <a:srgbClr val="0070C0"/>
                </a:solidFill>
                <a:latin typeface="Arial" charset="0"/>
                <a:cs typeface="Arial" charset="0"/>
              </a:rPr>
              <a:t>and</a:t>
            </a:r>
            <a:r>
              <a:rPr lang="en-GB" altLang="ga-IE" dirty="0">
                <a:latin typeface="Arial" charset="0"/>
                <a:cs typeface="Arial" charset="0"/>
              </a:rPr>
              <a:t> I love exams! Can we have another midterm exam this week please?“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GB" altLang="ga-IE" dirty="0">
              <a:latin typeface="Arial" charset="0"/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GB" altLang="ga-IE" dirty="0">
                <a:latin typeface="Arial" charset="0"/>
                <a:cs typeface="Arial" charset="0"/>
              </a:rPr>
              <a:t>Bag of words: {three:1, midterm:2, exam:3, week:2, I:1, lov:1, can:1, we:1, hav:1, another:1, this:1}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373358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Text Document Modelling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N-gram model:</a:t>
            </a:r>
            <a:r>
              <a:rPr lang="en-US" dirty="0"/>
              <a:t> represent spatial relationships between words. </a:t>
            </a:r>
            <a:r>
              <a:rPr lang="en-US" dirty="0" err="1"/>
              <a:t>Generalisation</a:t>
            </a:r>
            <a:r>
              <a:rPr lang="en-US" dirty="0"/>
              <a:t> of bag of words.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GB" altLang="ga-IE" dirty="0">
                <a:latin typeface="Arial" charset="0"/>
                <a:cs typeface="Arial" charset="0"/>
              </a:rPr>
              <a:t>Document:</a:t>
            </a:r>
            <a:r>
              <a:rPr lang="ga-IE" altLang="ga-IE" dirty="0">
                <a:latin typeface="Arial" charset="0"/>
                <a:cs typeface="Arial" charset="0"/>
              </a:rPr>
              <a:t> “</a:t>
            </a:r>
            <a:r>
              <a:rPr lang="en-GB" altLang="ga-IE" dirty="0">
                <a:latin typeface="Arial" charset="0"/>
                <a:cs typeface="Arial" charset="0"/>
              </a:rPr>
              <a:t>Three midterm exams </a:t>
            </a:r>
            <a:r>
              <a:rPr lang="en-GB" altLang="ga-IE" dirty="0">
                <a:solidFill>
                  <a:srgbClr val="0070C0"/>
                </a:solidFill>
                <a:latin typeface="Arial" charset="0"/>
                <a:cs typeface="Arial" charset="0"/>
              </a:rPr>
              <a:t>in a</a:t>
            </a:r>
            <a:r>
              <a:rPr lang="en-GB" altLang="ga-IE" dirty="0">
                <a:latin typeface="Arial" charset="0"/>
                <a:cs typeface="Arial" charset="0"/>
              </a:rPr>
              <a:t> week, </a:t>
            </a:r>
            <a:r>
              <a:rPr lang="en-GB" altLang="ga-IE" dirty="0">
                <a:solidFill>
                  <a:srgbClr val="0070C0"/>
                </a:solidFill>
                <a:latin typeface="Arial" charset="0"/>
                <a:cs typeface="Arial" charset="0"/>
              </a:rPr>
              <a:t>and</a:t>
            </a:r>
            <a:r>
              <a:rPr lang="en-GB" altLang="ga-IE" dirty="0">
                <a:latin typeface="Arial" charset="0"/>
                <a:cs typeface="Arial" charset="0"/>
              </a:rPr>
              <a:t> I love exams! Can we have another midterm exam this week please?“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GB" altLang="ga-IE" dirty="0">
              <a:latin typeface="Arial" charset="0"/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GB" altLang="ga-IE" dirty="0">
                <a:latin typeface="Arial" charset="0"/>
                <a:cs typeface="Arial" charset="0"/>
              </a:rPr>
              <a:t>Bigrams: {three midterm:1, midterm exam:1, exam week:2, …}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74910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Document-Term Matrix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document-term matrix</a:t>
            </a:r>
            <a:r>
              <a:rPr lang="en-US" dirty="0"/>
              <a:t> is a matrix whose elements represent the count or frequency of terms (i.e., words or n-grams) that occur in a collection of documents (corpus).</a:t>
            </a:r>
          </a:p>
          <a:p>
            <a:r>
              <a:rPr lang="en-US" dirty="0"/>
              <a:t>In a document-term matrix, rows correspond to documents and columns correspond to terms.</a:t>
            </a:r>
            <a:endParaRPr lang="en-GB" dirty="0"/>
          </a:p>
          <a:p>
            <a:r>
              <a:rPr lang="en-US" dirty="0"/>
              <a:t>A </a:t>
            </a:r>
            <a:r>
              <a:rPr lang="en-US" i="1" dirty="0">
                <a:solidFill>
                  <a:srgbClr val="0070C0"/>
                </a:solidFill>
              </a:rPr>
              <a:t>t</a:t>
            </a:r>
            <a:r>
              <a:rPr lang="ga-IE" i="1" dirty="0">
                <a:solidFill>
                  <a:srgbClr val="0070C0"/>
                </a:solidFill>
              </a:rPr>
              <a:t>erm frequency–inverse document frequency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i="1" dirty="0" err="1">
                <a:solidFill>
                  <a:srgbClr val="0070C0"/>
                </a:solidFill>
              </a:rPr>
              <a:t>tf-idf</a:t>
            </a:r>
            <a:r>
              <a:rPr lang="en-US" i="1" dirty="0">
                <a:solidFill>
                  <a:srgbClr val="0070C0"/>
                </a:solidFill>
              </a:rPr>
              <a:t>)</a:t>
            </a:r>
            <a:r>
              <a:rPr lang="en-US" i="1" dirty="0"/>
              <a:t> is a </a:t>
            </a:r>
            <a:r>
              <a:rPr lang="en-US" dirty="0"/>
              <a:t>weighting scheme to reduce the significance of terms occurring frequently in the corpus.</a:t>
            </a:r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200317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Document Term matrix</a:t>
            </a:r>
            <a:endParaRPr lang="ga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11911"/>
              </p:ext>
            </p:extLst>
          </p:nvPr>
        </p:nvGraphicFramePr>
        <p:xfrm>
          <a:off x="683568" y="3861048"/>
          <a:ext cx="6912764" cy="1005840"/>
        </p:xfrm>
        <a:graphic>
          <a:graphicData uri="http://schemas.openxmlformats.org/drawingml/2006/table">
            <a:tbl>
              <a:tblPr/>
              <a:tblGrid>
                <a:gridCol w="478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9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95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600" dirty="0">
                          <a:latin typeface="+mn-lt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600" dirty="0">
                          <a:latin typeface="+mn-lt"/>
                        </a:rPr>
                        <a:t>like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600" dirty="0">
                          <a:latin typeface="+mn-lt"/>
                        </a:rPr>
                        <a:t>hate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600" dirty="0">
                          <a:latin typeface="+mn-lt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mining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engineering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is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altLang="ga-I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interesting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ga-IE" sz="1600" b="1" dirty="0">
                          <a:latin typeface="+mn-lt"/>
                        </a:rPr>
                        <a:t>D1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600" dirty="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600" dirty="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6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600" dirty="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1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ga-IE" sz="1600" b="1" dirty="0">
                          <a:latin typeface="+mn-lt"/>
                        </a:rPr>
                        <a:t>D2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600" dirty="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6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600" dirty="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2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1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1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1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1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152329"/>
            <a:ext cx="78592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A document-term matrix </a:t>
            </a:r>
            <a:r>
              <a:rPr lang="en-GB" sz="2400" i="1" dirty="0"/>
              <a:t>A(</a:t>
            </a:r>
            <a:r>
              <a:rPr lang="en-GB" sz="2400" i="1" dirty="0" err="1"/>
              <a:t>t</a:t>
            </a:r>
            <a:r>
              <a:rPr lang="en-GB" sz="2400" i="1" baseline="-25000" dirty="0" err="1"/>
              <a:t>i</a:t>
            </a:r>
            <a:r>
              <a:rPr lang="en-GB" sz="2400" i="1" dirty="0"/>
              <a:t>, </a:t>
            </a:r>
            <a:r>
              <a:rPr lang="en-GB" sz="2400" i="1" dirty="0" err="1"/>
              <a:t>d</a:t>
            </a:r>
            <a:r>
              <a:rPr lang="en-GB" sz="2400" i="1" baseline="-25000" dirty="0" err="1"/>
              <a:t>j</a:t>
            </a:r>
            <a:r>
              <a:rPr lang="en-GB" sz="2400" i="1" dirty="0"/>
              <a:t>)</a:t>
            </a:r>
            <a:r>
              <a:rPr lang="en-GB" sz="2400" dirty="0"/>
              <a:t> contains the number of times term </a:t>
            </a:r>
            <a:r>
              <a:rPr lang="en-GB" sz="2400" i="1" dirty="0" err="1"/>
              <a:t>i</a:t>
            </a:r>
            <a:r>
              <a:rPr lang="en-GB" sz="2400" dirty="0"/>
              <a:t> appears in document </a:t>
            </a:r>
            <a:r>
              <a:rPr lang="en-GB" sz="2400" i="1" dirty="0"/>
              <a:t>j.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ga-IE" sz="2400" dirty="0">
              <a:latin typeface="Arial" charset="0"/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ga-IE" altLang="ga-IE" sz="2400" dirty="0">
                <a:latin typeface="Arial" charset="0"/>
                <a:cs typeface="Arial" charset="0"/>
              </a:rPr>
              <a:t>D1 = "I like </a:t>
            </a:r>
            <a:r>
              <a:rPr lang="en-GB" altLang="ga-IE" sz="2400" dirty="0">
                <a:latin typeface="Arial" charset="0"/>
                <a:cs typeface="Arial" charset="0"/>
              </a:rPr>
              <a:t>data mining</a:t>
            </a:r>
            <a:r>
              <a:rPr lang="ga-IE" altLang="ga-IE" sz="2400" dirty="0">
                <a:latin typeface="Arial" charset="0"/>
                <a:cs typeface="Arial" charset="0"/>
              </a:rPr>
              <a:t>"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ga-IE" altLang="ga-I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D2 = "I hate data</a:t>
            </a:r>
            <a:r>
              <a:rPr kumimoji="0" lang="en-GB" altLang="ga-I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mining,</a:t>
            </a:r>
            <a:r>
              <a:rPr kumimoji="0" lang="en-GB" altLang="ga-IE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altLang="ga-I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engineering is interesting</a:t>
            </a:r>
            <a:r>
              <a:rPr kumimoji="0" lang="ga-IE" altLang="ga-I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"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C3899FA-1071-4496-BE2B-430EA1CB1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891547"/>
              </p:ext>
            </p:extLst>
          </p:nvPr>
        </p:nvGraphicFramePr>
        <p:xfrm>
          <a:off x="683568" y="5157192"/>
          <a:ext cx="6912764" cy="1005840"/>
        </p:xfrm>
        <a:graphic>
          <a:graphicData uri="http://schemas.openxmlformats.org/drawingml/2006/table">
            <a:tbl>
              <a:tblPr/>
              <a:tblGrid>
                <a:gridCol w="478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0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600" dirty="0">
                          <a:latin typeface="+mn-lt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600" dirty="0">
                          <a:latin typeface="+mn-lt"/>
                        </a:rPr>
                        <a:t>like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600" dirty="0">
                          <a:latin typeface="+mn-lt"/>
                        </a:rPr>
                        <a:t>hate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600" dirty="0">
                          <a:latin typeface="+mn-lt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mining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engineering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is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altLang="ga-I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interesting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ga-IE" sz="1600" b="1" dirty="0">
                          <a:latin typeface="+mn-lt"/>
                        </a:rPr>
                        <a:t>D1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0.25</a:t>
                      </a:r>
                      <a:endParaRPr lang="ga-IE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0.25</a:t>
                      </a:r>
                      <a:endParaRPr lang="ga-IE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0.25</a:t>
                      </a:r>
                      <a:endParaRPr lang="ga-IE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0.25</a:t>
                      </a:r>
                      <a:endParaRPr lang="ga-IE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</a:t>
                      </a:r>
                      <a:endParaRPr lang="ga-IE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</a:t>
                      </a:r>
                      <a:endParaRPr lang="ga-IE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</a:t>
                      </a:r>
                      <a:endParaRPr lang="ga-IE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ga-IE" sz="1600" b="1" dirty="0">
                          <a:latin typeface="+mn-lt"/>
                        </a:rPr>
                        <a:t>D2</a:t>
                      </a:r>
                      <a:endParaRPr lang="ga-IE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0.125</a:t>
                      </a:r>
                      <a:endParaRPr lang="ga-IE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0.125</a:t>
                      </a:r>
                      <a:endParaRPr lang="ga-IE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0.25</a:t>
                      </a:r>
                      <a:endParaRPr lang="ga-IE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0.125</a:t>
                      </a:r>
                      <a:endParaRPr lang="ga-IE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0.125</a:t>
                      </a:r>
                      <a:endParaRPr lang="ga-IE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0.125</a:t>
                      </a:r>
                      <a:endParaRPr lang="ga-IE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0.125</a:t>
                      </a:r>
                      <a:endParaRPr lang="ga-IE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err="1"/>
              <a:t>tf-idf</a:t>
            </a:r>
            <a:r>
              <a:rPr lang="en-GB" dirty="0"/>
              <a:t> Model</a:t>
            </a:r>
            <a:endParaRPr lang="ga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GB" sz="2800" dirty="0"/>
                  <a:t>Represent each document as a vector</a:t>
                </a:r>
                <a:endParaRPr lang="en-US" sz="28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ga-I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ga-IE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ga-I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ga-I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ga-I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ga-I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ga-I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ga-IE" sz="2400" dirty="0"/>
              </a:p>
              <a:p>
                <a:r>
                  <a:rPr lang="en-GB" sz="2800" i="1" dirty="0"/>
                  <a:t>Term frequency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GB" sz="24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400" dirty="0"/>
                  <a:t> is the frequency of the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 baseline="30000" dirty="0" err="1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GB" sz="2400" dirty="0"/>
                  <a:t> term in the document.</a:t>
                </a:r>
              </a:p>
              <a:p>
                <a:r>
                  <a:rPr lang="en-GB" sz="2800" b="0" dirty="0">
                    <a:solidFill>
                      <a:schemeClr val="tx1"/>
                    </a:solidFill>
                  </a:rPr>
                  <a:t>Inverse document frequency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GB" sz="24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ga-I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f>
                          <m:fPr>
                            <m:ctrlPr>
                              <a:rPr lang="ga-I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ga-I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, where:</a:t>
                </a:r>
              </a:p>
              <a:p>
                <a:pPr lvl="2"/>
                <a:r>
                  <a:rPr lang="en-GB" i="1" dirty="0"/>
                  <a:t>N</a:t>
                </a:r>
                <a:r>
                  <a:rPr lang="en-GB" dirty="0"/>
                  <a:t> is the number of documents in the corpus</a:t>
                </a:r>
              </a:p>
              <a:p>
                <a:pPr lvl="2"/>
                <a:r>
                  <a:rPr lang="en-GB" i="1" dirty="0" err="1"/>
                  <a:t>df</a:t>
                </a:r>
                <a:r>
                  <a:rPr lang="en-GB" i="1" baseline="-25000" dirty="0" err="1"/>
                  <a:t>i</a:t>
                </a:r>
                <a:r>
                  <a:rPr lang="en-GB" dirty="0"/>
                  <a:t> (document frequency) is the number of documents that contain the </a:t>
                </a:r>
                <a:r>
                  <a:rPr lang="en-GB" i="1" dirty="0" err="1"/>
                  <a:t>i</a:t>
                </a:r>
                <a:r>
                  <a:rPr lang="en-GB" i="1" baseline="30000" dirty="0" err="1"/>
                  <a:t>th</a:t>
                </a:r>
                <a:r>
                  <a:rPr lang="en-GB" dirty="0"/>
                  <a:t> term</a:t>
                </a:r>
                <a:endParaRPr lang="ga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56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8506</TotalTime>
  <Words>763</Words>
  <Application>Microsoft Office PowerPoint</Application>
  <PresentationFormat>On-screen Show (4:3)</PresentationFormat>
  <Paragraphs>159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CS4168 Data Mining</vt:lpstr>
      <vt:lpstr>Text Mining</vt:lpstr>
      <vt:lpstr>Data Mining Tasks</vt:lpstr>
      <vt:lpstr>Pre-Processing</vt:lpstr>
      <vt:lpstr>Text Document Modelling</vt:lpstr>
      <vt:lpstr>Text Document Modelling</vt:lpstr>
      <vt:lpstr>Document-Term Matrix</vt:lpstr>
      <vt:lpstr>Document Term matrix</vt:lpstr>
      <vt:lpstr>tf-idf Model</vt:lpstr>
      <vt:lpstr>Example</vt:lpstr>
      <vt:lpstr>Stop Word Elimination</vt:lpstr>
      <vt:lpstr>Stemming</vt:lpstr>
      <vt:lpstr>Advanced Representation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CS4055  Data Mining and Data Warehousing</dc:title>
  <dc:creator>Nik</dc:creator>
  <cp:lastModifiedBy>Nikola.Nikolov</cp:lastModifiedBy>
  <cp:revision>140</cp:revision>
  <dcterms:created xsi:type="dcterms:W3CDTF">2011-08-11T10:12:44Z</dcterms:created>
  <dcterms:modified xsi:type="dcterms:W3CDTF">2022-04-01T09:52:53Z</dcterms:modified>
</cp:coreProperties>
</file>