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60" r:id="rId1"/>
  </p:sldMasterIdLst>
  <p:sldIdLst>
    <p:sldId id="266" r:id="rId2"/>
    <p:sldId id="257" r:id="rId3"/>
    <p:sldId id="272" r:id="rId4"/>
    <p:sldId id="269" r:id="rId5"/>
    <p:sldId id="270" r:id="rId6"/>
    <p:sldId id="271" r:id="rId7"/>
    <p:sldId id="273"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057425-B1F1-415F-A019-5A7307111CC4}" v="12" dt="2022-02-01T22:08:21.1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1788"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ola Nikolov" userId="41e4aa317e96dc34" providerId="LiveId" clId="{3B057425-B1F1-415F-A019-5A7307111CC4}"/>
    <pc:docChg chg="undo redo custSel addSld delSld modSld">
      <pc:chgData name="Nikola Nikolov" userId="41e4aa317e96dc34" providerId="LiveId" clId="{3B057425-B1F1-415F-A019-5A7307111CC4}" dt="2022-02-01T22:54:56.820" v="562" actId="20577"/>
      <pc:docMkLst>
        <pc:docMk/>
      </pc:docMkLst>
      <pc:sldChg chg="modSp mod">
        <pc:chgData name="Nikola Nikolov" userId="41e4aa317e96dc34" providerId="LiveId" clId="{3B057425-B1F1-415F-A019-5A7307111CC4}" dt="2022-02-01T22:54:56.820" v="562" actId="20577"/>
        <pc:sldMkLst>
          <pc:docMk/>
          <pc:sldMk cId="0" sldId="266"/>
        </pc:sldMkLst>
        <pc:spChg chg="mod">
          <ac:chgData name="Nikola Nikolov" userId="41e4aa317e96dc34" providerId="LiveId" clId="{3B057425-B1F1-415F-A019-5A7307111CC4}" dt="2022-02-01T22:54:56.820" v="562" actId="20577"/>
          <ac:spMkLst>
            <pc:docMk/>
            <pc:sldMk cId="0" sldId="266"/>
            <ac:spMk id="3" creationId="{00000000-0000-0000-0000-000000000000}"/>
          </ac:spMkLst>
        </pc:spChg>
      </pc:sldChg>
      <pc:sldChg chg="modSp del mod">
        <pc:chgData name="Nikola Nikolov" userId="41e4aa317e96dc34" providerId="LiveId" clId="{3B057425-B1F1-415F-A019-5A7307111CC4}" dt="2022-02-01T22:10:09.238" v="410" actId="47"/>
        <pc:sldMkLst>
          <pc:docMk/>
          <pc:sldMk cId="810545831" sldId="267"/>
        </pc:sldMkLst>
        <pc:spChg chg="mod">
          <ac:chgData name="Nikola Nikolov" userId="41e4aa317e96dc34" providerId="LiveId" clId="{3B057425-B1F1-415F-A019-5A7307111CC4}" dt="2022-02-01T22:10:04.825" v="408" actId="21"/>
          <ac:spMkLst>
            <pc:docMk/>
            <pc:sldMk cId="810545831" sldId="267"/>
            <ac:spMk id="3" creationId="{22905220-8311-4646-B779-BA7CEDCF617E}"/>
          </ac:spMkLst>
        </pc:spChg>
      </pc:sldChg>
      <pc:sldChg chg="del">
        <pc:chgData name="Nikola Nikolov" userId="41e4aa317e96dc34" providerId="LiveId" clId="{3B057425-B1F1-415F-A019-5A7307111CC4}" dt="2022-02-01T21:52:32.102" v="39" actId="47"/>
        <pc:sldMkLst>
          <pc:docMk/>
          <pc:sldMk cId="1199110304" sldId="268"/>
        </pc:sldMkLst>
      </pc:sldChg>
      <pc:sldChg chg="add del">
        <pc:chgData name="Nikola Nikolov" userId="41e4aa317e96dc34" providerId="LiveId" clId="{3B057425-B1F1-415F-A019-5A7307111CC4}" dt="2022-02-01T21:39:51.959" v="1"/>
        <pc:sldMkLst>
          <pc:docMk/>
          <pc:sldMk cId="299546064" sldId="272"/>
        </pc:sldMkLst>
      </pc:sldChg>
      <pc:sldChg chg="addSp delSp modSp add del mod">
        <pc:chgData name="Nikola Nikolov" userId="41e4aa317e96dc34" providerId="LiveId" clId="{3B057425-B1F1-415F-A019-5A7307111CC4}" dt="2022-02-01T21:51:04.586" v="38" actId="113"/>
        <pc:sldMkLst>
          <pc:docMk/>
          <pc:sldMk cId="2326371689" sldId="272"/>
        </pc:sldMkLst>
        <pc:spChg chg="mod">
          <ac:chgData name="Nikola Nikolov" userId="41e4aa317e96dc34" providerId="LiveId" clId="{3B057425-B1F1-415F-A019-5A7307111CC4}" dt="2022-02-01T21:51:04.586" v="38" actId="113"/>
          <ac:spMkLst>
            <pc:docMk/>
            <pc:sldMk cId="2326371689" sldId="272"/>
            <ac:spMk id="3" creationId="{D7751CAB-1A12-40D2-AF56-B598F8332FE9}"/>
          </ac:spMkLst>
        </pc:spChg>
        <pc:spChg chg="add del mod">
          <ac:chgData name="Nikola Nikolov" userId="41e4aa317e96dc34" providerId="LiveId" clId="{3B057425-B1F1-415F-A019-5A7307111CC4}" dt="2022-02-01T21:43:55.140" v="16" actId="767"/>
          <ac:spMkLst>
            <pc:docMk/>
            <pc:sldMk cId="2326371689" sldId="272"/>
            <ac:spMk id="4" creationId="{8B114755-C1BE-4EEB-8B0D-D700101C0A32}"/>
          </ac:spMkLst>
        </pc:spChg>
        <pc:spChg chg="add mod">
          <ac:chgData name="Nikola Nikolov" userId="41e4aa317e96dc34" providerId="LiveId" clId="{3B057425-B1F1-415F-A019-5A7307111CC4}" dt="2022-02-01T21:50:21.850" v="34" actId="122"/>
          <ac:spMkLst>
            <pc:docMk/>
            <pc:sldMk cId="2326371689" sldId="272"/>
            <ac:spMk id="5" creationId="{64EA6754-E4DD-4AD4-B874-7E5AFDE8333F}"/>
          </ac:spMkLst>
        </pc:spChg>
      </pc:sldChg>
      <pc:sldChg chg="modSp new del mod">
        <pc:chgData name="Nikola Nikolov" userId="41e4aa317e96dc34" providerId="LiveId" clId="{3B057425-B1F1-415F-A019-5A7307111CC4}" dt="2022-02-01T22:05:00.331" v="174" actId="47"/>
        <pc:sldMkLst>
          <pc:docMk/>
          <pc:sldMk cId="1086500676" sldId="273"/>
        </pc:sldMkLst>
        <pc:spChg chg="mod">
          <ac:chgData name="Nikola Nikolov" userId="41e4aa317e96dc34" providerId="LiveId" clId="{3B057425-B1F1-415F-A019-5A7307111CC4}" dt="2022-02-01T21:55:49.728" v="63" actId="20577"/>
          <ac:spMkLst>
            <pc:docMk/>
            <pc:sldMk cId="1086500676" sldId="273"/>
            <ac:spMk id="2" creationId="{12601BF2-23BD-4DA3-8319-943BD0E80D54}"/>
          </ac:spMkLst>
        </pc:spChg>
        <pc:spChg chg="mod">
          <ac:chgData name="Nikola Nikolov" userId="41e4aa317e96dc34" providerId="LiveId" clId="{3B057425-B1F1-415F-A019-5A7307111CC4}" dt="2022-02-01T22:04:58.017" v="173" actId="20577"/>
          <ac:spMkLst>
            <pc:docMk/>
            <pc:sldMk cId="1086500676" sldId="273"/>
            <ac:spMk id="3" creationId="{5ADF3462-09E5-473C-9F7A-1C37E4CF1B78}"/>
          </ac:spMkLst>
        </pc:spChg>
      </pc:sldChg>
      <pc:sldChg chg="modSp new mod">
        <pc:chgData name="Nikola Nikolov" userId="41e4aa317e96dc34" providerId="LiveId" clId="{3B057425-B1F1-415F-A019-5A7307111CC4}" dt="2022-02-01T22:17:10.981" v="547" actId="207"/>
        <pc:sldMkLst>
          <pc:docMk/>
          <pc:sldMk cId="3961831104" sldId="273"/>
        </pc:sldMkLst>
        <pc:spChg chg="mod">
          <ac:chgData name="Nikola Nikolov" userId="41e4aa317e96dc34" providerId="LiveId" clId="{3B057425-B1F1-415F-A019-5A7307111CC4}" dt="2022-02-01T22:05:23.384" v="180" actId="20577"/>
          <ac:spMkLst>
            <pc:docMk/>
            <pc:sldMk cId="3961831104" sldId="273"/>
            <ac:spMk id="2" creationId="{CDDD9224-8194-45F0-B17A-257E52AA7A6B}"/>
          </ac:spMkLst>
        </pc:spChg>
        <pc:spChg chg="mod">
          <ac:chgData name="Nikola Nikolov" userId="41e4aa317e96dc34" providerId="LiveId" clId="{3B057425-B1F1-415F-A019-5A7307111CC4}" dt="2022-02-01T22:17:10.981" v="547" actId="207"/>
          <ac:spMkLst>
            <pc:docMk/>
            <pc:sldMk cId="3961831104" sldId="273"/>
            <ac:spMk id="3" creationId="{CDDAB7B4-D59B-4F60-AE2B-56374EFC9D7B}"/>
          </ac:spMkLst>
        </pc:spChg>
      </pc:sldChg>
      <pc:sldChg chg="modSp new del mod">
        <pc:chgData name="Nikola Nikolov" userId="41e4aa317e96dc34" providerId="LiveId" clId="{3B057425-B1F1-415F-A019-5A7307111CC4}" dt="2022-02-01T22:16:54.622" v="546" actId="47"/>
        <pc:sldMkLst>
          <pc:docMk/>
          <pc:sldMk cId="2362007726" sldId="274"/>
        </pc:sldMkLst>
        <pc:spChg chg="mod">
          <ac:chgData name="Nikola Nikolov" userId="41e4aa317e96dc34" providerId="LiveId" clId="{3B057425-B1F1-415F-A019-5A7307111CC4}" dt="2022-02-01T22:14:33.380" v="545" actId="20577"/>
          <ac:spMkLst>
            <pc:docMk/>
            <pc:sldMk cId="2362007726" sldId="274"/>
            <ac:spMk id="2" creationId="{3278EB25-9086-47C5-B14E-90A8C386741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E"/>
          </a:p>
        </p:txBody>
      </p:sp>
      <p:sp>
        <p:nvSpPr>
          <p:cNvPr id="4" name="Date Placeholder 3"/>
          <p:cNvSpPr>
            <a:spLocks noGrp="1"/>
          </p:cNvSpPr>
          <p:nvPr>
            <p:ph type="dt" sz="half" idx="10"/>
          </p:nvPr>
        </p:nvSpPr>
        <p:spPr/>
        <p:txBody>
          <a:bodyPr/>
          <a:lstStyle/>
          <a:p>
            <a:fld id="{DD5E47CA-1B3D-482F-B760-4BBCEDB87854}" type="datetimeFigureOut">
              <a:rPr lang="en-IE" smtClean="0"/>
              <a:pPr/>
              <a:t>01/02/2022</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3EA291CE-BFCC-4713-A0A0-8037E2820858}" type="slidenum">
              <a:rPr lang="en-IE" smtClean="0"/>
              <a:pPr/>
              <a:t>‹#›</a:t>
            </a:fld>
            <a:endParaRPr lang="en-I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DD5E47CA-1B3D-482F-B760-4BBCEDB87854}" type="datetimeFigureOut">
              <a:rPr lang="en-IE" smtClean="0"/>
              <a:pPr/>
              <a:t>01/02/2022</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3EA291CE-BFCC-4713-A0A0-8037E2820858}" type="slidenum">
              <a:rPr lang="en-IE" smtClean="0"/>
              <a:pPr/>
              <a:t>‹#›</a:t>
            </a:fld>
            <a:endParaRPr lang="en-I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DD5E47CA-1B3D-482F-B760-4BBCEDB87854}" type="datetimeFigureOut">
              <a:rPr lang="en-IE" smtClean="0"/>
              <a:pPr/>
              <a:t>01/02/2022</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3EA291CE-BFCC-4713-A0A0-8037E2820858}" type="slidenum">
              <a:rPr lang="en-IE" smtClean="0"/>
              <a:pPr/>
              <a:t>‹#›</a:t>
            </a:fld>
            <a:endParaRPr lang="en-I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DD5E47CA-1B3D-482F-B760-4BBCEDB87854}" type="datetimeFigureOut">
              <a:rPr lang="en-IE" smtClean="0"/>
              <a:pPr/>
              <a:t>01/02/2022</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3EA291CE-BFCC-4713-A0A0-8037E2820858}" type="slidenum">
              <a:rPr lang="en-IE" smtClean="0"/>
              <a:pPr/>
              <a:t>‹#›</a:t>
            </a:fld>
            <a:endParaRPr lang="en-I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5E47CA-1B3D-482F-B760-4BBCEDB87854}" type="datetimeFigureOut">
              <a:rPr lang="en-IE" smtClean="0"/>
              <a:pPr/>
              <a:t>01/02/2022</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3EA291CE-BFCC-4713-A0A0-8037E2820858}" type="slidenum">
              <a:rPr lang="en-IE" smtClean="0"/>
              <a:pPr/>
              <a:t>‹#›</a:t>
            </a:fld>
            <a:endParaRPr lang="en-I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p:cNvSpPr>
            <a:spLocks noGrp="1"/>
          </p:cNvSpPr>
          <p:nvPr>
            <p:ph type="dt" sz="half" idx="10"/>
          </p:nvPr>
        </p:nvSpPr>
        <p:spPr/>
        <p:txBody>
          <a:bodyPr/>
          <a:lstStyle/>
          <a:p>
            <a:fld id="{DD5E47CA-1B3D-482F-B760-4BBCEDB87854}" type="datetimeFigureOut">
              <a:rPr lang="en-IE" smtClean="0"/>
              <a:pPr/>
              <a:t>01/02/2022</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3EA291CE-BFCC-4713-A0A0-8037E2820858}" type="slidenum">
              <a:rPr lang="en-IE" smtClean="0"/>
              <a:pPr/>
              <a:t>‹#›</a:t>
            </a:fld>
            <a:endParaRPr lang="en-I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p:cNvSpPr>
            <a:spLocks noGrp="1"/>
          </p:cNvSpPr>
          <p:nvPr>
            <p:ph type="dt" sz="half" idx="10"/>
          </p:nvPr>
        </p:nvSpPr>
        <p:spPr/>
        <p:txBody>
          <a:bodyPr/>
          <a:lstStyle/>
          <a:p>
            <a:fld id="{DD5E47CA-1B3D-482F-B760-4BBCEDB87854}" type="datetimeFigureOut">
              <a:rPr lang="en-IE" smtClean="0"/>
              <a:pPr/>
              <a:t>01/02/2022</a:t>
            </a:fld>
            <a:endParaRPr lang="en-IE" dirty="0"/>
          </a:p>
        </p:txBody>
      </p:sp>
      <p:sp>
        <p:nvSpPr>
          <p:cNvPr id="8" name="Footer Placeholder 7"/>
          <p:cNvSpPr>
            <a:spLocks noGrp="1"/>
          </p:cNvSpPr>
          <p:nvPr>
            <p:ph type="ftr" sz="quarter" idx="11"/>
          </p:nvPr>
        </p:nvSpPr>
        <p:spPr/>
        <p:txBody>
          <a:bodyPr/>
          <a:lstStyle/>
          <a:p>
            <a:endParaRPr lang="en-IE" dirty="0"/>
          </a:p>
        </p:txBody>
      </p:sp>
      <p:sp>
        <p:nvSpPr>
          <p:cNvPr id="9" name="Slide Number Placeholder 8"/>
          <p:cNvSpPr>
            <a:spLocks noGrp="1"/>
          </p:cNvSpPr>
          <p:nvPr>
            <p:ph type="sldNum" sz="quarter" idx="12"/>
          </p:nvPr>
        </p:nvSpPr>
        <p:spPr/>
        <p:txBody>
          <a:bodyPr/>
          <a:lstStyle/>
          <a:p>
            <a:fld id="{3EA291CE-BFCC-4713-A0A0-8037E2820858}" type="slidenum">
              <a:rPr lang="en-IE" smtClean="0"/>
              <a:pPr/>
              <a:t>‹#›</a:t>
            </a:fld>
            <a:endParaRPr lang="en-I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Date Placeholder 2"/>
          <p:cNvSpPr>
            <a:spLocks noGrp="1"/>
          </p:cNvSpPr>
          <p:nvPr>
            <p:ph type="dt" sz="half" idx="10"/>
          </p:nvPr>
        </p:nvSpPr>
        <p:spPr/>
        <p:txBody>
          <a:bodyPr/>
          <a:lstStyle/>
          <a:p>
            <a:fld id="{DD5E47CA-1B3D-482F-B760-4BBCEDB87854}" type="datetimeFigureOut">
              <a:rPr lang="en-IE" smtClean="0"/>
              <a:pPr/>
              <a:t>01/02/2022</a:t>
            </a:fld>
            <a:endParaRPr lang="en-IE" dirty="0"/>
          </a:p>
        </p:txBody>
      </p:sp>
      <p:sp>
        <p:nvSpPr>
          <p:cNvPr id="4" name="Footer Placeholder 3"/>
          <p:cNvSpPr>
            <a:spLocks noGrp="1"/>
          </p:cNvSpPr>
          <p:nvPr>
            <p:ph type="ftr" sz="quarter" idx="11"/>
          </p:nvPr>
        </p:nvSpPr>
        <p:spPr/>
        <p:txBody>
          <a:bodyPr/>
          <a:lstStyle/>
          <a:p>
            <a:endParaRPr lang="en-IE" dirty="0"/>
          </a:p>
        </p:txBody>
      </p:sp>
      <p:sp>
        <p:nvSpPr>
          <p:cNvPr id="5" name="Slide Number Placeholder 4"/>
          <p:cNvSpPr>
            <a:spLocks noGrp="1"/>
          </p:cNvSpPr>
          <p:nvPr>
            <p:ph type="sldNum" sz="quarter" idx="12"/>
          </p:nvPr>
        </p:nvSpPr>
        <p:spPr/>
        <p:txBody>
          <a:bodyPr/>
          <a:lstStyle/>
          <a:p>
            <a:fld id="{3EA291CE-BFCC-4713-A0A0-8037E2820858}" type="slidenum">
              <a:rPr lang="en-IE" smtClean="0"/>
              <a:pPr/>
              <a:t>‹#›</a:t>
            </a:fld>
            <a:endParaRPr lang="en-I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5E47CA-1B3D-482F-B760-4BBCEDB87854}" type="datetimeFigureOut">
              <a:rPr lang="en-IE" smtClean="0"/>
              <a:pPr/>
              <a:t>01/02/2022</a:t>
            </a:fld>
            <a:endParaRPr lang="en-IE" dirty="0"/>
          </a:p>
        </p:txBody>
      </p:sp>
      <p:sp>
        <p:nvSpPr>
          <p:cNvPr id="3" name="Footer Placeholder 2"/>
          <p:cNvSpPr>
            <a:spLocks noGrp="1"/>
          </p:cNvSpPr>
          <p:nvPr>
            <p:ph type="ftr" sz="quarter" idx="11"/>
          </p:nvPr>
        </p:nvSpPr>
        <p:spPr/>
        <p:txBody>
          <a:bodyPr/>
          <a:lstStyle/>
          <a:p>
            <a:endParaRPr lang="en-IE" dirty="0"/>
          </a:p>
        </p:txBody>
      </p:sp>
      <p:sp>
        <p:nvSpPr>
          <p:cNvPr id="4" name="Slide Number Placeholder 3"/>
          <p:cNvSpPr>
            <a:spLocks noGrp="1"/>
          </p:cNvSpPr>
          <p:nvPr>
            <p:ph type="sldNum" sz="quarter" idx="12"/>
          </p:nvPr>
        </p:nvSpPr>
        <p:spPr/>
        <p:txBody>
          <a:bodyPr/>
          <a:lstStyle/>
          <a:p>
            <a:fld id="{3EA291CE-BFCC-4713-A0A0-8037E2820858}" type="slidenum">
              <a:rPr lang="en-IE" smtClean="0"/>
              <a:pPr/>
              <a:t>‹#›</a:t>
            </a:fld>
            <a:endParaRPr lang="en-I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5E47CA-1B3D-482F-B760-4BBCEDB87854}" type="datetimeFigureOut">
              <a:rPr lang="en-IE" smtClean="0"/>
              <a:pPr/>
              <a:t>01/02/2022</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3EA291CE-BFCC-4713-A0A0-8037E2820858}" type="slidenum">
              <a:rPr lang="en-IE" smtClean="0"/>
              <a:pPr/>
              <a:t>‹#›</a:t>
            </a:fld>
            <a:endParaRPr lang="en-I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5E47CA-1B3D-482F-B760-4BBCEDB87854}" type="datetimeFigureOut">
              <a:rPr lang="en-IE" smtClean="0"/>
              <a:pPr/>
              <a:t>01/02/2022</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3EA291CE-BFCC-4713-A0A0-8037E2820858}" type="slidenum">
              <a:rPr lang="en-IE" smtClean="0"/>
              <a:pPr/>
              <a:t>‹#›</a:t>
            </a:fld>
            <a:endParaRPr lang="en-I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5E47CA-1B3D-482F-B760-4BBCEDB87854}" type="datetimeFigureOut">
              <a:rPr lang="en-IE" smtClean="0"/>
              <a:pPr/>
              <a:t>01/02/2022</a:t>
            </a:fld>
            <a:endParaRPr lang="en-IE"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A291CE-BFCC-4713-A0A0-8037E2820858}" type="slidenum">
              <a:rPr lang="en-IE" smtClean="0"/>
              <a:pPr/>
              <a:t>‹#›</a:t>
            </a:fld>
            <a:endParaRPr lang="en-IE" dirty="0"/>
          </a:p>
        </p:txBody>
      </p:sp>
    </p:spTree>
  </p:cSld>
  <p:clrMap bg1="lt1" tx1="dk1" bg2="lt2" tx2="dk2" accent1="accent1" accent2="accent2" accent3="accent3" accent4="accent4" accent5="accent5" accent6="accent6" hlink="hlink" folHlink="folHlink"/>
  <p:sldLayoutIdLst>
    <p:sldLayoutId id="2147484261" r:id="rId1"/>
    <p:sldLayoutId id="2147484262" r:id="rId2"/>
    <p:sldLayoutId id="2147484263" r:id="rId3"/>
    <p:sldLayoutId id="2147484264" r:id="rId4"/>
    <p:sldLayoutId id="2147484265" r:id="rId5"/>
    <p:sldLayoutId id="2147484266" r:id="rId6"/>
    <p:sldLayoutId id="2147484267" r:id="rId7"/>
    <p:sldLayoutId id="2147484268" r:id="rId8"/>
    <p:sldLayoutId id="2147484269" r:id="rId9"/>
    <p:sldLayoutId id="2147484270" r:id="rId10"/>
    <p:sldLayoutId id="21474842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svds.com/value-exploratory-data-analysi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Exploratory_data_analysi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towardsdatascience.com/an-extensive-guide-to-exploratory-data-analysis-ddd99a03199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youtube.com/watch?v=tpToLyZibK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E" dirty="0"/>
              <a:t>Data Mining</a:t>
            </a:r>
          </a:p>
        </p:txBody>
      </p:sp>
      <p:sp>
        <p:nvSpPr>
          <p:cNvPr id="3" name="Subtitle 2"/>
          <p:cNvSpPr>
            <a:spLocks noGrp="1"/>
          </p:cNvSpPr>
          <p:nvPr>
            <p:ph type="subTitle" idx="1"/>
          </p:nvPr>
        </p:nvSpPr>
        <p:spPr>
          <a:xfrm>
            <a:off x="685800" y="3886200"/>
            <a:ext cx="7772400" cy="1752600"/>
          </a:xfrm>
        </p:spPr>
        <p:txBody>
          <a:bodyPr/>
          <a:lstStyle/>
          <a:p>
            <a:r>
              <a:rPr lang="en-IE"/>
              <a:t>Lecture 2 </a:t>
            </a:r>
            <a:r>
              <a:rPr lang="en-IE" dirty="0"/>
              <a:t>– Exploratory Data Analysis (EDA)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a:t>Exploratory Data Analysis (EDA)</a:t>
            </a:r>
          </a:p>
        </p:txBody>
      </p:sp>
      <p:sp>
        <p:nvSpPr>
          <p:cNvPr id="3" name="Content Placeholder 2"/>
          <p:cNvSpPr>
            <a:spLocks noGrp="1"/>
          </p:cNvSpPr>
          <p:nvPr>
            <p:ph idx="1"/>
          </p:nvPr>
        </p:nvSpPr>
        <p:spPr/>
        <p:txBody>
          <a:bodyPr>
            <a:normAutofit lnSpcReduction="10000"/>
          </a:bodyPr>
          <a:lstStyle/>
          <a:p>
            <a:r>
              <a:rPr lang="en-GB" dirty="0"/>
              <a:t>"At a high level, EDA is the practice of using </a:t>
            </a:r>
            <a:r>
              <a:rPr lang="en-GB" b="1" dirty="0"/>
              <a:t>visual</a:t>
            </a:r>
            <a:r>
              <a:rPr lang="en-GB" dirty="0"/>
              <a:t> and </a:t>
            </a:r>
            <a:r>
              <a:rPr lang="en-GB" b="1" dirty="0"/>
              <a:t>quantitative</a:t>
            </a:r>
            <a:r>
              <a:rPr lang="en-GB" dirty="0"/>
              <a:t> methods to understand and summarize a dataset </a:t>
            </a:r>
            <a:r>
              <a:rPr lang="en-GB" b="1" dirty="0"/>
              <a:t>without making any assumptions about its contents</a:t>
            </a:r>
            <a:r>
              <a:rPr lang="en-GB" dirty="0"/>
              <a:t>. It is a crucial step to take </a:t>
            </a:r>
            <a:r>
              <a:rPr lang="en-GB" b="1" dirty="0"/>
              <a:t>before</a:t>
            </a:r>
            <a:r>
              <a:rPr lang="en-GB" dirty="0"/>
              <a:t> diving into machine learning or statistical </a:t>
            </a:r>
            <a:r>
              <a:rPr lang="en-GB" dirty="0" err="1"/>
              <a:t>modeling</a:t>
            </a:r>
            <a:r>
              <a:rPr lang="en-GB" dirty="0"/>
              <a:t> because it provides the context needed to develop an appropriate model for the </a:t>
            </a:r>
            <a:r>
              <a:rPr lang="en-GB" b="1" dirty="0"/>
              <a:t>problem at hand</a:t>
            </a:r>
            <a:r>
              <a:rPr lang="en-GB" dirty="0"/>
              <a:t> and to correctly interpret its results." </a:t>
            </a:r>
            <a:r>
              <a:rPr lang="en-GB" u="sng" dirty="0">
                <a:hlinkClick r:id="rId2"/>
              </a:rPr>
              <a:t>Chloe </a:t>
            </a:r>
            <a:r>
              <a:rPr lang="en-GB" u="sng" dirty="0" err="1">
                <a:hlinkClick r:id="rId2"/>
              </a:rPr>
              <a:t>Mawer</a:t>
            </a:r>
            <a:endParaRPr lang="en-IE" sz="23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5B717-24AA-4051-B680-793D408D5C3F}"/>
              </a:ext>
            </a:extLst>
          </p:cNvPr>
          <p:cNvSpPr>
            <a:spLocks noGrp="1"/>
          </p:cNvSpPr>
          <p:nvPr>
            <p:ph type="title"/>
          </p:nvPr>
        </p:nvSpPr>
        <p:spPr/>
        <p:txBody>
          <a:bodyPr/>
          <a:lstStyle/>
          <a:p>
            <a:r>
              <a:rPr lang="en-IE" dirty="0"/>
              <a:t>Exploratory Data Analysis (EDA)</a:t>
            </a:r>
          </a:p>
        </p:txBody>
      </p:sp>
      <p:sp>
        <p:nvSpPr>
          <p:cNvPr id="3" name="Content Placeholder 2">
            <a:extLst>
              <a:ext uri="{FF2B5EF4-FFF2-40B4-BE49-F238E27FC236}">
                <a16:creationId xmlns:a16="http://schemas.microsoft.com/office/drawing/2014/main" id="{D7751CAB-1A12-40D2-AF56-B598F8332FE9}"/>
              </a:ext>
            </a:extLst>
          </p:cNvPr>
          <p:cNvSpPr>
            <a:spLocks noGrp="1"/>
          </p:cNvSpPr>
          <p:nvPr>
            <p:ph idx="1"/>
          </p:nvPr>
        </p:nvSpPr>
        <p:spPr/>
        <p:txBody>
          <a:bodyPr>
            <a:normAutofit fontScale="85000" lnSpcReduction="10000"/>
          </a:bodyPr>
          <a:lstStyle/>
          <a:p>
            <a:r>
              <a:rPr lang="en-GB" dirty="0"/>
              <a:t>“In statistics, exploratory data analysis is an approach of </a:t>
            </a:r>
            <a:r>
              <a:rPr lang="en-GB" dirty="0" err="1"/>
              <a:t>analyzing</a:t>
            </a:r>
            <a:r>
              <a:rPr lang="en-GB" dirty="0"/>
              <a:t> data sets to summarize their main characteristics, often using </a:t>
            </a:r>
            <a:r>
              <a:rPr lang="en-GB" b="1" dirty="0"/>
              <a:t>statistical graphics</a:t>
            </a:r>
            <a:r>
              <a:rPr lang="en-GB" dirty="0"/>
              <a:t> and other </a:t>
            </a:r>
            <a:r>
              <a:rPr lang="en-GB" b="1" dirty="0"/>
              <a:t>data visualization methods</a:t>
            </a:r>
            <a:r>
              <a:rPr lang="en-GB" dirty="0"/>
              <a:t>. </a:t>
            </a:r>
          </a:p>
          <a:p>
            <a:r>
              <a:rPr lang="en-GB" dirty="0"/>
              <a:t>A statistical model can be used or not, but primarily EDA is for seeing what the data can tell us </a:t>
            </a:r>
            <a:r>
              <a:rPr lang="en-GB" b="1" dirty="0"/>
              <a:t>beyond the formal </a:t>
            </a:r>
            <a:r>
              <a:rPr lang="en-GB" b="1" dirty="0" err="1"/>
              <a:t>modeling</a:t>
            </a:r>
            <a:r>
              <a:rPr lang="en-GB" dirty="0"/>
              <a:t> or </a:t>
            </a:r>
            <a:r>
              <a:rPr lang="en-GB" b="1" dirty="0"/>
              <a:t>hypothesis testing</a:t>
            </a:r>
            <a:r>
              <a:rPr lang="en-GB" dirty="0"/>
              <a:t> task. </a:t>
            </a:r>
          </a:p>
          <a:p>
            <a:r>
              <a:rPr lang="en-GB" dirty="0"/>
              <a:t>Exploratory data analysis has been promoted by John Tukey since 1970 to encourage statisticians to explore the data, and possibly formulate hypotheses that could lead to new data collection and experiments.”</a:t>
            </a:r>
            <a:endParaRPr lang="en-IE" dirty="0"/>
          </a:p>
        </p:txBody>
      </p:sp>
      <p:sp>
        <p:nvSpPr>
          <p:cNvPr id="5" name="TextBox 4">
            <a:extLst>
              <a:ext uri="{FF2B5EF4-FFF2-40B4-BE49-F238E27FC236}">
                <a16:creationId xmlns:a16="http://schemas.microsoft.com/office/drawing/2014/main" id="{64EA6754-E4DD-4AD4-B874-7E5AFDE8333F}"/>
              </a:ext>
            </a:extLst>
          </p:cNvPr>
          <p:cNvSpPr txBox="1"/>
          <p:nvPr/>
        </p:nvSpPr>
        <p:spPr>
          <a:xfrm>
            <a:off x="7236297" y="6186344"/>
            <a:ext cx="1450504" cy="461665"/>
          </a:xfrm>
          <a:prstGeom prst="rect">
            <a:avLst/>
          </a:prstGeom>
          <a:noFill/>
        </p:spPr>
        <p:txBody>
          <a:bodyPr wrap="square" rtlCol="0">
            <a:spAutoFit/>
          </a:bodyPr>
          <a:lstStyle/>
          <a:p>
            <a:pPr algn="ctr"/>
            <a:r>
              <a:rPr lang="en-IE" sz="2400" dirty="0">
                <a:hlinkClick r:id="rId2"/>
              </a:rPr>
              <a:t>Wikipedia</a:t>
            </a:r>
            <a:endParaRPr lang="en-IE" sz="2400" dirty="0"/>
          </a:p>
        </p:txBody>
      </p:sp>
    </p:spTree>
    <p:extLst>
      <p:ext uri="{BB962C8B-B14F-4D97-AF65-F5344CB8AC3E}">
        <p14:creationId xmlns:p14="http://schemas.microsoft.com/office/powerpoint/2010/main" val="2326371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C10A9-B275-4AED-AA85-CBB12021C1DE}"/>
              </a:ext>
            </a:extLst>
          </p:cNvPr>
          <p:cNvSpPr>
            <a:spLocks noGrp="1"/>
          </p:cNvSpPr>
          <p:nvPr>
            <p:ph type="title"/>
          </p:nvPr>
        </p:nvSpPr>
        <p:spPr/>
        <p:txBody>
          <a:bodyPr/>
          <a:lstStyle/>
          <a:p>
            <a:r>
              <a:rPr lang="en-IE" dirty="0"/>
              <a:t>EDA Best Practice</a:t>
            </a:r>
          </a:p>
        </p:txBody>
      </p:sp>
      <p:sp>
        <p:nvSpPr>
          <p:cNvPr id="3" name="Content Placeholder 2">
            <a:extLst>
              <a:ext uri="{FF2B5EF4-FFF2-40B4-BE49-F238E27FC236}">
                <a16:creationId xmlns:a16="http://schemas.microsoft.com/office/drawing/2014/main" id="{7CFBD348-8BFF-4270-96A5-111E8BBFAEC9}"/>
              </a:ext>
            </a:extLst>
          </p:cNvPr>
          <p:cNvSpPr>
            <a:spLocks noGrp="1"/>
          </p:cNvSpPr>
          <p:nvPr>
            <p:ph idx="1"/>
          </p:nvPr>
        </p:nvSpPr>
        <p:spPr/>
        <p:txBody>
          <a:bodyPr>
            <a:normAutofit/>
          </a:bodyPr>
          <a:lstStyle/>
          <a:p>
            <a:r>
              <a:rPr lang="en-GB" b="0" i="0" dirty="0">
                <a:solidFill>
                  <a:srgbClr val="000000"/>
                </a:solidFill>
                <a:effectLst/>
                <a:latin typeface="Open Sans"/>
              </a:rPr>
              <a:t>How is important have clear in mind a question we want to solve with the data?</a:t>
            </a:r>
          </a:p>
          <a:p>
            <a:pPr lvl="1">
              <a:spcBef>
                <a:spcPts val="1800"/>
              </a:spcBef>
            </a:pPr>
            <a:r>
              <a:rPr lang="en-GB" dirty="0">
                <a:solidFill>
                  <a:srgbClr val="000000"/>
                </a:solidFill>
                <a:latin typeface="Open Sans"/>
              </a:rPr>
              <a:t>Not that important: in most cases the question is given to a data analyst/scientist.</a:t>
            </a:r>
          </a:p>
          <a:p>
            <a:pPr lvl="1">
              <a:spcBef>
                <a:spcPts val="1800"/>
              </a:spcBef>
            </a:pPr>
            <a:r>
              <a:rPr lang="en-GB" b="0" i="1" dirty="0">
                <a:solidFill>
                  <a:srgbClr val="000000"/>
                </a:solidFill>
                <a:effectLst/>
                <a:latin typeface="Open Sans"/>
              </a:rPr>
              <a:t>Explore</a:t>
            </a:r>
            <a:r>
              <a:rPr lang="en-GB" b="0" i="0" dirty="0">
                <a:solidFill>
                  <a:srgbClr val="000000"/>
                </a:solidFill>
                <a:effectLst/>
                <a:latin typeface="Open Sans"/>
              </a:rPr>
              <a:t> the data to get to know it and get an idea how to clean </a:t>
            </a:r>
            <a:r>
              <a:rPr lang="en-GB" b="0" i="0">
                <a:solidFill>
                  <a:srgbClr val="000000"/>
                </a:solidFill>
                <a:effectLst/>
                <a:latin typeface="Open Sans"/>
              </a:rPr>
              <a:t>it and prepare </a:t>
            </a:r>
            <a:r>
              <a:rPr lang="en-GB" b="0" i="0" dirty="0">
                <a:solidFill>
                  <a:srgbClr val="000000"/>
                </a:solidFill>
                <a:effectLst/>
                <a:latin typeface="Open Sans"/>
              </a:rPr>
              <a:t>it for machine learning.</a:t>
            </a:r>
          </a:p>
          <a:p>
            <a:pPr lvl="2">
              <a:spcBef>
                <a:spcPts val="1800"/>
              </a:spcBef>
            </a:pPr>
            <a:endParaRPr lang="en-GB" b="0" i="0" dirty="0">
              <a:solidFill>
                <a:srgbClr val="000000"/>
              </a:solidFill>
              <a:effectLst/>
              <a:latin typeface="Open Sans"/>
            </a:endParaRPr>
          </a:p>
        </p:txBody>
      </p:sp>
    </p:spTree>
    <p:extLst>
      <p:ext uri="{BB962C8B-B14F-4D97-AF65-F5344CB8AC3E}">
        <p14:creationId xmlns:p14="http://schemas.microsoft.com/office/powerpoint/2010/main" val="496094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C10A9-B275-4AED-AA85-CBB12021C1DE}"/>
              </a:ext>
            </a:extLst>
          </p:cNvPr>
          <p:cNvSpPr>
            <a:spLocks noGrp="1"/>
          </p:cNvSpPr>
          <p:nvPr>
            <p:ph type="title"/>
          </p:nvPr>
        </p:nvSpPr>
        <p:spPr/>
        <p:txBody>
          <a:bodyPr/>
          <a:lstStyle/>
          <a:p>
            <a:r>
              <a:rPr lang="en-IE" dirty="0"/>
              <a:t>EDA Best Practice (contd.)</a:t>
            </a:r>
          </a:p>
        </p:txBody>
      </p:sp>
      <p:sp>
        <p:nvSpPr>
          <p:cNvPr id="3" name="Content Placeholder 2">
            <a:extLst>
              <a:ext uri="{FF2B5EF4-FFF2-40B4-BE49-F238E27FC236}">
                <a16:creationId xmlns:a16="http://schemas.microsoft.com/office/drawing/2014/main" id="{7CFBD348-8BFF-4270-96A5-111E8BBFAEC9}"/>
              </a:ext>
            </a:extLst>
          </p:cNvPr>
          <p:cNvSpPr>
            <a:spLocks noGrp="1"/>
          </p:cNvSpPr>
          <p:nvPr>
            <p:ph idx="1"/>
          </p:nvPr>
        </p:nvSpPr>
        <p:spPr/>
        <p:txBody>
          <a:bodyPr>
            <a:normAutofit/>
          </a:bodyPr>
          <a:lstStyle/>
          <a:p>
            <a:r>
              <a:rPr lang="en-GB" b="0" i="0" dirty="0">
                <a:solidFill>
                  <a:srgbClr val="000000"/>
                </a:solidFill>
                <a:effectLst/>
                <a:latin typeface="Open Sans"/>
              </a:rPr>
              <a:t>What is the best-practice to make an effective EDA?</a:t>
            </a:r>
          </a:p>
          <a:p>
            <a:pPr lvl="1"/>
            <a:r>
              <a:rPr lang="en-GB" dirty="0">
                <a:solidFill>
                  <a:srgbClr val="000000"/>
                </a:solidFill>
                <a:latin typeface="Open Sans"/>
              </a:rPr>
              <a:t>Explore the data to identify columns with:</a:t>
            </a:r>
          </a:p>
          <a:p>
            <a:pPr lvl="2"/>
            <a:r>
              <a:rPr lang="en-GB" dirty="0">
                <a:solidFill>
                  <a:srgbClr val="000000"/>
                </a:solidFill>
                <a:latin typeface="Open Sans"/>
              </a:rPr>
              <a:t>missing data,</a:t>
            </a:r>
          </a:p>
          <a:p>
            <a:pPr lvl="2"/>
            <a:r>
              <a:rPr lang="en-GB" dirty="0">
                <a:solidFill>
                  <a:srgbClr val="000000"/>
                </a:solidFill>
                <a:latin typeface="Open Sans"/>
              </a:rPr>
              <a:t>outliers, noise.</a:t>
            </a:r>
          </a:p>
          <a:p>
            <a:pPr lvl="1"/>
            <a:r>
              <a:rPr lang="en-IE" dirty="0">
                <a:solidFill>
                  <a:srgbClr val="000000"/>
                </a:solidFill>
                <a:latin typeface="Open Sans"/>
              </a:rPr>
              <a:t>Understand the relationship, or lack of, between attributes/columns.</a:t>
            </a:r>
          </a:p>
          <a:p>
            <a:pPr lvl="1"/>
            <a:r>
              <a:rPr lang="en-GB" dirty="0">
                <a:solidFill>
                  <a:srgbClr val="000000"/>
                </a:solidFill>
                <a:latin typeface="Open Sans"/>
              </a:rPr>
              <a:t>Identify useless attributes/columns, e.g. ID numbers, URLs, etc.</a:t>
            </a:r>
          </a:p>
        </p:txBody>
      </p:sp>
    </p:spTree>
    <p:extLst>
      <p:ext uri="{BB962C8B-B14F-4D97-AF65-F5344CB8AC3E}">
        <p14:creationId xmlns:p14="http://schemas.microsoft.com/office/powerpoint/2010/main" val="105431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C10A9-B275-4AED-AA85-CBB12021C1DE}"/>
              </a:ext>
            </a:extLst>
          </p:cNvPr>
          <p:cNvSpPr>
            <a:spLocks noGrp="1"/>
          </p:cNvSpPr>
          <p:nvPr>
            <p:ph type="title"/>
          </p:nvPr>
        </p:nvSpPr>
        <p:spPr/>
        <p:txBody>
          <a:bodyPr/>
          <a:lstStyle/>
          <a:p>
            <a:r>
              <a:rPr lang="en-IE" dirty="0"/>
              <a:t>EDA Best Practice (contd.)</a:t>
            </a:r>
          </a:p>
        </p:txBody>
      </p:sp>
      <p:sp>
        <p:nvSpPr>
          <p:cNvPr id="3" name="Content Placeholder 2">
            <a:extLst>
              <a:ext uri="{FF2B5EF4-FFF2-40B4-BE49-F238E27FC236}">
                <a16:creationId xmlns:a16="http://schemas.microsoft.com/office/drawing/2014/main" id="{7CFBD348-8BFF-4270-96A5-111E8BBFAEC9}"/>
              </a:ext>
            </a:extLst>
          </p:cNvPr>
          <p:cNvSpPr>
            <a:spLocks noGrp="1"/>
          </p:cNvSpPr>
          <p:nvPr>
            <p:ph idx="1"/>
          </p:nvPr>
        </p:nvSpPr>
        <p:spPr/>
        <p:txBody>
          <a:bodyPr>
            <a:normAutofit fontScale="85000" lnSpcReduction="10000"/>
          </a:bodyPr>
          <a:lstStyle/>
          <a:p>
            <a:r>
              <a:rPr lang="en-GB" b="0" i="0" dirty="0">
                <a:solidFill>
                  <a:srgbClr val="000000"/>
                </a:solidFill>
                <a:effectLst/>
                <a:latin typeface="Open Sans"/>
              </a:rPr>
              <a:t>Note: </a:t>
            </a:r>
          </a:p>
          <a:p>
            <a:pPr lvl="1">
              <a:spcBef>
                <a:spcPts val="1200"/>
              </a:spcBef>
            </a:pPr>
            <a:r>
              <a:rPr lang="en-GB" b="0" i="0" dirty="0">
                <a:solidFill>
                  <a:srgbClr val="000000"/>
                </a:solidFill>
                <a:effectLst/>
                <a:latin typeface="Open Sans"/>
              </a:rPr>
              <a:t>When performing EDA we do not transform the dataset.</a:t>
            </a:r>
          </a:p>
          <a:p>
            <a:pPr lvl="1">
              <a:spcBef>
                <a:spcPts val="1200"/>
              </a:spcBef>
            </a:pPr>
            <a:r>
              <a:rPr lang="en-GB" dirty="0">
                <a:solidFill>
                  <a:srgbClr val="000000"/>
                </a:solidFill>
                <a:latin typeface="Open Sans"/>
              </a:rPr>
              <a:t>We may look at portions of the data but we </a:t>
            </a:r>
            <a:r>
              <a:rPr lang="en-GB" b="1" dirty="0">
                <a:solidFill>
                  <a:srgbClr val="000000"/>
                </a:solidFill>
                <a:latin typeface="Open Sans"/>
              </a:rPr>
              <a:t>leave any transformations for the data preparation step that follows</a:t>
            </a:r>
            <a:r>
              <a:rPr lang="en-GB" dirty="0">
                <a:solidFill>
                  <a:srgbClr val="000000"/>
                </a:solidFill>
                <a:latin typeface="Open Sans"/>
              </a:rPr>
              <a:t>.</a:t>
            </a:r>
          </a:p>
          <a:p>
            <a:pPr lvl="1">
              <a:spcBef>
                <a:spcPts val="1200"/>
              </a:spcBef>
            </a:pPr>
            <a:r>
              <a:rPr lang="en-GB" dirty="0">
                <a:solidFill>
                  <a:srgbClr val="000000"/>
                </a:solidFill>
                <a:latin typeface="Open Sans"/>
              </a:rPr>
              <a:t>We do not make conclusions based on ignoring part of the data.</a:t>
            </a:r>
          </a:p>
          <a:p>
            <a:pPr lvl="1">
              <a:spcBef>
                <a:spcPts val="1200"/>
              </a:spcBef>
            </a:pPr>
            <a:r>
              <a:rPr lang="en-GB" dirty="0">
                <a:solidFill>
                  <a:srgbClr val="000000"/>
                </a:solidFill>
                <a:latin typeface="Open Sans"/>
              </a:rPr>
              <a:t>Yet another excellent article: </a:t>
            </a:r>
            <a:r>
              <a:rPr lang="en-GB" dirty="0">
                <a:solidFill>
                  <a:srgbClr val="000000"/>
                </a:solidFill>
                <a:latin typeface="Open Sans"/>
                <a:hlinkClick r:id="rId2"/>
              </a:rPr>
              <a:t>https://towardsdatascience.com/an-extensive-guide-to-exploratory-data-analysis-ddd99a03199e</a:t>
            </a:r>
            <a:endParaRPr lang="en-GB" dirty="0">
              <a:solidFill>
                <a:srgbClr val="000000"/>
              </a:solidFill>
              <a:latin typeface="Open Sans"/>
            </a:endParaRPr>
          </a:p>
        </p:txBody>
      </p:sp>
    </p:spTree>
    <p:extLst>
      <p:ext uri="{BB962C8B-B14F-4D97-AF65-F5344CB8AC3E}">
        <p14:creationId xmlns:p14="http://schemas.microsoft.com/office/powerpoint/2010/main" val="1043369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D9224-8194-45F0-B17A-257E52AA7A6B}"/>
              </a:ext>
            </a:extLst>
          </p:cNvPr>
          <p:cNvSpPr>
            <a:spLocks noGrp="1"/>
          </p:cNvSpPr>
          <p:nvPr>
            <p:ph type="title"/>
          </p:nvPr>
        </p:nvSpPr>
        <p:spPr/>
        <p:txBody>
          <a:bodyPr/>
          <a:lstStyle/>
          <a:p>
            <a:r>
              <a:rPr lang="en-IE" dirty="0"/>
              <a:t>Five-Number Summary</a:t>
            </a:r>
          </a:p>
        </p:txBody>
      </p:sp>
      <p:sp>
        <p:nvSpPr>
          <p:cNvPr id="3" name="Content Placeholder 2">
            <a:extLst>
              <a:ext uri="{FF2B5EF4-FFF2-40B4-BE49-F238E27FC236}">
                <a16:creationId xmlns:a16="http://schemas.microsoft.com/office/drawing/2014/main" id="{CDDAB7B4-D59B-4F60-AE2B-56374EFC9D7B}"/>
              </a:ext>
            </a:extLst>
          </p:cNvPr>
          <p:cNvSpPr>
            <a:spLocks noGrp="1"/>
          </p:cNvSpPr>
          <p:nvPr>
            <p:ph idx="1"/>
          </p:nvPr>
        </p:nvSpPr>
        <p:spPr/>
        <p:txBody>
          <a:bodyPr>
            <a:normAutofit fontScale="92500" lnSpcReduction="20000"/>
          </a:bodyPr>
          <a:lstStyle/>
          <a:p>
            <a:r>
              <a:rPr lang="en-IE" sz="2800" dirty="0"/>
              <a:t>Summarise a numerical observation (i.e. a numeric column in a dataset) with five numbers:</a:t>
            </a:r>
          </a:p>
          <a:p>
            <a:pPr lvl="1"/>
            <a:r>
              <a:rPr lang="en-IE" sz="2400" dirty="0"/>
              <a:t>Minimum</a:t>
            </a:r>
          </a:p>
          <a:p>
            <a:pPr lvl="1"/>
            <a:r>
              <a:rPr lang="en-IE" sz="2400" dirty="0"/>
              <a:t>First quartile - Q1</a:t>
            </a:r>
          </a:p>
          <a:p>
            <a:pPr lvl="1"/>
            <a:r>
              <a:rPr lang="en-IE" sz="2400" dirty="0"/>
              <a:t>Median or second quartile – Q2</a:t>
            </a:r>
          </a:p>
          <a:p>
            <a:pPr lvl="1"/>
            <a:r>
              <a:rPr lang="en-IE" sz="2400" dirty="0"/>
              <a:t>Third quartile – Q3</a:t>
            </a:r>
          </a:p>
          <a:p>
            <a:pPr lvl="1"/>
            <a:r>
              <a:rPr lang="en-IE" sz="2400" dirty="0"/>
              <a:t>Maximum</a:t>
            </a:r>
          </a:p>
          <a:p>
            <a:r>
              <a:rPr lang="en-IE" sz="2800" dirty="0"/>
              <a:t>Provides a summary of the distribution of the observation (i.e. the numbers in the column).</a:t>
            </a:r>
          </a:p>
          <a:p>
            <a:r>
              <a:rPr lang="en-IE" sz="2800" dirty="0"/>
              <a:t>Video example: </a:t>
            </a:r>
            <a:r>
              <a:rPr lang="en-IE" sz="2800" dirty="0">
                <a:hlinkClick r:id="rId2"/>
              </a:rPr>
              <a:t>https://www.youtube.com/watch?v=tpToLyZibKM</a:t>
            </a:r>
            <a:endParaRPr lang="en-IE" sz="2800" dirty="0"/>
          </a:p>
          <a:p>
            <a:r>
              <a:rPr lang="en-IE" sz="2800" dirty="0">
                <a:solidFill>
                  <a:srgbClr val="FF0000"/>
                </a:solidFill>
              </a:rPr>
              <a:t>Example: </a:t>
            </a:r>
            <a:r>
              <a:rPr lang="en-GB" sz="2800" i="1" dirty="0">
                <a:solidFill>
                  <a:srgbClr val="FF0000"/>
                </a:solidFill>
              </a:rPr>
              <a:t>Box Plots and Violin </a:t>
            </a:r>
            <a:r>
              <a:rPr lang="en-GB" sz="2800" i="1" dirty="0" err="1">
                <a:solidFill>
                  <a:srgbClr val="FF0000"/>
                </a:solidFill>
              </a:rPr>
              <a:t>Plots.ipynb</a:t>
            </a:r>
            <a:endParaRPr lang="en-IE" sz="2800" i="1" dirty="0">
              <a:solidFill>
                <a:srgbClr val="FF0000"/>
              </a:solidFill>
            </a:endParaRPr>
          </a:p>
        </p:txBody>
      </p:sp>
    </p:spTree>
    <p:extLst>
      <p:ext uri="{BB962C8B-B14F-4D97-AF65-F5344CB8AC3E}">
        <p14:creationId xmlns:p14="http://schemas.microsoft.com/office/powerpoint/2010/main" val="39618311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2674</TotalTime>
  <Words>456</Words>
  <Application>Microsoft Office PowerPoint</Application>
  <PresentationFormat>On-screen Show (4:3)</PresentationFormat>
  <Paragraphs>36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Open Sans</vt:lpstr>
      <vt:lpstr>Office Theme</vt:lpstr>
      <vt:lpstr>Data Mining</vt:lpstr>
      <vt:lpstr>Exploratory Data Analysis (EDA)</vt:lpstr>
      <vt:lpstr>Exploratory Data Analysis (EDA)</vt:lpstr>
      <vt:lpstr>EDA Best Practice</vt:lpstr>
      <vt:lpstr>EDA Best Practice (contd.)</vt:lpstr>
      <vt:lpstr>EDA Best Practice (contd.)</vt:lpstr>
      <vt:lpstr>Five-Number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CS4055  Data Mining and Data Warehousing</dc:title>
  <dc:creator>Nik</dc:creator>
  <cp:lastModifiedBy>Nikola.Nikolov</cp:lastModifiedBy>
  <cp:revision>94</cp:revision>
  <dcterms:created xsi:type="dcterms:W3CDTF">2011-08-11T10:12:44Z</dcterms:created>
  <dcterms:modified xsi:type="dcterms:W3CDTF">2022-02-01T22:54:59Z</dcterms:modified>
</cp:coreProperties>
</file>