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1"/>
  </p:notesMasterIdLst>
  <p:sldIdLst>
    <p:sldId id="266" r:id="rId2"/>
    <p:sldId id="285" r:id="rId3"/>
    <p:sldId id="1350" r:id="rId4"/>
    <p:sldId id="1335" r:id="rId5"/>
    <p:sldId id="1332" r:id="rId6"/>
    <p:sldId id="1333" r:id="rId7"/>
    <p:sldId id="1351" r:id="rId8"/>
    <p:sldId id="1352" r:id="rId9"/>
    <p:sldId id="13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16/02/2022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sevierdirect.com/companion.jsp?ISBN=978012088407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opensource/library/os-weka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k-means-k-means-and-k-medoids-clustering-algorithms-ad9c9fbf47ca#:~:text=How%20K%2DMeans%2B%2B%20works,dataset%20from%20the%20selected%20centroid.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165304"/>
            <a:ext cx="9011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Based on the lecture slides accompanying “Data Mining: Practical Machine Learning  Tools and Techniques” by Ian H. Witten and </a:t>
            </a:r>
            <a:r>
              <a:rPr lang="en-IE" sz="1200" dirty="0" err="1"/>
              <a:t>Eibe</a:t>
            </a:r>
            <a:r>
              <a:rPr lang="en-IE" sz="1200" dirty="0"/>
              <a:t> Frank</a:t>
            </a:r>
          </a:p>
          <a:p>
            <a:r>
              <a:rPr lang="en-IE" sz="1200" dirty="0">
                <a:hlinkClick r:id="rId2"/>
              </a:rPr>
              <a:t>http://www.elsevierdirect.com/companion.jsp?ISBN=9780120884070</a:t>
            </a:r>
            <a:endParaRPr lang="en-I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Styles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IE" sz="2400" dirty="0"/>
              <a:t>Predictive/Supervised</a:t>
            </a:r>
          </a:p>
          <a:p>
            <a:pPr lvl="1"/>
            <a:r>
              <a:rPr lang="en-IE" sz="2400" dirty="0"/>
              <a:t>Classification techniques</a:t>
            </a:r>
          </a:p>
          <a:p>
            <a:pPr lvl="2"/>
            <a:r>
              <a:rPr lang="en-US" sz="2000" dirty="0"/>
              <a:t>predicting a discrete attribute/class</a:t>
            </a:r>
            <a:endParaRPr lang="en-IE" sz="2000" dirty="0"/>
          </a:p>
          <a:p>
            <a:pPr lvl="1"/>
            <a:r>
              <a:rPr lang="en-IE" sz="2400" dirty="0"/>
              <a:t>Numeric prediction techniques</a:t>
            </a:r>
          </a:p>
          <a:p>
            <a:pPr lvl="2"/>
            <a:r>
              <a:rPr lang="en-US" sz="2000" dirty="0"/>
              <a:t>predicting a numeric quantity</a:t>
            </a:r>
            <a:br>
              <a:rPr lang="en-IE" sz="2000" dirty="0"/>
            </a:br>
            <a:r>
              <a:rPr lang="en-IE" sz="2000" dirty="0"/>
              <a:t>	</a:t>
            </a:r>
          </a:p>
          <a:p>
            <a:r>
              <a:rPr lang="en-IE" sz="2400" dirty="0"/>
              <a:t>Descriptive/Unsupervised</a:t>
            </a:r>
          </a:p>
          <a:p>
            <a:pPr lvl="1"/>
            <a:r>
              <a:rPr lang="en-IE" sz="2400" dirty="0"/>
              <a:t>Association learning techniques</a:t>
            </a:r>
          </a:p>
          <a:p>
            <a:pPr lvl="2"/>
            <a:r>
              <a:rPr lang="en-US" sz="2000" dirty="0"/>
              <a:t>detecting associations between features</a:t>
            </a:r>
            <a:endParaRPr lang="en-IE" sz="2000" dirty="0"/>
          </a:p>
          <a:p>
            <a:pPr lvl="1"/>
            <a:r>
              <a:rPr lang="en-IE" sz="2400" dirty="0"/>
              <a:t>Clustering techniques</a:t>
            </a:r>
          </a:p>
          <a:p>
            <a:pPr lvl="2"/>
            <a:r>
              <a:rPr lang="en-US" sz="2000" dirty="0"/>
              <a:t>grouping similar instances into clusters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ClUSTERING</a:t>
            </a:r>
            <a:r>
              <a:rPr lang="en-IE" dirty="0"/>
              <a:t>: K-MEANS</a:t>
            </a:r>
            <a:endParaRPr lang="en-IE" sz="2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94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Aim: divide instances into “natural” groups</a:t>
            </a:r>
          </a:p>
          <a:p>
            <a:r>
              <a:rPr lang="en-IE" sz="2800" dirty="0"/>
              <a:t>Clusters can be:</a:t>
            </a:r>
          </a:p>
          <a:p>
            <a:pPr lvl="1"/>
            <a:r>
              <a:rPr lang="en-IE" sz="2400" dirty="0"/>
              <a:t>disjoint vs. overlapping</a:t>
            </a:r>
          </a:p>
          <a:p>
            <a:pPr lvl="1"/>
            <a:r>
              <a:rPr lang="en-IE" sz="2400" dirty="0"/>
              <a:t>deterministic vs. probabilistic</a:t>
            </a:r>
          </a:p>
          <a:p>
            <a:pPr lvl="1"/>
            <a:r>
              <a:rPr lang="en-IE" sz="2400" dirty="0"/>
              <a:t>flat vs. hierarchical</a:t>
            </a:r>
          </a:p>
          <a:p>
            <a:r>
              <a:rPr lang="en-IE" sz="2800" dirty="0"/>
              <a:t>We'll look at a classic clustering algorithm called </a:t>
            </a:r>
            <a:br>
              <a:rPr lang="en-IE" sz="2800" dirty="0"/>
            </a:br>
            <a:r>
              <a:rPr lang="en-IE" sz="2800" i="1" dirty="0">
                <a:solidFill>
                  <a:srgbClr val="FF0000"/>
                </a:solidFill>
              </a:rPr>
              <a:t>k-means</a:t>
            </a:r>
            <a:r>
              <a:rPr lang="en-IE" sz="2800" i="1" dirty="0"/>
              <a:t>: </a:t>
            </a:r>
            <a:r>
              <a:rPr lang="en-IE" sz="2400" i="1" dirty="0"/>
              <a:t>k-means </a:t>
            </a:r>
            <a:r>
              <a:rPr lang="en-IE" sz="2400" dirty="0"/>
              <a:t>clusters are disjoint, deterministic and flat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6279703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200" b="0" dirty="0">
                <a:solidFill>
                  <a:schemeClr val="tx1"/>
                </a:solidFill>
                <a:latin typeface="+mn-lt"/>
                <a:cs typeface="Times New Roman" charset="0"/>
              </a:rPr>
              <a:t>* Based on Slides for “Data Mining” by I. H. Witten and E. Frank</a:t>
            </a:r>
            <a:r>
              <a:rPr lang="en-AU" sz="1200" b="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IE" sz="1200" b="0" dirty="0">
                <a:solidFill>
                  <a:schemeClr val="tx1"/>
                </a:solidFill>
                <a:latin typeface="+mn-lt"/>
              </a:rPr>
              <a:t>"Data mining with WEKA, Part 2: Classification and clustering" by Michael Abernethy </a:t>
            </a:r>
            <a:r>
              <a:rPr lang="en-IE" sz="1200" b="0" dirty="0">
                <a:latin typeface="+mn-lt"/>
                <a:hlinkClick r:id="rId2"/>
              </a:rPr>
              <a:t>http://www.ibm.com/developerworks/opensource/library/os-weka2/</a:t>
            </a:r>
            <a:endParaRPr lang="en-US" sz="1200" b="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9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sz="2200" dirty="0"/>
              <a:t>To cluster data into </a:t>
            </a:r>
            <a:r>
              <a:rPr lang="en-IE" sz="2200" i="1" dirty="0"/>
              <a:t>k </a:t>
            </a:r>
            <a:r>
              <a:rPr lang="en-IE" sz="2200" dirty="0"/>
              <a:t>groups (</a:t>
            </a:r>
            <a:r>
              <a:rPr lang="en-IE" sz="2200" i="1" dirty="0"/>
              <a:t>k </a:t>
            </a:r>
            <a:r>
              <a:rPr lang="en-IE" sz="2200" dirty="0"/>
              <a:t>is predefined): </a:t>
            </a:r>
            <a:br>
              <a:rPr lang="en-IE" sz="2200" dirty="0"/>
            </a:br>
            <a:endParaRPr lang="en-IE" sz="2200" dirty="0"/>
          </a:p>
          <a:p>
            <a:pPr marL="514350" indent="-514350">
              <a:buFont typeface="+mj-lt"/>
              <a:buAutoNum type="arabicPeriod"/>
            </a:pPr>
            <a:r>
              <a:rPr lang="en-IE" sz="2200" dirty="0"/>
              <a:t>Choose </a:t>
            </a:r>
            <a:r>
              <a:rPr lang="en-IE" sz="2200" i="1" dirty="0"/>
              <a:t>k </a:t>
            </a:r>
            <a:r>
              <a:rPr lang="en-IE" sz="2200" dirty="0"/>
              <a:t>cluster </a:t>
            </a:r>
            <a:r>
              <a:rPr lang="en-IE" sz="2200" dirty="0" err="1"/>
              <a:t>centers</a:t>
            </a:r>
            <a:r>
              <a:rPr lang="en-IE" sz="2200" dirty="0"/>
              <a:t> (e.g. at random)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200" dirty="0"/>
              <a:t>Assign each instance (i.e. data point) to the closest </a:t>
            </a:r>
            <a:r>
              <a:rPr lang="en-IE" sz="2200" dirty="0" err="1"/>
              <a:t>center</a:t>
            </a:r>
            <a:r>
              <a:rPr lang="en-IE" sz="2200" dirty="0"/>
              <a:t>. All data points assigned to the same </a:t>
            </a:r>
            <a:r>
              <a:rPr lang="en-IE" sz="2200" dirty="0" err="1"/>
              <a:t>center</a:t>
            </a:r>
            <a:r>
              <a:rPr lang="en-IE" sz="2200" dirty="0"/>
              <a:t> form a </a:t>
            </a:r>
            <a:r>
              <a:rPr lang="en-IE" sz="2200" b="1" dirty="0"/>
              <a:t>cluster</a:t>
            </a:r>
            <a:r>
              <a:rPr lang="en-IE" sz="2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200" dirty="0"/>
              <a:t>Compute the </a:t>
            </a:r>
            <a:r>
              <a:rPr lang="en-IE" sz="2200" b="1" i="1" dirty="0"/>
              <a:t>centroids</a:t>
            </a:r>
            <a:r>
              <a:rPr lang="en-IE" sz="2200" i="1" dirty="0"/>
              <a:t> </a:t>
            </a:r>
            <a:r>
              <a:rPr lang="en-IE" sz="2200" dirty="0"/>
              <a:t>of clusters.</a:t>
            </a:r>
          </a:p>
          <a:p>
            <a:pPr marL="914400" lvl="1" indent="-514350"/>
            <a:r>
              <a:rPr lang="en-IE" sz="2100" dirty="0"/>
              <a:t>centroid of a cluster: the mean of all data points in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If one of the following is true then </a:t>
            </a:r>
            <a:r>
              <a:rPr lang="en-GB" sz="2200" b="1" dirty="0"/>
              <a:t>STOP</a:t>
            </a:r>
            <a:r>
              <a:rPr lang="en-GB" sz="2200" dirty="0"/>
              <a:t>. Otherwise go to step 5.</a:t>
            </a:r>
          </a:p>
          <a:p>
            <a:pPr marL="914400" lvl="1" indent="-514350"/>
            <a:r>
              <a:rPr lang="en-GB" sz="1900" dirty="0"/>
              <a:t>Centroids of newly formed clusters are the same as the </a:t>
            </a:r>
            <a:r>
              <a:rPr lang="en-GB" sz="1900" dirty="0" err="1"/>
              <a:t>centers</a:t>
            </a:r>
            <a:r>
              <a:rPr lang="en-GB" sz="1900" dirty="0"/>
              <a:t> used in step 2 OR</a:t>
            </a:r>
          </a:p>
          <a:p>
            <a:pPr marL="914400" lvl="1" indent="-514350"/>
            <a:r>
              <a:rPr lang="en-GB" sz="1900" dirty="0"/>
              <a:t>Data points remain in the same cluster OR</a:t>
            </a:r>
          </a:p>
          <a:p>
            <a:pPr marL="914400" lvl="1" indent="-514350"/>
            <a:r>
              <a:rPr lang="en-GB" sz="1900" dirty="0"/>
              <a:t>Maximum number of iterations are reached.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Use the centroids of the clusters as </a:t>
            </a:r>
            <a:r>
              <a:rPr lang="en-GB" sz="2200" b="1" dirty="0"/>
              <a:t>new </a:t>
            </a:r>
            <a:r>
              <a:rPr lang="en-GB" sz="2200" b="1" dirty="0" err="1"/>
              <a:t>centers</a:t>
            </a:r>
            <a:r>
              <a:rPr lang="en-GB" sz="2200" dirty="0"/>
              <a:t> and go to step 2.</a:t>
            </a:r>
          </a:p>
          <a:p>
            <a:pPr marL="400050" lvl="1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i="1" dirty="0">
                <a:solidFill>
                  <a:srgbClr val="0070C0"/>
                </a:solidFill>
              </a:rPr>
              <a:t>k-means</a:t>
            </a:r>
            <a:r>
              <a:rPr lang="en-IE" sz="2200" dirty="0">
                <a:solidFill>
                  <a:srgbClr val="0070C0"/>
                </a:solidFill>
              </a:rPr>
              <a:t> minimizes sum of squared distances from the data points to the cluster </a:t>
            </a:r>
            <a:r>
              <a:rPr lang="en-IE" sz="2200" dirty="0" err="1">
                <a:solidFill>
                  <a:srgbClr val="0070C0"/>
                </a:solidFill>
              </a:rPr>
              <a:t>centers</a:t>
            </a:r>
            <a:r>
              <a:rPr lang="en-IE" sz="2200" dirty="0">
                <a:solidFill>
                  <a:srgbClr val="0070C0"/>
                </a:solidFill>
              </a:rPr>
              <a:t>. This sum is also called </a:t>
            </a:r>
            <a:r>
              <a:rPr lang="en-IE" sz="2200" b="1" i="1" dirty="0">
                <a:solidFill>
                  <a:srgbClr val="0070C0"/>
                </a:solidFill>
              </a:rPr>
              <a:t>inertia</a:t>
            </a:r>
            <a:r>
              <a:rPr lang="en-IE" sz="22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04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90749" y="3212976"/>
            <a:ext cx="5255910" cy="1512168"/>
            <a:chOff x="590749" y="3717032"/>
            <a:chExt cx="5255910" cy="1512168"/>
          </a:xfrm>
        </p:grpSpPr>
        <p:sp>
          <p:nvSpPr>
            <p:cNvPr id="12" name="Rectangle 11"/>
            <p:cNvSpPr/>
            <p:nvPr/>
          </p:nvSpPr>
          <p:spPr>
            <a:xfrm>
              <a:off x="1043608" y="3717032"/>
              <a:ext cx="4464496" cy="151216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" name="Oval 3"/>
            <p:cNvSpPr/>
            <p:nvPr/>
          </p:nvSpPr>
          <p:spPr>
            <a:xfrm>
              <a:off x="2123728" y="393305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Oval 4"/>
            <p:cNvSpPr/>
            <p:nvPr/>
          </p:nvSpPr>
          <p:spPr>
            <a:xfrm>
              <a:off x="4283968" y="393305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Oval 5"/>
            <p:cNvSpPr/>
            <p:nvPr/>
          </p:nvSpPr>
          <p:spPr>
            <a:xfrm>
              <a:off x="2123728" y="47251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Oval 6"/>
            <p:cNvSpPr/>
            <p:nvPr/>
          </p:nvSpPr>
          <p:spPr>
            <a:xfrm>
              <a:off x="4283968" y="47251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9578" y="4303838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IE" dirty="0">
                  <a:solidFill>
                    <a:srgbClr val="0070C0"/>
                  </a:solidFill>
                </a:rPr>
                <a:t>instances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5096934" y="4303838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IE" dirty="0">
                  <a:solidFill>
                    <a:srgbClr val="0070C0"/>
                  </a:solidFill>
                </a:rPr>
                <a:t>instances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929303" y="4044731"/>
              <a:ext cx="1050409" cy="42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" idx="2"/>
            </p:cNvCxnSpPr>
            <p:nvPr/>
          </p:nvCxnSpPr>
          <p:spPr>
            <a:xfrm>
              <a:off x="929303" y="4473115"/>
              <a:ext cx="1050409" cy="36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2"/>
            </p:cNvCxnSpPr>
            <p:nvPr/>
          </p:nvCxnSpPr>
          <p:spPr>
            <a:xfrm flipH="1" flipV="1">
              <a:off x="4572000" y="4044731"/>
              <a:ext cx="936105" cy="428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2"/>
            </p:cNvCxnSpPr>
            <p:nvPr/>
          </p:nvCxnSpPr>
          <p:spPr>
            <a:xfrm flipH="1">
              <a:off x="4572000" y="4473116"/>
              <a:ext cx="936105" cy="3637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with the </a:t>
            </a:r>
            <a:r>
              <a:rPr lang="en-GB" i="1" dirty="0"/>
              <a:t>k</a:t>
            </a:r>
            <a:r>
              <a:rPr lang="en-GB" dirty="0"/>
              <a:t>-Means Clustering Algorithm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400" dirty="0"/>
              <a:t>Result can vary significantly based on </a:t>
            </a:r>
            <a:r>
              <a:rPr lang="en-IE" sz="2400" b="1" dirty="0"/>
              <a:t>initial choice of </a:t>
            </a:r>
            <a:r>
              <a:rPr lang="en-IE" sz="2400" b="1" dirty="0" err="1"/>
              <a:t>centers</a:t>
            </a:r>
            <a:r>
              <a:rPr lang="en-IE" sz="2400" dirty="0"/>
              <a:t>.</a:t>
            </a:r>
          </a:p>
          <a:p>
            <a:r>
              <a:rPr lang="en-IE" sz="2400" dirty="0"/>
              <a:t>Can get trapped at a </a:t>
            </a:r>
            <a:r>
              <a:rPr lang="en-IE" sz="2400" b="1" dirty="0"/>
              <a:t>local minimum of the inertia</a:t>
            </a:r>
          </a:p>
          <a:p>
            <a:pPr lvl="1"/>
            <a:r>
              <a:rPr lang="en-IE" sz="2000" dirty="0"/>
              <a:t>Example: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To increase chance of finding a global minimum of the inertia: </a:t>
            </a:r>
          </a:p>
          <a:p>
            <a:pPr lvl="1"/>
            <a:r>
              <a:rPr lang="en-IE" sz="1800" dirty="0"/>
              <a:t>Restart with different random </a:t>
            </a:r>
            <a:r>
              <a:rPr lang="en-IE" sz="1800" dirty="0" err="1"/>
              <a:t>centers</a:t>
            </a:r>
            <a:r>
              <a:rPr lang="en-IE" sz="1800" dirty="0"/>
              <a:t>. Choose the clustering with the minimum inertia.</a:t>
            </a:r>
          </a:p>
          <a:p>
            <a:pPr lvl="1"/>
            <a:r>
              <a:rPr lang="en-IE" sz="1800" dirty="0"/>
              <a:t>Smart choice of initial </a:t>
            </a:r>
            <a:r>
              <a:rPr lang="en-IE" sz="1800" dirty="0" err="1"/>
              <a:t>centers</a:t>
            </a:r>
            <a:r>
              <a:rPr lang="en-IE" sz="1800" dirty="0"/>
              <a:t>: </a:t>
            </a:r>
            <a:r>
              <a:rPr lang="en-IE" sz="1800" i="1" dirty="0"/>
              <a:t>k</a:t>
            </a:r>
            <a:r>
              <a:rPr lang="en-IE" sz="1800" dirty="0"/>
              <a:t>-means++.</a:t>
            </a:r>
          </a:p>
          <a:p>
            <a:pPr marL="914400" lvl="2" indent="0">
              <a:buNone/>
            </a:pPr>
            <a:r>
              <a:rPr lang="en-IE" sz="1400" dirty="0"/>
              <a:t>Heuristic: </a:t>
            </a:r>
            <a:r>
              <a:rPr lang="en-GB" sz="1400" dirty="0"/>
              <a:t>spreading out the </a:t>
            </a:r>
            <a:r>
              <a:rPr lang="en-GB" sz="1400" i="1" dirty="0"/>
              <a:t>k</a:t>
            </a:r>
            <a:r>
              <a:rPr lang="en-GB" sz="1400" dirty="0"/>
              <a:t> initial cluster </a:t>
            </a:r>
            <a:r>
              <a:rPr lang="en-GB" sz="1400" dirty="0" err="1"/>
              <a:t>centers</a:t>
            </a:r>
            <a:r>
              <a:rPr lang="en-GB" sz="1400" dirty="0"/>
              <a:t> is a good thing.</a:t>
            </a:r>
            <a:endParaRPr lang="en-IE" sz="1400" dirty="0"/>
          </a:p>
          <a:p>
            <a:pPr lvl="1"/>
            <a:endParaRPr lang="en-IE" sz="1800" dirty="0"/>
          </a:p>
        </p:txBody>
      </p:sp>
      <p:sp>
        <p:nvSpPr>
          <p:cNvPr id="10" name="Oval 9"/>
          <p:cNvSpPr/>
          <p:nvPr/>
        </p:nvSpPr>
        <p:spPr>
          <a:xfrm>
            <a:off x="1655676" y="3284984"/>
            <a:ext cx="1152128" cy="1368152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3815916" y="3284984"/>
            <a:ext cx="1152128" cy="1368152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8" name="Group 57"/>
          <p:cNvGrpSpPr/>
          <p:nvPr/>
        </p:nvGrpSpPr>
        <p:grpSpPr>
          <a:xfrm>
            <a:off x="3167844" y="3432663"/>
            <a:ext cx="5447660" cy="1008112"/>
            <a:chOff x="3167844" y="3792703"/>
            <a:chExt cx="5447660" cy="1008112"/>
          </a:xfrm>
        </p:grpSpPr>
        <p:sp>
          <p:nvSpPr>
            <p:cNvPr id="14" name="Oval 13"/>
            <p:cNvSpPr/>
            <p:nvPr/>
          </p:nvSpPr>
          <p:spPr>
            <a:xfrm>
              <a:off x="3167844" y="3792703"/>
              <a:ext cx="216024" cy="216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E"/>
            </a:p>
          </p:txBody>
        </p:sp>
        <p:sp>
          <p:nvSpPr>
            <p:cNvPr id="15" name="Oval 14"/>
            <p:cNvSpPr/>
            <p:nvPr/>
          </p:nvSpPr>
          <p:spPr>
            <a:xfrm>
              <a:off x="3167844" y="4584791"/>
              <a:ext cx="216024" cy="216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6176" y="4114907"/>
              <a:ext cx="2459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IE" dirty="0">
                  <a:ln w="1905"/>
                  <a:solidFill>
                    <a:srgbClr val="C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initial cluster </a:t>
              </a:r>
              <a:r>
                <a:rPr lang="en-IE" dirty="0" err="1">
                  <a:ln w="1905"/>
                  <a:solidFill>
                    <a:srgbClr val="C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centers</a:t>
              </a:r>
              <a:endParaRPr lang="en-IE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28" name="Elbow Connector 27"/>
            <p:cNvCxnSpPr>
              <a:stCxn id="26" idx="0"/>
              <a:endCxn id="14" idx="0"/>
            </p:cNvCxnSpPr>
            <p:nvPr/>
          </p:nvCxnSpPr>
          <p:spPr>
            <a:xfrm rot="16200000" flipV="1">
              <a:off x="5169746" y="1898813"/>
              <a:ext cx="322204" cy="4109984"/>
            </a:xfrm>
            <a:prstGeom prst="bentConnector3">
              <a:avLst>
                <a:gd name="adj1" fmla="val 22181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6" idx="2"/>
              <a:endCxn id="15" idx="4"/>
            </p:cNvCxnSpPr>
            <p:nvPr/>
          </p:nvCxnSpPr>
          <p:spPr>
            <a:xfrm rot="5400000">
              <a:off x="5157171" y="2572146"/>
              <a:ext cx="347354" cy="4109984"/>
            </a:xfrm>
            <a:prstGeom prst="bentConnector3">
              <a:avLst>
                <a:gd name="adj1" fmla="val 225415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1655676" y="3148823"/>
            <a:ext cx="3312368" cy="783704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Oval 59"/>
          <p:cNvSpPr/>
          <p:nvPr/>
        </p:nvSpPr>
        <p:spPr>
          <a:xfrm>
            <a:off x="1727684" y="3940911"/>
            <a:ext cx="3312368" cy="783704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0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1" grpId="1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BE25-3614-4C14-A9A5-85B40DD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Properties of a Meaningful </a:t>
            </a:r>
            <a:br>
              <a:rPr lang="en-IE" dirty="0"/>
            </a:br>
            <a:r>
              <a:rPr lang="en-IE" i="1" dirty="0"/>
              <a:t>k</a:t>
            </a:r>
            <a:r>
              <a:rPr lang="en-IE" dirty="0"/>
              <a:t>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2C27-A689-4AA7-95F6-5F10162E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All the data points in a cluster should be as similar (i.e. close) to each other as possible.</a:t>
            </a:r>
            <a:endParaRPr lang="en-IE" sz="2400" dirty="0"/>
          </a:p>
          <a:p>
            <a:r>
              <a:rPr lang="en-GB" sz="2400" dirty="0"/>
              <a:t>The data points in one cluster should be as different (i.e. far away) as possible from the data points in another cluster.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E5569F-96FC-40D0-9367-DF06FB3C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333059"/>
            <a:ext cx="72771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053264-F0DF-4931-B47B-BAD943742A69}"/>
              </a:ext>
            </a:extLst>
          </p:cNvPr>
          <p:cNvSpPr txBox="1"/>
          <p:nvPr/>
        </p:nvSpPr>
        <p:spPr>
          <a:xfrm>
            <a:off x="457200" y="6237312"/>
            <a:ext cx="822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400" dirty="0"/>
              <a:t>Taken from </a:t>
            </a:r>
            <a:r>
              <a:rPr lang="en-IE" sz="1400" dirty="0">
                <a:hlinkClick r:id="rId3"/>
              </a:rPr>
              <a:t>https://www.analyticsvidhya.com/blog/2019/08/comprehensive-guide-k-means-clustering/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09081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BE25-3614-4C14-A9A5-85B40DD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Evaluation Metrics for</a:t>
            </a:r>
            <a:br>
              <a:rPr lang="en-IE" dirty="0"/>
            </a:br>
            <a:r>
              <a:rPr lang="en-IE" i="1" dirty="0"/>
              <a:t>k</a:t>
            </a:r>
            <a:r>
              <a:rPr lang="en-IE" dirty="0"/>
              <a:t>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F2C27-A689-4AA7-95F6-5F10162E4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E" sz="1800" dirty="0"/>
                  <a:t>Inertia = sum of squared distances from the data points to the centroids of the clusters</a:t>
                </a:r>
              </a:p>
              <a:p>
                <a:endParaRPr lang="en-IE" sz="2000" dirty="0"/>
              </a:p>
              <a:p>
                <a:r>
                  <a:rPr lang="en-IE" sz="1800" dirty="0"/>
                  <a:t>Dunn-like Indices</a:t>
                </a:r>
                <a:endParaRPr lang="bg-BG" sz="18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𝐷𝑢𝑛𝑛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GB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𝑖𝑛𝑡𝑟𝑎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GB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  <a:p>
                <a:endParaRPr lang="en-IE" sz="1800" dirty="0"/>
              </a:p>
              <a:p>
                <a:r>
                  <a:rPr lang="en-IE" sz="1800" dirty="0"/>
                  <a:t>Silhouette coefficient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bg-BG" sz="1600" dirty="0"/>
              </a:p>
              <a:p>
                <a:pPr marL="400050" lvl="1" indent="0">
                  <a:buNone/>
                </a:pPr>
                <a:endParaRPr lang="bg-BG" sz="1400" dirty="0"/>
              </a:p>
              <a:p>
                <a:pPr lvl="1"/>
                <a:r>
                  <a:rPr lang="en-GB" sz="1400" b="1" i="1" dirty="0"/>
                  <a:t>a</a:t>
                </a:r>
                <a:r>
                  <a:rPr lang="en-GB" sz="1400" dirty="0"/>
                  <a:t>: The mean distance between a data point and all other data points in the </a:t>
                </a:r>
                <a:r>
                  <a:rPr lang="en-GB" sz="1400" b="1" dirty="0"/>
                  <a:t>same cluster</a:t>
                </a:r>
                <a:r>
                  <a:rPr lang="en-GB" sz="1400" dirty="0"/>
                  <a:t>.</a:t>
                </a:r>
              </a:p>
              <a:p>
                <a:pPr lvl="1"/>
                <a:r>
                  <a:rPr lang="en-GB" sz="1400" b="1" i="1" dirty="0"/>
                  <a:t>b</a:t>
                </a:r>
                <a:r>
                  <a:rPr lang="en-GB" sz="1400" dirty="0"/>
                  <a:t>: The mean distance between a data point and all other data points in the </a:t>
                </a:r>
                <a:r>
                  <a:rPr lang="en-GB" sz="1400" b="1" dirty="0"/>
                  <a:t>next nearest cluster</a:t>
                </a:r>
                <a:r>
                  <a:rPr lang="en-GB" sz="1400" dirty="0"/>
                  <a:t>.</a:t>
                </a:r>
                <a:endParaRPr lang="bg-BG" sz="1800" dirty="0"/>
              </a:p>
              <a:p>
                <a:pPr marL="0" indent="0">
                  <a:buNone/>
                </a:pPr>
                <a:endParaRPr lang="bg-BG" sz="1800" dirty="0"/>
              </a:p>
              <a:p>
                <a:r>
                  <a:rPr lang="en-GB" sz="1800" dirty="0"/>
                  <a:t>For a clustering, we want minimum inertia, maximum Dunn index and maximum silhouette coefficient.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F2C27-A689-4AA7-95F6-5F10162E4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3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hlinkClick r:id="rId3"/>
            <a:extLst>
              <a:ext uri="{FF2B5EF4-FFF2-40B4-BE49-F238E27FC236}">
                <a16:creationId xmlns:a16="http://schemas.microsoft.com/office/drawing/2014/main" id="{0BAA475F-5A22-4B46-B8FC-69446FF7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916832"/>
            <a:ext cx="33909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FC5F-993B-40EA-8F48-85917C7C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Best Value of </a:t>
            </a:r>
            <a:r>
              <a:rPr lang="en-IE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204-0365-4222-8934-6ABB2009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values of these metrics (inertia, Dunn index, silhouette coefficient) can be plotted for various values of </a:t>
            </a:r>
            <a:r>
              <a:rPr lang="en-GB" sz="3200" i="1" dirty="0"/>
              <a:t>k</a:t>
            </a:r>
            <a:r>
              <a:rPr lang="en-GB" sz="3200" dirty="0"/>
              <a:t> in order to choose the best value of </a:t>
            </a:r>
            <a:r>
              <a:rPr lang="en-GB" sz="3200" i="1" dirty="0"/>
              <a:t>k</a:t>
            </a:r>
            <a:r>
              <a:rPr lang="en-GB" sz="3200" dirty="0"/>
              <a:t> for </a:t>
            </a:r>
            <a:r>
              <a:rPr lang="en-GB" sz="3200" i="1" dirty="0"/>
              <a:t>k</a:t>
            </a:r>
            <a:r>
              <a:rPr lang="en-GB" sz="3200" dirty="0"/>
              <a:t>-means.</a:t>
            </a:r>
          </a:p>
          <a:p>
            <a:r>
              <a:rPr lang="en-IE" dirty="0"/>
              <a:t>Bisecting </a:t>
            </a:r>
            <a:r>
              <a:rPr lang="en-IE" i="1" dirty="0"/>
              <a:t>k</a:t>
            </a:r>
            <a:r>
              <a:rPr lang="en-IE" dirty="0"/>
              <a:t>-means</a:t>
            </a:r>
          </a:p>
          <a:p>
            <a:pPr lvl="1"/>
            <a:r>
              <a:rPr lang="en-GB" dirty="0"/>
              <a:t>Split one cluster into two sub clusters at each bisecting step (by using </a:t>
            </a:r>
            <a:r>
              <a:rPr lang="en-GB" i="1" dirty="0"/>
              <a:t>k</a:t>
            </a:r>
            <a:r>
              <a:rPr lang="en-GB" dirty="0"/>
              <a:t>-means) until a meaningful set of clusters is obtained.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751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</TotalTime>
  <Words>655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Data Mining</vt:lpstr>
      <vt:lpstr>Styles of Machine Learning</vt:lpstr>
      <vt:lpstr>ClUSTERING: K-MEANS</vt:lpstr>
      <vt:lpstr>Clustering</vt:lpstr>
      <vt:lpstr>k-means Clustering</vt:lpstr>
      <vt:lpstr>Challenges with the k-Means Clustering Algorithm</vt:lpstr>
      <vt:lpstr>Properties of a Meaningful  k-Means Clustering</vt:lpstr>
      <vt:lpstr>Evaluation Metrics for k-Means Clustering</vt:lpstr>
      <vt:lpstr>Best Value of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127</cp:revision>
  <dcterms:created xsi:type="dcterms:W3CDTF">2011-08-11T10:12:44Z</dcterms:created>
  <dcterms:modified xsi:type="dcterms:W3CDTF">2022-02-16T16:29:22Z</dcterms:modified>
</cp:coreProperties>
</file>