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7"/>
  </p:notesMasterIdLst>
  <p:sldIdLst>
    <p:sldId id="266" r:id="rId2"/>
    <p:sldId id="285" r:id="rId3"/>
    <p:sldId id="303" r:id="rId4"/>
    <p:sldId id="1331" r:id="rId5"/>
    <p:sldId id="286" r:id="rId6"/>
    <p:sldId id="1338" r:id="rId7"/>
    <p:sldId id="1336" r:id="rId8"/>
    <p:sldId id="1337" r:id="rId9"/>
    <p:sldId id="1043" r:id="rId10"/>
    <p:sldId id="289" r:id="rId11"/>
    <p:sldId id="1044" r:id="rId12"/>
    <p:sldId id="1045" r:id="rId13"/>
    <p:sldId id="1332" r:id="rId14"/>
    <p:sldId id="1047" r:id="rId15"/>
    <p:sldId id="1335" r:id="rId16"/>
    <p:sldId id="1049" r:id="rId17"/>
    <p:sldId id="1050" r:id="rId18"/>
    <p:sldId id="1060" r:id="rId19"/>
    <p:sldId id="1334" r:id="rId20"/>
    <p:sldId id="1339" r:id="rId21"/>
    <p:sldId id="300" r:id="rId22"/>
    <p:sldId id="295" r:id="rId23"/>
    <p:sldId id="296" r:id="rId24"/>
    <p:sldId id="297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C1A6C-74CC-4A99-A43D-9A5C06BB592F}" v="15" dt="2021-03-09T01:52:15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64F6-E922-426A-AC46-D6B7289AEE17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B5D7A-E502-4DD1-85AB-A4C04C32DA4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9A1DE1-295A-4396-BAAD-8B40946FA19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5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17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944FA-6BBB-4638-81C6-2381C0FF2996}" type="slidenum">
              <a:rPr lang="en-US"/>
              <a:pPr/>
              <a:t>15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D11B3-1B7E-418A-A88C-51A0C38E972B}" type="slidenum">
              <a:rPr lang="en-US"/>
              <a:pPr/>
              <a:t>16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5DF34-4D92-4495-9E63-71343467FC1F}" type="slidenum">
              <a:rPr lang="en-US"/>
              <a:pPr/>
              <a:t>17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B7124-088E-4FB4-A7BA-D98C7EABE908}" type="slidenum">
              <a:rPr lang="en-US"/>
              <a:pPr/>
              <a:t>18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D9C86-588E-4B32-90AF-B52C8A2993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63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7E986-B0F2-44A4-81BC-0D41FEFF1A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4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0DDF9-1B93-4590-9A9E-B42C6FF70C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7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CD5971-DB34-4486-848C-F8887AEC4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0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13E2DF-3BD1-45FA-9EFB-CA8C0EE46FD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8946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18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5DF34-4D92-4495-9E63-71343467FC1F}" type="slidenum">
              <a:rPr lang="en-US"/>
              <a:pPr/>
              <a:t>8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4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36FB6-487B-4DED-A066-25CDA9E57BF6}" type="slidenum">
              <a:rPr lang="en-US"/>
              <a:pPr/>
              <a:t>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13E2DF-3BD1-45FA-9EFB-CA8C0EE46FD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8946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18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6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38DDF-0BB0-40F1-9C42-8025DCE9F059}" type="slidenum">
              <a:rPr lang="en-US"/>
              <a:pPr/>
              <a:t>11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FA99FE-68BF-479B-8279-34027AB5141B}" type="slidenum">
              <a:rPr lang="en-US"/>
              <a:pPr/>
              <a:t>12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E32A8-EE58-4764-B868-5FA4F1416DA2}" type="slidenum">
              <a:rPr lang="en-US"/>
              <a:pPr/>
              <a:t>13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944FA-6BBB-4638-81C6-2381C0FF2996}" type="slidenum">
              <a:rPr lang="en-US"/>
              <a:pPr/>
              <a:t>14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47CA-1B3D-482F-B760-4BBCEDB87854}" type="datetimeFigureOut">
              <a:rPr lang="en-IE" smtClean="0"/>
              <a:pPr/>
              <a:t>22/02/2022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waikato.ac.nz/ml/weka/book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random-forest-58381e0602d2" TargetMode="External"/><Relationship Id="rId2" Type="http://schemas.openxmlformats.org/officeDocument/2006/relationships/hyperlink" Target="https://machinelearningmastery.com/bagging-and-random-forest-ensemble-algorithms-for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cloud/learn/bagg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8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/>
              <a:t>Lecture 5: Basics </a:t>
            </a:r>
            <a:r>
              <a:rPr lang="en-IE" dirty="0"/>
              <a:t>of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616530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Most slides based on the lecture slides accompanying “Data Mining: Practical Machine Learning  Tools and Techniques” by Ian H. Witten and </a:t>
            </a:r>
            <a:r>
              <a:rPr lang="en-IE" sz="1200" dirty="0" err="1"/>
              <a:t>Eibe</a:t>
            </a:r>
            <a:r>
              <a:rPr lang="en-IE" sz="1200" dirty="0"/>
              <a:t> Frank, </a:t>
            </a:r>
            <a:r>
              <a:rPr lang="en-IE" sz="1200" dirty="0">
                <a:hlinkClick r:id="rId2"/>
              </a:rPr>
              <a:t>https://www.cs.waikato.ac.nz/ml/weka/book.html</a:t>
            </a:r>
            <a:r>
              <a:rPr lang="en-IE" sz="1200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Weather Dataset</a:t>
            </a:r>
          </a:p>
        </p:txBody>
      </p:sp>
      <p:graphicFrame>
        <p:nvGraphicFramePr>
          <p:cNvPr id="122586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43273"/>
              </p:ext>
            </p:extLst>
          </p:nvPr>
        </p:nvGraphicFramePr>
        <p:xfrm>
          <a:off x="1691680" y="1196752"/>
          <a:ext cx="5688633" cy="548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6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Outlook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Temp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Humidity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Windy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Play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Sunny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Hot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Sunny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Hot 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 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Overcast 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Hot  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Cool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Cool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Overcast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Cool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Sunny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Sunny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Cool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Sunny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Overcast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Overcast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Hot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291CE-BFCC-4713-A0A0-8037E2820858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8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attribute to select?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28194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810000"/>
            <a:ext cx="16573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295400"/>
            <a:ext cx="17764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4191000"/>
            <a:ext cx="2438400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447800" y="1143000"/>
            <a:ext cx="6019800" cy="5181600"/>
            <a:chOff x="912" y="720"/>
            <a:chExt cx="3792" cy="3264"/>
          </a:xfrm>
        </p:grpSpPr>
        <p:grpSp>
          <p:nvGrpSpPr>
            <p:cNvPr id="22536" name="Group 13"/>
            <p:cNvGrpSpPr>
              <a:grpSpLocks/>
            </p:cNvGrpSpPr>
            <p:nvPr/>
          </p:nvGrpSpPr>
          <p:grpSpPr bwMode="auto">
            <a:xfrm>
              <a:off x="3216" y="720"/>
              <a:ext cx="1488" cy="1536"/>
              <a:chOff x="816" y="2352"/>
              <a:chExt cx="1488" cy="1776"/>
            </a:xfrm>
          </p:grpSpPr>
          <p:sp>
            <p:nvSpPr>
              <p:cNvPr id="22543" name="Line 14"/>
              <p:cNvSpPr>
                <a:spLocks noChangeShapeType="1"/>
              </p:cNvSpPr>
              <p:nvPr/>
            </p:nvSpPr>
            <p:spPr bwMode="auto">
              <a:xfrm flipV="1">
                <a:off x="816" y="2352"/>
                <a:ext cx="1488" cy="17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544" name="Line 15"/>
              <p:cNvSpPr>
                <a:spLocks noChangeShapeType="1"/>
              </p:cNvSpPr>
              <p:nvPr/>
            </p:nvSpPr>
            <p:spPr bwMode="auto">
              <a:xfrm flipH="1" flipV="1">
                <a:off x="816" y="2352"/>
                <a:ext cx="1488" cy="17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22537" name="Group 16"/>
            <p:cNvGrpSpPr>
              <a:grpSpLocks/>
            </p:cNvGrpSpPr>
            <p:nvPr/>
          </p:nvGrpSpPr>
          <p:grpSpPr bwMode="auto">
            <a:xfrm>
              <a:off x="3216" y="2448"/>
              <a:ext cx="1488" cy="1536"/>
              <a:chOff x="816" y="2352"/>
              <a:chExt cx="1488" cy="1776"/>
            </a:xfrm>
          </p:grpSpPr>
          <p:sp>
            <p:nvSpPr>
              <p:cNvPr id="22541" name="Line 17"/>
              <p:cNvSpPr>
                <a:spLocks noChangeShapeType="1"/>
              </p:cNvSpPr>
              <p:nvPr/>
            </p:nvSpPr>
            <p:spPr bwMode="auto">
              <a:xfrm flipV="1">
                <a:off x="816" y="2352"/>
                <a:ext cx="1488" cy="17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542" name="Line 18"/>
              <p:cNvSpPr>
                <a:spLocks noChangeShapeType="1"/>
              </p:cNvSpPr>
              <p:nvPr/>
            </p:nvSpPr>
            <p:spPr bwMode="auto">
              <a:xfrm flipH="1" flipV="1">
                <a:off x="816" y="2352"/>
                <a:ext cx="1488" cy="17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22538" name="Group 19"/>
            <p:cNvGrpSpPr>
              <a:grpSpLocks/>
            </p:cNvGrpSpPr>
            <p:nvPr/>
          </p:nvGrpSpPr>
          <p:grpSpPr bwMode="auto">
            <a:xfrm>
              <a:off x="912" y="2448"/>
              <a:ext cx="1488" cy="1536"/>
              <a:chOff x="816" y="2352"/>
              <a:chExt cx="1488" cy="1776"/>
            </a:xfrm>
          </p:grpSpPr>
          <p:sp>
            <p:nvSpPr>
              <p:cNvPr id="22539" name="Line 20"/>
              <p:cNvSpPr>
                <a:spLocks noChangeShapeType="1"/>
              </p:cNvSpPr>
              <p:nvPr/>
            </p:nvSpPr>
            <p:spPr bwMode="auto">
              <a:xfrm flipV="1">
                <a:off x="816" y="2352"/>
                <a:ext cx="1488" cy="17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540" name="Line 21"/>
              <p:cNvSpPr>
                <a:spLocks noChangeShapeType="1"/>
              </p:cNvSpPr>
              <p:nvPr/>
            </p:nvSpPr>
            <p:spPr bwMode="auto">
              <a:xfrm flipH="1" flipV="1">
                <a:off x="816" y="2352"/>
                <a:ext cx="1488" cy="17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Criterion for attribute selection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Which is the best attribute?</a:t>
            </a:r>
          </a:p>
          <a:p>
            <a:pPr lvl="1"/>
            <a:r>
              <a:rPr lang="en-US" sz="2400" dirty="0"/>
              <a:t>Want to get the smallest tree</a:t>
            </a:r>
          </a:p>
          <a:p>
            <a:pPr lvl="1"/>
            <a:r>
              <a:rPr lang="en-US" sz="2400" dirty="0"/>
              <a:t>Heuristic: choose the attribute that produces the “purest” nodes</a:t>
            </a:r>
          </a:p>
          <a:p>
            <a:r>
              <a:rPr lang="en-US" sz="2800" dirty="0"/>
              <a:t>Measure of purity: </a:t>
            </a:r>
          </a:p>
          <a:p>
            <a:pPr lvl="1"/>
            <a:r>
              <a:rPr lang="en-US" sz="2400" dirty="0"/>
              <a:t>info[node] - </a:t>
            </a:r>
            <a:r>
              <a:rPr lang="en-US" sz="2400" i="1" dirty="0"/>
              <a:t>information value </a:t>
            </a:r>
            <a:r>
              <a:rPr lang="en-US" sz="2400" dirty="0"/>
              <a:t>of a node measured in bits.</a:t>
            </a:r>
          </a:p>
          <a:p>
            <a:pPr lvl="1"/>
            <a:r>
              <a:rPr lang="en-IE" sz="2400" dirty="0"/>
              <a:t>the amount of further information necessary to take a decision at </a:t>
            </a:r>
            <a:r>
              <a:rPr lang="en-IE" sz="2400" b="1" i="1" dirty="0" err="1">
                <a:solidFill>
                  <a:srgbClr val="7030A0"/>
                </a:solidFill>
              </a:rPr>
              <a:t>tree_node</a:t>
            </a:r>
            <a:endParaRPr lang="en-US" sz="2400" dirty="0"/>
          </a:p>
          <a:p>
            <a:r>
              <a:rPr lang="en-US" sz="2800" dirty="0"/>
              <a:t>Strategy: choose attribute with the lowest information value of its child nodes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measure information 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358900"/>
                <a:ext cx="7543800" cy="41148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/>
                  <a:t>Properties we require from an information value measure: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When node is pure, measure should be zero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When impurity is maximal (i.e., all classes equally likely), measure should be maximal</a:t>
                </a:r>
              </a:p>
              <a:p>
                <a:r>
                  <a:rPr lang="en-US" sz="2800" dirty="0"/>
                  <a:t>Use entropy to calculate information value: 	</a:t>
                </a:r>
              </a:p>
              <a:p>
                <a:pPr>
                  <a:buFont typeface="Wingdings" charset="2"/>
                  <a:buNone/>
                </a:pPr>
                <a:endParaRPr lang="en-US" sz="2800" dirty="0"/>
              </a:p>
              <a:p>
                <a:pPr>
                  <a:buFont typeface="Wingdings" charset="2"/>
                  <a:buNone/>
                </a:pPr>
                <a:r>
                  <a:rPr lang="en-US" sz="2800" dirty="0"/>
                  <a:t>      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400" dirty="0"/>
                  <a:t>.</a:t>
                </a:r>
                <a:endParaRPr lang="en-US" sz="2800" dirty="0"/>
              </a:p>
              <a:p>
                <a:pPr>
                  <a:buNone/>
                </a:pPr>
                <a:r>
                  <a:rPr lang="en-US" sz="2800" dirty="0"/>
                  <a:t>      </a:t>
                </a:r>
              </a:p>
            </p:txBody>
          </p:sp>
        </mc:Choice>
        <mc:Fallback>
          <p:sp>
            <p:nvSpPr>
              <p:cNvPr id="20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58900"/>
                <a:ext cx="7543800" cy="4114800"/>
              </a:xfrm>
              <a:blipFill>
                <a:blip r:embed="rId4"/>
                <a:stretch>
                  <a:fillRect l="-1454" t="-2519" r="-21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611654"/>
              </p:ext>
            </p:extLst>
          </p:nvPr>
        </p:nvGraphicFramePr>
        <p:xfrm>
          <a:off x="1547665" y="3934700"/>
          <a:ext cx="6984775" cy="358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3302000" imgH="177800" progId="Equation.3">
                  <p:embed/>
                </p:oleObj>
              </mc:Choice>
              <mc:Fallback>
                <p:oleObj name="Equation" r:id="rId5" imgW="3302000" imgH="1778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5" y="3934700"/>
                        <a:ext cx="6984775" cy="358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attribute Outlook 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node: Outlook = Sunny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Child node: Outlook = Overcast</a:t>
            </a:r>
          </a:p>
          <a:p>
            <a:endParaRPr lang="en-US" dirty="0"/>
          </a:p>
          <a:p>
            <a:r>
              <a:rPr lang="en-US" dirty="0"/>
              <a:t>Child node: Outlook = Rainy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990600" y="2362200"/>
          <a:ext cx="75580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8864280" imgH="342720" progId="Equation.3">
                  <p:embed/>
                </p:oleObj>
              </mc:Choice>
              <mc:Fallback>
                <p:oleObj name="Equation" r:id="rId4" imgW="8864280" imgH="34272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7558088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990600" y="3352800"/>
          <a:ext cx="56102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6" imgW="6578280" imgH="342720" progId="Equation.3">
                  <p:embed/>
                </p:oleObj>
              </mc:Choice>
              <mc:Fallback>
                <p:oleObj name="Equation" r:id="rId6" imgW="6578280" imgH="342720" progId="Equation.3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56102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990600" y="4584700"/>
          <a:ext cx="75580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8" imgW="8864280" imgH="342720" progId="Equation.3">
                  <p:embed/>
                </p:oleObj>
              </mc:Choice>
              <mc:Fallback>
                <p:oleObj name="Equation" r:id="rId8" imgW="8864280" imgH="342720" progId="Equation.3">
                  <p:embed/>
                  <p:pic>
                    <p:nvPicPr>
                      <p:cNvPr id="30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84700"/>
                        <a:ext cx="7558088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8"/>
          <p:cNvSpPr txBox="1">
            <a:spLocks noChangeArrowheads="1"/>
          </p:cNvSpPr>
          <p:nvPr/>
        </p:nvSpPr>
        <p:spPr bwMode="auto">
          <a:xfrm>
            <a:off x="6929438" y="2909888"/>
            <a:ext cx="14430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sz="2000" dirty="0">
                <a:solidFill>
                  <a:schemeClr val="tx1"/>
                </a:solidFill>
                <a:latin typeface="Times New Roman" charset="0"/>
              </a:rPr>
              <a:t>Note: log(0)</a:t>
            </a:r>
            <a:br>
              <a:rPr kumimoji="0" lang="en-US" sz="2000" dirty="0">
                <a:solidFill>
                  <a:schemeClr val="tx1"/>
                </a:solidFill>
                <a:latin typeface="Times New Roman" charset="0"/>
              </a:rPr>
            </a:br>
            <a:r>
              <a:rPr kumimoji="0" lang="en-US" sz="2000" dirty="0">
                <a:solidFill>
                  <a:schemeClr val="tx1"/>
                </a:solidFill>
                <a:latin typeface="Times New Roman" charset="0"/>
              </a:rPr>
              <a:t>is normally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sz="2000" dirty="0">
                <a:solidFill>
                  <a:schemeClr val="tx1"/>
                </a:solidFill>
                <a:latin typeface="Times New Roman" charset="0"/>
              </a:rPr>
              <a:t>undefined.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attribute Outlook 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value for node Outlook</a:t>
            </a:r>
          </a:p>
          <a:p>
            <a:pPr lvl="1"/>
            <a:r>
              <a:rPr lang="en-US" sz="3200" dirty="0"/>
              <a:t>Before the split</a:t>
            </a:r>
            <a:br>
              <a:rPr lang="en-US" sz="3200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info([9,5]) = entropy(9/14, 5/14) =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-9/14log(9/14) – 5/14log(5/14) = 0.940 bits</a:t>
            </a:r>
            <a:endParaRPr lang="en-US" dirty="0"/>
          </a:p>
          <a:p>
            <a:pPr lvl="1"/>
            <a:r>
              <a:rPr lang="en-US" sz="3200" dirty="0"/>
              <a:t>After the split</a:t>
            </a:r>
            <a:br>
              <a:rPr lang="en-US" sz="3200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info([3,2], [4,0], [3,2]) =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(5/14)0.971 + (4/14)0 + (5/14)0.971 = 0.693 bits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= 0.940 – 0.693 = 0.247</a:t>
            </a:r>
          </a:p>
        </p:txBody>
      </p:sp>
    </p:spTree>
    <p:extLst>
      <p:ext uri="{BB962C8B-B14F-4D97-AF65-F5344CB8AC3E}">
        <p14:creationId xmlns:p14="http://schemas.microsoft.com/office/powerpoint/2010/main" val="302445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28956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Continuing to split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219200"/>
            <a:ext cx="251460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209800"/>
            <a:ext cx="2571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9"/>
          <p:cNvSpPr>
            <a:spLocks noChangeArrowheads="1"/>
          </p:cNvSpPr>
          <p:nvPr/>
        </p:nvSpPr>
        <p:spPr bwMode="auto">
          <a:xfrm>
            <a:off x="2819400" y="5245100"/>
            <a:ext cx="43434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457200" indent="-457200">
              <a:buClr>
                <a:schemeClr val="tx1"/>
              </a:buClr>
              <a:buFont typeface="Wingdings" charset="2"/>
              <a:buNone/>
              <a:tabLst>
                <a:tab pos="2282825" algn="l"/>
              </a:tabLst>
            </a:pPr>
            <a:r>
              <a:rPr lang="en-US" sz="2000" b="0" dirty="0">
                <a:solidFill>
                  <a:schemeClr val="tx1"/>
                </a:solidFill>
              </a:rPr>
              <a:t>gain(</a:t>
            </a:r>
            <a:r>
              <a:rPr lang="en-US" sz="2000" b="0" i="1" dirty="0">
                <a:solidFill>
                  <a:schemeClr val="tx1"/>
                </a:solidFill>
              </a:rPr>
              <a:t>Temperature </a:t>
            </a:r>
            <a:r>
              <a:rPr lang="en-US" sz="2000" b="0" dirty="0">
                <a:solidFill>
                  <a:schemeClr val="tx1"/>
                </a:solidFill>
              </a:rPr>
              <a:t>)	= 0.571 bits</a:t>
            </a:r>
          </a:p>
          <a:p>
            <a:pPr marL="457200" indent="-457200">
              <a:buClr>
                <a:schemeClr val="tx1"/>
              </a:buClr>
              <a:buFont typeface="Wingdings" charset="2"/>
              <a:buNone/>
              <a:tabLst>
                <a:tab pos="2282825" algn="l"/>
              </a:tabLst>
            </a:pPr>
            <a:r>
              <a:rPr lang="en-US" sz="2000" b="0" dirty="0">
                <a:solidFill>
                  <a:schemeClr val="tx1"/>
                </a:solidFill>
              </a:rPr>
              <a:t>gain(</a:t>
            </a:r>
            <a:r>
              <a:rPr lang="en-US" sz="2000" b="0" i="1" dirty="0">
                <a:solidFill>
                  <a:schemeClr val="tx1"/>
                </a:solidFill>
              </a:rPr>
              <a:t>Humidity </a:t>
            </a:r>
            <a:r>
              <a:rPr lang="en-US" sz="2000" b="0" dirty="0">
                <a:solidFill>
                  <a:schemeClr val="tx1"/>
                </a:solidFill>
              </a:rPr>
              <a:t>)	= 0.971 bits</a:t>
            </a:r>
          </a:p>
          <a:p>
            <a:pPr marL="457200" indent="-457200">
              <a:buClr>
                <a:schemeClr val="tx1"/>
              </a:buClr>
              <a:buFont typeface="Wingdings" charset="2"/>
              <a:buNone/>
              <a:tabLst>
                <a:tab pos="2282825" algn="l"/>
              </a:tabLst>
            </a:pPr>
            <a:r>
              <a:rPr lang="en-US" sz="2000" b="0" dirty="0">
                <a:solidFill>
                  <a:schemeClr val="tx1"/>
                </a:solidFill>
              </a:rPr>
              <a:t>gain(</a:t>
            </a:r>
            <a:r>
              <a:rPr lang="en-US" sz="2000" b="0" i="1" dirty="0">
                <a:solidFill>
                  <a:schemeClr val="tx1"/>
                </a:solidFill>
              </a:rPr>
              <a:t>Windy </a:t>
            </a:r>
            <a:r>
              <a:rPr lang="en-US" sz="2000" b="0" dirty="0">
                <a:solidFill>
                  <a:schemeClr val="tx1"/>
                </a:solidFill>
              </a:rPr>
              <a:t>)	= 0.020 bits</a:t>
            </a:r>
          </a:p>
          <a:p>
            <a:pPr marL="457200" indent="-457200">
              <a:buClr>
                <a:schemeClr val="tx1"/>
              </a:buClr>
              <a:buFont typeface="Wingdings" charset="2"/>
              <a:buNone/>
              <a:tabLst>
                <a:tab pos="2282825" algn="l"/>
              </a:tabLst>
            </a:pP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decision tree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3" y="1772816"/>
            <a:ext cx="6054471" cy="389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543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Top-down induction of decision trees: ID3, algorithm developed by Ross Quinlan.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Pruning techniques to avoid overfitting: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a validation dataset.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Similar approach: CART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There can be attribute selection criteria!</a:t>
            </a:r>
            <a:br>
              <a:rPr lang="en-US" sz="2800" dirty="0"/>
            </a:br>
            <a:r>
              <a:rPr lang="en-US" sz="2800" dirty="0"/>
              <a:t>(But little difference in accuracy of result)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7482-7A99-466B-A88D-B341A5D3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F200-8169-4F28-A6DA-48257C71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800"/>
              </a:spcBef>
            </a:pPr>
            <a:r>
              <a:rPr lang="en-GB" sz="2000" dirty="0"/>
              <a:t>“Random Forest is one of the most popular and most powerful machine learning algorithms. It is a type of </a:t>
            </a:r>
            <a:r>
              <a:rPr lang="en-GB" sz="2000" b="1" dirty="0"/>
              <a:t>ensemble</a:t>
            </a:r>
            <a:r>
              <a:rPr lang="en-GB" sz="2000" dirty="0"/>
              <a:t> machine learning algorithm called bootstrap aggregation or bagging.” </a:t>
            </a:r>
            <a:r>
              <a:rPr lang="en-GB" sz="2000" dirty="0">
                <a:hlinkClick r:id="rId2"/>
              </a:rPr>
              <a:t>Source</a:t>
            </a:r>
            <a:endParaRPr lang="en-GB" sz="2000" dirty="0"/>
          </a:p>
          <a:p>
            <a:pPr>
              <a:spcBef>
                <a:spcPts val="2800"/>
              </a:spcBef>
            </a:pPr>
            <a:r>
              <a:rPr lang="en-GB" sz="2000" dirty="0"/>
              <a:t>“The </a:t>
            </a:r>
            <a:r>
              <a:rPr lang="en-GB" sz="2000" b="1" dirty="0"/>
              <a:t>random forest</a:t>
            </a:r>
            <a:r>
              <a:rPr lang="en-GB" sz="2000" dirty="0"/>
              <a:t> is a classification </a:t>
            </a:r>
            <a:r>
              <a:rPr lang="en-GB" sz="2000" b="1" dirty="0"/>
              <a:t>algorithm </a:t>
            </a:r>
            <a:r>
              <a:rPr lang="en-GB" sz="2000" dirty="0"/>
              <a:t>consisting of many decisions trees. It uses </a:t>
            </a:r>
            <a:r>
              <a:rPr lang="en-GB" sz="2000" i="1" dirty="0"/>
              <a:t>bagging</a:t>
            </a:r>
            <a:r>
              <a:rPr lang="en-GB" sz="2000" dirty="0"/>
              <a:t> and </a:t>
            </a:r>
            <a:r>
              <a:rPr lang="en-GB" sz="2000" i="1" dirty="0"/>
              <a:t>feature randomness</a:t>
            </a:r>
            <a:r>
              <a:rPr lang="en-GB" sz="2000" dirty="0"/>
              <a:t> when building each individual tree to try to create an uncorrelated </a:t>
            </a:r>
            <a:r>
              <a:rPr lang="en-GB" sz="2000" b="1" dirty="0"/>
              <a:t>forest</a:t>
            </a:r>
            <a:r>
              <a:rPr lang="en-GB" sz="2000" dirty="0"/>
              <a:t> of trees whose prediction by committee is more accurate than that of any individual tree.” </a:t>
            </a:r>
            <a:r>
              <a:rPr lang="en-GB" sz="2000" dirty="0">
                <a:hlinkClick r:id="rId3"/>
              </a:rPr>
              <a:t>Source</a:t>
            </a:r>
            <a:endParaRPr lang="en-GB" sz="2000" dirty="0"/>
          </a:p>
          <a:p>
            <a:pPr>
              <a:spcBef>
                <a:spcPts val="2800"/>
              </a:spcBef>
            </a:pPr>
            <a:r>
              <a:rPr lang="en-GB" sz="2000" dirty="0"/>
              <a:t>“In </a:t>
            </a:r>
            <a:r>
              <a:rPr lang="en-GB" sz="2000" b="1" dirty="0"/>
              <a:t>bagging </a:t>
            </a:r>
            <a:r>
              <a:rPr lang="en-GB" sz="2000" dirty="0"/>
              <a:t>(a.k.a. </a:t>
            </a:r>
            <a:r>
              <a:rPr lang="en-GB" sz="2000" b="1" dirty="0"/>
              <a:t>bootstrap aggregation</a:t>
            </a:r>
            <a:r>
              <a:rPr lang="en-GB" sz="2000" dirty="0"/>
              <a:t>), a random sample of data in a training set is selected </a:t>
            </a:r>
            <a:r>
              <a:rPr lang="en-GB" sz="2000" b="1" dirty="0"/>
              <a:t>with replacement </a:t>
            </a:r>
            <a:r>
              <a:rPr lang="en-GB" sz="2000" dirty="0"/>
              <a:t>— meaning that the individual data points can be chosen more than once.” </a:t>
            </a:r>
            <a:r>
              <a:rPr lang="en-GB" sz="2000" dirty="0">
                <a:hlinkClick r:id="rId4"/>
              </a:rPr>
              <a:t>Source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64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Styles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IE" sz="2400" dirty="0"/>
              <a:t>Predictive/Supervised</a:t>
            </a:r>
          </a:p>
          <a:p>
            <a:pPr lvl="1"/>
            <a:r>
              <a:rPr lang="en-IE" sz="2400" dirty="0"/>
              <a:t>Classification techniques</a:t>
            </a:r>
          </a:p>
          <a:p>
            <a:pPr lvl="2"/>
            <a:r>
              <a:rPr lang="en-US" sz="2000" dirty="0"/>
              <a:t>predicting a discrete attribute/class</a:t>
            </a:r>
            <a:endParaRPr lang="en-IE" sz="2000" dirty="0"/>
          </a:p>
          <a:p>
            <a:pPr lvl="1"/>
            <a:r>
              <a:rPr lang="en-IE" sz="2400" dirty="0"/>
              <a:t>Numeric prediction techniques</a:t>
            </a:r>
          </a:p>
          <a:p>
            <a:pPr lvl="2"/>
            <a:r>
              <a:rPr lang="en-US" sz="2000" dirty="0"/>
              <a:t>predicting a numeric quantity</a:t>
            </a:r>
            <a:br>
              <a:rPr lang="en-IE" sz="2000" dirty="0"/>
            </a:br>
            <a:r>
              <a:rPr lang="en-IE" sz="2000" dirty="0"/>
              <a:t>	</a:t>
            </a:r>
          </a:p>
          <a:p>
            <a:r>
              <a:rPr lang="en-IE" sz="2400" dirty="0"/>
              <a:t>Descriptive/Unsupervised</a:t>
            </a:r>
          </a:p>
          <a:p>
            <a:pPr lvl="1"/>
            <a:r>
              <a:rPr lang="en-IE" sz="2400" dirty="0"/>
              <a:t>Association learning techniques</a:t>
            </a:r>
          </a:p>
          <a:p>
            <a:pPr lvl="2"/>
            <a:r>
              <a:rPr lang="en-US" sz="2000" dirty="0"/>
              <a:t>detecting associations between features</a:t>
            </a:r>
            <a:endParaRPr lang="en-IE" sz="2000" dirty="0"/>
          </a:p>
          <a:p>
            <a:pPr lvl="1"/>
            <a:r>
              <a:rPr lang="en-IE" sz="2400" dirty="0"/>
              <a:t>Clustering techniques</a:t>
            </a:r>
          </a:p>
          <a:p>
            <a:pPr lvl="2"/>
            <a:r>
              <a:rPr lang="en-US" sz="2000" dirty="0"/>
              <a:t>grouping similar instances into clusters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291CE-BFCC-4713-A0A0-8037E2820858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4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C8-9404-41BF-B91C-73A1A4D4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Ensemble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6FBC-9F76-46E2-8F6E-874EACD5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2800" dirty="0"/>
              <a:t>Ensemble learning refers to a group (or ensemble) of base ML algorithms, which work collectively to achieve better predictive performance.</a:t>
            </a:r>
          </a:p>
          <a:p>
            <a:pPr>
              <a:spcBef>
                <a:spcPts val="1000"/>
              </a:spcBef>
            </a:pPr>
            <a:r>
              <a:rPr lang="en-GB" sz="2800" dirty="0"/>
              <a:t>Bagging and boosting are two main types of ensemble learning methods.</a:t>
            </a:r>
          </a:p>
          <a:p>
            <a:pPr lvl="1">
              <a:spcBef>
                <a:spcPts val="1000"/>
              </a:spcBef>
            </a:pPr>
            <a:r>
              <a:rPr lang="en-GB" sz="2400" dirty="0"/>
              <a:t>Bagging: the base models are trained in parallel.</a:t>
            </a:r>
          </a:p>
          <a:p>
            <a:pPr lvl="1">
              <a:spcBef>
                <a:spcPts val="1000"/>
              </a:spcBef>
            </a:pPr>
            <a:r>
              <a:rPr lang="en-GB" sz="2400" dirty="0"/>
              <a:t>Boosting: the base models are trained sequentially.</a:t>
            </a:r>
          </a:p>
          <a:p>
            <a:pPr>
              <a:spcBef>
                <a:spcPts val="1000"/>
              </a:spcBef>
            </a:pPr>
            <a:r>
              <a:rPr lang="en-GB" sz="2800" dirty="0"/>
              <a:t>Popular boosting algorithms: AdaBoost, </a:t>
            </a:r>
            <a:r>
              <a:rPr lang="en-GB" sz="2800" dirty="0" err="1"/>
              <a:t>XGBoost</a:t>
            </a:r>
            <a:r>
              <a:rPr lang="en-GB" sz="2800" dirty="0"/>
              <a:t>, </a:t>
            </a:r>
            <a:r>
              <a:rPr lang="en-GB" sz="2800" dirty="0" err="1"/>
              <a:t>GradientBoost</a:t>
            </a:r>
            <a:r>
              <a:rPr lang="en-GB" sz="2800" dirty="0"/>
              <a:t>, </a:t>
            </a:r>
            <a:r>
              <a:rPr lang="en-GB" sz="2800" dirty="0" err="1"/>
              <a:t>BrownBoost</a:t>
            </a:r>
            <a:r>
              <a:rPr lang="en-GB" sz="2800" dirty="0"/>
              <a:t>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479287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9FFB9F-A971-431D-B5D3-5FE5463C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en-GB" dirty="0"/>
              <a:t>KNN CLASSIFIER</a:t>
            </a:r>
            <a:br>
              <a:rPr lang="en-GB" dirty="0"/>
            </a:br>
            <a:r>
              <a:rPr lang="en-GB" dirty="0"/>
              <a:t>(Instance Based Learning)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2E47F2-0CA6-49F2-8E23-CC849DF60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77203-1128-495E-86EC-E91C530B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EA291CE-BFCC-4713-A0A0-8037E2820858}" type="slidenum">
              <a:rPr lang="en-IE" smtClean="0"/>
              <a:pPr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374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Instance-Based Learning Algorithm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Training instances (i.e., examples) are searched for the </a:t>
            </a:r>
            <a:r>
              <a:rPr lang="en-US" sz="2800" b="1" dirty="0"/>
              <a:t>top </a:t>
            </a:r>
            <a:r>
              <a:rPr lang="en-US" sz="2800" b="1" i="1" dirty="0"/>
              <a:t>k</a:t>
            </a:r>
            <a:r>
              <a:rPr lang="en-US" sz="2800" dirty="0"/>
              <a:t> instances that most closely resemble a new instance. </a:t>
            </a:r>
          </a:p>
          <a:p>
            <a:r>
              <a:rPr lang="en-US" sz="2800" dirty="0"/>
              <a:t>A majority vote is taken from the top k instances to classify the new instance.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Similarity (or distance) function defines what’s “learned”.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Simplest form of classification, also called:</a:t>
            </a:r>
          </a:p>
          <a:p>
            <a:pPr lvl="1"/>
            <a:r>
              <a:rPr lang="en-US" sz="2400" dirty="0"/>
              <a:t>rote learning </a:t>
            </a:r>
          </a:p>
          <a:p>
            <a:pPr lvl="1"/>
            <a:r>
              <a:rPr lang="en-US" sz="2400" dirty="0"/>
              <a:t>lazy learning</a:t>
            </a:r>
          </a:p>
          <a:p>
            <a:pPr lvl="1"/>
            <a:r>
              <a:rPr lang="en-US" sz="2400" dirty="0"/>
              <a:t>k-nearest-neighbor (k-NN, </a:t>
            </a:r>
            <a:r>
              <a:rPr lang="en-US" sz="2400" dirty="0" err="1"/>
              <a:t>kNN</a:t>
            </a:r>
            <a:r>
              <a:rPr lang="en-US" sz="2400" dirty="0"/>
              <a:t>, KNN)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291CE-BFCC-4713-A0A0-8037E2820858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62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Function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Simplest case: dataset with one numeric attribute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Distance is the difference between the two attribute values involved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Dataset with several numeric attributes: normally, Euclidean distance is used.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Are all attributes equally important?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Weighting the attributes might be necessary.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291CE-BFCC-4713-A0A0-8037E2820858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36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/>
                <a:r>
                  <a:rPr lang="en-US" sz="2800" dirty="0"/>
                  <a:t>Distance function defines what is learned</a:t>
                </a:r>
              </a:p>
              <a:p>
                <a:pPr marL="342900" indent="-342900"/>
                <a:r>
                  <a:rPr lang="en-US" sz="2800" dirty="0"/>
                  <a:t>Most instance-based schemes use </a:t>
                </a:r>
                <a:r>
                  <a:rPr lang="en-US" sz="2800" i="1" dirty="0"/>
                  <a:t>Euclidean distance</a:t>
                </a:r>
                <a:r>
                  <a:rPr lang="en-US" sz="280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E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I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bSup>
                            <m:sSubSupPr>
                              <m:ctrlP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I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+...+(</m:t>
                          </m:r>
                          <m:sSubSup>
                            <m:sSubSupPr>
                              <m:ctrlP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I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  <a:p>
                <a:pPr marL="342900" indent="-342900">
                  <a:buFont typeface="Wingdings" charset="2"/>
                  <a:buNone/>
                </a:pPr>
                <a:r>
                  <a:rPr lang="en-US" sz="2800" dirty="0"/>
                  <a:t>	where </a:t>
                </a:r>
                <a:r>
                  <a:rPr lang="en-US" sz="2800" b="1" i="1" dirty="0"/>
                  <a:t>a</a:t>
                </a:r>
                <a:r>
                  <a:rPr lang="en-US" sz="2800" b="1" baseline="30000" dirty="0"/>
                  <a:t>(1)</a:t>
                </a:r>
                <a:r>
                  <a:rPr lang="en-US" sz="2800" dirty="0"/>
                  <a:t> and </a:t>
                </a:r>
                <a:r>
                  <a:rPr lang="en-US" sz="2800" b="1" i="1" dirty="0"/>
                  <a:t>a</a:t>
                </a:r>
                <a:r>
                  <a:rPr lang="en-US" sz="2800" b="1" baseline="30000" dirty="0"/>
                  <a:t>(2)</a:t>
                </a:r>
                <a:r>
                  <a:rPr lang="en-US" sz="2800" dirty="0"/>
                  <a:t> are two instances with </a:t>
                </a:r>
                <a:r>
                  <a:rPr lang="en-US" sz="2800" i="1" dirty="0"/>
                  <a:t>m</a:t>
                </a:r>
                <a:r>
                  <a:rPr lang="en-US" sz="2800" dirty="0"/>
                  <a:t> attributes.</a:t>
                </a:r>
              </a:p>
              <a:p>
                <a:pPr marL="342900" indent="-342900"/>
                <a:r>
                  <a:rPr lang="en-US" sz="2800" dirty="0"/>
                  <a:t>Taking the square root is not required when comparing distances.</a:t>
                </a:r>
              </a:p>
              <a:p>
                <a:pPr marL="342900" indent="-342900"/>
                <a:r>
                  <a:rPr lang="en-US" sz="2800" dirty="0"/>
                  <a:t>Another popular metric: </a:t>
                </a:r>
                <a:r>
                  <a:rPr lang="en-US" sz="2800" i="1" dirty="0"/>
                  <a:t>city-block metric:</a:t>
                </a:r>
                <a:endParaRPr lang="en-US" sz="2800" dirty="0"/>
              </a:p>
              <a:p>
                <a:pPr marL="742950" lvl="1" indent="-285750"/>
                <a:r>
                  <a:rPr lang="en-US" sz="2400" dirty="0"/>
                  <a:t>Adds differences without squaring them.</a:t>
                </a:r>
              </a:p>
            </p:txBody>
          </p:sp>
        </mc:Choice>
        <mc:Fallback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291" b="-27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Distance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291CE-BFCC-4713-A0A0-8037E2820858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88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about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87500"/>
            <a:ext cx="7848600" cy="4114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800" dirty="0"/>
              <a:t>Often very accurate … but slow: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/>
              <a:t>Simple version scans entire training data to derive a prediction.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 dirty="0"/>
              <a:t>Assumes all features are equally important,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/>
              <a:t>Remedy: feature selection or weights.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 dirty="0"/>
              <a:t>Sensitive to noise for k=1.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 dirty="0"/>
              <a:t>Statisticians have used </a:t>
            </a:r>
            <a:r>
              <a:rPr lang="en-US" sz="2800" dirty="0" err="1"/>
              <a:t>kNN</a:t>
            </a:r>
            <a:r>
              <a:rPr lang="en-US" sz="2800" dirty="0"/>
              <a:t> since the early 1950s.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/>
              <a:t>For a dataset with </a:t>
            </a:r>
            <a:r>
              <a:rPr lang="en-US" sz="2400" i="1" dirty="0"/>
              <a:t>n</a:t>
            </a:r>
            <a:r>
              <a:rPr lang="en-US" sz="2400" dirty="0"/>
              <a:t> instances, if </a:t>
            </a:r>
            <a:r>
              <a:rPr lang="en-US" sz="2400" i="1" dirty="0"/>
              <a:t>n </a:t>
            </a:r>
            <a:r>
              <a:rPr lang="en-US" sz="2400" dirty="0">
                <a:sym typeface="Symbol" charset="2"/>
              </a:rPr>
              <a:t>  and </a:t>
            </a:r>
            <a:r>
              <a:rPr lang="en-US" sz="2400" i="1" dirty="0"/>
              <a:t>k/n </a:t>
            </a:r>
            <a:r>
              <a:rPr lang="en-US" sz="2400" dirty="0">
                <a:sym typeface="Symbol" charset="2"/>
              </a:rPr>
              <a:t> 0, error approaches minimum.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291CE-BFCC-4713-A0A0-8037E2820858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53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8AAF-78F9-44A4-A10F-0D913404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D00DC-F050-4CD5-B9B9-44424916B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Training Set (or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95736" y="2797120"/>
          <a:ext cx="4354285" cy="34401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9872">
                <a:tc>
                  <a:txBody>
                    <a:bodyPr/>
                    <a:lstStyle/>
                    <a:p>
                      <a:endParaRPr lang="en-IE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  <a:p>
                      <a:pPr algn="ctr"/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  <a:p>
                      <a:pPr algn="ctr"/>
                      <a:r>
                        <a:rPr lang="en-I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  <a:p>
                      <a:pPr algn="ctr"/>
                      <a:r>
                        <a:rPr lang="en-I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⁞</a:t>
                      </a:r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⁞</a:t>
                      </a:r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⁞</a:t>
                      </a:r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⁞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83356" y="2996895"/>
          <a:ext cx="354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356" y="2996895"/>
                        <a:ext cx="354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75644" y="2971495"/>
          <a:ext cx="354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177480" imgH="253800" progId="Equation.3">
                  <p:embed/>
                </p:oleObj>
              </mc:Choice>
              <mc:Fallback>
                <p:oleObj name="Equation" r:id="rId5" imgW="177480" imgH="2538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644" y="2971495"/>
                        <a:ext cx="354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111548" y="2984195"/>
          <a:ext cx="3540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7" imgW="177480" imgH="241200" progId="Equation.3">
                  <p:embed/>
                </p:oleObj>
              </mc:Choice>
              <mc:Fallback>
                <p:oleObj name="Equation" r:id="rId7" imgW="177480" imgH="241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548" y="2984195"/>
                        <a:ext cx="3540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319856" y="3778391"/>
          <a:ext cx="481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9" imgW="241200" imgH="228600" progId="Equation.3">
                  <p:embed/>
                </p:oleObj>
              </mc:Choice>
              <mc:Fallback>
                <p:oleObj name="Equation" r:id="rId9" imgW="24120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856" y="3778391"/>
                        <a:ext cx="481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912144" y="3752991"/>
          <a:ext cx="481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1" imgW="241200" imgH="253800" progId="Equation.3">
                  <p:embed/>
                </p:oleObj>
              </mc:Choice>
              <mc:Fallback>
                <p:oleObj name="Equation" r:id="rId11" imgW="241200" imgH="2538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144" y="3752991"/>
                        <a:ext cx="481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48097" y="3765641"/>
          <a:ext cx="4810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3" imgW="241195" imgH="241195" progId="Equation.3">
                  <p:embed/>
                </p:oleObj>
              </mc:Choice>
              <mc:Fallback>
                <p:oleObj name="Equation" r:id="rId13" imgW="241195" imgH="241195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097" y="3765641"/>
                        <a:ext cx="4810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307156" y="4425694"/>
          <a:ext cx="5064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5" imgW="253800" imgH="228600" progId="Equation.3">
                  <p:embed/>
                </p:oleObj>
              </mc:Choice>
              <mc:Fallback>
                <p:oleObj name="Equation" r:id="rId15" imgW="253800" imgH="2286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156" y="4425694"/>
                        <a:ext cx="5064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899444" y="4400294"/>
          <a:ext cx="5064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7" imgW="253800" imgH="253800" progId="Equation.3">
                  <p:embed/>
                </p:oleObj>
              </mc:Choice>
              <mc:Fallback>
                <p:oleObj name="Equation" r:id="rId17" imgW="253800" imgH="25380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444" y="4400294"/>
                        <a:ext cx="5064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035348" y="4412994"/>
          <a:ext cx="5064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19" imgW="253800" imgH="241200" progId="Equation.3">
                  <p:embed/>
                </p:oleObj>
              </mc:Choice>
              <mc:Fallback>
                <p:oleObj name="Equation" r:id="rId19" imgW="253800" imgH="24120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348" y="4412994"/>
                        <a:ext cx="5064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330969" y="5650599"/>
          <a:ext cx="5064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21" imgW="253800" imgH="228600" progId="Equation.3">
                  <p:embed/>
                </p:oleObj>
              </mc:Choice>
              <mc:Fallback>
                <p:oleObj name="Equation" r:id="rId21" imgW="253800" imgH="2286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969" y="5650599"/>
                        <a:ext cx="5064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923257" y="5625199"/>
          <a:ext cx="5064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23" imgW="253800" imgH="253800" progId="Equation.3">
                  <p:embed/>
                </p:oleObj>
              </mc:Choice>
              <mc:Fallback>
                <p:oleObj name="Equation" r:id="rId23" imgW="253800" imgH="25380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257" y="5625199"/>
                        <a:ext cx="5064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5059161" y="5637899"/>
          <a:ext cx="5064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25" imgW="253800" imgH="241200" progId="Equation.3">
                  <p:embed/>
                </p:oleObj>
              </mc:Choice>
              <mc:Fallback>
                <p:oleObj name="Equation" r:id="rId25" imgW="253800" imgH="24120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161" y="5637899"/>
                        <a:ext cx="5064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21034" y="3777398"/>
          <a:ext cx="4810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27" imgW="241200" imgH="228600" progId="Equation.3">
                  <p:embed/>
                </p:oleObj>
              </mc:Choice>
              <mc:Fallback>
                <p:oleObj name="Equation" r:id="rId27" imgW="2412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034" y="3777398"/>
                        <a:ext cx="4810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08334" y="4424701"/>
          <a:ext cx="5064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29" imgW="253800" imgH="228600" progId="Equation.3">
                  <p:embed/>
                </p:oleObj>
              </mc:Choice>
              <mc:Fallback>
                <p:oleObj name="Equation" r:id="rId29" imgW="253800" imgH="2286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334" y="4424701"/>
                        <a:ext cx="5064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432146" y="5649607"/>
          <a:ext cx="5064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31" imgW="253800" imgH="228600" progId="Equation.3">
                  <p:embed/>
                </p:oleObj>
              </mc:Choice>
              <mc:Fallback>
                <p:oleObj name="Equation" r:id="rId31" imgW="253800" imgH="2286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146" y="5649607"/>
                        <a:ext cx="5064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2397221" y="2996895"/>
          <a:ext cx="354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33" imgW="177480" imgH="228600" progId="Equation.3">
                  <p:embed/>
                </p:oleObj>
              </mc:Choice>
              <mc:Fallback>
                <p:oleObj name="Equation" r:id="rId33" imgW="177480" imgH="22860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221" y="2996895"/>
                        <a:ext cx="354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65742" y="1501501"/>
            <a:ext cx="2618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E" sz="2400" dirty="0">
                <a:solidFill>
                  <a:schemeClr val="accent3">
                    <a:lumMod val="50000"/>
                  </a:schemeClr>
                </a:solidFill>
              </a:rPr>
              <a:t>dependent variable</a:t>
            </a:r>
          </a:p>
          <a:p>
            <a:pPr>
              <a:buNone/>
            </a:pPr>
            <a:r>
              <a:rPr lang="en-IE" sz="2400" dirty="0">
                <a:solidFill>
                  <a:schemeClr val="accent3">
                    <a:lumMod val="50000"/>
                  </a:schemeClr>
                </a:solidFill>
              </a:rPr>
              <a:t>class attribute</a:t>
            </a:r>
          </a:p>
          <a:p>
            <a:pPr>
              <a:buNone/>
            </a:pPr>
            <a:r>
              <a:rPr lang="en-IE" sz="2400" dirty="0">
                <a:solidFill>
                  <a:schemeClr val="accent3">
                    <a:lumMod val="50000"/>
                  </a:schemeClr>
                </a:solidFill>
              </a:rPr>
              <a:t>label</a:t>
            </a: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5950584" y="2273681"/>
            <a:ext cx="622811" cy="288032"/>
          </a:xfrm>
          <a:prstGeom prst="bentConnector3">
            <a:avLst>
              <a:gd name="adj1" fmla="val 137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E4BA00BE-C734-4745-91ED-155DA3844AB2}"/>
              </a:ext>
            </a:extLst>
          </p:cNvPr>
          <p:cNvSpPr/>
          <p:nvPr/>
        </p:nvSpPr>
        <p:spPr>
          <a:xfrm rot="5400000">
            <a:off x="3780410" y="856397"/>
            <a:ext cx="287034" cy="3456383"/>
          </a:xfrm>
          <a:prstGeom prst="leftBrace">
            <a:avLst>
              <a:gd name="adj1" fmla="val 8333"/>
              <a:gd name="adj2" fmla="val 49701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7138C-4DEA-44BB-B9CC-9AD5ED5E4B88}"/>
              </a:ext>
            </a:extLst>
          </p:cNvPr>
          <p:cNvSpPr txBox="1"/>
          <p:nvPr/>
        </p:nvSpPr>
        <p:spPr>
          <a:xfrm>
            <a:off x="3198952" y="2017832"/>
            <a:ext cx="1449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E" sz="2400" dirty="0">
                <a:solidFill>
                  <a:schemeClr val="accent6">
                    <a:lumMod val="75000"/>
                  </a:schemeClr>
                </a:solidFill>
              </a:rPr>
              <a:t>predictors</a:t>
            </a:r>
          </a:p>
        </p:txBody>
      </p:sp>
    </p:spTree>
    <p:extLst>
      <p:ext uri="{BB962C8B-B14F-4D97-AF65-F5344CB8AC3E}">
        <p14:creationId xmlns:p14="http://schemas.microsoft.com/office/powerpoint/2010/main" val="270886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 First</a:t>
            </a:r>
          </a:p>
        </p:txBody>
      </p:sp>
      <p:sp>
        <p:nvSpPr>
          <p:cNvPr id="12226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9248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Simple algorithms often work very well! </a:t>
            </a:r>
          </a:p>
          <a:p>
            <a:r>
              <a:rPr lang="en-US" sz="2800" dirty="0"/>
              <a:t>There are many kinds of simple structures, for example:</a:t>
            </a:r>
          </a:p>
          <a:p>
            <a:pPr lvl="1"/>
            <a:r>
              <a:rPr lang="en-US" sz="2000" dirty="0"/>
              <a:t>One attribute does all the work – </a:t>
            </a:r>
            <a:r>
              <a:rPr lang="en-US" sz="2000" dirty="0" err="1"/>
              <a:t>OneR</a:t>
            </a:r>
            <a:r>
              <a:rPr lang="en-US" sz="2000" dirty="0"/>
              <a:t> (one rule) algorithm</a:t>
            </a:r>
          </a:p>
          <a:p>
            <a:pPr lvl="1"/>
            <a:r>
              <a:rPr lang="en-US" sz="2000" dirty="0"/>
              <a:t>All attributes contribute equally &amp; independently (Naïve Bayes)</a:t>
            </a:r>
          </a:p>
          <a:p>
            <a:pPr lvl="1"/>
            <a:r>
              <a:rPr lang="en-US" sz="2000" dirty="0"/>
              <a:t>A weighted linear combination of attributes might do (logistic regression)</a:t>
            </a:r>
          </a:p>
          <a:p>
            <a:pPr lvl="1"/>
            <a:r>
              <a:rPr lang="en-US" sz="2000" dirty="0"/>
              <a:t>Etc.</a:t>
            </a:r>
          </a:p>
          <a:p>
            <a:r>
              <a:rPr lang="en-US" sz="2800" dirty="0"/>
              <a:t>Success of method depends on the domain.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291CE-BFCC-4713-A0A0-8037E2820858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15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8AAF-78F9-44A4-A10F-0D913404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Decisions Tree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D00DC-F050-4CD5-B9B9-44424916B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75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Weather Dataset</a:t>
            </a:r>
          </a:p>
        </p:txBody>
      </p:sp>
      <p:graphicFrame>
        <p:nvGraphicFramePr>
          <p:cNvPr id="1225867" name="Group 139"/>
          <p:cNvGraphicFramePr>
            <a:graphicFrameLocks noGrp="1"/>
          </p:cNvGraphicFramePr>
          <p:nvPr/>
        </p:nvGraphicFramePr>
        <p:xfrm>
          <a:off x="1691680" y="1196752"/>
          <a:ext cx="5688633" cy="548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6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Outlook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Temp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Humidity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Windy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Play</a:t>
                      </a:r>
                      <a:endParaRPr kumimoji="1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Sunny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Hot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Sunny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Hot 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 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Overcast 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Hot  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Cool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Cool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Overcast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Cool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Sunny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Sunny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Cool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Sunny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Overcast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Overcast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Hot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Normal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Rainy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Mild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291CE-BFCC-4713-A0A0-8037E2820858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9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decision tree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3" y="1772816"/>
            <a:ext cx="6054471" cy="389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487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decision trees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Strategy: top down</a:t>
            </a:r>
            <a:br>
              <a:rPr lang="en-US" sz="2800"/>
            </a:br>
            <a:r>
              <a:rPr lang="en-US" sz="2800"/>
              <a:t>Recursive </a:t>
            </a:r>
            <a:r>
              <a:rPr lang="en-US" sz="2800" i="1"/>
              <a:t>divide-and-conquer</a:t>
            </a:r>
            <a:r>
              <a:rPr lang="en-US" sz="2800"/>
              <a:t> fashion</a:t>
            </a:r>
          </a:p>
          <a:p>
            <a:pPr lvl="1"/>
            <a:r>
              <a:rPr lang="en-US" sz="2400"/>
              <a:t>First: select attribute for root node</a:t>
            </a:r>
            <a:br>
              <a:rPr lang="en-US" sz="2400"/>
            </a:br>
            <a:r>
              <a:rPr lang="en-US" sz="2400"/>
              <a:t>Create branch for each possible attribute value</a:t>
            </a:r>
          </a:p>
          <a:p>
            <a:pPr lvl="1"/>
            <a:r>
              <a:rPr lang="en-US" sz="2400"/>
              <a:t>Then: split instances into subsets</a:t>
            </a:r>
            <a:br>
              <a:rPr lang="en-US" sz="2400"/>
            </a:br>
            <a:r>
              <a:rPr lang="en-US" sz="2400"/>
              <a:t>One for each branch extending from the node</a:t>
            </a:r>
          </a:p>
          <a:p>
            <a:pPr lvl="1"/>
            <a:r>
              <a:rPr lang="en-US" sz="2400"/>
              <a:t>Finally: repeat recursively for each branch, using only instances that reach the branch</a:t>
            </a:r>
          </a:p>
          <a:p>
            <a:r>
              <a:rPr lang="en-US" sz="2800"/>
              <a:t>Stop if all instances have the same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7885</TotalTime>
  <Words>1218</Words>
  <Application>Microsoft Office PowerPoint</Application>
  <PresentationFormat>On-screen Show (4:3)</PresentationFormat>
  <Paragraphs>310</Paragraphs>
  <Slides>25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Equation</vt:lpstr>
      <vt:lpstr>Data Mining</vt:lpstr>
      <vt:lpstr>Styles of Machine Learning</vt:lpstr>
      <vt:lpstr>Classification</vt:lpstr>
      <vt:lpstr>Training Set (or Test Set)</vt:lpstr>
      <vt:lpstr>Simplicity First</vt:lpstr>
      <vt:lpstr>Decisions Tree CLASSIFIER</vt:lpstr>
      <vt:lpstr>Weather Dataset</vt:lpstr>
      <vt:lpstr>Final decision tree</vt:lpstr>
      <vt:lpstr>Constructing decision trees</vt:lpstr>
      <vt:lpstr>Weather Dataset</vt:lpstr>
      <vt:lpstr>Which attribute to select?</vt:lpstr>
      <vt:lpstr>Criterion for attribute selection</vt:lpstr>
      <vt:lpstr>How to measure information value?</vt:lpstr>
      <vt:lpstr>Example: attribute Outlook </vt:lpstr>
      <vt:lpstr>Example: attribute Outlook </vt:lpstr>
      <vt:lpstr>Continuing to split</vt:lpstr>
      <vt:lpstr>Final decision tree</vt:lpstr>
      <vt:lpstr>Discussion</vt:lpstr>
      <vt:lpstr>Random Forest Algorithm</vt:lpstr>
      <vt:lpstr>Ensemble ML</vt:lpstr>
      <vt:lpstr>KNN CLASSIFIER (Instance Based Learning)</vt:lpstr>
      <vt:lpstr>Instance-Based Learning Algorithm</vt:lpstr>
      <vt:lpstr>The Distance Function</vt:lpstr>
      <vt:lpstr>The Distance Function</vt:lpstr>
      <vt:lpstr>Discussion about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CS4055  Data Mining and Data Warehousing</dc:title>
  <dc:creator>Nik</dc:creator>
  <cp:lastModifiedBy>Nikola.Nikolov</cp:lastModifiedBy>
  <cp:revision>135</cp:revision>
  <dcterms:created xsi:type="dcterms:W3CDTF">2011-08-11T10:12:44Z</dcterms:created>
  <dcterms:modified xsi:type="dcterms:W3CDTF">2022-02-22T16:50:23Z</dcterms:modified>
</cp:coreProperties>
</file>