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25"/>
  </p:notesMasterIdLst>
  <p:sldIdLst>
    <p:sldId id="266" r:id="rId2"/>
    <p:sldId id="285" r:id="rId3"/>
    <p:sldId id="1349" r:id="rId4"/>
    <p:sldId id="1331" r:id="rId5"/>
    <p:sldId id="1087" r:id="rId6"/>
    <p:sldId id="1088" r:id="rId7"/>
    <p:sldId id="1344" r:id="rId8"/>
    <p:sldId id="1345" r:id="rId9"/>
    <p:sldId id="1346" r:id="rId10"/>
    <p:sldId id="1347" r:id="rId11"/>
    <p:sldId id="1348" r:id="rId12"/>
    <p:sldId id="1350" r:id="rId13"/>
    <p:sldId id="1089" r:id="rId14"/>
    <p:sldId id="1332" r:id="rId15"/>
    <p:sldId id="1333" r:id="rId16"/>
    <p:sldId id="1334" r:id="rId17"/>
    <p:sldId id="1093" r:id="rId18"/>
    <p:sldId id="1338" r:id="rId19"/>
    <p:sldId id="1339" r:id="rId20"/>
    <p:sldId id="1340" r:id="rId21"/>
    <p:sldId id="1341" r:id="rId22"/>
    <p:sldId id="1342" r:id="rId23"/>
    <p:sldId id="135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F5583-2B75-4D59-8B10-556961B02255}" v="1" dt="2022-03-11T03:06:17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Nikolov" userId="41e4aa317e96dc34" providerId="LiveId" clId="{C1A56CBC-6207-4960-B090-45B47C33DD82}"/>
    <pc:docChg chg="custSel delSld modSld">
      <pc:chgData name="Nikola Nikolov" userId="41e4aa317e96dc34" providerId="LiveId" clId="{C1A56CBC-6207-4960-B090-45B47C33DD82}" dt="2021-04-13T09:06:41.298" v="24" actId="20577"/>
      <pc:docMkLst>
        <pc:docMk/>
      </pc:docMkLst>
      <pc:sldChg chg="modSp mod">
        <pc:chgData name="Nikola Nikolov" userId="41e4aa317e96dc34" providerId="LiveId" clId="{C1A56CBC-6207-4960-B090-45B47C33DD82}" dt="2021-04-13T08:59:07.132" v="0" actId="6549"/>
        <pc:sldMkLst>
          <pc:docMk/>
          <pc:sldMk cId="0" sldId="266"/>
        </pc:sldMkLst>
        <pc:spChg chg="mod">
          <ac:chgData name="Nikola Nikolov" userId="41e4aa317e96dc34" providerId="LiveId" clId="{C1A56CBC-6207-4960-B090-45B47C33DD82}" dt="2021-04-13T08:59:07.132" v="0" actId="6549"/>
          <ac:spMkLst>
            <pc:docMk/>
            <pc:sldMk cId="0" sldId="266"/>
            <ac:spMk id="3" creationId="{00000000-0000-0000-0000-000000000000}"/>
          </ac:spMkLst>
        </pc:spChg>
      </pc:sldChg>
      <pc:sldChg chg="delSp modSp mod delAnim">
        <pc:chgData name="Nikola Nikolov" userId="41e4aa317e96dc34" providerId="LiveId" clId="{C1A56CBC-6207-4960-B090-45B47C33DD82}" dt="2021-04-13T08:59:21.308" v="2" actId="478"/>
        <pc:sldMkLst>
          <pc:docMk/>
          <pc:sldMk cId="1191429142" sldId="285"/>
        </pc:sldMkLst>
        <pc:grpChg chg="del">
          <ac:chgData name="Nikola Nikolov" userId="41e4aa317e96dc34" providerId="LiveId" clId="{C1A56CBC-6207-4960-B090-45B47C33DD82}" dt="2021-04-13T08:59:16.084" v="1" actId="478"/>
          <ac:grpSpMkLst>
            <pc:docMk/>
            <pc:sldMk cId="1191429142" sldId="285"/>
            <ac:grpSpMk id="22" creationId="{00000000-0000-0000-0000-000000000000}"/>
          </ac:grpSpMkLst>
        </pc:grpChg>
        <pc:grpChg chg="del">
          <ac:chgData name="Nikola Nikolov" userId="41e4aa317e96dc34" providerId="LiveId" clId="{C1A56CBC-6207-4960-B090-45B47C33DD82}" dt="2021-04-13T08:59:21.308" v="2" actId="478"/>
          <ac:grpSpMkLst>
            <pc:docMk/>
            <pc:sldMk cId="1191429142" sldId="285"/>
            <ac:grpSpMk id="24" creationId="{00000000-0000-0000-0000-000000000000}"/>
          </ac:grpSpMkLst>
        </pc:grpChg>
        <pc:cxnChg chg="mod">
          <ac:chgData name="Nikola Nikolov" userId="41e4aa317e96dc34" providerId="LiveId" clId="{C1A56CBC-6207-4960-B090-45B47C33DD82}" dt="2021-04-13T08:59:16.084" v="1" actId="478"/>
          <ac:cxnSpMkLst>
            <pc:docMk/>
            <pc:sldMk cId="1191429142" sldId="285"/>
            <ac:cxnSpMk id="15" creationId="{00000000-0000-0000-0000-000000000000}"/>
          </ac:cxnSpMkLst>
        </pc:cxnChg>
        <pc:cxnChg chg="mod">
          <ac:chgData name="Nikola Nikolov" userId="41e4aa317e96dc34" providerId="LiveId" clId="{C1A56CBC-6207-4960-B090-45B47C33DD82}" dt="2021-04-13T08:59:21.308" v="2" actId="478"/>
          <ac:cxnSpMkLst>
            <pc:docMk/>
            <pc:sldMk cId="1191429142" sldId="285"/>
            <ac:cxnSpMk id="16" creationId="{00000000-0000-0000-0000-000000000000}"/>
          </ac:cxnSpMkLst>
        </pc:cxnChg>
      </pc:sldChg>
      <pc:sldChg chg="modSp mod">
        <pc:chgData name="Nikola Nikolov" userId="41e4aa317e96dc34" providerId="LiveId" clId="{C1A56CBC-6207-4960-B090-45B47C33DD82}" dt="2021-04-13T09:06:41.298" v="24" actId="20577"/>
        <pc:sldMkLst>
          <pc:docMk/>
          <pc:sldMk cId="2708861815" sldId="1331"/>
        </pc:sldMkLst>
        <pc:spChg chg="mod">
          <ac:chgData name="Nikola Nikolov" userId="41e4aa317e96dc34" providerId="LiveId" clId="{C1A56CBC-6207-4960-B090-45B47C33DD82}" dt="2021-04-13T09:06:41.298" v="24" actId="20577"/>
          <ac:spMkLst>
            <pc:docMk/>
            <pc:sldMk cId="2708861815" sldId="1331"/>
            <ac:spMk id="25" creationId="{00000000-0000-0000-0000-000000000000}"/>
          </ac:spMkLst>
        </pc:spChg>
      </pc:sldChg>
      <pc:sldChg chg="del">
        <pc:chgData name="Nikola Nikolov" userId="41e4aa317e96dc34" providerId="LiveId" clId="{C1A56CBC-6207-4960-B090-45B47C33DD82}" dt="2021-04-13T08:59:35.939" v="3" actId="47"/>
        <pc:sldMkLst>
          <pc:docMk/>
          <pc:sldMk cId="1508159116" sldId="1351"/>
        </pc:sldMkLst>
      </pc:sldChg>
    </pc:docChg>
  </pc:docChgLst>
  <pc:docChgLst>
    <pc:chgData name="Nikola Nikolov" userId="41e4aa317e96dc34" providerId="LiveId" clId="{D55F5583-2B75-4D59-8B10-556961B02255}"/>
    <pc:docChg chg="undo custSel addSld modSld">
      <pc:chgData name="Nikola Nikolov" userId="41e4aa317e96dc34" providerId="LiveId" clId="{D55F5583-2B75-4D59-8B10-556961B02255}" dt="2022-03-11T03:06:17.116" v="6"/>
      <pc:docMkLst>
        <pc:docMk/>
      </pc:docMkLst>
      <pc:sldChg chg="modSp mod">
        <pc:chgData name="Nikola Nikolov" userId="41e4aa317e96dc34" providerId="LiveId" clId="{D55F5583-2B75-4D59-8B10-556961B02255}" dt="2022-03-11T03:02:04.831" v="1" actId="33524"/>
        <pc:sldMkLst>
          <pc:docMk/>
          <pc:sldMk cId="0" sldId="1093"/>
        </pc:sldMkLst>
        <pc:spChg chg="mod">
          <ac:chgData name="Nikola Nikolov" userId="41e4aa317e96dc34" providerId="LiveId" clId="{D55F5583-2B75-4D59-8B10-556961B02255}" dt="2022-03-11T03:02:04.831" v="1" actId="33524"/>
          <ac:spMkLst>
            <pc:docMk/>
            <pc:sldMk cId="0" sldId="1093"/>
            <ac:spMk id="13316" creationId="{00000000-0000-0000-0000-000000000000}"/>
          </ac:spMkLst>
        </pc:spChg>
      </pc:sldChg>
      <pc:sldChg chg="add">
        <pc:chgData name="Nikola Nikolov" userId="41e4aa317e96dc34" providerId="LiveId" clId="{D55F5583-2B75-4D59-8B10-556961B02255}" dt="2022-03-11T03:06:17.116" v="6"/>
        <pc:sldMkLst>
          <pc:docMk/>
          <pc:sldMk cId="3133060122" sldId="1341"/>
        </pc:sldMkLst>
      </pc:sldChg>
      <pc:sldChg chg="add">
        <pc:chgData name="Nikola Nikolov" userId="41e4aa317e96dc34" providerId="LiveId" clId="{D55F5583-2B75-4D59-8B10-556961B02255}" dt="2022-03-11T03:06:17.116" v="6"/>
        <pc:sldMkLst>
          <pc:docMk/>
          <pc:sldMk cId="2636052475" sldId="1342"/>
        </pc:sldMkLst>
      </pc:sldChg>
      <pc:sldChg chg="modSp mod">
        <pc:chgData name="Nikola Nikolov" userId="41e4aa317e96dc34" providerId="LiveId" clId="{D55F5583-2B75-4D59-8B10-556961B02255}" dt="2022-03-11T03:06:09.969" v="5" actId="20577"/>
        <pc:sldMkLst>
          <pc:docMk/>
          <pc:sldMk cId="382949912" sldId="1350"/>
        </pc:sldMkLst>
        <pc:spChg chg="mod">
          <ac:chgData name="Nikola Nikolov" userId="41e4aa317e96dc34" providerId="LiveId" clId="{D55F5583-2B75-4D59-8B10-556961B02255}" dt="2022-03-11T03:06:09.969" v="5" actId="20577"/>
          <ac:spMkLst>
            <pc:docMk/>
            <pc:sldMk cId="382949912" sldId="1350"/>
            <ac:spMk id="2" creationId="{00000000-0000-0000-0000-000000000000}"/>
          </ac:spMkLst>
        </pc:spChg>
        <pc:spChg chg="mod">
          <ac:chgData name="Nikola Nikolov" userId="41e4aa317e96dc34" providerId="LiveId" clId="{D55F5583-2B75-4D59-8B10-556961B02255}" dt="2022-03-11T02:58:03.501" v="0" actId="21"/>
          <ac:spMkLst>
            <pc:docMk/>
            <pc:sldMk cId="382949912" sldId="1350"/>
            <ac:spMk id="3" creationId="{00000000-0000-0000-0000-000000000000}"/>
          </ac:spMkLst>
        </pc:spChg>
      </pc:sldChg>
      <pc:sldChg chg="add">
        <pc:chgData name="Nikola Nikolov" userId="41e4aa317e96dc34" providerId="LiveId" clId="{D55F5583-2B75-4D59-8B10-556961B02255}" dt="2022-03-11T03:06:17.116" v="6"/>
        <pc:sldMkLst>
          <pc:docMk/>
          <pc:sldMk cId="824726676" sldId="1352"/>
        </pc:sldMkLst>
      </pc:sldChg>
    </pc:docChg>
  </pc:docChgLst>
  <pc:docChgLst>
    <pc:chgData name="Nikola Nikolov" userId="41e4aa317e96dc34" providerId="LiveId" clId="{BDB64018-C7CC-46E0-9DA2-7C4956F6C738}"/>
    <pc:docChg chg="undo custSel addSld delSld modSld">
      <pc:chgData name="Nikola Nikolov" userId="41e4aa317e96dc34" providerId="LiveId" clId="{BDB64018-C7CC-46E0-9DA2-7C4956F6C738}" dt="2021-04-16T13:03:31.435" v="12" actId="47"/>
      <pc:docMkLst>
        <pc:docMk/>
      </pc:docMkLst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0" sldId="1089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0" sldId="1093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324661525" sldId="1332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2934211985" sldId="1333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2828566521" sldId="1334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2948164963" sldId="1338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1879699846" sldId="1339"/>
        </pc:sldMkLst>
      </pc:sldChg>
      <pc:sldChg chg="add del">
        <pc:chgData name="Nikola Nikolov" userId="41e4aa317e96dc34" providerId="LiveId" clId="{BDB64018-C7CC-46E0-9DA2-7C4956F6C738}" dt="2021-04-16T13:02:58.915" v="1" actId="47"/>
        <pc:sldMkLst>
          <pc:docMk/>
          <pc:sldMk cId="586582521" sldId="1340"/>
        </pc:sldMkLst>
      </pc:sldChg>
      <pc:sldChg chg="modSp add del mod">
        <pc:chgData name="Nikola Nikolov" userId="41e4aa317e96dc34" providerId="LiveId" clId="{BDB64018-C7CC-46E0-9DA2-7C4956F6C738}" dt="2021-04-16T13:03:11.654" v="11" actId="20577"/>
        <pc:sldMkLst>
          <pc:docMk/>
          <pc:sldMk cId="382949912" sldId="1350"/>
        </pc:sldMkLst>
        <pc:spChg chg="mod">
          <ac:chgData name="Nikola Nikolov" userId="41e4aa317e96dc34" providerId="LiveId" clId="{BDB64018-C7CC-46E0-9DA2-7C4956F6C738}" dt="2021-04-16T13:03:11.654" v="11" actId="20577"/>
          <ac:spMkLst>
            <pc:docMk/>
            <pc:sldMk cId="382949912" sldId="1350"/>
            <ac:spMk id="3" creationId="{00000000-0000-0000-0000-000000000000}"/>
          </ac:spMkLst>
        </pc:spChg>
      </pc:sldChg>
      <pc:sldChg chg="add del">
        <pc:chgData name="Nikola Nikolov" userId="41e4aa317e96dc34" providerId="LiveId" clId="{BDB64018-C7CC-46E0-9DA2-7C4956F6C738}" dt="2021-04-16T13:03:31.435" v="12" actId="47"/>
        <pc:sldMkLst>
          <pc:docMk/>
          <pc:sldMk cId="824726676" sldId="1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564F6-E922-426A-AC46-D6B7289AEE17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D7A-E502-4DD1-85AB-A4C04C32DA47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1pPr>
            <a:lvl2pPr marL="742950" indent="-28575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2pPr>
            <a:lvl3pPr marL="11430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3pPr>
            <a:lvl4pPr marL="16002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4pPr>
            <a:lvl5pPr marL="20574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5pPr>
            <a:lvl6pPr marL="25146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6pPr>
            <a:lvl7pPr marL="29718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7pPr>
            <a:lvl8pPr marL="34290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8pPr>
            <a:lvl9pPr marL="38862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9pPr>
          </a:lstStyle>
          <a:p>
            <a:fld id="{0DB0CE40-899D-4655-B4E0-ECC14E4601EA}" type="slidenum">
              <a:rPr kumimoji="0" lang="en-US" sz="1200" b="0" smtClean="0">
                <a:solidFill>
                  <a:schemeClr val="tx1"/>
                </a:solidFill>
              </a:rPr>
              <a:pPr/>
              <a:t>5</a:t>
            </a:fld>
            <a:endParaRPr kumimoji="0" lang="en-US" sz="1200" b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1pPr>
            <a:lvl2pPr marL="742950" indent="-28575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2pPr>
            <a:lvl3pPr marL="11430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3pPr>
            <a:lvl4pPr marL="16002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4pPr>
            <a:lvl5pPr marL="20574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5pPr>
            <a:lvl6pPr marL="25146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6pPr>
            <a:lvl7pPr marL="29718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7pPr>
            <a:lvl8pPr marL="34290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8pPr>
            <a:lvl9pPr marL="38862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9pPr>
          </a:lstStyle>
          <a:p>
            <a:fld id="{0E3B163E-727D-45AF-B46B-41272C0DC959}" type="slidenum">
              <a:rPr kumimoji="0" lang="en-US" sz="1200" b="0" smtClean="0">
                <a:solidFill>
                  <a:schemeClr val="tx1"/>
                </a:solidFill>
              </a:rPr>
              <a:pPr/>
              <a:t>6</a:t>
            </a:fld>
            <a:endParaRPr kumimoji="0" lang="en-US" sz="1200" b="0">
              <a:solidFill>
                <a:schemeClr val="tx1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1pPr>
            <a:lvl2pPr marL="742950" indent="-28575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2pPr>
            <a:lvl3pPr marL="11430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3pPr>
            <a:lvl4pPr marL="16002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4pPr>
            <a:lvl5pPr marL="20574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5pPr>
            <a:lvl6pPr marL="25146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6pPr>
            <a:lvl7pPr marL="29718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7pPr>
            <a:lvl8pPr marL="34290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8pPr>
            <a:lvl9pPr marL="38862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9pPr>
          </a:lstStyle>
          <a:p>
            <a:fld id="{48F90205-5779-480E-81C5-DB4101FA888E}" type="slidenum">
              <a:rPr kumimoji="0" lang="en-US" sz="1200" b="0" smtClean="0">
                <a:solidFill>
                  <a:schemeClr val="tx1"/>
                </a:solidFill>
              </a:rPr>
              <a:pPr/>
              <a:t>13</a:t>
            </a:fld>
            <a:endParaRPr kumimoji="0" lang="en-US" sz="1200" b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1pPr>
            <a:lvl2pPr marL="742950" indent="-28575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2pPr>
            <a:lvl3pPr marL="11430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3pPr>
            <a:lvl4pPr marL="16002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4pPr>
            <a:lvl5pPr marL="2057400" indent="-228600" defTabSz="946150">
              <a:defRPr kumimoji="1" sz="1600" b="1">
                <a:solidFill>
                  <a:srgbClr val="CC6600"/>
                </a:solidFill>
                <a:latin typeface="Tahoma" charset="0"/>
              </a:defRPr>
            </a:lvl5pPr>
            <a:lvl6pPr marL="25146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6pPr>
            <a:lvl7pPr marL="29718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7pPr>
            <a:lvl8pPr marL="34290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8pPr>
            <a:lvl9pPr marL="3886200" indent="-228600" defTabSz="9461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 b="1">
                <a:solidFill>
                  <a:srgbClr val="CC6600"/>
                </a:solidFill>
                <a:latin typeface="Tahoma" charset="0"/>
              </a:defRPr>
            </a:lvl9pPr>
          </a:lstStyle>
          <a:p>
            <a:fld id="{462DEC47-600C-4D3D-87B0-A14130C62F5A}" type="slidenum">
              <a:rPr kumimoji="0" lang="en-US" sz="1200" b="0" smtClean="0">
                <a:solidFill>
                  <a:schemeClr val="tx1"/>
                </a:solidFill>
              </a:rPr>
              <a:pPr/>
              <a:t>17</a:t>
            </a:fld>
            <a:endParaRPr kumimoji="0" lang="en-US" sz="1200" b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47CA-1B3D-482F-B760-4BBCEDB87854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91CE-BFCC-4713-A0A0-8037E282085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sevierdirect.com/companion.jsp?ISBN=97801208840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en.wikipedia.org/wiki/Logi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3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7.wmf"/><Relationship Id="rId8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CS4168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/>
              <a:t>Lecture 7 - Linear </a:t>
            </a:r>
            <a:r>
              <a:rPr lang="en-IE" dirty="0"/>
              <a:t>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6165304"/>
            <a:ext cx="885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Based on the lecture slides accompanying “Data Mining: Practical Machine Learning  Tools and Techniques” by Ian H. Witten and </a:t>
            </a:r>
            <a:r>
              <a:rPr lang="en-IE" sz="1200" dirty="0" err="1"/>
              <a:t>Eibe</a:t>
            </a:r>
            <a:r>
              <a:rPr lang="en-IE" sz="1200" dirty="0"/>
              <a:t> Frank</a:t>
            </a:r>
          </a:p>
          <a:p>
            <a:r>
              <a:rPr lang="en-IE" sz="1200" dirty="0">
                <a:hlinkClick r:id="rId2"/>
              </a:rPr>
              <a:t>http://www.elsevierdirect.com/companion.jsp?ISBN=9780120884070</a:t>
            </a:r>
            <a:endParaRPr lang="en-IE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coefficient</a:t>
            </a:r>
            <a:endParaRPr lang="en-AU"/>
          </a:p>
        </p:txBody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sz="2800"/>
              <a:t>Measures the </a:t>
            </a:r>
            <a:r>
              <a:rPr lang="en-US" sz="2800" i="1"/>
              <a:t>statistical correlation</a:t>
            </a:r>
            <a:r>
              <a:rPr lang="en-US" sz="2800"/>
              <a:t> between the predicted values and the actual values</a:t>
            </a:r>
          </a:p>
          <a:p>
            <a:pPr marL="342900" indent="-342900"/>
            <a:endParaRPr lang="en-US" sz="2800"/>
          </a:p>
          <a:p>
            <a:pPr marL="342900" indent="-342900"/>
            <a:endParaRPr lang="en-US" sz="2800"/>
          </a:p>
          <a:p>
            <a:pPr marL="342900" indent="-342900"/>
            <a:endParaRPr lang="en-US" sz="2800"/>
          </a:p>
          <a:p>
            <a:pPr marL="342900" indent="-342900"/>
            <a:endParaRPr lang="en-US" sz="2800"/>
          </a:p>
          <a:p>
            <a:pPr marL="342900" indent="-342900"/>
            <a:endParaRPr lang="en-US" sz="2800"/>
          </a:p>
          <a:p>
            <a:pPr marL="342900" indent="-342900"/>
            <a:r>
              <a:rPr lang="en-US" sz="2800"/>
              <a:t>Scale independent, between –1 and +1</a:t>
            </a:r>
          </a:p>
          <a:p>
            <a:pPr marL="342900" indent="-342900"/>
            <a:r>
              <a:rPr lang="en-US" sz="2800"/>
              <a:t>Good performance leads to large values!</a:t>
            </a:r>
            <a:endParaRPr lang="en-AU" sz="2800"/>
          </a:p>
        </p:txBody>
      </p:sp>
      <p:graphicFrame>
        <p:nvGraphicFramePr>
          <p:cNvPr id="1354756" name="Object 4"/>
          <p:cNvGraphicFramePr>
            <a:graphicFrameLocks noChangeAspect="1"/>
          </p:cNvGraphicFramePr>
          <p:nvPr/>
        </p:nvGraphicFramePr>
        <p:xfrm>
          <a:off x="4108450" y="2667000"/>
          <a:ext cx="850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749160" progId="Equation.3">
                  <p:embed/>
                </p:oleObj>
              </mc:Choice>
              <mc:Fallback>
                <p:oleObj name="Equation" r:id="rId2" imgW="850680" imgH="749160" progId="Equation.3">
                  <p:embed/>
                  <p:pic>
                    <p:nvPicPr>
                      <p:cNvPr id="135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667000"/>
                        <a:ext cx="850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757" name="Object 5"/>
          <p:cNvGraphicFramePr>
            <a:graphicFrameLocks noChangeAspect="1"/>
          </p:cNvGraphicFramePr>
          <p:nvPr/>
        </p:nvGraphicFramePr>
        <p:xfrm>
          <a:off x="920750" y="3733800"/>
          <a:ext cx="280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939600" progId="Equation.3">
                  <p:embed/>
                </p:oleObj>
              </mc:Choice>
              <mc:Fallback>
                <p:oleObj name="Equation" r:id="rId4" imgW="2806560" imgH="939600" progId="Equation.3">
                  <p:embed/>
                  <p:pic>
                    <p:nvPicPr>
                      <p:cNvPr id="135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733800"/>
                        <a:ext cx="280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758" name="Object 6"/>
          <p:cNvGraphicFramePr>
            <a:graphicFrameLocks noChangeAspect="1"/>
          </p:cNvGraphicFramePr>
          <p:nvPr/>
        </p:nvGraphicFramePr>
        <p:xfrm>
          <a:off x="4044950" y="3733800"/>
          <a:ext cx="200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6280" imgH="939600" progId="Equation.3">
                  <p:embed/>
                </p:oleObj>
              </mc:Choice>
              <mc:Fallback>
                <p:oleObj name="Equation" r:id="rId6" imgW="2006280" imgH="939600" progId="Equation.3">
                  <p:embed/>
                  <p:pic>
                    <p:nvPicPr>
                      <p:cNvPr id="135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3733800"/>
                        <a:ext cx="200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759" name="Object 7"/>
          <p:cNvGraphicFramePr>
            <a:graphicFrameLocks noChangeAspect="1"/>
          </p:cNvGraphicFramePr>
          <p:nvPr/>
        </p:nvGraphicFramePr>
        <p:xfrm>
          <a:off x="6438900" y="3733800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2920" imgH="939600" progId="Equation.3">
                  <p:embed/>
                </p:oleObj>
              </mc:Choice>
              <mc:Fallback>
                <p:oleObj name="Equation" r:id="rId8" imgW="1942920" imgH="939600" progId="Equation.3">
                  <p:embed/>
                  <p:pic>
                    <p:nvPicPr>
                      <p:cNvPr id="135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733800"/>
                        <a:ext cx="194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8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measure?</a:t>
            </a:r>
            <a:endParaRPr lang="en-AU"/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7543800" cy="4114800"/>
          </a:xfrm>
        </p:spPr>
        <p:txBody>
          <a:bodyPr/>
          <a:lstStyle/>
          <a:p>
            <a:r>
              <a:rPr lang="en-US"/>
              <a:t>Best to look at all of them</a:t>
            </a:r>
          </a:p>
          <a:p>
            <a:r>
              <a:rPr lang="en-US"/>
              <a:t>Often it doesn’t matter</a:t>
            </a:r>
          </a:p>
          <a:p>
            <a:r>
              <a:rPr lang="en-US"/>
              <a:t>Example:</a:t>
            </a:r>
            <a:endParaRPr lang="en-AU"/>
          </a:p>
        </p:txBody>
      </p:sp>
      <p:graphicFrame>
        <p:nvGraphicFramePr>
          <p:cNvPr id="1355859" name="Group 83"/>
          <p:cNvGraphicFramePr>
            <a:graphicFrameLocks noGrp="1"/>
          </p:cNvGraphicFramePr>
          <p:nvPr/>
        </p:nvGraphicFramePr>
        <p:xfrm>
          <a:off x="762000" y="3136900"/>
          <a:ext cx="7772400" cy="237744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Root mean-squared error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67.8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91.7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63.3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57.4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Mean absolute error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41.3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38.5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33.4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29.2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Root rel squared error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42.2%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57.2%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39.4%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35.8%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Relative absolute error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43.1%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40.1%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34.8%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30.4%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Correlation coefficient</a:t>
                      </a:r>
                      <a:endParaRPr kumimoji="1" lang="en-A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0.88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0.88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0.89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0.91</a:t>
                      </a:r>
                      <a:endParaRPr kumimoji="1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5860" name="Rectangle 84"/>
          <p:cNvSpPr>
            <a:spLocks noChangeArrowheads="1"/>
          </p:cNvSpPr>
          <p:nvPr/>
        </p:nvSpPr>
        <p:spPr bwMode="auto">
          <a:xfrm>
            <a:off x="4191000" y="5854700"/>
            <a:ext cx="20574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8925" indent="-288925">
              <a:spcBef>
                <a:spcPct val="0"/>
              </a:spcBef>
              <a:buClr>
                <a:schemeClr val="tx1"/>
              </a:buClr>
              <a:buFont typeface="Wingdings" charset="2"/>
              <a:buChar char="v"/>
            </a:pPr>
            <a:r>
              <a:rPr lang="en-US" sz="1800" b="0">
                <a:solidFill>
                  <a:schemeClr val="tx1"/>
                </a:solidFill>
              </a:rPr>
              <a:t>D best</a:t>
            </a:r>
          </a:p>
          <a:p>
            <a:pPr marL="288925" indent="-288925">
              <a:spcBef>
                <a:spcPct val="0"/>
              </a:spcBef>
              <a:buClr>
                <a:schemeClr val="tx1"/>
              </a:buClr>
              <a:buFont typeface="Wingdings" charset="2"/>
              <a:buChar char="v"/>
            </a:pPr>
            <a:r>
              <a:rPr lang="en-US" sz="1800" b="0">
                <a:solidFill>
                  <a:schemeClr val="tx1"/>
                </a:solidFill>
              </a:rPr>
              <a:t>C second-best</a:t>
            </a:r>
          </a:p>
          <a:p>
            <a:pPr marL="288925" indent="-288925">
              <a:spcBef>
                <a:spcPct val="0"/>
              </a:spcBef>
              <a:buClr>
                <a:schemeClr val="tx1"/>
              </a:buClr>
              <a:buFont typeface="Wingdings" charset="2"/>
              <a:buChar char="v"/>
            </a:pPr>
            <a:r>
              <a:rPr lang="en-US" sz="1800" b="0">
                <a:solidFill>
                  <a:schemeClr val="tx1"/>
                </a:solidFill>
              </a:rPr>
              <a:t>A, B arguable</a:t>
            </a:r>
            <a:endParaRPr lang="en-AU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Classification</a:t>
            </a:r>
            <a:br>
              <a:rPr lang="en-IE" dirty="0"/>
            </a:br>
            <a:r>
              <a:rPr lang="en-IE" sz="2700" dirty="0"/>
              <a:t>- Logistic Regression</a:t>
            </a:r>
            <a:br>
              <a:rPr lang="en-IE" sz="2700" dirty="0"/>
            </a:br>
            <a:r>
              <a:rPr lang="en-IE" sz="2700" dirty="0"/>
              <a:t>- Perceptron</a:t>
            </a:r>
            <a:br>
              <a:rPr lang="en-IE" sz="2700" dirty="0"/>
            </a:br>
            <a:r>
              <a:rPr lang="en-IE" sz="2700" dirty="0"/>
              <a:t>- Winnow</a:t>
            </a:r>
            <a:br>
              <a:rPr lang="en-IE" sz="2700" dirty="0"/>
            </a:br>
            <a:r>
              <a:rPr lang="en-IE" sz="2700" dirty="0"/>
              <a:t>- SVM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949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dirty="0"/>
              <a:t>Any</a:t>
            </a:r>
            <a:r>
              <a:rPr lang="en-US" sz="2800" dirty="0"/>
              <a:t> regression technique can be used for classification</a:t>
            </a:r>
          </a:p>
          <a:p>
            <a:pPr lvl="1"/>
            <a:r>
              <a:rPr lang="en-US" sz="2400" dirty="0"/>
              <a:t>Training: perform a regression for each class, setting the output to 1 for training instances that belong to class, and 0 for those that don’t</a:t>
            </a:r>
          </a:p>
          <a:p>
            <a:pPr lvl="1"/>
            <a:r>
              <a:rPr lang="en-US" sz="2400" dirty="0"/>
              <a:t>Prediction: predict class corresponding to model with largest output value (</a:t>
            </a:r>
            <a:r>
              <a:rPr lang="en-US" sz="2400" i="1" dirty="0"/>
              <a:t>membership value</a:t>
            </a:r>
            <a:r>
              <a:rPr lang="en-US" sz="2400" dirty="0"/>
              <a:t>)</a:t>
            </a:r>
          </a:p>
          <a:p>
            <a:r>
              <a:rPr lang="en-US" sz="2800" dirty="0"/>
              <a:t>For linear regression this is known </a:t>
            </a:r>
            <a:r>
              <a:rPr lang="en-US" sz="2800"/>
              <a:t>as </a:t>
            </a:r>
            <a:r>
              <a:rPr lang="en-US" sz="2800" i="1">
                <a:solidFill>
                  <a:srgbClr val="FF0000"/>
                </a:solidFill>
              </a:rPr>
              <a:t>multi-response </a:t>
            </a:r>
            <a:r>
              <a:rPr lang="en-US" sz="2800" i="1" dirty="0">
                <a:solidFill>
                  <a:srgbClr val="FF0000"/>
                </a:solidFill>
              </a:rPr>
              <a:t>linear regression</a:t>
            </a:r>
          </a:p>
          <a:p>
            <a:r>
              <a:rPr lang="en-IE" sz="2800" dirty="0"/>
              <a:t>Problem: membership values are not in [0,1] range, so aren't proper probability estimates</a:t>
            </a:r>
            <a:endParaRPr lang="en-US" sz="28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Models: Logistic Regression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0"/>
                <a:r>
                  <a:rPr lang="en-US" dirty="0"/>
                  <a:t>Builds a linear model for a transformed target variable</a:t>
                </a:r>
                <a:endParaRPr lang="en-IE" dirty="0"/>
              </a:p>
              <a:p>
                <a:pPr lvl="0"/>
                <a:r>
                  <a:rPr lang="en-US" dirty="0"/>
                  <a:t>Assume we have two classes</a:t>
                </a:r>
                <a:endParaRPr lang="en-IE" dirty="0"/>
              </a:p>
              <a:p>
                <a:pPr lvl="0"/>
                <a:r>
                  <a:rPr lang="en-US" dirty="0"/>
                  <a:t>Logistic regression replaces the target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𝑃</m:t>
                    </m:r>
                    <m:r>
                      <a:rPr lang="en-IE" b="0" i="1" smtClean="0">
                        <a:latin typeface="Cambria Math"/>
                      </a:rPr>
                      <m:t>[1|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E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E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IE" b="0" i="1" smtClean="0">
                        <a:latin typeface="Cambria Math"/>
                      </a:rPr>
                      <m:t>]</m:t>
                    </m:r>
                  </m:oMath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US" dirty="0"/>
                  <a:t>by this target</a:t>
                </a: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IE" b="0" i="1" smtClean="0">
                                    <a:latin typeface="Cambria Math"/>
                                  </a:rPr>
                                  <m:t>[1|</m:t>
                                </m:r>
                                <m:sSub>
                                  <m:sSubPr>
                                    <m:ctrlPr>
                                      <a:rPr lang="en-I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en-IE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IE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IE" b="0" i="1" smtClean="0">
                                    <a:latin typeface="Cambria Math"/>
                                  </a:rPr>
                                  <m:t>[1|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]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lvl="0"/>
                <a:r>
                  <a:rPr lang="en-US" i="1" dirty="0" err="1"/>
                  <a:t>Logit</a:t>
                </a:r>
                <a:r>
                  <a:rPr lang="en-US" i="1" dirty="0"/>
                  <a:t> transformation </a:t>
                </a:r>
                <a:r>
                  <a:rPr lang="en-US" dirty="0"/>
                  <a:t>maps [0,1] to (­-∞, +∞)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283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Logit</a:t>
            </a:r>
            <a:r>
              <a:rPr lang="en-IE" dirty="0"/>
              <a:t> Transformation</a:t>
            </a:r>
          </a:p>
        </p:txBody>
      </p:sp>
      <p:pic>
        <p:nvPicPr>
          <p:cNvPr id="145412" name="Picture 4" descr="File:Logit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144928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1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Models: Logistic Regression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dirty="0"/>
                  <a:t>Then approximate the new target with a linear function:	</a:t>
                </a:r>
                <a:endParaRPr lang="en-IE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E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IE" b="0" i="1" smtClean="0">
                                    <a:latin typeface="Cambria Math"/>
                                  </a:rPr>
                                  <m:t>[1|</m:t>
                                </m:r>
                                <m:sSub>
                                  <m:sSubPr>
                                    <m:ctrlPr>
                                      <a:rPr lang="en-I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en-IE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IE" b="0" i="1" smtClean="0">
                                    <a:latin typeface="Cambria Math"/>
                                  </a:rPr>
                                  <m:t>𝑃</m:t>
                                </m:r>
                                <m:r>
                                  <a:rPr lang="en-IE" b="0" i="1" smtClean="0">
                                    <a:latin typeface="Cambria Math"/>
                                  </a:rPr>
                                  <m:t>[1|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IE" b="0" i="1" smtClean="0">
                                    <a:latin typeface="Cambria Math"/>
                                  </a:rPr>
                                  <m:t>]</m:t>
                                </m:r>
                              </m:den>
                            </m:f>
                          </m:e>
                        </m:d>
                        <m:r>
                          <a:rPr lang="en-IE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E" b="0" i="1" smtClean="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	</a:t>
                </a:r>
              </a:p>
              <a:p>
                <a:r>
                  <a:rPr lang="en-IE" dirty="0"/>
                  <a:t>Once this is done (there are several methods to do it which we will not discuss), you can find:</a:t>
                </a:r>
              </a:p>
              <a:p>
                <a:pPr marL="0" indent="0">
                  <a:buNone/>
                </a:pPr>
                <a:endParaRPr lang="en-IE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E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E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b="0" i="1" smtClean="0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IE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E" i="1">
                                      <a:latin typeface="Cambria Math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56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are </a:t>
            </a:r>
            <a:r>
              <a:rPr lang="en-US" dirty="0" err="1"/>
              <a:t>Hyperplanes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Decision boundary for two-class logistic regression is where probability equals 0.5: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800" i="1"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I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sz="2800" i="1">
                              <a:latin typeface="Cambria Math"/>
                            </a:rPr>
                            <m:t>1</m:t>
                          </m:r>
                        </m:e>
                        <m:e>
                          <m:sSub>
                            <m:sSubPr>
                              <m:ctrlPr>
                                <a:rPr lang="en-I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I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E" sz="2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I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E" sz="28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IE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E" sz="28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I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800" i="1"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IE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IE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E" sz="2800" i="1">
                                      <a:latin typeface="Cambria Math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I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E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E" sz="28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IE" sz="28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which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E" sz="2800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IE" sz="2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E" sz="2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E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E" sz="28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I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IE" sz="2800" i="1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I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E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IE" sz="2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Thus, logistic regression can only separate data that can be separated by a hyperplane.</a:t>
                </a:r>
              </a:p>
            </p:txBody>
          </p:sp>
        </mc:Choice>
        <mc:Fallback>
          <p:sp>
            <p:nvSpPr>
              <p:cNvPr id="1331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348" r="-88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Linear Models: The Perceptron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Don't actually need probability estimates if all we want to do is classification</a:t>
            </a:r>
            <a:endParaRPr lang="en-IE" dirty="0"/>
          </a:p>
          <a:p>
            <a:pPr lvl="0"/>
            <a:r>
              <a:rPr lang="en-US" dirty="0"/>
              <a:t>Different approach: learn separating </a:t>
            </a:r>
            <a:r>
              <a:rPr lang="en-US" dirty="0" err="1"/>
              <a:t>hyperplane</a:t>
            </a:r>
            <a:endParaRPr lang="en-IE" dirty="0"/>
          </a:p>
          <a:p>
            <a:pPr lvl="0"/>
            <a:r>
              <a:rPr lang="en-US" dirty="0"/>
              <a:t>Assumption: data is </a:t>
            </a:r>
            <a:r>
              <a:rPr lang="en-US" i="1" dirty="0"/>
              <a:t>linearly separable</a:t>
            </a:r>
            <a:endParaRPr lang="en-IE" dirty="0"/>
          </a:p>
          <a:p>
            <a:pPr lvl="0"/>
            <a:r>
              <a:rPr lang="en-US" dirty="0"/>
              <a:t>Algorithm for learning separating </a:t>
            </a:r>
            <a:r>
              <a:rPr lang="en-US" dirty="0" err="1"/>
              <a:t>hyperplane</a:t>
            </a:r>
            <a:r>
              <a:rPr lang="en-US" dirty="0"/>
              <a:t>: </a:t>
            </a:r>
            <a:r>
              <a:rPr lang="en-US" i="1" dirty="0"/>
              <a:t>perceptron learning rule</a:t>
            </a:r>
            <a:r>
              <a:rPr lang="en-US" dirty="0"/>
              <a:t> </a:t>
            </a:r>
            <a:endParaRPr lang="en-IE" dirty="0"/>
          </a:p>
          <a:p>
            <a:pPr lvl="0"/>
            <a:r>
              <a:rPr lang="en-US" dirty="0" err="1"/>
              <a:t>Hyperplane</a:t>
            </a:r>
            <a:r>
              <a:rPr lang="en-US" dirty="0"/>
              <a:t>:</a:t>
            </a:r>
            <a:r>
              <a:rPr lang="en-IE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we again assume that there is a constant attribute with value 1 (</a:t>
            </a:r>
            <a:r>
              <a:rPr lang="en-US" i="1" dirty="0"/>
              <a:t>bias</a:t>
            </a:r>
            <a:r>
              <a:rPr lang="en-US" dirty="0"/>
              <a:t>) </a:t>
            </a:r>
            <a:endParaRPr lang="en-IE" dirty="0"/>
          </a:p>
          <a:p>
            <a:pPr lvl="0"/>
            <a:r>
              <a:rPr lang="en-US" dirty="0"/>
              <a:t>If sum is greater than zero we predict the first class, otherwise the second class</a:t>
            </a:r>
            <a:endParaRPr lang="en-IE" dirty="0"/>
          </a:p>
          <a:p>
            <a:endParaRPr lang="en-IE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15817" y="3861048"/>
          <a:ext cx="4322972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28600" progId="Equation.3">
                  <p:embed/>
                </p:oleObj>
              </mc:Choice>
              <mc:Fallback>
                <p:oleObj name="Equation" r:id="rId2" imgW="20574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7" y="3861048"/>
                        <a:ext cx="4322972" cy="504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16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Perceptron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>
            <a:noAutofit/>
          </a:bodyPr>
          <a:lstStyle/>
          <a:p>
            <a:r>
              <a:rPr lang="en-US" sz="2000" dirty="0"/>
              <a:t>Why does this work?</a:t>
            </a:r>
            <a:br>
              <a:rPr lang="en-IE" sz="2000" dirty="0"/>
            </a:br>
            <a:r>
              <a:rPr lang="en-US" sz="2000" dirty="0"/>
              <a:t>Consider situation where instance </a:t>
            </a:r>
            <a:r>
              <a:rPr lang="en-US" sz="2000" i="1" dirty="0"/>
              <a:t>a </a:t>
            </a:r>
            <a:r>
              <a:rPr lang="en-US" sz="2000" dirty="0"/>
              <a:t>pertaining to the first class has been added: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This means output for </a:t>
            </a:r>
            <a:r>
              <a:rPr lang="en-US" sz="2000" i="1" dirty="0"/>
              <a:t>a </a:t>
            </a:r>
            <a:r>
              <a:rPr lang="en-US" sz="2000" dirty="0"/>
              <a:t>has increased by: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This number is always positive, thus the hyperplane has moved into the correct direction (and we can show output decreases for instances of other class).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5" y="1340768"/>
            <a:ext cx="8208912" cy="1600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Set all weights to zero</a:t>
            </a:r>
            <a:endParaRPr lang="en-IE" sz="16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Until all instances in the training data are classified correctly </a:t>
            </a:r>
          </a:p>
          <a:p>
            <a:pPr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 For each instance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in the training data</a:t>
            </a:r>
            <a:endParaRPr lang="en-IE" sz="16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is classified incorrectly by the perceptron</a:t>
            </a:r>
            <a:endParaRPr lang="en-IE" sz="1600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belongs to the first class add it to the weight vector </a:t>
            </a:r>
          </a:p>
          <a:p>
            <a:pPr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      else subtract it from the weight vector</a:t>
            </a:r>
            <a:endParaRPr lang="en-IE" sz="1600" b="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15880"/>
              </p:ext>
            </p:extLst>
          </p:nvPr>
        </p:nvGraphicFramePr>
        <p:xfrm>
          <a:off x="899592" y="4293096"/>
          <a:ext cx="6624736" cy="46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228600" progId="Equation.3">
                  <p:embed/>
                </p:oleObj>
              </mc:Choice>
              <mc:Fallback>
                <p:oleObj name="Equation" r:id="rId2" imgW="339084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93096"/>
                        <a:ext cx="6624736" cy="46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263679"/>
              </p:ext>
            </p:extLst>
          </p:nvPr>
        </p:nvGraphicFramePr>
        <p:xfrm>
          <a:off x="2525713" y="5229200"/>
          <a:ext cx="3373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228600" progId="Equation.3">
                  <p:embed/>
                </p:oleObj>
              </mc:Choice>
              <mc:Fallback>
                <p:oleObj name="Equation" r:id="rId4" imgW="172692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5229200"/>
                        <a:ext cx="33734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69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Styles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IE" sz="2400" dirty="0"/>
              <a:t>Predictive/Supervised</a:t>
            </a:r>
          </a:p>
          <a:p>
            <a:pPr lvl="1"/>
            <a:r>
              <a:rPr lang="en-IE" sz="2400" dirty="0"/>
              <a:t>Classification techniques</a:t>
            </a:r>
          </a:p>
          <a:p>
            <a:pPr lvl="2"/>
            <a:r>
              <a:rPr lang="en-US" sz="2000" dirty="0"/>
              <a:t>predicting a discrete attribute/class</a:t>
            </a:r>
            <a:endParaRPr lang="en-IE" sz="2000" dirty="0"/>
          </a:p>
          <a:p>
            <a:pPr lvl="1"/>
            <a:r>
              <a:rPr lang="en-IE" sz="2400" dirty="0"/>
              <a:t>Numeric prediction techniques</a:t>
            </a:r>
          </a:p>
          <a:p>
            <a:pPr lvl="2"/>
            <a:r>
              <a:rPr lang="en-US" sz="2000" dirty="0"/>
              <a:t>predicting a numeric quantity</a:t>
            </a:r>
            <a:br>
              <a:rPr lang="en-IE" sz="2000" dirty="0"/>
            </a:br>
            <a:r>
              <a:rPr lang="en-IE" sz="2000" dirty="0"/>
              <a:t>	</a:t>
            </a:r>
          </a:p>
          <a:p>
            <a:r>
              <a:rPr lang="en-IE" sz="2400" dirty="0"/>
              <a:t>Descriptive/Unsupervised</a:t>
            </a:r>
          </a:p>
          <a:p>
            <a:pPr lvl="1"/>
            <a:r>
              <a:rPr lang="en-IE" sz="2400" dirty="0"/>
              <a:t>Association learning techniques</a:t>
            </a:r>
          </a:p>
          <a:p>
            <a:pPr lvl="2"/>
            <a:r>
              <a:rPr lang="en-US" sz="2000" dirty="0"/>
              <a:t>detecting associations between features</a:t>
            </a:r>
            <a:endParaRPr lang="en-IE" sz="2000" dirty="0"/>
          </a:p>
          <a:p>
            <a:pPr lvl="1"/>
            <a:r>
              <a:rPr lang="en-IE" sz="2400" dirty="0"/>
              <a:t>Clustering techniques</a:t>
            </a:r>
          </a:p>
          <a:p>
            <a:pPr lvl="2"/>
            <a:r>
              <a:rPr lang="en-US" sz="2000" dirty="0"/>
              <a:t>grouping similar instances into clusters</a:t>
            </a:r>
            <a:endParaRPr lang="en-I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A291CE-BFCC-4713-A0A0-8037E2820858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42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The Perceptron as a Neural Network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812925"/>
            <a:ext cx="540067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58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Linear Models: Winnow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dirty="0"/>
                  <a:t>Another </a:t>
                </a:r>
                <a:r>
                  <a:rPr lang="en-US" i="1" dirty="0"/>
                  <a:t>mistake-­driven </a:t>
                </a:r>
                <a:r>
                  <a:rPr lang="en-US" dirty="0"/>
                  <a:t>algorithm for finding a separating </a:t>
                </a:r>
                <a:r>
                  <a:rPr lang="en-US" dirty="0" err="1"/>
                  <a:t>hyperplane</a:t>
                </a:r>
                <a:endParaRPr lang="en-IE" sz="1200" dirty="0"/>
              </a:p>
              <a:p>
                <a:r>
                  <a:rPr lang="en-US" sz="800" dirty="0"/>
                  <a:t> </a:t>
                </a:r>
                <a:endParaRPr lang="en-IE" sz="4800" dirty="0"/>
              </a:p>
              <a:p>
                <a:pPr lvl="1"/>
                <a:r>
                  <a:rPr lang="en-US" dirty="0"/>
                  <a:t>Assumes binary data (i.e. attribute values are either zero or one)</a:t>
                </a:r>
                <a:endParaRPr lang="en-IE" sz="1200" dirty="0"/>
              </a:p>
              <a:p>
                <a:r>
                  <a:rPr lang="en-US" sz="800" dirty="0"/>
                  <a:t> </a:t>
                </a:r>
                <a:endParaRPr lang="en-IE" sz="4800" dirty="0"/>
              </a:p>
              <a:p>
                <a:pPr lvl="0"/>
                <a:r>
                  <a:rPr lang="en-US" dirty="0"/>
                  <a:t>Differences: </a:t>
                </a:r>
              </a:p>
              <a:p>
                <a:pPr lvl="1"/>
                <a:r>
                  <a:rPr lang="en-US" i="1" dirty="0"/>
                  <a:t>multiplicative </a:t>
                </a:r>
                <a:r>
                  <a:rPr lang="en-US" dirty="0"/>
                  <a:t>updates instead of </a:t>
                </a:r>
                <a:r>
                  <a:rPr lang="en-US" i="1" dirty="0"/>
                  <a:t>additive </a:t>
                </a:r>
                <a:r>
                  <a:rPr lang="en-US" dirty="0"/>
                  <a:t>updates; weights are multiplied by a user­-specified parameter α &gt; 1 (or its inverse 1/α)</a:t>
                </a:r>
                <a:endParaRPr lang="en-IE" sz="4400" dirty="0"/>
              </a:p>
              <a:p>
                <a:pPr lvl="1"/>
                <a:r>
                  <a:rPr lang="en-US" dirty="0"/>
                  <a:t>user­-specified threshold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IE" sz="800" dirty="0"/>
              </a:p>
              <a:p>
                <a:endParaRPr lang="en-US" dirty="0"/>
              </a:p>
              <a:p>
                <a:r>
                  <a:rPr lang="en-US" dirty="0"/>
                  <a:t>Predict first class if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830" r="-1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07904" y="5301208"/>
          <a:ext cx="4349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228600" progId="Equation.3">
                  <p:embed/>
                </p:oleObj>
              </mc:Choice>
              <mc:Fallback>
                <p:oleObj name="Equation" r:id="rId4" imgW="207000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301208"/>
                        <a:ext cx="4349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06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Winnow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>
            <a:noAutofit/>
          </a:bodyPr>
          <a:lstStyle/>
          <a:p>
            <a:r>
              <a:rPr lang="en-US" sz="2400" dirty="0"/>
              <a:t>Winnow is very effective in homing in on relevant features (it is attribute efficient)</a:t>
            </a:r>
          </a:p>
          <a:p>
            <a:r>
              <a:rPr lang="en-IE" sz="2400" dirty="0"/>
              <a:t>Both the perceptron and winnow can be used to interactively improve the model as new instances arrive continuously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5" y="1340768"/>
            <a:ext cx="8208912" cy="2850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while some instances are misclassified  </a:t>
            </a:r>
          </a:p>
          <a:p>
            <a:pPr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  for each instance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in the training data</a:t>
            </a:r>
            <a:endParaRPr lang="en-IE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    classify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using the current weights </a:t>
            </a:r>
          </a:p>
          <a:p>
            <a:pPr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    if the predicted class is incorrect</a:t>
            </a:r>
            <a:endParaRPr lang="en-IE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0" dirty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belongs to the first class</a:t>
            </a:r>
            <a:endParaRPr lang="en-IE" b="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IE" b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b="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that is 1, multiply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l-GR" dirty="0">
                <a:latin typeface="Courier New" pitchFamily="49" charset="0"/>
                <a:cs typeface="Courier New" pitchFamily="49" charset="0"/>
              </a:rPr>
              <a:t>α</a:t>
            </a:r>
            <a:br>
              <a:rPr lang="en-US" b="0" dirty="0">
                <a:latin typeface="Courier New" pitchFamily="49" charset="0"/>
                <a:cs typeface="Courier New" pitchFamily="49" charset="0"/>
              </a:rPr>
            </a:br>
            <a:r>
              <a:rPr lang="en-US" b="0" dirty="0">
                <a:latin typeface="Courier New" pitchFamily="49" charset="0"/>
                <a:cs typeface="Courier New" pitchFamily="49" charset="0"/>
              </a:rPr>
              <a:t>        (if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b="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is 0 leave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unchanged)</a:t>
            </a:r>
            <a:br>
              <a:rPr lang="en-US" b="0" dirty="0">
                <a:latin typeface="Courier New" pitchFamily="49" charset="0"/>
                <a:cs typeface="Courier New" pitchFamily="49" charset="0"/>
              </a:rPr>
            </a:br>
            <a:r>
              <a:rPr lang="en-US" b="0" dirty="0">
                <a:latin typeface="Courier New" pitchFamily="49" charset="0"/>
                <a:cs typeface="Courier New" pitchFamily="49" charset="0"/>
              </a:rPr>
              <a:t>      otherwise </a:t>
            </a:r>
          </a:p>
          <a:p>
            <a:pPr>
              <a:buNone/>
            </a:pPr>
            <a:r>
              <a:rPr lang="en-IE" b="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b="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that is 1, divide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l-GR" dirty="0">
                <a:latin typeface="Courier New" pitchFamily="49" charset="0"/>
                <a:cs typeface="Courier New" pitchFamily="49" charset="0"/>
              </a:rPr>
              <a:t>α</a:t>
            </a:r>
            <a:br>
              <a:rPr lang="en-US" b="0" dirty="0">
                <a:latin typeface="Courier New" pitchFamily="49" charset="0"/>
                <a:cs typeface="Courier New" pitchFamily="49" charset="0"/>
              </a:rPr>
            </a:br>
            <a:r>
              <a:rPr lang="en-US" b="0" dirty="0">
                <a:latin typeface="Courier New" pitchFamily="49" charset="0"/>
                <a:cs typeface="Courier New" pitchFamily="49" charset="0"/>
              </a:rPr>
              <a:t>        (if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a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E" b="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is 0 leave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i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unchanged)</a:t>
            </a:r>
            <a:endParaRPr lang="en-IE" b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5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DB3A-7592-4386-ADFD-6963FCA7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Models: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2C41-7FFB-4A26-95E8-DED59611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Self-study</a:t>
            </a:r>
          </a:p>
        </p:txBody>
      </p:sp>
    </p:spTree>
    <p:extLst>
      <p:ext uri="{BB962C8B-B14F-4D97-AF65-F5344CB8AC3E}">
        <p14:creationId xmlns:p14="http://schemas.microsoft.com/office/powerpoint/2010/main" val="8247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/>
              <a:t>Numeric Prediction/Regression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742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Training Instances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9712" y="2348880"/>
          <a:ext cx="5225142" cy="3440192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9872">
                <a:tc>
                  <a:txBody>
                    <a:bodyPr/>
                    <a:lstStyle/>
                    <a:p>
                      <a:endParaRPr lang="en-IE" baseline="-25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  <a:p>
                      <a:pPr algn="ctr"/>
                      <a:r>
                        <a:rPr lang="en-IE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⁞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⁞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97623" y="2618755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28600" progId="Equation.3">
                  <p:embed/>
                </p:oleObj>
              </mc:Choice>
              <mc:Fallback>
                <p:oleObj name="Equation" r:id="rId2" imgW="17748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623" y="2618755"/>
                        <a:ext cx="354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589911" y="2593355"/>
          <a:ext cx="354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53800" progId="Equation.3">
                  <p:embed/>
                </p:oleObj>
              </mc:Choice>
              <mc:Fallback>
                <p:oleObj name="Equation" r:id="rId4" imgW="177480" imgH="253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911" y="2593355"/>
                        <a:ext cx="354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25815" y="2580655"/>
          <a:ext cx="354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41200" progId="Equation.3">
                  <p:embed/>
                </p:oleObj>
              </mc:Choice>
              <mc:Fallback>
                <p:oleObj name="Equation" r:id="rId6" imgW="177480" imgH="24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815" y="2580655"/>
                        <a:ext cx="3540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934123" y="3398168"/>
          <a:ext cx="481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28600" progId="Equation.3">
                  <p:embed/>
                </p:oleObj>
              </mc:Choice>
              <mc:Fallback>
                <p:oleObj name="Equation" r:id="rId8" imgW="24120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123" y="3398168"/>
                        <a:ext cx="481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526411" y="3372768"/>
          <a:ext cx="4810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53800" progId="Equation.3">
                  <p:embed/>
                </p:oleObj>
              </mc:Choice>
              <mc:Fallback>
                <p:oleObj name="Equation" r:id="rId10" imgW="241200" imgH="2538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411" y="3372768"/>
                        <a:ext cx="4810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662364" y="3385418"/>
          <a:ext cx="4810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195" imgH="241195" progId="Equation.3">
                  <p:embed/>
                </p:oleObj>
              </mc:Choice>
              <mc:Fallback>
                <p:oleObj name="Equation" r:id="rId12" imgW="241195" imgH="241195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364" y="3385418"/>
                        <a:ext cx="4810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3921423" y="4045471"/>
          <a:ext cx="5064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228600" progId="Equation.3">
                  <p:embed/>
                </p:oleObj>
              </mc:Choice>
              <mc:Fallback>
                <p:oleObj name="Equation" r:id="rId14" imgW="253800" imgH="22860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423" y="4045471"/>
                        <a:ext cx="5064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513711" y="4020071"/>
          <a:ext cx="506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53800" progId="Equation.3">
                  <p:embed/>
                </p:oleObj>
              </mc:Choice>
              <mc:Fallback>
                <p:oleObj name="Equation" r:id="rId16" imgW="253800" imgH="25380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711" y="4020071"/>
                        <a:ext cx="5064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649615" y="4032771"/>
          <a:ext cx="5064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241200" progId="Equation.3">
                  <p:embed/>
                </p:oleObj>
              </mc:Choice>
              <mc:Fallback>
                <p:oleObj name="Equation" r:id="rId18" imgW="253800" imgH="24120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615" y="4032771"/>
                        <a:ext cx="5064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3945236" y="5270376"/>
          <a:ext cx="5064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228600" progId="Equation.3">
                  <p:embed/>
                </p:oleObj>
              </mc:Choice>
              <mc:Fallback>
                <p:oleObj name="Equation" r:id="rId20" imgW="253800" imgH="22860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236" y="5270376"/>
                        <a:ext cx="5064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537524" y="5244976"/>
          <a:ext cx="5064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253800" progId="Equation.3">
                  <p:embed/>
                </p:oleObj>
              </mc:Choice>
              <mc:Fallback>
                <p:oleObj name="Equation" r:id="rId22" imgW="253800" imgH="253800" progId="Equation.3">
                  <p:embed/>
                  <p:pic>
                    <p:nvPicPr>
                      <p:cNvPr id="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524" y="5244976"/>
                        <a:ext cx="5064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5673428" y="5257676"/>
          <a:ext cx="5064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241200" progId="Equation.3">
                  <p:embed/>
                </p:oleObj>
              </mc:Choice>
              <mc:Fallback>
                <p:oleObj name="Equation" r:id="rId24" imgW="253800" imgH="24120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428" y="5257676"/>
                        <a:ext cx="5064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82912" y="2640980"/>
          <a:ext cx="354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7480" imgH="241200" progId="Equation.3">
                  <p:embed/>
                </p:oleObj>
              </mc:Choice>
              <mc:Fallback>
                <p:oleObj name="Equation" r:id="rId26" imgW="177480" imgH="241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912" y="2640980"/>
                        <a:ext cx="354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35301" y="3397175"/>
          <a:ext cx="4810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28600" progId="Equation.3">
                  <p:embed/>
                </p:oleObj>
              </mc:Choice>
              <mc:Fallback>
                <p:oleObj name="Equation" r:id="rId28" imgW="24120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1" y="3397175"/>
                        <a:ext cx="4810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22601" y="4044478"/>
          <a:ext cx="5064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00" imgH="228600" progId="Equation.3">
                  <p:embed/>
                </p:oleObj>
              </mc:Choice>
              <mc:Fallback>
                <p:oleObj name="Equation" r:id="rId30" imgW="25380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1" y="4044478"/>
                        <a:ext cx="5064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046413" y="5269384"/>
          <a:ext cx="5064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228600" progId="Equation.3">
                  <p:embed/>
                </p:oleObj>
              </mc:Choice>
              <mc:Fallback>
                <p:oleObj name="Equation" r:id="rId32" imgW="253800" imgH="2286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5269384"/>
                        <a:ext cx="5064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3011488" y="2652688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77480" imgH="228600" progId="Equation.3">
                  <p:embed/>
                </p:oleObj>
              </mc:Choice>
              <mc:Fallback>
                <p:oleObj name="Equation" r:id="rId34" imgW="177480" imgH="228600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2652688"/>
                        <a:ext cx="354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020272" y="1556792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E" dirty="0">
                <a:solidFill>
                  <a:schemeClr val="accent3">
                    <a:lumMod val="50000"/>
                  </a:schemeClr>
                </a:solidFill>
              </a:rPr>
              <a:t>Target </a:t>
            </a:r>
            <a:r>
              <a:rPr lang="en-IE">
                <a:solidFill>
                  <a:schemeClr val="accent3">
                    <a:lumMod val="50000"/>
                  </a:schemeClr>
                </a:solidFill>
              </a:rPr>
              <a:t>of regression</a:t>
            </a:r>
            <a:endParaRPr lang="en-IE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8" name="Elbow Connector 27"/>
          <p:cNvCxnSpPr/>
          <p:nvPr/>
        </p:nvCxnSpPr>
        <p:spPr>
          <a:xfrm rot="5400000">
            <a:off x="6564851" y="1893458"/>
            <a:ext cx="622811" cy="288032"/>
          </a:xfrm>
          <a:prstGeom prst="bentConnector3">
            <a:avLst>
              <a:gd name="adj1" fmla="val 137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31640" y="1844824"/>
            <a:ext cx="1512168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886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87500"/>
            <a:ext cx="7696200" cy="4114800"/>
          </a:xfrm>
        </p:spPr>
        <p:txBody>
          <a:bodyPr>
            <a:noAutofit/>
          </a:bodyPr>
          <a:lstStyle/>
          <a:p>
            <a:r>
              <a:rPr lang="en-US" sz="2800" dirty="0"/>
              <a:t>Work most naturally with numeric attributes</a:t>
            </a:r>
          </a:p>
          <a:p>
            <a:r>
              <a:rPr lang="en-US" sz="2800" dirty="0"/>
              <a:t>Standard technique for numeric prediction: linear regression</a:t>
            </a:r>
          </a:p>
          <a:p>
            <a:pPr lvl="1"/>
            <a:r>
              <a:rPr lang="en-US" sz="2400" dirty="0"/>
              <a:t>Outcome is linear combination of attributes</a:t>
            </a:r>
          </a:p>
          <a:p>
            <a:pPr lvl="1"/>
            <a:endParaRPr lang="en-US" sz="2400" dirty="0"/>
          </a:p>
          <a:p>
            <a:r>
              <a:rPr lang="en-US" sz="2800" dirty="0"/>
              <a:t>Weights are calculated from the training data</a:t>
            </a:r>
          </a:p>
          <a:p>
            <a:r>
              <a:rPr lang="en-US" sz="2800" dirty="0"/>
              <a:t>Predicted value for first training instance </a:t>
            </a:r>
            <a:r>
              <a:rPr lang="en-US" sz="2800" b="1" dirty="0"/>
              <a:t>a</a:t>
            </a:r>
            <a:r>
              <a:rPr lang="en-US" sz="2800" baseline="30000" dirty="0"/>
              <a:t>(1)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endParaRPr lang="en-US" sz="2800" baseline="30000" dirty="0"/>
          </a:p>
          <a:p>
            <a:pPr marL="0" indent="0">
              <a:buNone/>
            </a:pPr>
            <a:r>
              <a:rPr lang="en-IE" sz="1800" dirty="0"/>
              <a:t>(assuming each instance is extended with a constant attribute with value 1)</a:t>
            </a:r>
            <a:endParaRPr lang="en-US" sz="1800" baseline="30000" dirty="0"/>
          </a:p>
        </p:txBody>
      </p:sp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2286000" y="3505200"/>
          <a:ext cx="3581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120" imgH="380880" progId="Equation.3">
                  <p:embed/>
                </p:oleObj>
              </mc:Choice>
              <mc:Fallback>
                <p:oleObj name="Equation" r:id="rId3" imgW="3759120" imgH="380880" progId="Equation.3">
                  <p:embed/>
                  <p:pic>
                    <p:nvPicPr>
                      <p:cNvPr id="921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3581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2286000" y="5085184"/>
          <a:ext cx="5181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99000" imgH="838080" progId="Equation.3">
                  <p:embed/>
                </p:oleObj>
              </mc:Choice>
              <mc:Fallback>
                <p:oleObj name="Equation" r:id="rId5" imgW="5499000" imgH="838080" progId="Equation.3">
                  <p:embed/>
                  <p:pic>
                    <p:nvPicPr>
                      <p:cNvPr id="921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85184"/>
                        <a:ext cx="5181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the squared error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800"/>
              <a:t>Choose</a:t>
            </a:r>
            <a:r>
              <a:rPr lang="en-US" sz="2800" i="1"/>
              <a:t> k </a:t>
            </a:r>
            <a:r>
              <a:rPr lang="en-US" sz="2800"/>
              <a:t>+1 coefficients to minimize the squared error on the training data</a:t>
            </a:r>
          </a:p>
          <a:p>
            <a:pPr marL="342900" indent="-342900"/>
            <a:r>
              <a:rPr lang="en-US" sz="2800"/>
              <a:t>Squared error:</a:t>
            </a:r>
          </a:p>
          <a:p>
            <a:pPr marL="342900" indent="-342900"/>
            <a:endParaRPr lang="en-US" sz="2800"/>
          </a:p>
          <a:p>
            <a:pPr marL="342900" indent="-342900"/>
            <a:r>
              <a:rPr lang="en-US" sz="2800"/>
              <a:t>Derive coefficients using standard matrix operations</a:t>
            </a:r>
          </a:p>
          <a:p>
            <a:pPr marL="342900" indent="-342900"/>
            <a:r>
              <a:rPr lang="en-US" sz="2800"/>
              <a:t>Can be done if there are more instances than attributes (roughly speaking)</a:t>
            </a:r>
          </a:p>
          <a:p>
            <a:pPr marL="342900" indent="-342900"/>
            <a:r>
              <a:rPr lang="en-US" sz="2800"/>
              <a:t>Minimizing the </a:t>
            </a:r>
            <a:r>
              <a:rPr lang="en-US" sz="2800" i="1"/>
              <a:t>absolute error</a:t>
            </a:r>
            <a:r>
              <a:rPr lang="en-US" sz="2800"/>
              <a:t> is more difficult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3962400" y="2514600"/>
          <a:ext cx="236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520560" progId="Equation.3">
                  <p:embed/>
                </p:oleObj>
              </mc:Choice>
              <mc:Fallback>
                <p:oleObj name="Equation" r:id="rId3" imgW="1282680" imgH="520560" progId="Equation.3">
                  <p:embed/>
                  <p:pic>
                    <p:nvPicPr>
                      <p:cNvPr id="1024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14600"/>
                        <a:ext cx="2362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numeric prediction</a:t>
            </a:r>
            <a:endParaRPr lang="en-AU"/>
          </a:p>
        </p:txBody>
      </p:sp>
      <p:sp>
        <p:nvSpPr>
          <p:cNvPr id="135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sz="2800" dirty="0"/>
              <a:t>Same strategies: independent test set, cross-validation</a:t>
            </a:r>
            <a:r>
              <a:rPr lang="en-US" sz="2800"/>
              <a:t>, etc</a:t>
            </a:r>
            <a:r>
              <a:rPr lang="en-US" sz="2800" dirty="0"/>
              <a:t>.</a:t>
            </a:r>
          </a:p>
          <a:p>
            <a:pPr marL="342900" indent="-342900"/>
            <a:r>
              <a:rPr lang="en-US" sz="2800" dirty="0"/>
              <a:t>Difference: error measures</a:t>
            </a:r>
          </a:p>
          <a:p>
            <a:pPr marL="342900" indent="-342900"/>
            <a:r>
              <a:rPr lang="en-US" sz="2800" dirty="0"/>
              <a:t>Actual target values: </a:t>
            </a:r>
            <a:r>
              <a:rPr lang="en-US" sz="2800" i="1" dirty="0"/>
              <a:t>a</a:t>
            </a:r>
            <a:r>
              <a:rPr lang="en-US" sz="2800" i="1" baseline="-25000" dirty="0"/>
              <a:t>1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…</a:t>
            </a:r>
            <a:r>
              <a:rPr lang="en-US" sz="2800" i="1" dirty="0"/>
              <a:t>a</a:t>
            </a:r>
            <a:r>
              <a:rPr lang="en-US" sz="2800" i="1" baseline="-25000" dirty="0"/>
              <a:t>n</a:t>
            </a:r>
            <a:endParaRPr lang="en-US" sz="2800" baseline="-25000" dirty="0"/>
          </a:p>
          <a:p>
            <a:pPr marL="342900" indent="-342900"/>
            <a:r>
              <a:rPr lang="en-US" sz="2800" dirty="0"/>
              <a:t>Predicted target values: </a:t>
            </a:r>
            <a:r>
              <a:rPr lang="en-US" sz="2800" i="1" dirty="0"/>
              <a:t>p</a:t>
            </a:r>
            <a:r>
              <a:rPr lang="en-US" sz="2800" i="1" baseline="-25000" dirty="0"/>
              <a:t>1</a:t>
            </a:r>
            <a:r>
              <a:rPr lang="en-US" sz="2800" dirty="0"/>
              <a:t> </a:t>
            </a:r>
            <a:r>
              <a:rPr lang="en-US" sz="2800" i="1" dirty="0"/>
              <a:t>p</a:t>
            </a:r>
            <a:r>
              <a:rPr lang="en-US" sz="2800" i="1" baseline="-25000" dirty="0"/>
              <a:t>2</a:t>
            </a:r>
            <a:r>
              <a:rPr lang="en-US" sz="2800" i="1" dirty="0"/>
              <a:t> </a:t>
            </a:r>
            <a:r>
              <a:rPr lang="en-US" sz="2800" dirty="0"/>
              <a:t>… </a:t>
            </a:r>
            <a:r>
              <a:rPr lang="en-US" sz="2800" i="1" dirty="0" err="1"/>
              <a:t>p</a:t>
            </a:r>
            <a:r>
              <a:rPr lang="en-US" sz="2800" i="1" baseline="-25000" dirty="0" err="1"/>
              <a:t>n</a:t>
            </a:r>
            <a:endParaRPr lang="en-US" sz="2800" dirty="0"/>
          </a:p>
          <a:p>
            <a:pPr marL="342900" indent="-342900"/>
            <a:r>
              <a:rPr lang="en-US" sz="2800" dirty="0"/>
              <a:t>Most popular measure: </a:t>
            </a:r>
            <a:r>
              <a:rPr lang="en-US" sz="2800" i="1" dirty="0"/>
              <a:t>mean-squared error</a:t>
            </a:r>
          </a:p>
          <a:p>
            <a:pPr marL="342900" indent="-342900"/>
            <a:endParaRPr lang="en-US" sz="2800" i="1" dirty="0"/>
          </a:p>
          <a:p>
            <a:pPr marL="342900" indent="-342900"/>
            <a:endParaRPr lang="en-US" sz="2800" i="1" dirty="0"/>
          </a:p>
          <a:p>
            <a:pPr marL="742950" lvl="1" indent="-285750"/>
            <a:r>
              <a:rPr lang="en-US" sz="2400" dirty="0"/>
              <a:t>Easy to manipulate mathematically</a:t>
            </a:r>
            <a:endParaRPr lang="en-AU" sz="2400" dirty="0"/>
          </a:p>
        </p:txBody>
      </p:sp>
      <p:graphicFrame>
        <p:nvGraphicFramePr>
          <p:cNvPr id="1351684" name="Object 4"/>
          <p:cNvGraphicFramePr>
            <a:graphicFrameLocks noChangeAspect="1"/>
          </p:cNvGraphicFramePr>
          <p:nvPr/>
        </p:nvGraphicFramePr>
        <p:xfrm>
          <a:off x="2743200" y="4572000"/>
          <a:ext cx="3581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723600" progId="Equation.3">
                  <p:embed/>
                </p:oleObj>
              </mc:Choice>
              <mc:Fallback>
                <p:oleObj name="Equation" r:id="rId2" imgW="2908080" imgH="723600" progId="Equation.3">
                  <p:embed/>
                  <p:pic>
                    <p:nvPicPr>
                      <p:cNvPr id="135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581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02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measures</a:t>
            </a:r>
            <a:endParaRPr lang="en-AU"/>
          </a:p>
        </p:txBody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114800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800" dirty="0"/>
              <a:t>The </a:t>
            </a:r>
            <a:r>
              <a:rPr lang="en-US" sz="2800" i="1" dirty="0"/>
              <a:t>root mean-squared error </a:t>
            </a:r>
            <a:r>
              <a:rPr lang="en-US" sz="2800" dirty="0"/>
              <a:t>:</a:t>
            </a:r>
          </a:p>
          <a:p>
            <a:pPr marL="342900" indent="-342900"/>
            <a:endParaRPr lang="en-US" sz="2800" dirty="0"/>
          </a:p>
          <a:p>
            <a:pPr marL="342900" indent="-342900"/>
            <a:endParaRPr lang="en-US" sz="2800" dirty="0"/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dirty="0"/>
              <a:t>The </a:t>
            </a:r>
            <a:r>
              <a:rPr lang="en-US" sz="2800" i="1" dirty="0"/>
              <a:t>mean absolute error </a:t>
            </a:r>
            <a:r>
              <a:rPr lang="en-US" sz="2800" dirty="0"/>
              <a:t>is less sensitive to outliers than the mean-squared error:</a:t>
            </a:r>
          </a:p>
          <a:p>
            <a:pPr marL="342900" indent="-342900"/>
            <a:endParaRPr lang="en-US" sz="2800" dirty="0"/>
          </a:p>
          <a:p>
            <a:pPr marL="342900" indent="-342900"/>
            <a:endParaRPr lang="en-US" sz="2800" dirty="0"/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dirty="0"/>
              <a:t>Sometimes </a:t>
            </a:r>
            <a:r>
              <a:rPr lang="en-US" sz="2800" i="1" dirty="0"/>
              <a:t>relative</a:t>
            </a:r>
            <a:r>
              <a:rPr lang="en-US" sz="2800" dirty="0"/>
              <a:t> error values are more appropriate (e.g. 10% for an error of 50 when predicting 500)</a:t>
            </a:r>
            <a:endParaRPr lang="en-AU" sz="2800" i="1" dirty="0"/>
          </a:p>
        </p:txBody>
      </p:sp>
      <p:graphicFrame>
        <p:nvGraphicFramePr>
          <p:cNvPr id="1352708" name="Object 4"/>
          <p:cNvGraphicFramePr>
            <a:graphicFrameLocks noChangeAspect="1"/>
          </p:cNvGraphicFramePr>
          <p:nvPr/>
        </p:nvGraphicFramePr>
        <p:xfrm>
          <a:off x="3200400" y="3533254"/>
          <a:ext cx="3200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672840" progId="Equation.3">
                  <p:embed/>
                </p:oleObj>
              </mc:Choice>
              <mc:Fallback>
                <p:oleObj name="Equation" r:id="rId2" imgW="2590560" imgH="672840" progId="Equation.3">
                  <p:embed/>
                  <p:pic>
                    <p:nvPicPr>
                      <p:cNvPr id="135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33254"/>
                        <a:ext cx="3200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709" name="Object 5"/>
          <p:cNvGraphicFramePr>
            <a:graphicFrameLocks noChangeAspect="1"/>
          </p:cNvGraphicFramePr>
          <p:nvPr/>
        </p:nvGraphicFramePr>
        <p:xfrm>
          <a:off x="2627784" y="1687587"/>
          <a:ext cx="38735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11480" imgH="761760" progId="Equation.3">
                  <p:embed/>
                </p:oleObj>
              </mc:Choice>
              <mc:Fallback>
                <p:oleObj name="Equation" r:id="rId4" imgW="3111480" imgH="761760" progId="Equation.3">
                  <p:embed/>
                  <p:pic>
                    <p:nvPicPr>
                      <p:cNvPr id="135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87587"/>
                        <a:ext cx="38735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98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 on the mean</a:t>
            </a:r>
            <a:endParaRPr lang="en-AU"/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How much does the scheme improve on simply predicting the average?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/>
              <a:t>relative squared error</a:t>
            </a:r>
            <a:r>
              <a:rPr lang="en-US" sz="2800" dirty="0"/>
              <a:t> is (                      ):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i="1" dirty="0"/>
              <a:t>relative absolute error </a:t>
            </a:r>
            <a:r>
              <a:rPr lang="en-US" sz="2800" dirty="0"/>
              <a:t>is:</a:t>
            </a:r>
            <a:endParaRPr lang="en-AU" sz="2800" dirty="0"/>
          </a:p>
        </p:txBody>
      </p:sp>
      <p:graphicFrame>
        <p:nvGraphicFramePr>
          <p:cNvPr id="1353732" name="Object 4"/>
          <p:cNvGraphicFramePr>
            <a:graphicFrameLocks noChangeAspect="1"/>
          </p:cNvGraphicFramePr>
          <p:nvPr/>
        </p:nvGraphicFramePr>
        <p:xfrm>
          <a:off x="2590800" y="3314700"/>
          <a:ext cx="3352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799920" progId="Equation.3">
                  <p:embed/>
                </p:oleObj>
              </mc:Choice>
              <mc:Fallback>
                <p:oleObj name="Equation" r:id="rId2" imgW="2908080" imgH="799920" progId="Equation.3">
                  <p:embed/>
                  <p:pic>
                    <p:nvPicPr>
                      <p:cNvPr id="135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14700"/>
                        <a:ext cx="3352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3" name="Object 5"/>
          <p:cNvGraphicFramePr>
            <a:graphicFrameLocks noChangeAspect="1"/>
          </p:cNvGraphicFramePr>
          <p:nvPr/>
        </p:nvGraphicFramePr>
        <p:xfrm>
          <a:off x="5148064" y="2924944"/>
          <a:ext cx="175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317160" progId="Equation.3">
                  <p:embed/>
                </p:oleObj>
              </mc:Choice>
              <mc:Fallback>
                <p:oleObj name="Equation" r:id="rId4" imgW="1752480" imgH="317160" progId="Equation.3">
                  <p:embed/>
                  <p:pic>
                    <p:nvPicPr>
                      <p:cNvPr id="135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924944"/>
                        <a:ext cx="175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734" name="Object 6"/>
          <p:cNvGraphicFramePr>
            <a:graphicFrameLocks noChangeAspect="1"/>
          </p:cNvGraphicFramePr>
          <p:nvPr/>
        </p:nvGraphicFramePr>
        <p:xfrm>
          <a:off x="2749550" y="5210175"/>
          <a:ext cx="3117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90560" imgH="736560" progId="Equation.3">
                  <p:embed/>
                </p:oleObj>
              </mc:Choice>
              <mc:Fallback>
                <p:oleObj name="Equation" r:id="rId6" imgW="2590560" imgH="736560" progId="Equation.3">
                  <p:embed/>
                  <p:pic>
                    <p:nvPicPr>
                      <p:cNvPr id="135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210175"/>
                        <a:ext cx="31178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25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7692</TotalTime>
  <Words>1080</Words>
  <Application>Microsoft Office PowerPoint</Application>
  <PresentationFormat>On-screen Show (4:3)</PresentationFormat>
  <Paragraphs>204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Tahoma</vt:lpstr>
      <vt:lpstr>Wingdings</vt:lpstr>
      <vt:lpstr>Office Theme</vt:lpstr>
      <vt:lpstr>Equation</vt:lpstr>
      <vt:lpstr>CS4168 Data Mining</vt:lpstr>
      <vt:lpstr>Styles of Machine Learning</vt:lpstr>
      <vt:lpstr>Numeric Prediction/Regression</vt:lpstr>
      <vt:lpstr>Training Instances</vt:lpstr>
      <vt:lpstr>Linear Regression</vt:lpstr>
      <vt:lpstr>Minimizing the squared error</vt:lpstr>
      <vt:lpstr>Evaluating numeric prediction</vt:lpstr>
      <vt:lpstr>Other measures</vt:lpstr>
      <vt:lpstr>Improvement on the mean</vt:lpstr>
      <vt:lpstr>Correlation coefficient</vt:lpstr>
      <vt:lpstr>Which measure?</vt:lpstr>
      <vt:lpstr>Classification - Logistic Regression - Perceptron - Winnow - SVM</vt:lpstr>
      <vt:lpstr>Classification</vt:lpstr>
      <vt:lpstr>Linear Models: Logistic Regression</vt:lpstr>
      <vt:lpstr>Logit Transformation</vt:lpstr>
      <vt:lpstr>Linear Models: Logistic Regression</vt:lpstr>
      <vt:lpstr>Linear Models are Hyperplanes</vt:lpstr>
      <vt:lpstr>Linear Models: The Perceptron</vt:lpstr>
      <vt:lpstr>The Perceptron Algorithm</vt:lpstr>
      <vt:lpstr>The Perceptron as a Neural Network</vt:lpstr>
      <vt:lpstr>Linear Models: Winnow</vt:lpstr>
      <vt:lpstr>The Winnow Algorithm</vt:lpstr>
      <vt:lpstr>Linear Models: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CS4055  Data Mining and Data Warehousing</dc:title>
  <dc:creator>Nik</dc:creator>
  <cp:lastModifiedBy>Nikola.Nikolov</cp:lastModifiedBy>
  <cp:revision>118</cp:revision>
  <dcterms:created xsi:type="dcterms:W3CDTF">2011-08-11T10:12:44Z</dcterms:created>
  <dcterms:modified xsi:type="dcterms:W3CDTF">2022-03-11T03:06:18Z</dcterms:modified>
</cp:coreProperties>
</file>