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1075" r:id="rId2"/>
    <p:sldId id="1083" r:id="rId3"/>
    <p:sldId id="1085" r:id="rId4"/>
    <p:sldId id="1082" r:id="rId5"/>
    <p:sldId id="1086" r:id="rId6"/>
    <p:sldId id="1087" r:id="rId7"/>
    <p:sldId id="1088" r:id="rId8"/>
    <p:sldId id="1089" r:id="rId9"/>
    <p:sldId id="1084" r:id="rId10"/>
  </p:sldIdLst>
  <p:sldSz cx="9144000" cy="6858000" type="overhead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00"/>
    <a:srgbClr val="008000"/>
    <a:srgbClr val="000000"/>
    <a:srgbClr val="000099"/>
    <a:srgbClr val="CC99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0B8FA-AFAB-4574-A7A6-30168AAB5966}" v="1" dt="2022-03-16T16:18:09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7342" autoAdjust="0"/>
  </p:normalViewPr>
  <p:slideViewPr>
    <p:cSldViewPr>
      <p:cViewPr varScale="1">
        <p:scale>
          <a:sx n="111" d="100"/>
          <a:sy n="111" d="100"/>
        </p:scale>
        <p:origin x="14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68" y="-90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9E705167-B4B6-4E48-BF69-192AB1E36051}"/>
    <pc:docChg chg="modSld">
      <pc:chgData name="Nikola Nikolov" userId="41e4aa317e96dc34" providerId="LiveId" clId="{9E705167-B4B6-4E48-BF69-192AB1E36051}" dt="2021-04-06T01:27:34.429" v="1" actId="20577"/>
      <pc:docMkLst>
        <pc:docMk/>
      </pc:docMkLst>
      <pc:sldChg chg="modSp mod">
        <pc:chgData name="Nikola Nikolov" userId="41e4aa317e96dc34" providerId="LiveId" clId="{9E705167-B4B6-4E48-BF69-192AB1E36051}" dt="2021-04-06T01:27:34.429" v="1" actId="20577"/>
        <pc:sldMkLst>
          <pc:docMk/>
          <pc:sldMk cId="3054367696" sldId="1087"/>
        </pc:sldMkLst>
        <pc:spChg chg="mod">
          <ac:chgData name="Nikola Nikolov" userId="41e4aa317e96dc34" providerId="LiveId" clId="{9E705167-B4B6-4E48-BF69-192AB1E36051}" dt="2021-04-06T01:27:34.429" v="1" actId="20577"/>
          <ac:spMkLst>
            <pc:docMk/>
            <pc:sldMk cId="3054367696" sldId="1087"/>
            <ac:spMk id="5" creationId="{00000000-0000-0000-0000-000000000000}"/>
          </ac:spMkLst>
        </pc:spChg>
      </pc:sldChg>
    </pc:docChg>
  </pc:docChgLst>
  <pc:docChgLst>
    <pc:chgData name="Nikola Nikolov" userId="41e4aa317e96dc34" providerId="LiveId" clId="{4130B8FA-AFAB-4574-A7A6-30168AAB5966}"/>
    <pc:docChg chg="custSel modSld">
      <pc:chgData name="Nikola Nikolov" userId="41e4aa317e96dc34" providerId="LiveId" clId="{4130B8FA-AFAB-4574-A7A6-30168AAB5966}" dt="2022-03-16T16:18:16.439" v="31" actId="20577"/>
      <pc:docMkLst>
        <pc:docMk/>
      </pc:docMkLst>
      <pc:sldChg chg="modSp mod">
        <pc:chgData name="Nikola Nikolov" userId="41e4aa317e96dc34" providerId="LiveId" clId="{4130B8FA-AFAB-4574-A7A6-30168AAB5966}" dt="2022-03-16T16:16:51.170" v="6" actId="20577"/>
        <pc:sldMkLst>
          <pc:docMk/>
          <pc:sldMk cId="1829588012" sldId="1075"/>
        </pc:sldMkLst>
        <pc:spChg chg="mod">
          <ac:chgData name="Nikola Nikolov" userId="41e4aa317e96dc34" providerId="LiveId" clId="{4130B8FA-AFAB-4574-A7A6-30168AAB5966}" dt="2022-03-16T16:16:51.170" v="6" actId="20577"/>
          <ac:spMkLst>
            <pc:docMk/>
            <pc:sldMk cId="1829588012" sldId="1075"/>
            <ac:spMk id="5" creationId="{629F6DDB-9AE9-49E8-9E3C-9202D6298539}"/>
          </ac:spMkLst>
        </pc:spChg>
      </pc:sldChg>
      <pc:sldChg chg="modSp mod">
        <pc:chgData name="Nikola Nikolov" userId="41e4aa317e96dc34" providerId="LiveId" clId="{4130B8FA-AFAB-4574-A7A6-30168AAB5966}" dt="2022-03-16T16:18:16.439" v="31" actId="20577"/>
        <pc:sldMkLst>
          <pc:docMk/>
          <pc:sldMk cId="1932651994" sldId="1089"/>
        </pc:sldMkLst>
        <pc:spChg chg="mod">
          <ac:chgData name="Nikola Nikolov" userId="41e4aa317e96dc34" providerId="LiveId" clId="{4130B8FA-AFAB-4574-A7A6-30168AAB5966}" dt="2022-03-16T16:18:16.439" v="31" actId="20577"/>
          <ac:spMkLst>
            <pc:docMk/>
            <pc:sldMk cId="1932651994" sldId="108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831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t" anchorCtr="0" compatLnSpc="1">
            <a:prstTxWarp prst="textNoShape">
              <a:avLst/>
            </a:prstTxWarp>
          </a:bodyPr>
          <a:lstStyle>
            <a:lvl1pPr defTabSz="946150">
              <a:buFontTx/>
              <a:buNone/>
              <a:defRPr kumimoji="0" sz="1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Data Mining</a:t>
            </a:r>
            <a:endParaRPr lang="en-US" sz="1200"/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2563" y="0"/>
            <a:ext cx="33099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t" anchorCtr="0" compatLnSpc="1">
            <a:prstTxWarp prst="textNoShape">
              <a:avLst/>
            </a:prstTxWarp>
          </a:bodyPr>
          <a:lstStyle>
            <a:lvl1pPr algn="r" defTabSz="946150"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Eibe Frank and Ian H. Witten</a:t>
            </a:r>
          </a:p>
        </p:txBody>
      </p:sp>
    </p:spTree>
    <p:extLst>
      <p:ext uri="{BB962C8B-B14F-4D97-AF65-F5344CB8AC3E}">
        <p14:creationId xmlns:p14="http://schemas.microsoft.com/office/powerpoint/2010/main" val="189083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t" anchorCtr="0" compatLnSpc="1">
            <a:prstTxWarp prst="textNoShape">
              <a:avLst/>
            </a:prstTxWarp>
          </a:bodyPr>
          <a:lstStyle>
            <a:lvl1pPr defTabSz="946150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0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t" anchorCtr="0" compatLnSpc="1">
            <a:prstTxWarp prst="textNoShape">
              <a:avLst/>
            </a:prstTxWarp>
          </a:bodyPr>
          <a:lstStyle>
            <a:lvl1pPr algn="r" defTabSz="946150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b" anchorCtr="0" compatLnSpc="1">
            <a:prstTxWarp prst="textNoShape">
              <a:avLst/>
            </a:prstTxWarp>
          </a:bodyPr>
          <a:lstStyle>
            <a:lvl1pPr defTabSz="946150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09075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6" tIns="47288" rIns="94576" bIns="47288" numCol="1" anchor="b" anchorCtr="0" compatLnSpc="1">
            <a:prstTxWarp prst="textNoShape">
              <a:avLst/>
            </a:prstTxWarp>
          </a:bodyPr>
          <a:lstStyle>
            <a:lvl1pPr algn="r" defTabSz="946150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86B905-EAA1-4778-9171-13FA82A58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3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2710-425E-4C30-A4B6-495FF261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9D990-8FE9-40DD-B3C4-F96DA00F1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E1DE-2592-489D-B39D-C57B8DCF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1358-7E59-4B09-8B9E-2D1182DA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F29F-11E2-49D0-99B7-16B320A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95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410-09D2-4B34-994A-946CF3F4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54602-4354-4264-BBA1-DCA3B46AA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9472-97D2-48A8-B56E-E74BD909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1F8C-8AE7-4779-9737-496DFC53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99-2368-4B6A-A8E4-65DADD00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9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7A997-5DB2-4EA9-AE63-F7AAB304C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B1C66-BAAD-4BDC-AAA4-90A143158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43C4-67C2-4EDB-AC07-976185A5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4BB0-E301-4789-B09F-32D83290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2BCA-2F96-486B-98E9-F009749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73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AE95-03DC-4BFF-BBE5-528695AE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6EC2-FC1C-4BAD-9ACE-4B340831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9119-98CD-4FFE-A455-8BAF29A8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4A69-D5BE-494B-9883-70117C56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A4F3-8023-4ABB-BC1D-9A078D06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7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4C1-0F6E-4882-AE7D-03A41CA4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179E-A48D-4AD5-B328-614E816D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2088-5F15-41CE-9F1B-CF12FFB0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DA2-87D7-4C8B-A32D-14B46412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13FB-3064-448C-BA5B-69F34EE2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9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A033-AE50-4DC9-A43B-74D404FB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A0F0-656B-49AE-B024-A310FD48D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EB3BD-5312-457C-A332-3646B4DE5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5738-A37F-467F-89FF-1A13A3F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7025-3522-4913-BA82-1CC33C10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9354-6604-4C27-865D-D29DE2C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0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A85-E3A0-4FD0-8D35-D7C3A18D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818E-F9D9-4C9C-987A-B15F6193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E9C31-6045-4E9E-9A4B-6A8690145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0845-9E9D-4F92-B2D8-019C7BB7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DBB08-85FE-41A1-8326-982097A19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418A4-2455-4B8D-A01F-D91F2A24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0AB0B-7AB7-427C-83A0-C1BA5DC3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C298B-AE0D-4705-9202-DEE2C458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9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E0B-156F-4EA2-A5F8-EB1DA9D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BC467-E36C-41CF-B1C0-F5CE01CD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9F218-0E54-4F60-ADAD-1CC9844A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6B154-68B7-473F-A756-8E2942EA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0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E4C49-04D3-4604-8FF4-B20A32E6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C549F-98D7-42FF-A8E6-A06E61F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50D0-8CCC-4F63-8C4A-E5E3713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4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B07-7CE8-48CB-A9FC-95CA73BF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91D5-F1FB-49DA-A9ED-6781F353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1CA96-D1D1-49A7-83A1-5FD6BC5B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07A8-1E85-4C19-8060-781913BF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8FF0-C355-4A69-8CD9-18FE1097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7977A-8CA2-4063-966F-3EE55E50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9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FAFA-3D0C-4144-AAC8-FD376CB6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99FAD-2E28-48E9-9B70-3B49FF217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C7C2B-63C6-4BFD-9387-3C4FDDE6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01D70-CABF-45B1-A795-0E188E64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2B71-E7EB-47FC-BD85-AEFC5222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DB9A-E37F-494F-8C2E-A93BC492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71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D6A04-DBE0-4CC7-BE51-74AF239C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66F59-997F-4032-9D94-F0A65932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E7E5-13C8-4404-BDAD-58B88B1C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DF15-4A92-4980-9FEA-AF56CDDA83AC}" type="datetimeFigureOut">
              <a:rPr lang="en-IE" smtClean="0"/>
              <a:t>16/03/2022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CC7-3A74-474D-95A0-3DE8EC37D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AD14-D992-47A4-B8B9-1BD1164D0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174C-F24A-45A0-866D-70431B97F5C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A4D383E6-F0F1-498E-A063-AE82FD5514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67750" y="6477000"/>
            <a:ext cx="401638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F8D2E1E8-319F-4A02-A9DE-58C4382A12E6}" type="slidenum">
              <a:rPr lang="en-NZ" sz="1400">
                <a:solidFill>
                  <a:schemeClr val="tx1"/>
                </a:solidFill>
                <a:latin typeface="Helvetica" charset="0"/>
              </a:rPr>
              <a:pPr>
                <a:buFontTx/>
                <a:buNone/>
                <a:defRPr/>
              </a:pPr>
              <a:t>‹#›</a:t>
            </a:fld>
            <a:endParaRPr lang="en-AU" sz="14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an-introduction-to-feature-selec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iondummy.com/2014/04/curse-dimensionality-affect-classific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feature_selection.RF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watch?v=1dKRdX9bf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48E-F7A8-481A-A1CA-7F9DC8D74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CS4168 Data Mining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9F6DDB-9AE9-49E8-9E3C-9202D6298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8 - Dimensionality Reduction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B3627-C820-484A-9546-966ADFC79C6F}"/>
              </a:ext>
            </a:extLst>
          </p:cNvPr>
          <p:cNvSpPr/>
          <p:nvPr/>
        </p:nvSpPr>
        <p:spPr>
          <a:xfrm>
            <a:off x="1143000" y="4921423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Main source: </a:t>
            </a:r>
            <a:r>
              <a:rPr lang="en-GB" sz="1400" dirty="0">
                <a:hlinkClick r:id="rId2"/>
              </a:rPr>
              <a:t>https://machinelearningmastery.com/an-introduction-to-feature-selection/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295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4427-2E34-4EA0-80E9-0217BE62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Curse of Dimensionality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270F-40C3-4B4E-960C-1B1C009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Hughes effect: With a fixed number of training samples, the accuracy of a classifier first increases as the number of features grows, but after some point it starts to decrease dramatically.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Feature dimensionality versus classifier performance">
            <a:extLst>
              <a:ext uri="{FF2B5EF4-FFF2-40B4-BE49-F238E27FC236}">
                <a16:creationId xmlns:a16="http://schemas.microsoft.com/office/drawing/2014/main" id="{0658035E-B9E0-41FB-A941-A9065074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737445"/>
            <a:ext cx="3816424" cy="243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B2D28D-5995-4135-8934-33ED71817DDC}"/>
              </a:ext>
            </a:extLst>
          </p:cNvPr>
          <p:cNvSpPr/>
          <p:nvPr/>
        </p:nvSpPr>
        <p:spPr>
          <a:xfrm>
            <a:off x="2096852" y="6188788"/>
            <a:ext cx="4950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Source: </a:t>
            </a:r>
            <a:r>
              <a:rPr lang="en-GB" sz="1000" dirty="0">
                <a:hlinkClick r:id="rId3"/>
              </a:rPr>
              <a:t>https://www.visiondummy.com/2014/04/curse-dimensionality-affect-classification/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658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4427-2E34-4EA0-80E9-0217BE62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Curse of Dimensionality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270F-40C3-4B4E-960C-1B1C009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</a:p>
          <a:p>
            <a:pPr lvl="1">
              <a:lnSpc>
                <a:spcPct val="12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pPr lvl="2">
              <a:lnSpc>
                <a:spcPct val="12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Select some of the features and use only them for model training and testing</a:t>
            </a:r>
          </a:p>
          <a:p>
            <a:pPr lvl="1">
              <a:lnSpc>
                <a:spcPct val="12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</a:t>
            </a:r>
          </a:p>
          <a:p>
            <a:pPr lvl="2">
              <a:lnSpc>
                <a:spcPct val="12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 features to a lower-dimensional space and use only the transformed features for model training and testing</a:t>
            </a:r>
          </a:p>
          <a:p>
            <a:pPr lvl="2">
              <a:lnSpc>
                <a:spcPct val="120000"/>
              </a:lnSpc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GB" sz="2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Feature selection methods also reduce the dimensionality of the feature space</a:t>
            </a:r>
          </a:p>
          <a:p>
            <a:pPr lvl="1">
              <a:lnSpc>
                <a:spcPct val="120000"/>
              </a:lnSpc>
            </a:pPr>
            <a:r>
              <a:rPr lang="en-GB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Important: Apply feature selection or dimensionality reduction separately to training and test sets</a:t>
            </a:r>
          </a:p>
        </p:txBody>
      </p:sp>
    </p:spTree>
    <p:extLst>
      <p:ext uri="{BB962C8B-B14F-4D97-AF65-F5344CB8AC3E}">
        <p14:creationId xmlns:p14="http://schemas.microsoft.com/office/powerpoint/2010/main" val="3463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+mj-lt"/>
              </a:rPr>
              <a:t>Feature Selection Algorithms:</a:t>
            </a:r>
          </a:p>
          <a:p>
            <a:pPr lvl="1"/>
            <a:r>
              <a:rPr lang="en-GB" sz="2400" dirty="0">
                <a:latin typeface="+mj-lt"/>
              </a:rPr>
              <a:t>Filter Methods</a:t>
            </a:r>
          </a:p>
          <a:p>
            <a:pPr lvl="1"/>
            <a:r>
              <a:rPr lang="en-GB" sz="2400" dirty="0">
                <a:latin typeface="+mj-lt"/>
              </a:rPr>
              <a:t>Wrapper Methods</a:t>
            </a:r>
          </a:p>
          <a:p>
            <a:pPr lvl="1"/>
            <a:r>
              <a:rPr lang="en-GB" sz="2400" dirty="0">
                <a:latin typeface="+mj-lt"/>
              </a:rPr>
              <a:t>Embedded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82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 – Filter Methods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Filter feature selection methods apply a statistical measure to assign a scoring to each feature. </a:t>
            </a:r>
          </a:p>
          <a:p>
            <a:pPr fontAlgn="base"/>
            <a:r>
              <a:rPr lang="en-GB" dirty="0"/>
              <a:t>The features are ranked by the score and either selected to be kept or removed from the dataset. </a:t>
            </a:r>
          </a:p>
          <a:p>
            <a:pPr fontAlgn="base"/>
            <a:r>
              <a:rPr lang="en-GB" dirty="0"/>
              <a:t>The methods are often univariate and consider the feature independently, or with regard to the dependent variable.</a:t>
            </a:r>
          </a:p>
          <a:p>
            <a:pPr fontAlgn="base"/>
            <a:r>
              <a:rPr lang="en-GB" dirty="0"/>
              <a:t>Some examples of some filter methods include </a:t>
            </a:r>
          </a:p>
          <a:p>
            <a:pPr lvl="1" fontAlgn="base"/>
            <a:r>
              <a:rPr lang="en-GB" i="1" dirty="0"/>
              <a:t>Chi squared test</a:t>
            </a:r>
            <a:r>
              <a:rPr lang="en-GB" dirty="0"/>
              <a:t> </a:t>
            </a:r>
          </a:p>
          <a:p>
            <a:pPr lvl="1" fontAlgn="base"/>
            <a:r>
              <a:rPr lang="en-GB" i="1" dirty="0"/>
              <a:t>Information gain</a:t>
            </a:r>
            <a:r>
              <a:rPr lang="en-GB" dirty="0"/>
              <a:t> </a:t>
            </a:r>
          </a:p>
          <a:p>
            <a:pPr lvl="1" fontAlgn="base"/>
            <a:r>
              <a:rPr lang="en-GB" i="1" dirty="0"/>
              <a:t>Correlation coefficient scores</a:t>
            </a:r>
            <a:endParaRPr lang="en-GB" dirty="0"/>
          </a:p>
          <a:p>
            <a:endParaRPr lang="en-GB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63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 – Wrapper Methods (1)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Wrapper methods consider the selection of a set of features as a search problem.</a:t>
            </a:r>
          </a:p>
          <a:p>
            <a:r>
              <a:rPr lang="en-GB" dirty="0"/>
              <a:t>Different combinations of features are prepared, evaluated and compared to other combinations. </a:t>
            </a:r>
          </a:p>
          <a:p>
            <a:r>
              <a:rPr lang="en-GB" dirty="0"/>
              <a:t>A predictive model us used to evaluate a combination of features and assign a score based on model accuracy.</a:t>
            </a:r>
          </a:p>
          <a:p>
            <a:pPr fontAlgn="base"/>
            <a:r>
              <a:rPr lang="en-GB" dirty="0"/>
              <a:t>An </a:t>
            </a:r>
            <a:r>
              <a:rPr lang="en-GB"/>
              <a:t>example of </a:t>
            </a:r>
            <a:r>
              <a:rPr lang="en-GB" dirty="0"/>
              <a:t>a wrapper method is the </a:t>
            </a:r>
            <a:r>
              <a:rPr lang="en-GB" i="1" dirty="0"/>
              <a:t>recursive feature elimination</a:t>
            </a:r>
            <a:r>
              <a:rPr lang="en-GB" dirty="0"/>
              <a:t> (RFE) algorithm.</a:t>
            </a:r>
          </a:p>
          <a:p>
            <a:endParaRPr lang="en-GB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43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 – Wrapper Methods (2)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Recursive Feature Elimination</a:t>
            </a:r>
          </a:p>
          <a:p>
            <a:pPr lvl="1"/>
            <a:r>
              <a:rPr lang="en-GB" sz="1600" dirty="0">
                <a:hlinkClick r:id="rId2"/>
              </a:rPr>
              <a:t>https://scikit-learn.org/stable/modules/generated/sklearn.feature_selection.RFE.html</a:t>
            </a:r>
            <a:endParaRPr lang="en-GB" sz="16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13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 – Embedded Methods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Embedded methods learn which features best contribute to the accuracy of the model while the model is being created. </a:t>
            </a:r>
          </a:p>
          <a:p>
            <a:pPr fontAlgn="base"/>
            <a:r>
              <a:rPr lang="en-GB" dirty="0"/>
              <a:t>The most common type of embedded feature selection methods are </a:t>
            </a:r>
            <a:r>
              <a:rPr lang="en-GB" i="1" dirty="0"/>
              <a:t>regularization methods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Regularization methods are also called penalization methods that introduce additional constraints into the optimization of a predictive algorithm (such as a regression algorithm) that bias the model toward lower complexity (fewer coefficients).</a:t>
            </a:r>
          </a:p>
          <a:p>
            <a:pPr fontAlgn="base"/>
            <a:r>
              <a:rPr lang="en-GB" dirty="0"/>
              <a:t>Examples of regularization algorithms are </a:t>
            </a:r>
          </a:p>
          <a:p>
            <a:pPr lvl="1" fontAlgn="base"/>
            <a:r>
              <a:rPr lang="en-GB" dirty="0"/>
              <a:t>LASSO </a:t>
            </a:r>
          </a:p>
          <a:p>
            <a:pPr lvl="1" fontAlgn="base"/>
            <a:r>
              <a:rPr lang="en-GB" dirty="0"/>
              <a:t>Ridge Regression</a:t>
            </a:r>
          </a:p>
          <a:p>
            <a:pPr lvl="1" fontAlgn="base"/>
            <a:r>
              <a:rPr lang="en-GB"/>
              <a:t>Elastic Net </a:t>
            </a:r>
            <a:r>
              <a:rPr lang="en-GB">
                <a:hlinkClick r:id="rId2"/>
              </a:rPr>
              <a:t>https://youtube.com/watch?v=1dKRdX9bfIo</a:t>
            </a:r>
            <a:endParaRPr lang="en-GB" dirty="0"/>
          </a:p>
          <a:p>
            <a:pPr lvl="1" fontAlgn="base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26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CE49-92A9-4FDC-BF95-A45351D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2AC6-9F05-4B4B-B402-6F95DB40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Linear</a:t>
            </a:r>
          </a:p>
          <a:p>
            <a:pPr lvl="1"/>
            <a:r>
              <a:rPr lang="en-GB" sz="2100" dirty="0"/>
              <a:t>Principal Component Analysis (PCA)</a:t>
            </a:r>
          </a:p>
          <a:p>
            <a:r>
              <a:rPr lang="en-GB" sz="2400" dirty="0"/>
              <a:t>Non-linear</a:t>
            </a:r>
          </a:p>
          <a:p>
            <a:pPr lvl="1"/>
            <a:r>
              <a:rPr lang="en-GB" sz="2100" dirty="0"/>
              <a:t>Multidimensional scaling (MDS)</a:t>
            </a:r>
          </a:p>
          <a:p>
            <a:pPr lvl="1"/>
            <a:r>
              <a:rPr lang="en-GB" sz="2100" dirty="0"/>
              <a:t>T-SNE</a:t>
            </a:r>
          </a:p>
        </p:txBody>
      </p:sp>
    </p:spTree>
    <p:extLst>
      <p:ext uri="{BB962C8B-B14F-4D97-AF65-F5344CB8AC3E}">
        <p14:creationId xmlns:p14="http://schemas.microsoft.com/office/powerpoint/2010/main" val="29163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44375</TotalTime>
  <Words>449</Words>
  <Application>Microsoft Office PowerPoint</Application>
  <PresentationFormat>Overhead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Office Theme</vt:lpstr>
      <vt:lpstr>CS4168 Data Mining</vt:lpstr>
      <vt:lpstr>Curse of Dimensionality - Problem</vt:lpstr>
      <vt:lpstr>Curse of Dimensionality - Solution</vt:lpstr>
      <vt:lpstr>Feature Selection</vt:lpstr>
      <vt:lpstr>Feature Selection – Filter Methods</vt:lpstr>
      <vt:lpstr>Feature Selection – Wrapper Methods (1)</vt:lpstr>
      <vt:lpstr>Feature Selection – Wrapper Methods (2)</vt:lpstr>
      <vt:lpstr>Feature Selection – Embedded Methods</vt:lpstr>
      <vt:lpstr>Feature Transformation</vt:lpstr>
    </vt:vector>
  </TitlesOfParts>
  <Company>University of Waikato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Browsing around a digital library seminar</dc:title>
  <dc:creator>Ian H. Witten</dc:creator>
  <cp:lastModifiedBy>Nikola.Nikolov</cp:lastModifiedBy>
  <cp:revision>490</cp:revision>
  <cp:lastPrinted>2003-03-04T22:12:08Z</cp:lastPrinted>
  <dcterms:created xsi:type="dcterms:W3CDTF">1998-04-13T04:48:28Z</dcterms:created>
  <dcterms:modified xsi:type="dcterms:W3CDTF">2022-03-16T16:18:25Z</dcterms:modified>
</cp:coreProperties>
</file>