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0" r:id="rId1"/>
  </p:sldMasterIdLst>
  <p:notesMasterIdLst>
    <p:notesMasterId r:id="rId28"/>
  </p:notesMasterIdLst>
  <p:sldIdLst>
    <p:sldId id="266" r:id="rId2"/>
    <p:sldId id="1370" r:id="rId3"/>
    <p:sldId id="1375" r:id="rId4"/>
    <p:sldId id="1376" r:id="rId5"/>
    <p:sldId id="1379" r:id="rId6"/>
    <p:sldId id="1377" r:id="rId7"/>
    <p:sldId id="1381" r:id="rId8"/>
    <p:sldId id="1380" r:id="rId9"/>
    <p:sldId id="1351" r:id="rId10"/>
    <p:sldId id="1353" r:id="rId11"/>
    <p:sldId id="1382" r:id="rId12"/>
    <p:sldId id="1354" r:id="rId13"/>
    <p:sldId id="1355" r:id="rId14"/>
    <p:sldId id="1356" r:id="rId15"/>
    <p:sldId id="1374" r:id="rId16"/>
    <p:sldId id="1357" r:id="rId17"/>
    <p:sldId id="1358" r:id="rId18"/>
    <p:sldId id="1383" r:id="rId19"/>
    <p:sldId id="1359" r:id="rId20"/>
    <p:sldId id="1360" r:id="rId21"/>
    <p:sldId id="1361" r:id="rId22"/>
    <p:sldId id="1362" r:id="rId23"/>
    <p:sldId id="1366" r:id="rId24"/>
    <p:sldId id="1384" r:id="rId25"/>
    <p:sldId id="1386" r:id="rId26"/>
    <p:sldId id="136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ola Nikolov" userId="41e4aa317e96dc34" providerId="LiveId" clId="{D5C46D1D-A64D-493E-859B-B73EB864E5E9}"/>
    <pc:docChg chg="undo custSel addSld delSld modSld">
      <pc:chgData name="Nikola Nikolov" userId="41e4aa317e96dc34" providerId="LiveId" clId="{D5C46D1D-A64D-493E-859B-B73EB864E5E9}" dt="2022-03-25T01:48:48.867" v="30" actId="20577"/>
      <pc:docMkLst>
        <pc:docMk/>
      </pc:docMkLst>
      <pc:sldChg chg="delSp modSp mod">
        <pc:chgData name="Nikola Nikolov" userId="41e4aa317e96dc34" providerId="LiveId" clId="{D5C46D1D-A64D-493E-859B-B73EB864E5E9}" dt="2022-03-23T13:19:17.947" v="18" actId="478"/>
        <pc:sldMkLst>
          <pc:docMk/>
          <pc:sldMk cId="0" sldId="266"/>
        </pc:sldMkLst>
        <pc:spChg chg="mod">
          <ac:chgData name="Nikola Nikolov" userId="41e4aa317e96dc34" providerId="LiveId" clId="{D5C46D1D-A64D-493E-859B-B73EB864E5E9}" dt="2022-03-23T13:19:05.943" v="3" actId="27636"/>
          <ac:spMkLst>
            <pc:docMk/>
            <pc:sldMk cId="0" sldId="266"/>
            <ac:spMk id="2" creationId="{00000000-0000-0000-0000-000000000000}"/>
          </ac:spMkLst>
        </pc:spChg>
        <pc:spChg chg="del">
          <ac:chgData name="Nikola Nikolov" userId="41e4aa317e96dc34" providerId="LiveId" clId="{D5C46D1D-A64D-493E-859B-B73EB864E5E9}" dt="2022-03-23T13:19:17.947" v="18" actId="478"/>
          <ac:spMkLst>
            <pc:docMk/>
            <pc:sldMk cId="0" sldId="266"/>
            <ac:spMk id="4" creationId="{8F2ECBD8-0FC9-47FD-8097-4885124669F2}"/>
          </ac:spMkLst>
        </pc:spChg>
        <pc:spChg chg="mod">
          <ac:chgData name="Nikola Nikolov" userId="41e4aa317e96dc34" providerId="LiveId" clId="{D5C46D1D-A64D-493E-859B-B73EB864E5E9}" dt="2022-03-23T13:19:13.970" v="17" actId="20577"/>
          <ac:spMkLst>
            <pc:docMk/>
            <pc:sldMk cId="0" sldId="266"/>
            <ac:spMk id="5" creationId="{691C49AA-F60B-4D33-AF39-F8695AD07D95}"/>
          </ac:spMkLst>
        </pc:spChg>
      </pc:sldChg>
      <pc:sldChg chg="modSp mod">
        <pc:chgData name="Nikola Nikolov" userId="41e4aa317e96dc34" providerId="LiveId" clId="{D5C46D1D-A64D-493E-859B-B73EB864E5E9}" dt="2022-03-25T01:48:48.867" v="30" actId="20577"/>
        <pc:sldMkLst>
          <pc:docMk/>
          <pc:sldMk cId="2150502259" sldId="1366"/>
        </pc:sldMkLst>
        <pc:spChg chg="mod">
          <ac:chgData name="Nikola Nikolov" userId="41e4aa317e96dc34" providerId="LiveId" clId="{D5C46D1D-A64D-493E-859B-B73EB864E5E9}" dt="2022-03-25T01:48:48.867" v="30" actId="20577"/>
          <ac:spMkLst>
            <pc:docMk/>
            <pc:sldMk cId="2150502259" sldId="1366"/>
            <ac:spMk id="5" creationId="{4D541396-5BAE-47E1-8A88-48710CA54B72}"/>
          </ac:spMkLst>
        </pc:spChg>
      </pc:sldChg>
      <pc:sldChg chg="modSp mod">
        <pc:chgData name="Nikola Nikolov" userId="41e4aa317e96dc34" providerId="LiveId" clId="{D5C46D1D-A64D-493E-859B-B73EB864E5E9}" dt="2022-03-23T13:20:05.656" v="22" actId="20577"/>
        <pc:sldMkLst>
          <pc:docMk/>
          <pc:sldMk cId="1351752465" sldId="1377"/>
        </pc:sldMkLst>
        <pc:spChg chg="mod">
          <ac:chgData name="Nikola Nikolov" userId="41e4aa317e96dc34" providerId="LiveId" clId="{D5C46D1D-A64D-493E-859B-B73EB864E5E9}" dt="2022-03-23T13:20:05.656" v="22" actId="20577"/>
          <ac:spMkLst>
            <pc:docMk/>
            <pc:sldMk cId="1351752465" sldId="1377"/>
            <ac:spMk id="6" creationId="{C3F14D75-AC64-4CA7-8489-A8C699505DB3}"/>
          </ac:spMkLst>
        </pc:spChg>
      </pc:sldChg>
      <pc:sldChg chg="modSp add del mod">
        <pc:chgData name="Nikola Nikolov" userId="41e4aa317e96dc34" providerId="LiveId" clId="{D5C46D1D-A64D-493E-859B-B73EB864E5E9}" dt="2022-03-23T13:20:20.965" v="25" actId="47"/>
        <pc:sldMkLst>
          <pc:docMk/>
          <pc:sldMk cId="916256731" sldId="1378"/>
        </pc:sldMkLst>
        <pc:spChg chg="mod">
          <ac:chgData name="Nikola Nikolov" userId="41e4aa317e96dc34" providerId="LiveId" clId="{D5C46D1D-A64D-493E-859B-B73EB864E5E9}" dt="2022-03-23T13:19:58.874" v="20" actId="27636"/>
          <ac:spMkLst>
            <pc:docMk/>
            <pc:sldMk cId="916256731" sldId="1378"/>
            <ac:spMk id="6" creationId="{C3F14D75-AC64-4CA7-8489-A8C699505DB3}"/>
          </ac:spMkLst>
        </pc:spChg>
      </pc:sldChg>
      <pc:sldChg chg="modSp mod">
        <pc:chgData name="Nikola Nikolov" userId="41e4aa317e96dc34" providerId="LiveId" clId="{D5C46D1D-A64D-493E-859B-B73EB864E5E9}" dt="2022-03-23T13:20:47.992" v="27" actId="207"/>
        <pc:sldMkLst>
          <pc:docMk/>
          <pc:sldMk cId="1997425606" sldId="1381"/>
        </pc:sldMkLst>
        <pc:spChg chg="mod">
          <ac:chgData name="Nikola Nikolov" userId="41e4aa317e96dc34" providerId="LiveId" clId="{D5C46D1D-A64D-493E-859B-B73EB864E5E9}" dt="2022-03-23T13:20:47.992" v="27" actId="207"/>
          <ac:spMkLst>
            <pc:docMk/>
            <pc:sldMk cId="1997425606" sldId="1381"/>
            <ac:spMk id="3" creationId="{C5655AE9-BEE4-49D1-BB86-3316FBE2728B}"/>
          </ac:spMkLst>
        </pc:spChg>
      </pc:sldChg>
      <pc:sldChg chg="del">
        <pc:chgData name="Nikola Nikolov" userId="41e4aa317e96dc34" providerId="LiveId" clId="{D5C46D1D-A64D-493E-859B-B73EB864E5E9}" dt="2022-03-23T14:42:14.832" v="29" actId="47"/>
        <pc:sldMkLst>
          <pc:docMk/>
          <pc:sldMk cId="2522716377" sldId="1385"/>
        </pc:sldMkLst>
      </pc:sldChg>
      <pc:sldChg chg="del">
        <pc:chgData name="Nikola Nikolov" userId="41e4aa317e96dc34" providerId="LiveId" clId="{D5C46D1D-A64D-493E-859B-B73EB864E5E9}" dt="2022-03-23T14:42:08.813" v="28" actId="47"/>
        <pc:sldMkLst>
          <pc:docMk/>
          <pc:sldMk cId="1794409868" sldId="138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564F6-E922-426A-AC46-D6B7289AEE17}" type="datetimeFigureOut">
              <a:rPr lang="en-IE" smtClean="0"/>
              <a:pPr/>
              <a:t>25/03/2022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B5D7A-E502-4DD1-85AB-A4C04C32DA47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0350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47CA-1B3D-482F-B760-4BBCEDB87854}" type="datetimeFigureOut">
              <a:rPr lang="en-IE" smtClean="0"/>
              <a:pPr/>
              <a:t>25/03/2022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91CE-BFCC-4713-A0A0-8037E282085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47CA-1B3D-482F-B760-4BBCEDB87854}" type="datetimeFigureOut">
              <a:rPr lang="en-IE" smtClean="0"/>
              <a:pPr/>
              <a:t>25/03/2022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91CE-BFCC-4713-A0A0-8037E282085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47CA-1B3D-482F-B760-4BBCEDB87854}" type="datetimeFigureOut">
              <a:rPr lang="en-IE" smtClean="0"/>
              <a:pPr/>
              <a:t>25/03/2022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91CE-BFCC-4713-A0A0-8037E282085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47CA-1B3D-482F-B760-4BBCEDB87854}" type="datetimeFigureOut">
              <a:rPr lang="en-IE" smtClean="0"/>
              <a:pPr/>
              <a:t>25/03/2022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91CE-BFCC-4713-A0A0-8037E282085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47CA-1B3D-482F-B760-4BBCEDB87854}" type="datetimeFigureOut">
              <a:rPr lang="en-IE" smtClean="0"/>
              <a:pPr/>
              <a:t>25/03/2022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91CE-BFCC-4713-A0A0-8037E282085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47CA-1B3D-482F-B760-4BBCEDB87854}" type="datetimeFigureOut">
              <a:rPr lang="en-IE" smtClean="0"/>
              <a:pPr/>
              <a:t>25/03/2022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91CE-BFCC-4713-A0A0-8037E282085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47CA-1B3D-482F-B760-4BBCEDB87854}" type="datetimeFigureOut">
              <a:rPr lang="en-IE" smtClean="0"/>
              <a:pPr/>
              <a:t>25/03/2022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91CE-BFCC-4713-A0A0-8037E282085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47CA-1B3D-482F-B760-4BBCEDB87854}" type="datetimeFigureOut">
              <a:rPr lang="en-IE" smtClean="0"/>
              <a:pPr/>
              <a:t>25/03/2022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91CE-BFCC-4713-A0A0-8037E282085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47CA-1B3D-482F-B760-4BBCEDB87854}" type="datetimeFigureOut">
              <a:rPr lang="en-IE" smtClean="0"/>
              <a:pPr/>
              <a:t>25/03/2022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91CE-BFCC-4713-A0A0-8037E282085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47CA-1B3D-482F-B760-4BBCEDB87854}" type="datetimeFigureOut">
              <a:rPr lang="en-IE" smtClean="0"/>
              <a:pPr/>
              <a:t>25/03/2022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91CE-BFCC-4713-A0A0-8037E282085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47CA-1B3D-482F-B760-4BBCEDB87854}" type="datetimeFigureOut">
              <a:rPr lang="en-IE" smtClean="0"/>
              <a:pPr/>
              <a:t>25/03/2022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91CE-BFCC-4713-A0A0-8037E282085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E47CA-1B3D-482F-B760-4BBCEDB87854}" type="datetimeFigureOut">
              <a:rPr lang="en-IE" smtClean="0"/>
              <a:pPr/>
              <a:t>25/03/2022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91CE-BFCC-4713-A0A0-8037E2820858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introduction-to-two-approaches-of-content-based-recommendation-system-fc797460c18c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buildingrecommenders.wordpress.com/2015/11/18/overview-of-recommender-algorithms-part-2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atameetsmedia.com/an-overview-of-recommendation-system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18/06/comprehensive-guide-recommendation-engine-python/" TargetMode="External"/><Relationship Id="rId2" Type="http://schemas.openxmlformats.org/officeDocument/2006/relationships/hyperlink" Target="https://albertauyeung.github.io/2017/04/23/python-matrix-factorization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serec/Datasets-for-Recommender-System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arleton.edu/cs_comps/0607/recommend/recommender/" TargetMode="External"/><Relationship Id="rId2" Type="http://schemas.openxmlformats.org/officeDocument/2006/relationships/hyperlink" Target="http://recommender-system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s.cmu.edu/~mgormley/courses/10601-s17/slides/lecture25-mf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CS4168 Data Mining</a:t>
            </a:r>
            <a:endParaRPr lang="en-I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91C49AA-F60B-4D33-AF39-F8695AD07D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Lecture 9 - </a:t>
            </a:r>
            <a:r>
              <a:rPr lang="en-IE" dirty="0"/>
              <a:t>Introduction to </a:t>
            </a:r>
            <a:br>
              <a:rPr lang="en-IE" dirty="0"/>
            </a:br>
            <a:r>
              <a:rPr lang="en-IE" dirty="0"/>
              <a:t>Recommender Systems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6947-DC3F-4DB1-877A-EADAAF721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/>
              <a:t>Content-Based Filtering (CBF)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DC218-558C-4263-AA9B-0FFFF88CC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 learning algorithm has to be chosen that is able to make recommendations for a given user profile.</a:t>
            </a:r>
          </a:p>
          <a:p>
            <a:pPr fontAlgn="base"/>
            <a:r>
              <a:rPr lang="en-GB" dirty="0"/>
              <a:t>Typical (trivial) choice: </a:t>
            </a:r>
            <a:r>
              <a:rPr lang="en-GB" dirty="0" err="1"/>
              <a:t>kNN</a:t>
            </a:r>
            <a:endParaRPr lang="en-GB" dirty="0"/>
          </a:p>
          <a:p>
            <a:pPr fontAlgn="base"/>
            <a:r>
              <a:rPr lang="en-GB" dirty="0"/>
              <a:t>Alternatively:</a:t>
            </a:r>
          </a:p>
          <a:p>
            <a:pPr lvl="1" fontAlgn="base"/>
            <a:r>
              <a:rPr lang="en-GB" dirty="0"/>
              <a:t>Relevance feedback</a:t>
            </a:r>
          </a:p>
          <a:p>
            <a:pPr lvl="1" fontAlgn="base"/>
            <a:r>
              <a:rPr lang="en-GB" dirty="0"/>
              <a:t>Genetic algorithms</a:t>
            </a:r>
          </a:p>
          <a:p>
            <a:pPr lvl="1" fontAlgn="base"/>
            <a:r>
              <a:rPr lang="en-GB" dirty="0"/>
              <a:t>Neural networks</a:t>
            </a:r>
          </a:p>
          <a:p>
            <a:pPr lvl="1" fontAlgn="base"/>
            <a:r>
              <a:rPr lang="en-GB" dirty="0"/>
              <a:t>Bayesian classifiers</a:t>
            </a:r>
          </a:p>
        </p:txBody>
      </p:sp>
    </p:spTree>
    <p:extLst>
      <p:ext uri="{BB962C8B-B14F-4D97-AF65-F5344CB8AC3E}">
        <p14:creationId xmlns:p14="http://schemas.microsoft.com/office/powerpoint/2010/main" val="2715539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6947-DC3F-4DB1-877A-EADAAF721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/>
              <a:t>Content-Based Filtering (CBF)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DC218-558C-4263-AA9B-0FFFF88CC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GB" dirty="0"/>
              <a:t>Examples:</a:t>
            </a:r>
          </a:p>
          <a:p>
            <a:pPr lvl="1"/>
            <a:r>
              <a:rPr lang="en-GB" dirty="0"/>
              <a:t>CBF - A Simple </a:t>
            </a:r>
            <a:r>
              <a:rPr lang="en-GB" dirty="0" err="1"/>
              <a:t>Example.ipynb</a:t>
            </a:r>
            <a:endParaRPr lang="en-GB" dirty="0"/>
          </a:p>
          <a:p>
            <a:pPr lvl="1"/>
            <a:r>
              <a:rPr lang="en-GB" dirty="0">
                <a:hlinkClick r:id="rId2"/>
              </a:rPr>
              <a:t>https://towardsdatascience.com/introduction-to-two-approaches-of-content-based-recommendation-system-fc797460c18c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6505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6947-DC3F-4DB1-877A-EADAAF721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CBF -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DC218-558C-4263-AA9B-0FFFF88CC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dirty="0">
                <a:solidFill>
                  <a:srgbClr val="FF0000"/>
                </a:solidFill>
              </a:rPr>
              <a:t>Neural networks</a:t>
            </a:r>
            <a:r>
              <a:rPr lang="en-GB" dirty="0"/>
              <a:t> and </a:t>
            </a:r>
            <a:r>
              <a:rPr lang="en-GB" dirty="0">
                <a:solidFill>
                  <a:srgbClr val="FF0000"/>
                </a:solidFill>
              </a:rPr>
              <a:t>genetic algorithms</a:t>
            </a:r>
            <a:r>
              <a:rPr lang="en-GB" dirty="0"/>
              <a:t> are usually much slower compared to other learning methods as several iterations are needed to determine whether or not an item is relevant.</a:t>
            </a:r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kNN</a:t>
            </a:r>
            <a:r>
              <a:rPr lang="en-GB" dirty="0"/>
              <a:t> slows down as more training examples become available because every example has to be compared to all the unseen documents.</a:t>
            </a:r>
          </a:p>
          <a:p>
            <a:pPr lvl="1"/>
            <a:r>
              <a:rPr lang="en-GB" dirty="0"/>
              <a:t>Among the best performers in terms of speed are the </a:t>
            </a:r>
            <a:r>
              <a:rPr lang="en-GB" dirty="0">
                <a:solidFill>
                  <a:srgbClr val="FF0000"/>
                </a:solidFill>
              </a:rPr>
              <a:t>Bayesian classifiers</a:t>
            </a:r>
            <a:r>
              <a:rPr lang="en-GB" dirty="0"/>
              <a:t> and </a:t>
            </a:r>
            <a:r>
              <a:rPr lang="en-GB" dirty="0">
                <a:solidFill>
                  <a:srgbClr val="FF0000"/>
                </a:solidFill>
              </a:rPr>
              <a:t>relevance feedback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7932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6947-DC3F-4DB1-877A-EADAAF721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CBF -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DC218-558C-4263-AA9B-0FFFF88CC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 learning method that requires many training instances before it is able to make accurate predictions is only useful when the user’s interests remain constant for a long period of time: </a:t>
            </a:r>
          </a:p>
          <a:p>
            <a:pPr lvl="1"/>
            <a:r>
              <a:rPr lang="en-GB" dirty="0"/>
              <a:t>Bayesian classifiers performs poorly in this respect.</a:t>
            </a:r>
          </a:p>
          <a:p>
            <a:pPr lvl="1"/>
            <a:r>
              <a:rPr lang="en-GB" dirty="0"/>
              <a:t>Relevance feedback method and </a:t>
            </a:r>
            <a:r>
              <a:rPr lang="en-GB" dirty="0" err="1"/>
              <a:t>kNN</a:t>
            </a:r>
            <a:r>
              <a:rPr lang="en-GB" dirty="0"/>
              <a:t> can start making suggestions with only one training instance.</a:t>
            </a:r>
          </a:p>
        </p:txBody>
      </p:sp>
    </p:spTree>
    <p:extLst>
      <p:ext uri="{BB962C8B-B14F-4D97-AF65-F5344CB8AC3E}">
        <p14:creationId xmlns:p14="http://schemas.microsoft.com/office/powerpoint/2010/main" val="2922406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6947-DC3F-4DB1-877A-EADAAF721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CBF -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DC218-558C-4263-AA9B-0FFFF88CC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learning method has to be able to evaluate the training data as instances do not last forever but become obsolete as the user’s interests change.</a:t>
            </a:r>
          </a:p>
          <a:p>
            <a:pPr lvl="1"/>
            <a:r>
              <a:rPr lang="en-GB" dirty="0"/>
              <a:t>In </a:t>
            </a:r>
            <a:r>
              <a:rPr lang="en-GB" dirty="0" err="1"/>
              <a:t>kNN</a:t>
            </a:r>
            <a:r>
              <a:rPr lang="en-GB" dirty="0"/>
              <a:t> and in a genetic algorithms, old training instances will have to be removed entirely.</a:t>
            </a:r>
          </a:p>
          <a:p>
            <a:pPr lvl="1"/>
            <a:r>
              <a:rPr lang="en-GB" dirty="0"/>
              <a:t>The user models employed by relevance feedback methods, Bayesian classifiers and neural networks can be adjusted more smoothly by reducing weights of corresponding terms or nodes.</a:t>
            </a:r>
          </a:p>
        </p:txBody>
      </p:sp>
    </p:spTree>
    <p:extLst>
      <p:ext uri="{BB962C8B-B14F-4D97-AF65-F5344CB8AC3E}">
        <p14:creationId xmlns:p14="http://schemas.microsoft.com/office/powerpoint/2010/main" val="3504655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63493-167C-49F3-96FA-46EA74763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r>
              <a:rPr lang="en-GB"/>
              <a:t>Collaborative Filtering (CF)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7D86D8-7CFE-49CB-B6BB-15D075A8B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612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57E9D-51E9-4A40-9590-1E77CFC76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Collaborative Filtering (CF)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FAC61-07E7-4674-87E3-8F61F5CF0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Based on the assumption that people who agreed in their evaluation of certain items in the past are likely to agree again in the future.</a:t>
            </a:r>
          </a:p>
          <a:p>
            <a:r>
              <a:rPr lang="en-GB" dirty="0"/>
              <a:t>CF methods work with the user-item interaction (or rating) matrix.</a:t>
            </a:r>
          </a:p>
          <a:p>
            <a:r>
              <a:rPr lang="en-GB" dirty="0"/>
              <a:t>Types of CF:</a:t>
            </a:r>
          </a:p>
          <a:p>
            <a:pPr lvl="1"/>
            <a:r>
              <a:rPr lang="en-GB" dirty="0"/>
              <a:t>neighbourhood-based (memory-based)</a:t>
            </a:r>
          </a:p>
          <a:p>
            <a:pPr lvl="1"/>
            <a:r>
              <a:rPr lang="en-GB" dirty="0"/>
              <a:t>model-based</a:t>
            </a:r>
          </a:p>
        </p:txBody>
      </p:sp>
    </p:spTree>
    <p:extLst>
      <p:ext uri="{BB962C8B-B14F-4D97-AF65-F5344CB8AC3E}">
        <p14:creationId xmlns:p14="http://schemas.microsoft.com/office/powerpoint/2010/main" val="3349160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57E9D-51E9-4A40-9590-1E77CFC76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Neighbourhood-Based CF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FAC61-07E7-4674-87E3-8F61F5CF0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Neighbourhood-based algorithms approach the CF problem by using the </a:t>
            </a:r>
            <a:r>
              <a:rPr lang="en-GB" i="1" dirty="0"/>
              <a:t>entire dataset</a:t>
            </a:r>
            <a:r>
              <a:rPr lang="en-GB" dirty="0"/>
              <a:t>. </a:t>
            </a:r>
          </a:p>
          <a:p>
            <a:pPr lvl="1"/>
            <a:r>
              <a:rPr lang="en-GB" dirty="0"/>
              <a:t>User-based: Find users </a:t>
            </a:r>
            <a:r>
              <a:rPr lang="en-GB" i="1" dirty="0"/>
              <a:t>similar</a:t>
            </a:r>
            <a:r>
              <a:rPr lang="en-GB" dirty="0"/>
              <a:t> to the active user, and use their preferences to recommend items to the active user.</a:t>
            </a:r>
          </a:p>
          <a:p>
            <a:pPr lvl="1"/>
            <a:r>
              <a:rPr lang="en-GB" dirty="0"/>
              <a:t>Item-based: Recommends items similar to the items preferred by the active user where similarity is based on item co-occurrences (e.g. users who bought x, also bought y).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063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57E9D-51E9-4A40-9590-1E77CFC76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Neighbourhood-Based CF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FAC61-07E7-4674-87E3-8F61F5CF0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Example</a:t>
            </a:r>
          </a:p>
          <a:p>
            <a:pPr lvl="1"/>
            <a:r>
              <a:rPr lang="en-GB" dirty="0">
                <a:hlinkClick r:id="rId2"/>
              </a:rPr>
              <a:t>https://buildingrecommenders.wordpress.com/2015/11/18/overview-of-recommender-algorithms-part-2/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1145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57E9D-51E9-4A40-9590-1E77CFC76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Neighbourhood-Based CF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FAC61-07E7-4674-87E3-8F61F5CF0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Discussion:</a:t>
            </a:r>
          </a:p>
          <a:p>
            <a:pPr lvl="1"/>
            <a:r>
              <a:rPr lang="en-GB" sz="2400" dirty="0"/>
              <a:t>Advantages</a:t>
            </a:r>
          </a:p>
          <a:p>
            <a:pPr lvl="2"/>
            <a:r>
              <a:rPr lang="en-GB" sz="2000" dirty="0"/>
              <a:t>Good quality of predictions.</a:t>
            </a:r>
          </a:p>
          <a:p>
            <a:pPr lvl="2"/>
            <a:r>
              <a:rPr lang="en-GB" sz="2000" dirty="0"/>
              <a:t>Relatively simple to implement for any situation.</a:t>
            </a:r>
          </a:p>
          <a:p>
            <a:pPr lvl="2"/>
            <a:r>
              <a:rPr lang="en-GB" sz="2000" dirty="0"/>
              <a:t>Very easy to take updates in the dataset into accounts, since it uses the entire database every time it makes a prediction.</a:t>
            </a:r>
          </a:p>
          <a:p>
            <a:pPr lvl="1"/>
            <a:r>
              <a:rPr lang="en-GB" sz="2400" dirty="0"/>
              <a:t>Disadvantages</a:t>
            </a:r>
          </a:p>
          <a:p>
            <a:pPr lvl="2"/>
            <a:r>
              <a:rPr lang="en-GB" sz="2000" dirty="0"/>
              <a:t>It uses the entire database every time it makes a prediction - slow.</a:t>
            </a:r>
          </a:p>
          <a:p>
            <a:pPr lvl="2"/>
            <a:r>
              <a:rPr lang="en-GB" sz="2000" dirty="0"/>
              <a:t>Cold-start problem: It can sometimes not make a prediction for certain active users/items. This can occur if the active user has no items in common with all people who have rated the target item.</a:t>
            </a:r>
          </a:p>
          <a:p>
            <a:pPr lvl="2"/>
            <a:r>
              <a:rPr lang="en-GB" sz="2000" dirty="0"/>
              <a:t>Hard to avoid overfitting the data.</a:t>
            </a:r>
          </a:p>
        </p:txBody>
      </p:sp>
    </p:spTree>
    <p:extLst>
      <p:ext uri="{BB962C8B-B14F-4D97-AF65-F5344CB8AC3E}">
        <p14:creationId xmlns:p14="http://schemas.microsoft.com/office/powerpoint/2010/main" val="2733980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08467-807D-40AA-8717-43A921924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/>
              <a:t>Types of 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1EC49-AA6D-4187-9654-30900881F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GB" sz="2000" dirty="0"/>
              <a:t>Recommender systems can be loosely broken down into three categories: </a:t>
            </a:r>
            <a:r>
              <a:rPr lang="en-GB" sz="2000" b="1" dirty="0"/>
              <a:t>content-based filtering systems</a:t>
            </a:r>
            <a:r>
              <a:rPr lang="en-GB" sz="2000" dirty="0"/>
              <a:t>, </a:t>
            </a:r>
            <a:r>
              <a:rPr lang="en-GB" sz="2000" b="1" dirty="0"/>
              <a:t>collaborative filtering systems</a:t>
            </a:r>
            <a:r>
              <a:rPr lang="en-GB" sz="2000" dirty="0"/>
              <a:t>, and </a:t>
            </a:r>
            <a:r>
              <a:rPr lang="en-GB" sz="2000" b="1" dirty="0"/>
              <a:t>hybrid systems </a:t>
            </a:r>
            <a:r>
              <a:rPr lang="en-GB" sz="2000" dirty="0"/>
              <a:t>(combination of the other two).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364B105-33A7-4A75-9CAE-BF33153862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36"/>
          <a:stretch/>
        </p:blipFill>
        <p:spPr bwMode="auto">
          <a:xfrm>
            <a:off x="4932040" y="2928501"/>
            <a:ext cx="2622935" cy="330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838DEA-0E95-433A-B56A-C12351975A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36"/>
          <a:stretch/>
        </p:blipFill>
        <p:spPr bwMode="auto">
          <a:xfrm>
            <a:off x="1564685" y="2928501"/>
            <a:ext cx="2622936" cy="330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80D95DC-C7D9-476C-9C3E-CCC126D5B823}"/>
              </a:ext>
            </a:extLst>
          </p:cNvPr>
          <p:cNvSpPr/>
          <p:nvPr/>
        </p:nvSpPr>
        <p:spPr>
          <a:xfrm>
            <a:off x="2208867" y="6444862"/>
            <a:ext cx="47262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hlinkClick r:id="rId3"/>
              </a:rPr>
              <a:t>http://datameetsmedia.com/an-overview-of-recommendation-systems/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917262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57E9D-51E9-4A40-9590-1E77CFC76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Model-Based CF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FAC61-07E7-4674-87E3-8F61F5CF0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Extract some information from the dataset, and use that as a "model" to make recommendations without having to use the complete dataset every time.</a:t>
            </a:r>
          </a:p>
          <a:p>
            <a:r>
              <a:rPr lang="en-GB" dirty="0"/>
              <a:t>Standard model CF: Matrix Factorization</a:t>
            </a:r>
          </a:p>
        </p:txBody>
      </p:sp>
    </p:spTree>
    <p:extLst>
      <p:ext uri="{BB962C8B-B14F-4D97-AF65-F5344CB8AC3E}">
        <p14:creationId xmlns:p14="http://schemas.microsoft.com/office/powerpoint/2010/main" val="1519435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57E9D-51E9-4A40-9590-1E77CFC76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Matrix Factorization (MF)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FAC61-07E7-4674-87E3-8F61F5CF0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Consider a rating matrix R. MF-based methods for CF approximate R by two small matrices P and Q with a small number </a:t>
            </a:r>
            <a:r>
              <a:rPr lang="en-GB" sz="2000" i="1" dirty="0"/>
              <a:t>d</a:t>
            </a:r>
            <a:r>
              <a:rPr lang="en-GB" sz="2000" dirty="0"/>
              <a:t> or columns and rows, respectively. These d columns/rows are called </a:t>
            </a:r>
            <a:r>
              <a:rPr lang="en-GB" sz="2000" i="1" dirty="0">
                <a:solidFill>
                  <a:srgbClr val="FF0000"/>
                </a:solidFill>
              </a:rPr>
              <a:t>latent factors/features</a:t>
            </a:r>
            <a:r>
              <a:rPr lang="en-GB" sz="2000" dirty="0"/>
              <a:t>.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D08E7B32-2FDB-4876-8D56-027F06FBE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649" y="646494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3BFEE69A-2732-467F-AAE2-6DBDD64C64C7}"/>
              </a:ext>
            </a:extLst>
          </p:cNvPr>
          <p:cNvSpPr txBox="1">
            <a:spLocks/>
          </p:cNvSpPr>
          <p:nvPr/>
        </p:nvSpPr>
        <p:spPr>
          <a:xfrm>
            <a:off x="1108959" y="5266343"/>
            <a:ext cx="2227007" cy="592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2400" b="0" dirty="0"/>
              <a:t>Rating model: </a:t>
            </a:r>
            <a:endParaRPr lang="en-US" sz="24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le 2">
                <a:extLst>
                  <a:ext uri="{FF2B5EF4-FFF2-40B4-BE49-F238E27FC236}">
                    <a16:creationId xmlns:a16="http://schemas.microsoft.com/office/drawing/2014/main" id="{D5370C34-2E9A-4B0B-A6C0-357030B3F1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67744" y="6111413"/>
                <a:ext cx="2374490" cy="551882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 anchor="ctr">
                <a:normAutofit fontScale="90000" lnSpcReduction="1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2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IE" sz="2000" b="0" dirty="0"/>
                  <a:t>predicted rating of item </a:t>
                </a:r>
                <a14:m>
                  <m:oMath xmlns:m="http://schemas.openxmlformats.org/officeDocument/2006/math">
                    <m:r>
                      <a:rPr lang="en-IE" sz="2000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E" sz="2000" b="0" dirty="0"/>
                  <a:t> by user </a:t>
                </a:r>
                <a14:m>
                  <m:oMath xmlns:m="http://schemas.openxmlformats.org/officeDocument/2006/math">
                    <m:r>
                      <a:rPr lang="en-IE" sz="2000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2000" b="0" i="1" dirty="0"/>
              </a:p>
            </p:txBody>
          </p:sp>
        </mc:Choice>
        <mc:Fallback xmlns="">
          <p:sp>
            <p:nvSpPr>
              <p:cNvPr id="15" name="Title 2">
                <a:extLst>
                  <a:ext uri="{FF2B5EF4-FFF2-40B4-BE49-F238E27FC236}">
                    <a16:creationId xmlns:a16="http://schemas.microsoft.com/office/drawing/2014/main" id="{D5370C34-2E9A-4B0B-A6C0-357030B3F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6111413"/>
                <a:ext cx="2374490" cy="551882"/>
              </a:xfrm>
              <a:prstGeom prst="rect">
                <a:avLst/>
              </a:prstGeom>
              <a:blipFill>
                <a:blip r:embed="rId2"/>
                <a:stretch>
                  <a:fillRect l="-2051" t="-14444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C604E85-4FEC-4CAE-9371-6EA87E0CD51A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3454989" y="5802521"/>
            <a:ext cx="0" cy="308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2DC4BFF2-3E5E-4F7E-8502-9E6B2A4C3E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887" y="2602134"/>
            <a:ext cx="5326369" cy="267142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21167B0-75A1-4871-ABCB-E2D9640843D8}"/>
              </a:ext>
            </a:extLst>
          </p:cNvPr>
          <p:cNvSpPr/>
          <p:nvPr/>
        </p:nvSpPr>
        <p:spPr>
          <a:xfrm>
            <a:off x="3639420" y="2852936"/>
            <a:ext cx="3308844" cy="213929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65077B-8CEE-487B-B869-1BEF40318424}"/>
              </a:ext>
            </a:extLst>
          </p:cNvPr>
          <p:cNvSpPr txBox="1"/>
          <p:nvPr/>
        </p:nvSpPr>
        <p:spPr>
          <a:xfrm>
            <a:off x="7594113" y="3527409"/>
            <a:ext cx="1442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unknown,</a:t>
            </a:r>
          </a:p>
          <a:p>
            <a:r>
              <a:rPr lang="en-GB" dirty="0"/>
              <a:t>to be learned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3316C04-4CBB-4A9A-8BA3-442F1B5D265F}"/>
              </a:ext>
            </a:extLst>
          </p:cNvPr>
          <p:cNvCxnSpPr>
            <a:cxnSpLocks/>
            <a:stCxn id="26" idx="1"/>
            <a:endCxn id="25" idx="3"/>
          </p:cNvCxnSpPr>
          <p:nvPr/>
        </p:nvCxnSpPr>
        <p:spPr>
          <a:xfrm flipH="1">
            <a:off x="6948264" y="3850575"/>
            <a:ext cx="645849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bject 9">
                <a:extLst>
                  <a:ext uri="{FF2B5EF4-FFF2-40B4-BE49-F238E27FC236}">
                    <a16:creationId xmlns:a16="http://schemas.microsoft.com/office/drawing/2014/main" id="{EDE77206-F31B-4C14-975F-2FAA4FE63468}"/>
                  </a:ext>
                </a:extLst>
              </p:cNvPr>
              <p:cNvSpPr txBox="1"/>
              <p:nvPr/>
            </p:nvSpPr>
            <p:spPr bwMode="auto">
              <a:xfrm>
                <a:off x="3189397" y="5267898"/>
                <a:ext cx="1656184" cy="4953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𝑢𝑖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4" name="Object 9">
                <a:extLst>
                  <a:ext uri="{FF2B5EF4-FFF2-40B4-BE49-F238E27FC236}">
                    <a16:creationId xmlns:a16="http://schemas.microsoft.com/office/drawing/2014/main" id="{EDE77206-F31B-4C14-975F-2FAA4FE63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89397" y="5267898"/>
                <a:ext cx="1656184" cy="4953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136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57E9D-51E9-4A40-9590-1E77CFC76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Matrix Factorization (MF)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FAC61-07E7-4674-87E3-8F61F5CF0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Rating model:</a:t>
            </a:r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Objective Function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D08E7B32-2FDB-4876-8D56-027F06FBE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384" y="278355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9">
                <a:extLst>
                  <a:ext uri="{FF2B5EF4-FFF2-40B4-BE49-F238E27FC236}">
                    <a16:creationId xmlns:a16="http://schemas.microsoft.com/office/drawing/2014/main" id="{0BAB6C8A-14F1-4B4B-BFDB-6DF4FBB4C4AC}"/>
                  </a:ext>
                </a:extLst>
              </p:cNvPr>
              <p:cNvSpPr txBox="1"/>
              <p:nvPr/>
            </p:nvSpPr>
            <p:spPr bwMode="auto">
              <a:xfrm>
                <a:off x="2627784" y="1502733"/>
                <a:ext cx="1656184" cy="4953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𝑢𝑖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2" name="Object 9">
                <a:extLst>
                  <a:ext uri="{FF2B5EF4-FFF2-40B4-BE49-F238E27FC236}">
                    <a16:creationId xmlns:a16="http://schemas.microsoft.com/office/drawing/2014/main" id="{0BAB6C8A-14F1-4B4B-BFDB-6DF4FBB4C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27784" y="1502733"/>
                <a:ext cx="1656184" cy="4953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le 2">
                <a:extLst>
                  <a:ext uri="{FF2B5EF4-FFF2-40B4-BE49-F238E27FC236}">
                    <a16:creationId xmlns:a16="http://schemas.microsoft.com/office/drawing/2014/main" id="{D5370C34-2E9A-4B0B-A6C0-357030B3F1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91680" y="2279077"/>
                <a:ext cx="2374490" cy="551882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 anchor="ctr">
                <a:normAutofit fontScale="90000" lnSpcReduction="1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2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IE" sz="2000" b="0" dirty="0"/>
                  <a:t>predicted rating of item </a:t>
                </a:r>
                <a14:m>
                  <m:oMath xmlns:m="http://schemas.openxmlformats.org/officeDocument/2006/math">
                    <m:r>
                      <a:rPr lang="en-IE" sz="2000" b="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E" sz="2000" b="0" dirty="0"/>
                  <a:t> by user </a:t>
                </a:r>
                <a14:m>
                  <m:oMath xmlns:m="http://schemas.openxmlformats.org/officeDocument/2006/math">
                    <m:r>
                      <a:rPr lang="en-IE" sz="2000" b="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2000" b="0" i="1" dirty="0"/>
              </a:p>
            </p:txBody>
          </p:sp>
        </mc:Choice>
        <mc:Fallback xmlns="">
          <p:sp>
            <p:nvSpPr>
              <p:cNvPr id="15" name="Title 2">
                <a:extLst>
                  <a:ext uri="{FF2B5EF4-FFF2-40B4-BE49-F238E27FC236}">
                    <a16:creationId xmlns:a16="http://schemas.microsoft.com/office/drawing/2014/main" id="{D5370C34-2E9A-4B0B-A6C0-357030B3F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2279077"/>
                <a:ext cx="2374490" cy="551882"/>
              </a:xfrm>
              <a:prstGeom prst="rect">
                <a:avLst/>
              </a:prstGeom>
              <a:blipFill>
                <a:blip r:embed="rId3"/>
                <a:stretch>
                  <a:fillRect l="-2314" t="-13333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C604E85-4FEC-4CAE-9371-6EA87E0CD51A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2878925" y="2070516"/>
            <a:ext cx="0" cy="208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9">
                <a:extLst>
                  <a:ext uri="{FF2B5EF4-FFF2-40B4-BE49-F238E27FC236}">
                    <a16:creationId xmlns:a16="http://schemas.microsoft.com/office/drawing/2014/main" id="{1C1FE137-0178-483D-950A-D8151B0B4A03}"/>
                  </a:ext>
                </a:extLst>
              </p:cNvPr>
              <p:cNvSpPr txBox="1"/>
              <p:nvPr/>
            </p:nvSpPr>
            <p:spPr bwMode="auto">
              <a:xfrm>
                <a:off x="457200" y="3284140"/>
                <a:ext cx="4608512" cy="4953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GB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GB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GB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GB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𝑢𝑖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GB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𝑜𝑏𝑠𝑒𝑟𝑣𝑒𝑑</m:t>
                      </m:r>
                      <m:r>
                        <a:rPr lang="en-GB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0" name="Object 9">
                <a:extLst>
                  <a:ext uri="{FF2B5EF4-FFF2-40B4-BE49-F238E27FC236}">
                    <a16:creationId xmlns:a16="http://schemas.microsoft.com/office/drawing/2014/main" id="{1C1FE137-0178-483D-950A-D8151B0B4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3284140"/>
                <a:ext cx="4608512" cy="495300"/>
              </a:xfrm>
              <a:prstGeom prst="rect">
                <a:avLst/>
              </a:prstGeom>
              <a:blipFill>
                <a:blip r:embed="rId4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9">
                <a:extLst>
                  <a:ext uri="{FF2B5EF4-FFF2-40B4-BE49-F238E27FC236}">
                    <a16:creationId xmlns:a16="http://schemas.microsoft.com/office/drawing/2014/main" id="{E160A976-650C-4D40-96E1-425ECE5DBB09}"/>
                  </a:ext>
                </a:extLst>
              </p:cNvPr>
              <p:cNvSpPr txBox="1"/>
              <p:nvPr/>
            </p:nvSpPr>
            <p:spPr bwMode="auto">
              <a:xfrm>
                <a:off x="323528" y="4816436"/>
                <a:ext cx="5112568" cy="12985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en-GB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GB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GB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m:rPr>
                                  <m:brk m:alnAt="23"/>
                                </m:rPr>
                                <a:rPr lang="en-GB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GB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GB" sz="24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GB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𝑢𝑖</m:t>
                                      </m:r>
                                    </m:sub>
                                  </m:sSub>
                                  <m:r>
                                    <a:rPr lang="en-GB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GB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𝑢𝑖</m:t>
                                      </m:r>
                                    </m:sub>
                                  </m:sSub>
                                  <m:r>
                                    <a:rPr lang="en-GB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GB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1" name="Object 9">
                <a:extLst>
                  <a:ext uri="{FF2B5EF4-FFF2-40B4-BE49-F238E27FC236}">
                    <a16:creationId xmlns:a16="http://schemas.microsoft.com/office/drawing/2014/main" id="{E160A976-650C-4D40-96E1-425ECE5DB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4816436"/>
                <a:ext cx="5112568" cy="12985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918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57E9D-51E9-4A40-9590-1E77CFC76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Model-Based CF: Matrix Factorization (MF)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541396-5BAE-47E1-8A88-48710CA54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Optimisation methods:</a:t>
            </a:r>
          </a:p>
          <a:p>
            <a:pPr lvl="1"/>
            <a:r>
              <a:rPr lang="en-GB" dirty="0"/>
              <a:t>Stochastic Gradient Descent (SGD)</a:t>
            </a:r>
          </a:p>
          <a:p>
            <a:pPr lvl="1"/>
            <a:r>
              <a:rPr lang="en-GB" dirty="0"/>
              <a:t>Alternating Least Squares method (ALS)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D08E7B32-2FDB-4876-8D56-027F06FBE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384" y="278355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022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B41F2-2B8F-4AC7-AAF4-87ECC66BE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CF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12474-059F-47A3-ACBF-8DC0D49BC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hlinkClick r:id="rId2"/>
              </a:rPr>
              <a:t>Matrix Factorization: A Simple Tutorial and Implementation in Python</a:t>
            </a:r>
            <a:r>
              <a:rPr lang="en-GB" dirty="0"/>
              <a:t> by Albert Au Yeung</a:t>
            </a:r>
          </a:p>
          <a:p>
            <a:endParaRPr lang="en-GB" dirty="0"/>
          </a:p>
          <a:p>
            <a:r>
              <a:rPr lang="en-GB" dirty="0">
                <a:hlinkClick r:id="rId3"/>
              </a:rPr>
              <a:t>Comprehensive Guide to build a Recommendation Engine from scratch (in Python)</a:t>
            </a:r>
            <a:r>
              <a:rPr lang="en-GB" dirty="0"/>
              <a:t> by Pulkit Sharma (Section 7)</a:t>
            </a:r>
          </a:p>
        </p:txBody>
      </p:sp>
    </p:spTree>
    <p:extLst>
      <p:ext uri="{BB962C8B-B14F-4D97-AF65-F5344CB8AC3E}">
        <p14:creationId xmlns:p14="http://schemas.microsoft.com/office/powerpoint/2010/main" val="39818265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63B71-74CE-41DB-A534-D62920D31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Datasets for 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EE06A-A4CF-420A-9FD2-DAF16F33C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https://github.com/caserec/Datasets-for-Recommender-Systems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2834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674D8-1729-4BB7-8B93-4DDD7FD10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C887D-3C0C-45EF-9674-D71D2A40E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hlinkClick r:id="rId2"/>
              </a:rPr>
              <a:t>http://recommender-systems.org/</a:t>
            </a:r>
            <a:endParaRPr lang="en-GB" dirty="0"/>
          </a:p>
          <a:p>
            <a:r>
              <a:rPr lang="en-GB" dirty="0">
                <a:hlinkClick r:id="rId3"/>
              </a:rPr>
              <a:t>http://www.cs.carleton.edu/cs_comps/0607/recommend/recommender/</a:t>
            </a:r>
            <a:endParaRPr lang="en-GB" dirty="0"/>
          </a:p>
          <a:p>
            <a:r>
              <a:rPr lang="en-GB" dirty="0">
                <a:hlinkClick r:id="rId4"/>
              </a:rPr>
              <a:t>https://www.cs.cmu.edu/~mgormley/courses/10601-s17/slides/lecture25-mf.pdf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7028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379F5C-6E70-4F4C-B4B7-2EA906787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/>
              <a:t>Types of Recommender Systems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F14D75-AC64-4CA7-8489-A8C699505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Another classification:</a:t>
            </a:r>
          </a:p>
          <a:p>
            <a:pPr lvl="1"/>
            <a:r>
              <a:rPr lang="en-GB" dirty="0"/>
              <a:t>Content-based filtering recommenders</a:t>
            </a:r>
          </a:p>
          <a:p>
            <a:pPr lvl="1"/>
            <a:r>
              <a:rPr lang="en-GB" dirty="0"/>
              <a:t>Collaborative filtering recommenders</a:t>
            </a:r>
          </a:p>
          <a:p>
            <a:pPr lvl="1"/>
            <a:r>
              <a:rPr lang="en-GB" dirty="0"/>
              <a:t>Social and demographic recommenders</a:t>
            </a:r>
          </a:p>
          <a:p>
            <a:pPr lvl="1"/>
            <a:r>
              <a:rPr lang="en-GB" dirty="0"/>
              <a:t>Contextual recommenders</a:t>
            </a:r>
          </a:p>
          <a:p>
            <a:pPr lvl="1"/>
            <a:r>
              <a:rPr lang="en-GB" dirty="0"/>
              <a:t>Hybrid (combination of any of the above)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4659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379F5C-6E70-4F4C-B4B7-2EA906787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Types of Recommender Systems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F14D75-AC64-4CA7-8489-A8C699505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/>
              <a:t>Content-based filtering</a:t>
            </a:r>
            <a:r>
              <a:rPr lang="en-GB" dirty="0"/>
              <a:t> algorithms are given </a:t>
            </a:r>
            <a:r>
              <a:rPr lang="en-GB" i="1" dirty="0">
                <a:solidFill>
                  <a:srgbClr val="FF0000"/>
                </a:solidFill>
              </a:rPr>
              <a:t>user preferences for items</a:t>
            </a:r>
            <a:r>
              <a:rPr lang="en-GB" dirty="0"/>
              <a:t> and recommend similar items based on [a domain-specific notion of] </a:t>
            </a:r>
            <a:r>
              <a:rPr lang="en-GB" i="1" dirty="0">
                <a:solidFill>
                  <a:srgbClr val="FF0000"/>
                </a:solidFill>
              </a:rPr>
              <a:t>item content</a:t>
            </a:r>
            <a:r>
              <a:rPr lang="en-GB" dirty="0"/>
              <a:t>.</a:t>
            </a:r>
          </a:p>
          <a:p>
            <a:r>
              <a:rPr lang="en-GB" dirty="0"/>
              <a:t>Typically, the items are text documents (e.g. product descriptions, articles).</a:t>
            </a:r>
          </a:p>
          <a:p>
            <a:r>
              <a:rPr lang="en-GB" dirty="0"/>
              <a:t>This approach also extends naturally to cases where item metadata is available (e.g., movie stars, book authors, and music genres).</a:t>
            </a:r>
          </a:p>
        </p:txBody>
      </p:sp>
    </p:spTree>
    <p:extLst>
      <p:ext uri="{BB962C8B-B14F-4D97-AF65-F5344CB8AC3E}">
        <p14:creationId xmlns:p14="http://schemas.microsoft.com/office/powerpoint/2010/main" val="1088362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379F5C-6E70-4F4C-B4B7-2EA906787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Types of Recommender Systems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F14D75-AC64-4CA7-8489-A8C699505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Collaborative filtering</a:t>
            </a:r>
            <a:r>
              <a:rPr lang="en-GB" dirty="0"/>
              <a:t>: you are given a matrix of preferences (explicit or implicit) by users for items, and these are used to predict missing preferences and recommend items with high predicted preferences. </a:t>
            </a:r>
          </a:p>
          <a:p>
            <a:r>
              <a:rPr lang="en-GB" dirty="0"/>
              <a:t>All you need to get started is </a:t>
            </a:r>
            <a:r>
              <a:rPr lang="en-GB" i="1" dirty="0">
                <a:solidFill>
                  <a:srgbClr val="FF0000"/>
                </a:solidFill>
              </a:rPr>
              <a:t>user and item IDs and a notion of preference by users for items</a:t>
            </a:r>
            <a:r>
              <a:rPr lang="en-GB" dirty="0"/>
              <a:t> (ratings, views, etc.).</a:t>
            </a:r>
          </a:p>
        </p:txBody>
      </p:sp>
    </p:spTree>
    <p:extLst>
      <p:ext uri="{BB962C8B-B14F-4D97-AF65-F5344CB8AC3E}">
        <p14:creationId xmlns:p14="http://schemas.microsoft.com/office/powerpoint/2010/main" val="1804076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379F5C-6E70-4F4C-B4B7-2EA906787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Types of Recommender Systems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F14D75-AC64-4CA7-8489-A8C699505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Social and demographic</a:t>
            </a:r>
            <a:r>
              <a:rPr lang="en-GB" dirty="0"/>
              <a:t> recommenders suggest items that are liked by friends, friends of friends, and demographically-similar people.</a:t>
            </a:r>
          </a:p>
          <a:p>
            <a:r>
              <a:rPr lang="en-GB" b="1" dirty="0"/>
              <a:t>Contextual</a:t>
            </a:r>
            <a:r>
              <a:rPr lang="en-GB" dirty="0"/>
              <a:t> recommendation algorithms recommend items that match the user’s current context.</a:t>
            </a:r>
          </a:p>
        </p:txBody>
      </p:sp>
    </p:spTree>
    <p:extLst>
      <p:ext uri="{BB962C8B-B14F-4D97-AF65-F5344CB8AC3E}">
        <p14:creationId xmlns:p14="http://schemas.microsoft.com/office/powerpoint/2010/main" val="1351752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7415B-91E8-4A99-8A5E-656F498EF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55AE9-BEE4-49D1-BB86-3316FBE27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Cold start</a:t>
            </a:r>
            <a:r>
              <a:rPr lang="en-GB" dirty="0"/>
              <a:t> ability - that is, the ability to start making good predictions to a new user/for a new item.</a:t>
            </a:r>
          </a:p>
          <a:p>
            <a:r>
              <a:rPr lang="en-GB" dirty="0">
                <a:solidFill>
                  <a:srgbClr val="FF0000"/>
                </a:solidFill>
              </a:rPr>
              <a:t>Sparse data</a:t>
            </a:r>
            <a:r>
              <a:rPr lang="en-GB" dirty="0"/>
              <a:t> handling - often datasets are sparse, and but we still want to make good predictions.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7425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C6CB9-B7F5-4A79-A546-EA8352D90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r>
              <a:rPr lang="en-GB"/>
              <a:t>Content-Based Filtering (CBF)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B574E-FDE5-4D02-84CF-55EE3F72A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919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6947-DC3F-4DB1-877A-EADAAF721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/>
              <a:t>Content-Based Filtering (CBF)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DC218-558C-4263-AA9B-0FFFF88CC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Also known as </a:t>
            </a:r>
            <a:r>
              <a:rPr lang="en-GB" i="1" dirty="0"/>
              <a:t>cognitive filtering</a:t>
            </a:r>
            <a:r>
              <a:rPr lang="en-GB" dirty="0"/>
              <a:t>.</a:t>
            </a:r>
          </a:p>
          <a:p>
            <a:r>
              <a:rPr lang="en-GB" dirty="0"/>
              <a:t>Based on a comparison between the content of the items and a user profile.</a:t>
            </a:r>
          </a:p>
          <a:p>
            <a:pPr lvl="1"/>
            <a:r>
              <a:rPr lang="en-GB" dirty="0"/>
              <a:t>The content of each item is represented as a set of </a:t>
            </a:r>
            <a:r>
              <a:rPr lang="en-GB" i="1" dirty="0">
                <a:solidFill>
                  <a:srgbClr val="FF0000"/>
                </a:solidFill>
              </a:rPr>
              <a:t>descriptors</a:t>
            </a:r>
            <a:r>
              <a:rPr lang="en-GB" dirty="0"/>
              <a:t> or </a:t>
            </a:r>
            <a:r>
              <a:rPr lang="en-GB" i="1" dirty="0">
                <a:solidFill>
                  <a:srgbClr val="FF0000"/>
                </a:solidFill>
              </a:rPr>
              <a:t>terms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The user profile is represented with </a:t>
            </a:r>
            <a:r>
              <a:rPr lang="en-GB" dirty="0">
                <a:solidFill>
                  <a:srgbClr val="FF0000"/>
                </a:solidFill>
              </a:rPr>
              <a:t>the same terms</a:t>
            </a:r>
            <a:r>
              <a:rPr lang="en-GB" dirty="0"/>
              <a:t> and built up by analysing the content of items which have been </a:t>
            </a:r>
            <a:r>
              <a:rPr lang="en-GB" i="1" dirty="0">
                <a:solidFill>
                  <a:srgbClr val="FF0000"/>
                </a:solidFill>
              </a:rPr>
              <a:t>seen</a:t>
            </a:r>
            <a:r>
              <a:rPr lang="en-GB" dirty="0"/>
              <a:t> by the user.</a:t>
            </a:r>
          </a:p>
        </p:txBody>
      </p:sp>
    </p:spTree>
    <p:extLst>
      <p:ext uri="{BB962C8B-B14F-4D97-AF65-F5344CB8AC3E}">
        <p14:creationId xmlns:p14="http://schemas.microsoft.com/office/powerpoint/2010/main" val="94864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9185</TotalTime>
  <Words>1138</Words>
  <Application>Microsoft Office PowerPoint</Application>
  <PresentationFormat>On-screen Show (4:3)</PresentationFormat>
  <Paragraphs>116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Cambria Math</vt:lpstr>
      <vt:lpstr>Office Theme</vt:lpstr>
      <vt:lpstr>CS4168 Data Mining</vt:lpstr>
      <vt:lpstr>Types of Recommender Systems</vt:lpstr>
      <vt:lpstr>Types of Recommender Systems</vt:lpstr>
      <vt:lpstr>Types of Recommender Systems</vt:lpstr>
      <vt:lpstr>Types of Recommender Systems</vt:lpstr>
      <vt:lpstr>Types of Recommender Systems</vt:lpstr>
      <vt:lpstr>Challenges</vt:lpstr>
      <vt:lpstr>Content-Based Filtering (CBF)</vt:lpstr>
      <vt:lpstr>Content-Based Filtering (CBF)</vt:lpstr>
      <vt:lpstr>Content-Based Filtering (CBF)</vt:lpstr>
      <vt:lpstr>Content-Based Filtering (CBF)</vt:lpstr>
      <vt:lpstr>CBF - Discussion</vt:lpstr>
      <vt:lpstr>CBF - Discussion</vt:lpstr>
      <vt:lpstr>CBF - Discussion</vt:lpstr>
      <vt:lpstr>Collaborative Filtering (CF)</vt:lpstr>
      <vt:lpstr>Collaborative Filtering (CF)</vt:lpstr>
      <vt:lpstr>Neighbourhood-Based CF</vt:lpstr>
      <vt:lpstr>Neighbourhood-Based CF</vt:lpstr>
      <vt:lpstr>Neighbourhood-Based CF</vt:lpstr>
      <vt:lpstr>Model-Based CF</vt:lpstr>
      <vt:lpstr>Matrix Factorization (MF)</vt:lpstr>
      <vt:lpstr>Matrix Factorization (MF)</vt:lpstr>
      <vt:lpstr>Model-Based CF: Matrix Factorization (MF)</vt:lpstr>
      <vt:lpstr>Example CF Code</vt:lpstr>
      <vt:lpstr>Datasets for Recommender Systems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CS4055  Data Mining and Data Warehousing</dc:title>
  <dc:creator>Nik</dc:creator>
  <cp:lastModifiedBy>Nikola.Nikolov</cp:lastModifiedBy>
  <cp:revision>160</cp:revision>
  <dcterms:created xsi:type="dcterms:W3CDTF">2011-08-11T10:12:44Z</dcterms:created>
  <dcterms:modified xsi:type="dcterms:W3CDTF">2022-03-25T01:48:53Z</dcterms:modified>
</cp:coreProperties>
</file>