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0" r:id="rId4"/>
    <p:sldId id="270" r:id="rId5"/>
    <p:sldId id="265" r:id="rId6"/>
    <p:sldId id="261" r:id="rId7"/>
    <p:sldId id="264" r:id="rId8"/>
    <p:sldId id="272" r:id="rId9"/>
    <p:sldId id="262" r:id="rId10"/>
    <p:sldId id="266" r:id="rId11"/>
    <p:sldId id="268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Ii8yLmE6XzOMwmIR429zVoLfq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23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1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14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8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66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376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76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>
            <a:stCxn id="85" idx="2"/>
          </p:cNvCxnSpPr>
          <p:nvPr/>
        </p:nvCxnSpPr>
        <p:spPr>
          <a:xfrm>
            <a:off x="4683802" y="839954"/>
            <a:ext cx="6000" cy="326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86;p1"/>
          <p:cNvCxnSpPr/>
          <p:nvPr/>
        </p:nvCxnSpPr>
        <p:spPr>
          <a:xfrm>
            <a:off x="2909687" y="4100660"/>
            <a:ext cx="0" cy="2970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"/>
          <p:cNvCxnSpPr>
            <a:cxnSpLocks/>
          </p:cNvCxnSpPr>
          <p:nvPr/>
        </p:nvCxnSpPr>
        <p:spPr>
          <a:xfrm>
            <a:off x="6507264" y="4100660"/>
            <a:ext cx="0" cy="21856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"/>
          <p:cNvCxnSpPr/>
          <p:nvPr/>
        </p:nvCxnSpPr>
        <p:spPr>
          <a:xfrm>
            <a:off x="8927105" y="932561"/>
            <a:ext cx="0" cy="9705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" name="Google Shape;89;p1"/>
          <p:cNvCxnSpPr/>
          <p:nvPr/>
        </p:nvCxnSpPr>
        <p:spPr>
          <a:xfrm>
            <a:off x="7416002" y="2167836"/>
            <a:ext cx="0" cy="9705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0" name="Google Shape;90;p1"/>
          <p:cNvCxnSpPr/>
          <p:nvPr/>
        </p:nvCxnSpPr>
        <p:spPr>
          <a:xfrm>
            <a:off x="10443267" y="2154738"/>
            <a:ext cx="0" cy="9705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92;p1"/>
          <p:cNvCxnSpPr/>
          <p:nvPr/>
        </p:nvCxnSpPr>
        <p:spPr>
          <a:xfrm>
            <a:off x="6506766" y="4675695"/>
            <a:ext cx="0" cy="16105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>
            <a:cxnSpLocks/>
          </p:cNvCxnSpPr>
          <p:nvPr/>
        </p:nvCxnSpPr>
        <p:spPr>
          <a:xfrm flipH="1">
            <a:off x="1756300" y="932630"/>
            <a:ext cx="1" cy="22057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5" name="Google Shape;85;p1"/>
          <p:cNvSpPr txBox="1"/>
          <p:nvPr/>
        </p:nvSpPr>
        <p:spPr>
          <a:xfrm>
            <a:off x="3472458" y="470622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Indo-European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44958" y="1096650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Italic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476547" y="2974958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Indo-Aryan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476548" y="2352061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Indo-Iranian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44958" y="1718819"/>
            <a:ext cx="242268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44957" y="2340988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Romance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544956" y="2963157"/>
            <a:ext cx="242268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French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715144" y="1095558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Germanic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715141" y="1718455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West-Germanic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3476547" y="3597127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Vedic Sanskrit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295920" y="4213010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Prakrit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698343" y="4213010"/>
            <a:ext cx="242268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Samskrit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5268232" y="4835907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Indic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268233" y="5461589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Hindustani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5268233" y="6089316"/>
            <a:ext cx="242268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Hindi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6213775" y="2352384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Netherlandic German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9231923" y="2357574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Anglo-Frisian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213775" y="2975649"/>
            <a:ext cx="242268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German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9231923" y="2980839"/>
            <a:ext cx="242268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" name="Google Shape;115;p1"/>
          <p:cNvCxnSpPr>
            <a:cxnSpLocks/>
          </p:cNvCxnSpPr>
          <p:nvPr/>
        </p:nvCxnSpPr>
        <p:spPr>
          <a:xfrm>
            <a:off x="1756300" y="932561"/>
            <a:ext cx="71796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"/>
          <p:cNvCxnSpPr/>
          <p:nvPr/>
        </p:nvCxnSpPr>
        <p:spPr>
          <a:xfrm>
            <a:off x="2909687" y="4100660"/>
            <a:ext cx="35975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"/>
          <p:cNvCxnSpPr/>
          <p:nvPr/>
        </p:nvCxnSpPr>
        <p:spPr>
          <a:xfrm rot="10800000">
            <a:off x="7415692" y="2154738"/>
            <a:ext cx="301814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"/>
          <p:cNvCxnSpPr/>
          <p:nvPr/>
        </p:nvCxnSpPr>
        <p:spPr>
          <a:xfrm flipH="1">
            <a:off x="8926485" y="2078360"/>
            <a:ext cx="1" cy="894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591060-E367-4542-A392-EE72E4E8699E}"/>
              </a:ext>
            </a:extLst>
          </p:cNvPr>
          <p:cNvGrpSpPr/>
          <p:nvPr/>
        </p:nvGrpSpPr>
        <p:grpSpPr>
          <a:xfrm>
            <a:off x="1606328" y="-109905"/>
            <a:ext cx="8817766" cy="16035371"/>
            <a:chOff x="1606328" y="-109905"/>
            <a:chExt cx="8817766" cy="16035371"/>
          </a:xfrm>
        </p:grpSpPr>
        <p:cxnSp>
          <p:nvCxnSpPr>
            <p:cNvPr id="69" name="Google Shape;140;p2">
              <a:extLst>
                <a:ext uri="{FF2B5EF4-FFF2-40B4-BE49-F238E27FC236}">
                  <a16:creationId xmlns:a16="http://schemas.microsoft.com/office/drawing/2014/main" id="{1A0D7A5D-F979-48A4-8E6C-FB78488AD85A}"/>
                </a:ext>
              </a:extLst>
            </p:cNvPr>
            <p:cNvCxnSpPr/>
            <p:nvPr/>
          </p:nvCxnSpPr>
          <p:spPr>
            <a:xfrm rot="10800000">
              <a:off x="1606328" y="8812278"/>
              <a:ext cx="350048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AC0A93A-43F0-409F-92AB-1DC281D369CF}"/>
                </a:ext>
              </a:extLst>
            </p:cNvPr>
            <p:cNvCxnSpPr>
              <a:cxnSpLocks/>
              <a:endCxn id="167" idx="0"/>
            </p:cNvCxnSpPr>
            <p:nvPr/>
          </p:nvCxnSpPr>
          <p:spPr>
            <a:xfrm flipH="1">
              <a:off x="6145090" y="8821707"/>
              <a:ext cx="4010" cy="137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oogle Shape;129;p2"/>
            <p:cNvCxnSpPr>
              <a:cxnSpLocks/>
            </p:cNvCxnSpPr>
            <p:nvPr/>
          </p:nvCxnSpPr>
          <p:spPr>
            <a:xfrm flipH="1">
              <a:off x="1606328" y="2974238"/>
              <a:ext cx="3" cy="58474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1" name="Google Shape;131;p2"/>
            <p:cNvSpPr txBox="1"/>
            <p:nvPr/>
          </p:nvSpPr>
          <p:spPr>
            <a:xfrm>
              <a:off x="4933490" y="1288082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Lemmatisation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words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4933490" y="1910251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Cleaning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4939644" y="3684424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Translation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7901231" y="4500875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Tamil</a:t>
              </a:r>
              <a:endPara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7901231" y="5123044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Hindi</a:t>
              </a:r>
              <a:endPara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9" name="Google Shape;139;p2"/>
            <p:cNvCxnSpPr>
              <a:cxnSpLocks/>
              <a:stCxn id="135" idx="1"/>
            </p:cNvCxnSpPr>
            <p:nvPr/>
          </p:nvCxnSpPr>
          <p:spPr>
            <a:xfrm rot="10800000">
              <a:off x="4400831" y="4685541"/>
              <a:ext cx="3500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Google Shape;140;p2"/>
            <p:cNvCxnSpPr/>
            <p:nvPr/>
          </p:nvCxnSpPr>
          <p:spPr>
            <a:xfrm rot="10800000">
              <a:off x="4400746" y="5309281"/>
              <a:ext cx="350048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" name="Google Shape;141;p2"/>
            <p:cNvSpPr txBox="1"/>
            <p:nvPr/>
          </p:nvSpPr>
          <p:spPr>
            <a:xfrm>
              <a:off x="7901230" y="5746783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Samskrit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2" name="Google Shape;142;p2"/>
            <p:cNvCxnSpPr>
              <a:cxnSpLocks/>
            </p:cNvCxnSpPr>
            <p:nvPr/>
          </p:nvCxnSpPr>
          <p:spPr>
            <a:xfrm flipH="1">
              <a:off x="6151708" y="5929879"/>
              <a:ext cx="176209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" name="Google Shape;144;p2"/>
            <p:cNvSpPr/>
            <p:nvPr/>
          </p:nvSpPr>
          <p:spPr>
            <a:xfrm>
              <a:off x="1884192" y="4351224"/>
              <a:ext cx="8521284" cy="1917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902818" y="5135859"/>
              <a:ext cx="239598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Latin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4952665" y="2743522"/>
              <a:ext cx="2422800" cy="646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Clean English Embeddings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4942664" y="10862030"/>
              <a:ext cx="2394726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Pairwise matching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4950847" y="12755102"/>
              <a:ext cx="2422689" cy="64633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Dimensionality reduction using PCA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4941951" y="14894349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Clustering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2"/>
            <p:cNvSpPr txBox="1"/>
            <p:nvPr/>
          </p:nvSpPr>
          <p:spPr>
            <a:xfrm>
              <a:off x="1904766" y="7219176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Anglicisation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7975283" y="7219755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Romanisation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4940364" y="8353190"/>
              <a:ext cx="2422689" cy="64629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Phonetic </a:t>
              </a: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Indexing u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sing Double 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Metaphone [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8" name="Google Shape;158;p2"/>
            <p:cNvCxnSpPr>
              <a:cxnSpLocks/>
            </p:cNvCxnSpPr>
            <p:nvPr/>
          </p:nvCxnSpPr>
          <p:spPr>
            <a:xfrm>
              <a:off x="6822908" y="8112269"/>
              <a:ext cx="2354267" cy="53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2"/>
            <p:cNvCxnSpPr>
              <a:cxnSpLocks/>
            </p:cNvCxnSpPr>
            <p:nvPr/>
          </p:nvCxnSpPr>
          <p:spPr>
            <a:xfrm flipH="1" flipV="1">
              <a:off x="1606329" y="2980643"/>
              <a:ext cx="3407474" cy="998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0" name="Google Shape;160;p2"/>
            <p:cNvSpPr txBox="1"/>
            <p:nvPr/>
          </p:nvSpPr>
          <p:spPr>
            <a:xfrm>
              <a:off x="1902823" y="4551653"/>
              <a:ext cx="238498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German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1" name="Google Shape;161;p2"/>
            <p:cNvCxnSpPr/>
            <p:nvPr/>
          </p:nvCxnSpPr>
          <p:spPr>
            <a:xfrm rot="10800000" flipH="1">
              <a:off x="3132678" y="8122456"/>
              <a:ext cx="2312709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2" name="Google Shape;162;p2"/>
            <p:cNvSpPr txBox="1"/>
            <p:nvPr/>
          </p:nvSpPr>
          <p:spPr>
            <a:xfrm>
              <a:off x="1909816" y="3967056"/>
              <a:ext cx="238498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Translated Embeddings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1891875" y="674433"/>
              <a:ext cx="23850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Preprocessing</a:t>
              </a:r>
              <a:endParaRPr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4974098" y="6574202"/>
              <a:ext cx="238498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Transliteration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4952597" y="10201114"/>
              <a:ext cx="238498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Phonetic indexes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4943632" y="11550941"/>
              <a:ext cx="2384985" cy="92328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Phonetic indexes of cognates with 50D vectors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4950847" y="13685228"/>
              <a:ext cx="2422689" cy="92328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Phonetic indexes of cognates with 2D vectors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4958045" y="15556134"/>
              <a:ext cx="240659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Cognate clusters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2" name="Google Shape;172;p2"/>
            <p:cNvCxnSpPr>
              <a:cxnSpLocks/>
            </p:cNvCxnSpPr>
            <p:nvPr/>
          </p:nvCxnSpPr>
          <p:spPr>
            <a:xfrm>
              <a:off x="6160418" y="111106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144;p2">
              <a:extLst>
                <a:ext uri="{FF2B5EF4-FFF2-40B4-BE49-F238E27FC236}">
                  <a16:creationId xmlns:a16="http://schemas.microsoft.com/office/drawing/2014/main" id="{F8DEC47C-BE7A-424B-B4DB-45260E411B7A}"/>
                </a:ext>
              </a:extLst>
            </p:cNvPr>
            <p:cNvSpPr/>
            <p:nvPr/>
          </p:nvSpPr>
          <p:spPr>
            <a:xfrm>
              <a:off x="1884326" y="1068220"/>
              <a:ext cx="8513646" cy="143446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86AA9EA-B097-429F-A116-9A13AE12355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26" y="1657414"/>
              <a:ext cx="0" cy="252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C2B7E4-72B3-48ED-AF9A-B4C1078DA952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9" y="2279583"/>
              <a:ext cx="3647" cy="463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39408F2-6B5B-47DF-9C70-537DF58D7086}"/>
                </a:ext>
              </a:extLst>
            </p:cNvPr>
            <p:cNvCxnSpPr/>
            <p:nvPr/>
          </p:nvCxnSpPr>
          <p:spPr>
            <a:xfrm>
              <a:off x="6165710" y="3429000"/>
              <a:ext cx="0" cy="252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Google Shape;150;p2">
              <a:extLst>
                <a:ext uri="{FF2B5EF4-FFF2-40B4-BE49-F238E27FC236}">
                  <a16:creationId xmlns:a16="http://schemas.microsoft.com/office/drawing/2014/main" id="{E88A85B0-1E45-4763-93BC-E0AF7E01DA7E}"/>
                </a:ext>
              </a:extLst>
            </p:cNvPr>
            <p:cNvSpPr txBox="1"/>
            <p:nvPr/>
          </p:nvSpPr>
          <p:spPr>
            <a:xfrm>
              <a:off x="4523467" y="-109905"/>
              <a:ext cx="3242734" cy="92328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</a:t>
              </a:r>
              <a:endParaRPr lang="en-US" sz="18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GloVe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pre-trained Word Embeddings (English language)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9ACD5FD-7F54-4DD1-A73C-4D199F4AD7F3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25" y="813384"/>
              <a:ext cx="0" cy="456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oogle Shape;128;p2">
              <a:extLst>
                <a:ext uri="{FF2B5EF4-FFF2-40B4-BE49-F238E27FC236}">
                  <a16:creationId xmlns:a16="http://schemas.microsoft.com/office/drawing/2014/main" id="{9CB7AC14-470D-4B57-919B-C439DA920D96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 flipH="1">
              <a:off x="6144834" y="4053756"/>
              <a:ext cx="6155" cy="18761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6" name="Google Shape;164;p2">
              <a:extLst>
                <a:ext uri="{FF2B5EF4-FFF2-40B4-BE49-F238E27FC236}">
                  <a16:creationId xmlns:a16="http://schemas.microsoft.com/office/drawing/2014/main" id="{76AF5D68-15D6-4CBD-9768-B9FFE32626C2}"/>
                </a:ext>
              </a:extLst>
            </p:cNvPr>
            <p:cNvSpPr/>
            <p:nvPr/>
          </p:nvSpPr>
          <p:spPr>
            <a:xfrm>
              <a:off x="1864666" y="6962443"/>
              <a:ext cx="8559428" cy="88542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DB8AB6C-033F-4AFE-AAFB-50D5D170EDBA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3116111" y="6270724"/>
              <a:ext cx="0" cy="948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F5483B9-DA4D-4878-9E06-CC4C2C8BF0F2}"/>
                </a:ext>
              </a:extLst>
            </p:cNvPr>
            <p:cNvCxnSpPr>
              <a:cxnSpLocks/>
            </p:cNvCxnSpPr>
            <p:nvPr/>
          </p:nvCxnSpPr>
          <p:spPr>
            <a:xfrm>
              <a:off x="9166025" y="6270724"/>
              <a:ext cx="0" cy="948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oogle Shape;125;p2">
              <a:extLst>
                <a:ext uri="{FF2B5EF4-FFF2-40B4-BE49-F238E27FC236}">
                  <a16:creationId xmlns:a16="http://schemas.microsoft.com/office/drawing/2014/main" id="{8B05BFA1-EB23-4A0B-944E-666A7E335138}"/>
                </a:ext>
              </a:extLst>
            </p:cNvPr>
            <p:cNvCxnSpPr>
              <a:cxnSpLocks/>
            </p:cNvCxnSpPr>
            <p:nvPr/>
          </p:nvCxnSpPr>
          <p:spPr>
            <a:xfrm>
              <a:off x="3132677" y="7586181"/>
              <a:ext cx="0" cy="5314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125;p2">
              <a:extLst>
                <a:ext uri="{FF2B5EF4-FFF2-40B4-BE49-F238E27FC236}">
                  <a16:creationId xmlns:a16="http://schemas.microsoft.com/office/drawing/2014/main" id="{27DF0B65-326F-4CB7-8ED5-B5AB313000D7}"/>
                </a:ext>
              </a:extLst>
            </p:cNvPr>
            <p:cNvCxnSpPr>
              <a:cxnSpLocks/>
            </p:cNvCxnSpPr>
            <p:nvPr/>
          </p:nvCxnSpPr>
          <p:spPr>
            <a:xfrm>
              <a:off x="9167524" y="7586181"/>
              <a:ext cx="0" cy="5314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99E62D2-5435-4BB0-AC62-D4C8456E2DA2}"/>
                </a:ext>
              </a:extLst>
            </p:cNvPr>
            <p:cNvCxnSpPr>
              <a:cxnSpLocks/>
            </p:cNvCxnSpPr>
            <p:nvPr/>
          </p:nvCxnSpPr>
          <p:spPr>
            <a:xfrm>
              <a:off x="5445387" y="8126556"/>
              <a:ext cx="0" cy="212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DB3C0C6-BC5B-448B-8E2C-8D8D71FAACBA}"/>
                </a:ext>
              </a:extLst>
            </p:cNvPr>
            <p:cNvCxnSpPr>
              <a:cxnSpLocks/>
            </p:cNvCxnSpPr>
            <p:nvPr/>
          </p:nvCxnSpPr>
          <p:spPr>
            <a:xfrm>
              <a:off x="6822908" y="8112269"/>
              <a:ext cx="0" cy="226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60165B8-1EBF-4B50-8AFE-8867EBE2332F}"/>
                </a:ext>
              </a:extLst>
            </p:cNvPr>
            <p:cNvCxnSpPr>
              <a:cxnSpLocks/>
            </p:cNvCxnSpPr>
            <p:nvPr/>
          </p:nvCxnSpPr>
          <p:spPr>
            <a:xfrm>
              <a:off x="5561430" y="10572401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9EC6F10-8FE4-43B1-83EF-37D96C5D1D9F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69" y="10572400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742D958-54C2-4C9B-84AA-F6E24459FB79}"/>
                </a:ext>
              </a:extLst>
            </p:cNvPr>
            <p:cNvCxnSpPr>
              <a:cxnSpLocks/>
            </p:cNvCxnSpPr>
            <p:nvPr/>
          </p:nvCxnSpPr>
          <p:spPr>
            <a:xfrm>
              <a:off x="5561430" y="11243539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38C6D42-EA74-414A-9BA4-17207578073F}"/>
                </a:ext>
              </a:extLst>
            </p:cNvPr>
            <p:cNvCxnSpPr>
              <a:cxnSpLocks/>
            </p:cNvCxnSpPr>
            <p:nvPr/>
          </p:nvCxnSpPr>
          <p:spPr>
            <a:xfrm>
              <a:off x="6838508" y="11243538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4B87735-5EC5-48E0-9A75-F962F3FA39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7384" y="12474230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BF137AF-D585-42F0-91E4-95D886AA83FD}"/>
                </a:ext>
              </a:extLst>
            </p:cNvPr>
            <p:cNvCxnSpPr>
              <a:cxnSpLocks/>
            </p:cNvCxnSpPr>
            <p:nvPr/>
          </p:nvCxnSpPr>
          <p:spPr>
            <a:xfrm>
              <a:off x="6153551" y="13401676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CD29731-60F3-41FB-8A43-3E9A77E9DAE4}"/>
                </a:ext>
              </a:extLst>
            </p:cNvPr>
            <p:cNvCxnSpPr>
              <a:cxnSpLocks/>
            </p:cNvCxnSpPr>
            <p:nvPr/>
          </p:nvCxnSpPr>
          <p:spPr>
            <a:xfrm>
              <a:off x="6147128" y="14625686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5BFF95-0B75-4174-825A-48F9FDEB99C9}"/>
                </a:ext>
              </a:extLst>
            </p:cNvPr>
            <p:cNvCxnSpPr>
              <a:cxnSpLocks/>
            </p:cNvCxnSpPr>
            <p:nvPr/>
          </p:nvCxnSpPr>
          <p:spPr>
            <a:xfrm>
              <a:off x="6153813" y="15267589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0C3B6B2-6C37-4C67-B5EF-46C1D7319496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 flipV="1">
              <a:off x="4710281" y="8676335"/>
              <a:ext cx="230083" cy="13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95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89E11C-DB54-6549-6AF6-0E5BE112B79C}"/>
              </a:ext>
            </a:extLst>
          </p:cNvPr>
          <p:cNvGrpSpPr/>
          <p:nvPr/>
        </p:nvGrpSpPr>
        <p:grpSpPr>
          <a:xfrm>
            <a:off x="521598" y="468276"/>
            <a:ext cx="10519574" cy="6663105"/>
            <a:chOff x="521598" y="468276"/>
            <a:chExt cx="10519574" cy="6663105"/>
          </a:xfrm>
        </p:grpSpPr>
        <p:cxnSp>
          <p:nvCxnSpPr>
            <p:cNvPr id="129" name="Google Shape;129;p2"/>
            <p:cNvCxnSpPr>
              <a:cxnSpLocks/>
            </p:cNvCxnSpPr>
            <p:nvPr/>
          </p:nvCxnSpPr>
          <p:spPr>
            <a:xfrm>
              <a:off x="521602" y="3567789"/>
              <a:ext cx="0" cy="356359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1" name="Google Shape;131;p2"/>
            <p:cNvSpPr txBox="1"/>
            <p:nvPr/>
          </p:nvSpPr>
          <p:spPr>
            <a:xfrm>
              <a:off x="4933490" y="1866263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Lemmatisation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words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4933490" y="2488432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Cleaning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4939644" y="4262605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Translation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7901231" y="5079056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Tamil</a:t>
              </a:r>
              <a:endPara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7901231" y="5701225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Hindi</a:t>
              </a:r>
              <a:endPara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9" name="Google Shape;139;p2"/>
            <p:cNvCxnSpPr>
              <a:cxnSpLocks/>
              <a:stCxn id="135" idx="1"/>
            </p:cNvCxnSpPr>
            <p:nvPr/>
          </p:nvCxnSpPr>
          <p:spPr>
            <a:xfrm rot="10800000">
              <a:off x="4400831" y="5263722"/>
              <a:ext cx="3500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Google Shape;140;p2"/>
            <p:cNvCxnSpPr/>
            <p:nvPr/>
          </p:nvCxnSpPr>
          <p:spPr>
            <a:xfrm rot="10800000">
              <a:off x="4400746" y="5887462"/>
              <a:ext cx="350048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" name="Google Shape;141;p2"/>
            <p:cNvSpPr txBox="1"/>
            <p:nvPr/>
          </p:nvSpPr>
          <p:spPr>
            <a:xfrm>
              <a:off x="7901230" y="6324964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Samskrit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084735" y="4929405"/>
              <a:ext cx="9956437" cy="1917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902818" y="5714040"/>
              <a:ext cx="239598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Latin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4952665" y="3321703"/>
              <a:ext cx="2422800" cy="646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Clean English Embeddings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9" name="Google Shape;159;p2"/>
            <p:cNvCxnSpPr>
              <a:cxnSpLocks/>
            </p:cNvCxnSpPr>
            <p:nvPr/>
          </p:nvCxnSpPr>
          <p:spPr>
            <a:xfrm flipH="1" flipV="1">
              <a:off x="521598" y="3568813"/>
              <a:ext cx="4492205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0" name="Google Shape;160;p2"/>
            <p:cNvSpPr txBox="1"/>
            <p:nvPr/>
          </p:nvSpPr>
          <p:spPr>
            <a:xfrm>
              <a:off x="1902823" y="5129834"/>
              <a:ext cx="238498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German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1076099" y="4545237"/>
              <a:ext cx="238498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Translated Embeddings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1085052" y="1252614"/>
              <a:ext cx="23850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Preprocessing</a:t>
              </a:r>
              <a:endParaRPr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2" name="Google Shape;172;p2"/>
            <p:cNvCxnSpPr>
              <a:cxnSpLocks/>
            </p:cNvCxnSpPr>
            <p:nvPr/>
          </p:nvCxnSpPr>
          <p:spPr>
            <a:xfrm>
              <a:off x="6160418" y="689287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144;p2">
              <a:extLst>
                <a:ext uri="{FF2B5EF4-FFF2-40B4-BE49-F238E27FC236}">
                  <a16:creationId xmlns:a16="http://schemas.microsoft.com/office/drawing/2014/main" id="{F8DEC47C-BE7A-424B-B4DB-45260E411B7A}"/>
                </a:ext>
              </a:extLst>
            </p:cNvPr>
            <p:cNvSpPr/>
            <p:nvPr/>
          </p:nvSpPr>
          <p:spPr>
            <a:xfrm>
              <a:off x="1084735" y="1646401"/>
              <a:ext cx="9956436" cy="143446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86AA9EA-B097-429F-A116-9A13AE12355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26" y="2235595"/>
              <a:ext cx="0" cy="252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C2B7E4-72B3-48ED-AF9A-B4C1078DA952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9" y="2857764"/>
              <a:ext cx="3647" cy="463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39408F2-6B5B-47DF-9C70-537DF58D7086}"/>
                </a:ext>
              </a:extLst>
            </p:cNvPr>
            <p:cNvCxnSpPr/>
            <p:nvPr/>
          </p:nvCxnSpPr>
          <p:spPr>
            <a:xfrm>
              <a:off x="6165710" y="4007181"/>
              <a:ext cx="0" cy="252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Google Shape;150;p2">
              <a:extLst>
                <a:ext uri="{FF2B5EF4-FFF2-40B4-BE49-F238E27FC236}">
                  <a16:creationId xmlns:a16="http://schemas.microsoft.com/office/drawing/2014/main" id="{E88A85B0-1E45-4763-93BC-E0AF7E01DA7E}"/>
                </a:ext>
              </a:extLst>
            </p:cNvPr>
            <p:cNvSpPr txBox="1"/>
            <p:nvPr/>
          </p:nvSpPr>
          <p:spPr>
            <a:xfrm>
              <a:off x="4523467" y="468276"/>
              <a:ext cx="3242734" cy="92328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</a:t>
              </a:r>
              <a:endParaRPr lang="en-US" sz="18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GloVe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pre-trained Word Embeddings (English language)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9ACD5FD-7F54-4DD1-A73C-4D199F4AD7F3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25" y="1391565"/>
              <a:ext cx="0" cy="456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oogle Shape;128;p2">
              <a:extLst>
                <a:ext uri="{FF2B5EF4-FFF2-40B4-BE49-F238E27FC236}">
                  <a16:creationId xmlns:a16="http://schemas.microsoft.com/office/drawing/2014/main" id="{9CB7AC14-470D-4B57-919B-C439DA920D96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 flipH="1">
              <a:off x="6144834" y="4631937"/>
              <a:ext cx="6155" cy="18761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140;p2">
              <a:extLst>
                <a:ext uri="{FF2B5EF4-FFF2-40B4-BE49-F238E27FC236}">
                  <a16:creationId xmlns:a16="http://schemas.microsoft.com/office/drawing/2014/main" id="{1C246B2A-32FE-47EE-9351-690AEE262FD0}"/>
                </a:ext>
              </a:extLst>
            </p:cNvPr>
            <p:cNvCxnSpPr/>
            <p:nvPr/>
          </p:nvCxnSpPr>
          <p:spPr>
            <a:xfrm rot="10800000">
              <a:off x="4409712" y="6514995"/>
              <a:ext cx="350048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" name="Google Shape;149;p2">
              <a:extLst>
                <a:ext uri="{FF2B5EF4-FFF2-40B4-BE49-F238E27FC236}">
                  <a16:creationId xmlns:a16="http://schemas.microsoft.com/office/drawing/2014/main" id="{11D1D534-CBAD-4544-AB0C-D8DBCF6056D5}"/>
                </a:ext>
              </a:extLst>
            </p:cNvPr>
            <p:cNvSpPr txBox="1"/>
            <p:nvPr/>
          </p:nvSpPr>
          <p:spPr>
            <a:xfrm>
              <a:off x="1911784" y="6341573"/>
              <a:ext cx="239598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French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40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C3F12A-4940-5095-DFDC-B8982E6E439C}"/>
              </a:ext>
            </a:extLst>
          </p:cNvPr>
          <p:cNvGrpSpPr/>
          <p:nvPr/>
        </p:nvGrpSpPr>
        <p:grpSpPr>
          <a:xfrm>
            <a:off x="521596" y="-136547"/>
            <a:ext cx="10519573" cy="7048124"/>
            <a:chOff x="521596" y="-136547"/>
            <a:chExt cx="10519573" cy="7048124"/>
          </a:xfrm>
        </p:grpSpPr>
        <p:cxnSp>
          <p:nvCxnSpPr>
            <p:cNvPr id="69" name="Google Shape;140;p2">
              <a:extLst>
                <a:ext uri="{FF2B5EF4-FFF2-40B4-BE49-F238E27FC236}">
                  <a16:creationId xmlns:a16="http://schemas.microsoft.com/office/drawing/2014/main" id="{1A0D7A5D-F979-48A4-8E6C-FB78488AD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596" y="2405007"/>
              <a:ext cx="458521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AC0A93A-43F0-409F-92AB-1DC281D369CF}"/>
                </a:ext>
              </a:extLst>
            </p:cNvPr>
            <p:cNvCxnSpPr>
              <a:cxnSpLocks/>
              <a:endCxn id="167" idx="0"/>
            </p:cNvCxnSpPr>
            <p:nvPr/>
          </p:nvCxnSpPr>
          <p:spPr>
            <a:xfrm flipH="1">
              <a:off x="6145090" y="1440594"/>
              <a:ext cx="8461" cy="1338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Google Shape;129;p2"/>
            <p:cNvCxnSpPr>
              <a:cxnSpLocks/>
            </p:cNvCxnSpPr>
            <p:nvPr/>
          </p:nvCxnSpPr>
          <p:spPr>
            <a:xfrm>
              <a:off x="521596" y="-136547"/>
              <a:ext cx="1" cy="25509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1" name="Google Shape;151;p2"/>
            <p:cNvSpPr txBox="1"/>
            <p:nvPr/>
          </p:nvSpPr>
          <p:spPr>
            <a:xfrm>
              <a:off x="4942664" y="3421038"/>
              <a:ext cx="2394726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Pairwise matching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4950847" y="4085946"/>
              <a:ext cx="2422689" cy="64629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Dimensionality reduction of vectors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4941951" y="5880460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Clustering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2"/>
            <p:cNvSpPr txBox="1"/>
            <p:nvPr/>
          </p:nvSpPr>
          <p:spPr>
            <a:xfrm>
              <a:off x="1904766" y="811905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Anglicisation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7975283" y="812484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Romanisation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4940364" y="1945919"/>
              <a:ext cx="2422689" cy="64629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Phonetic </a:t>
              </a: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Indexing u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sing Double Metaphone [</a:t>
              </a: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8" name="Google Shape;158;p2"/>
            <p:cNvCxnSpPr>
              <a:cxnSpLocks/>
            </p:cNvCxnSpPr>
            <p:nvPr/>
          </p:nvCxnSpPr>
          <p:spPr>
            <a:xfrm>
              <a:off x="6822908" y="1704998"/>
              <a:ext cx="2354267" cy="53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2"/>
            <p:cNvCxnSpPr/>
            <p:nvPr/>
          </p:nvCxnSpPr>
          <p:spPr>
            <a:xfrm rot="10800000" flipH="1">
              <a:off x="3132678" y="1715185"/>
              <a:ext cx="2312709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2"/>
            <p:cNvSpPr txBox="1"/>
            <p:nvPr/>
          </p:nvSpPr>
          <p:spPr>
            <a:xfrm>
              <a:off x="4974098" y="166931"/>
              <a:ext cx="238498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Transliteration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4952597" y="2778976"/>
              <a:ext cx="238498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Phonetic indexes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4950847" y="4982424"/>
              <a:ext cx="2422689" cy="6462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Phonetic index embeddings of cognates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4958045" y="6542245"/>
              <a:ext cx="2406595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Cognate clusters</a:t>
              </a:r>
              <a:endParaRPr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164;p2">
              <a:extLst>
                <a:ext uri="{FF2B5EF4-FFF2-40B4-BE49-F238E27FC236}">
                  <a16:creationId xmlns:a16="http://schemas.microsoft.com/office/drawing/2014/main" id="{76AF5D68-15D6-4CBD-9768-B9FFE32626C2}"/>
                </a:ext>
              </a:extLst>
            </p:cNvPr>
            <p:cNvSpPr/>
            <p:nvPr/>
          </p:nvSpPr>
          <p:spPr>
            <a:xfrm>
              <a:off x="1084735" y="555172"/>
              <a:ext cx="9956434" cy="885422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DB8AB6C-033F-4AFE-AAFB-50D5D170EDBA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3116111" y="-136547"/>
              <a:ext cx="0" cy="948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F5483B9-DA4D-4878-9E06-CC4C2C8BF0F2}"/>
                </a:ext>
              </a:extLst>
            </p:cNvPr>
            <p:cNvCxnSpPr>
              <a:cxnSpLocks/>
            </p:cNvCxnSpPr>
            <p:nvPr/>
          </p:nvCxnSpPr>
          <p:spPr>
            <a:xfrm>
              <a:off x="9166025" y="-136547"/>
              <a:ext cx="0" cy="948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oogle Shape;125;p2">
              <a:extLst>
                <a:ext uri="{FF2B5EF4-FFF2-40B4-BE49-F238E27FC236}">
                  <a16:creationId xmlns:a16="http://schemas.microsoft.com/office/drawing/2014/main" id="{8B05BFA1-EB23-4A0B-944E-666A7E335138}"/>
                </a:ext>
              </a:extLst>
            </p:cNvPr>
            <p:cNvCxnSpPr>
              <a:cxnSpLocks/>
            </p:cNvCxnSpPr>
            <p:nvPr/>
          </p:nvCxnSpPr>
          <p:spPr>
            <a:xfrm>
              <a:off x="3132677" y="1178910"/>
              <a:ext cx="0" cy="5314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125;p2">
              <a:extLst>
                <a:ext uri="{FF2B5EF4-FFF2-40B4-BE49-F238E27FC236}">
                  <a16:creationId xmlns:a16="http://schemas.microsoft.com/office/drawing/2014/main" id="{27DF0B65-326F-4CB7-8ED5-B5AB313000D7}"/>
                </a:ext>
              </a:extLst>
            </p:cNvPr>
            <p:cNvCxnSpPr>
              <a:cxnSpLocks/>
            </p:cNvCxnSpPr>
            <p:nvPr/>
          </p:nvCxnSpPr>
          <p:spPr>
            <a:xfrm>
              <a:off x="9167524" y="1178910"/>
              <a:ext cx="0" cy="5314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99E62D2-5435-4BB0-AC62-D4C8456E2DA2}"/>
                </a:ext>
              </a:extLst>
            </p:cNvPr>
            <p:cNvCxnSpPr>
              <a:cxnSpLocks/>
            </p:cNvCxnSpPr>
            <p:nvPr/>
          </p:nvCxnSpPr>
          <p:spPr>
            <a:xfrm>
              <a:off x="5445387" y="1719285"/>
              <a:ext cx="0" cy="212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DB3C0C6-BC5B-448B-8E2C-8D8D71FAACBA}"/>
                </a:ext>
              </a:extLst>
            </p:cNvPr>
            <p:cNvCxnSpPr>
              <a:cxnSpLocks/>
            </p:cNvCxnSpPr>
            <p:nvPr/>
          </p:nvCxnSpPr>
          <p:spPr>
            <a:xfrm>
              <a:off x="6822908" y="1704998"/>
              <a:ext cx="0" cy="226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60165B8-1EBF-4B50-8AFE-8867EBE2332F}"/>
                </a:ext>
              </a:extLst>
            </p:cNvPr>
            <p:cNvCxnSpPr>
              <a:cxnSpLocks/>
            </p:cNvCxnSpPr>
            <p:nvPr/>
          </p:nvCxnSpPr>
          <p:spPr>
            <a:xfrm>
              <a:off x="5561430" y="3131409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9EC6F10-8FE4-43B1-83EF-37D96C5D1D9F}"/>
                </a:ext>
              </a:extLst>
            </p:cNvPr>
            <p:cNvCxnSpPr>
              <a:cxnSpLocks/>
            </p:cNvCxnSpPr>
            <p:nvPr/>
          </p:nvCxnSpPr>
          <p:spPr>
            <a:xfrm>
              <a:off x="6831869" y="3131408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4B87735-5EC5-48E0-9A75-F962F3FA39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7384" y="3805074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BF137AF-D585-42F0-91E4-95D886AA83FD}"/>
                </a:ext>
              </a:extLst>
            </p:cNvPr>
            <p:cNvCxnSpPr>
              <a:cxnSpLocks/>
            </p:cNvCxnSpPr>
            <p:nvPr/>
          </p:nvCxnSpPr>
          <p:spPr>
            <a:xfrm>
              <a:off x="6153551" y="4708299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CD29731-60F3-41FB-8A43-3E9A77E9DAE4}"/>
                </a:ext>
              </a:extLst>
            </p:cNvPr>
            <p:cNvCxnSpPr>
              <a:cxnSpLocks/>
            </p:cNvCxnSpPr>
            <p:nvPr/>
          </p:nvCxnSpPr>
          <p:spPr>
            <a:xfrm>
              <a:off x="6147128" y="5611797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5BFF95-0B75-4174-825A-48F9FDEB99C9}"/>
                </a:ext>
              </a:extLst>
            </p:cNvPr>
            <p:cNvCxnSpPr>
              <a:cxnSpLocks/>
            </p:cNvCxnSpPr>
            <p:nvPr/>
          </p:nvCxnSpPr>
          <p:spPr>
            <a:xfrm>
              <a:off x="6153813" y="6253700"/>
              <a:ext cx="0" cy="28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75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4A3535-ADC8-4297-B32A-F2F93381E098}"/>
              </a:ext>
            </a:extLst>
          </p:cNvPr>
          <p:cNvGrpSpPr/>
          <p:nvPr/>
        </p:nvGrpSpPr>
        <p:grpSpPr>
          <a:xfrm>
            <a:off x="16035" y="470622"/>
            <a:ext cx="12149566" cy="5988026"/>
            <a:chOff x="16035" y="470622"/>
            <a:chExt cx="12149566" cy="5988026"/>
          </a:xfrm>
        </p:grpSpPr>
        <p:cxnSp>
          <p:nvCxnSpPr>
            <p:cNvPr id="84" name="Google Shape;84;p1"/>
            <p:cNvCxnSpPr>
              <a:stCxn id="85" idx="2"/>
            </p:cNvCxnSpPr>
            <p:nvPr/>
          </p:nvCxnSpPr>
          <p:spPr>
            <a:xfrm>
              <a:off x="5194791" y="839954"/>
              <a:ext cx="6000" cy="3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1"/>
            <p:cNvCxnSpPr/>
            <p:nvPr/>
          </p:nvCxnSpPr>
          <p:spPr>
            <a:xfrm>
              <a:off x="3420676" y="4100660"/>
              <a:ext cx="0" cy="297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7018253" y="4100660"/>
              <a:ext cx="0" cy="297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Google Shape;88;p1"/>
            <p:cNvCxnSpPr/>
            <p:nvPr/>
          </p:nvCxnSpPr>
          <p:spPr>
            <a:xfrm>
              <a:off x="9438094" y="932561"/>
              <a:ext cx="0" cy="9705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9" name="Google Shape;89;p1"/>
            <p:cNvCxnSpPr/>
            <p:nvPr/>
          </p:nvCxnSpPr>
          <p:spPr>
            <a:xfrm>
              <a:off x="7926991" y="2167836"/>
              <a:ext cx="0" cy="9705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0" name="Google Shape;90;p1"/>
            <p:cNvCxnSpPr/>
            <p:nvPr/>
          </p:nvCxnSpPr>
          <p:spPr>
            <a:xfrm>
              <a:off x="10954256" y="2154738"/>
              <a:ext cx="0" cy="9705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5532273" y="4675695"/>
              <a:ext cx="0" cy="9705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8577611" y="4675695"/>
              <a:ext cx="0" cy="161058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3" name="Google Shape;93;p1"/>
            <p:cNvCxnSpPr>
              <a:endCxn id="94" idx="2"/>
            </p:cNvCxnSpPr>
            <p:nvPr/>
          </p:nvCxnSpPr>
          <p:spPr>
            <a:xfrm>
              <a:off x="1227380" y="932630"/>
              <a:ext cx="0" cy="3021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85" name="Google Shape;85;p1"/>
            <p:cNvSpPr txBox="1"/>
            <p:nvPr/>
          </p:nvSpPr>
          <p:spPr>
            <a:xfrm>
              <a:off x="3983447" y="470622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Indo-European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16037" y="1096650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Italic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3987536" y="2974958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Indo-Aryan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3987537" y="2352061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Indo-Iranian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16037" y="1718819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Latin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16036" y="2340988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Romance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16035" y="2963157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French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16035" y="3584598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Spanish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8226133" y="1095558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Germanic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8226130" y="1718455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West-Germanic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3987536" y="3597127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Vedic Sanskrit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5806909" y="4213010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Prakrit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2209332" y="4213010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Samskrit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4320929" y="4830717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Maharashtri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4320930" y="5449745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Marathi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7339077" y="4835907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Central Indic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7339078" y="5461589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Hindustani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7339078" y="6089316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Hindi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6724764" y="2352384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Netherlandic German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9742912" y="2357574"/>
              <a:ext cx="242268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Anglo-Frisian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6724764" y="2975649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German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9742912" y="2980839"/>
              <a:ext cx="242268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English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5" name="Google Shape;115;p1"/>
            <p:cNvCxnSpPr/>
            <p:nvPr/>
          </p:nvCxnSpPr>
          <p:spPr>
            <a:xfrm>
              <a:off x="1227379" y="932561"/>
              <a:ext cx="821952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3420676" y="4100660"/>
              <a:ext cx="359757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/>
            <p:nvPr/>
          </p:nvCxnSpPr>
          <p:spPr>
            <a:xfrm>
              <a:off x="5532273" y="4675695"/>
              <a:ext cx="304533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"/>
            <p:cNvCxnSpPr/>
            <p:nvPr/>
          </p:nvCxnSpPr>
          <p:spPr>
            <a:xfrm rot="10800000">
              <a:off x="7926681" y="2154738"/>
              <a:ext cx="301814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"/>
            <p:cNvCxnSpPr/>
            <p:nvPr/>
          </p:nvCxnSpPr>
          <p:spPr>
            <a:xfrm flipH="1">
              <a:off x="9437474" y="2078360"/>
              <a:ext cx="1" cy="8947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"/>
            <p:cNvCxnSpPr>
              <a:stCxn id="104" idx="2"/>
            </p:cNvCxnSpPr>
            <p:nvPr/>
          </p:nvCxnSpPr>
          <p:spPr>
            <a:xfrm>
              <a:off x="7018253" y="4582342"/>
              <a:ext cx="0" cy="93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57943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/>
          <p:nvPr/>
        </p:nvSpPr>
        <p:spPr>
          <a:xfrm rot="1450409">
            <a:off x="3626464" y="820421"/>
            <a:ext cx="4185871" cy="1992048"/>
          </a:xfrm>
          <a:prstGeom prst="parallelogram">
            <a:avLst>
              <a:gd name="adj" fmla="val 6561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/>
          <p:nvPr/>
        </p:nvSpPr>
        <p:spPr>
          <a:xfrm rot="1450409">
            <a:off x="3626464" y="4198718"/>
            <a:ext cx="4185871" cy="1992048"/>
          </a:xfrm>
          <a:prstGeom prst="parallelogram">
            <a:avLst>
              <a:gd name="adj" fmla="val 6561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/>
          <p:nvPr/>
        </p:nvSpPr>
        <p:spPr>
          <a:xfrm rot="1450409">
            <a:off x="3626464" y="2517820"/>
            <a:ext cx="4185871" cy="1992048"/>
          </a:xfrm>
          <a:prstGeom prst="parallelogram">
            <a:avLst>
              <a:gd name="adj" fmla="val 65615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4411745" y="1376313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4999023" y="1065228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5525352" y="1527141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4789995" y="2207087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6507310" y="1376312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5885231" y="1519930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5712644" y="1093509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5242276" y="2199220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4801567" y="1690030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5681265" y="1729450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4179217" y="1765954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6693861" y="2119920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6100386" y="2376770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7015114" y="1756526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4422740" y="4752677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5010018" y="4441592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5536347" y="4903505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4800990" y="5583451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6518305" y="4752676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5896226" y="4896294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5723639" y="4469873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5253271" y="5575584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4812562" y="5066394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5692260" y="5105814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4190212" y="5142318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6704856" y="5496284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6111381" y="5753134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7026109" y="5132890"/>
            <a:ext cx="273377" cy="169683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5"/>
          <p:cNvSpPr txBox="1"/>
          <p:nvPr/>
        </p:nvSpPr>
        <p:spPr>
          <a:xfrm rot="-1973741">
            <a:off x="3034353" y="871308"/>
            <a:ext cx="20173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Embeddings of words in 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1, </a:t>
            </a:r>
            <a:r>
              <a:rPr lang="en-US" sz="14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8" name="Google Shape;258;p5"/>
          <p:cNvCxnSpPr/>
          <p:nvPr/>
        </p:nvCxnSpPr>
        <p:spPr>
          <a:xfrm>
            <a:off x="5129693" y="1225382"/>
            <a:ext cx="10995" cy="3206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5"/>
          <p:cNvCxnSpPr/>
          <p:nvPr/>
        </p:nvCxnSpPr>
        <p:spPr>
          <a:xfrm>
            <a:off x="5659950" y="1706004"/>
            <a:ext cx="10995" cy="3206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5"/>
          <p:cNvCxnSpPr/>
          <p:nvPr/>
        </p:nvCxnSpPr>
        <p:spPr>
          <a:xfrm>
            <a:off x="6227906" y="2546453"/>
            <a:ext cx="10995" cy="3206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1" name="Google Shape;261;p5"/>
          <p:cNvCxnSpPr/>
          <p:nvPr/>
        </p:nvCxnSpPr>
        <p:spPr>
          <a:xfrm>
            <a:off x="6645812" y="1545559"/>
            <a:ext cx="10995" cy="3206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5"/>
          <p:cNvCxnSpPr/>
          <p:nvPr/>
        </p:nvCxnSpPr>
        <p:spPr>
          <a:xfrm>
            <a:off x="4308933" y="1946635"/>
            <a:ext cx="10995" cy="3206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5"/>
          <p:cNvCxnSpPr/>
          <p:nvPr/>
        </p:nvCxnSpPr>
        <p:spPr>
          <a:xfrm>
            <a:off x="4923413" y="2371766"/>
            <a:ext cx="10995" cy="3206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5"/>
          <p:cNvSpPr/>
          <p:nvPr/>
        </p:nvSpPr>
        <p:spPr>
          <a:xfrm>
            <a:off x="5000591" y="2791902"/>
            <a:ext cx="273377" cy="169683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5526920" y="3253815"/>
            <a:ext cx="273377" cy="169683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4791563" y="3933761"/>
            <a:ext cx="273377" cy="169683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6518305" y="3102986"/>
            <a:ext cx="273377" cy="169683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4180785" y="3492628"/>
            <a:ext cx="273377" cy="169683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6101954" y="4103444"/>
            <a:ext cx="273377" cy="169683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5"/>
          <p:cNvCxnSpPr/>
          <p:nvPr/>
        </p:nvCxnSpPr>
        <p:spPr>
          <a:xfrm>
            <a:off x="7147769" y="1923458"/>
            <a:ext cx="10995" cy="3206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5"/>
          <p:cNvSpPr/>
          <p:nvPr/>
        </p:nvSpPr>
        <p:spPr>
          <a:xfrm>
            <a:off x="7020213" y="3489842"/>
            <a:ext cx="273377" cy="169683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/>
          <p:nvPr/>
        </p:nvSpPr>
        <p:spPr>
          <a:xfrm rot="-1930057">
            <a:off x="3043124" y="4252950"/>
            <a:ext cx="20271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Embeddings of words in language 2,</a:t>
            </a:r>
            <a:r>
              <a:rPr lang="en-US" sz="14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N’</a:t>
            </a:r>
            <a:r>
              <a:rPr lang="en-US" sz="1400" b="0" i="0" u="none" strike="noStrike" baseline="-25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5"/>
          <p:cNvSpPr txBox="1"/>
          <p:nvPr/>
        </p:nvSpPr>
        <p:spPr>
          <a:xfrm rot="-1973741">
            <a:off x="3042604" y="2570816"/>
            <a:ext cx="20173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cognates, 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C631B7-6AD1-4BD4-A2F6-A8754F6E2385}"/>
              </a:ext>
            </a:extLst>
          </p:cNvPr>
          <p:cNvCxnSpPr>
            <a:cxnSpLocks/>
            <a:endCxn id="241" idx="5"/>
          </p:cNvCxnSpPr>
          <p:nvPr/>
        </p:nvCxnSpPr>
        <p:spPr>
          <a:xfrm flipH="1" flipV="1">
            <a:off x="7248456" y="1901359"/>
            <a:ext cx="788222" cy="243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769770-C2A0-4CF3-9CA6-B07C534D443F}"/>
              </a:ext>
            </a:extLst>
          </p:cNvPr>
          <p:cNvCxnSpPr>
            <a:cxnSpLocks/>
            <a:endCxn id="239" idx="6"/>
          </p:cNvCxnSpPr>
          <p:nvPr/>
        </p:nvCxnSpPr>
        <p:spPr>
          <a:xfrm flipH="1" flipV="1">
            <a:off x="6967238" y="2204762"/>
            <a:ext cx="1069440" cy="39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1AAE99-72B8-441B-AB56-F1219F0E9EB3}"/>
              </a:ext>
            </a:extLst>
          </p:cNvPr>
          <p:cNvCxnSpPr>
            <a:cxnSpLocks/>
            <a:endCxn id="253" idx="0"/>
          </p:cNvCxnSpPr>
          <p:nvPr/>
        </p:nvCxnSpPr>
        <p:spPr>
          <a:xfrm flipH="1">
            <a:off x="6841545" y="2602156"/>
            <a:ext cx="1181215" cy="289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9D5A89-3CF0-414A-AD9C-D0818CD1FDAA}"/>
              </a:ext>
            </a:extLst>
          </p:cNvPr>
          <p:cNvCxnSpPr>
            <a:cxnSpLocks/>
            <a:endCxn id="256" idx="7"/>
          </p:cNvCxnSpPr>
          <p:nvPr/>
        </p:nvCxnSpPr>
        <p:spPr>
          <a:xfrm flipH="1">
            <a:off x="7259451" y="4341185"/>
            <a:ext cx="777227" cy="81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Google Shape;257;p5">
            <a:extLst>
              <a:ext uri="{FF2B5EF4-FFF2-40B4-BE49-F238E27FC236}">
                <a16:creationId xmlns:a16="http://schemas.microsoft.com/office/drawing/2014/main" id="{A81BA6B9-4165-49DC-9C93-BBB38B152C38}"/>
              </a:ext>
            </a:extLst>
          </p:cNvPr>
          <p:cNvSpPr txBox="1"/>
          <p:nvPr/>
        </p:nvSpPr>
        <p:spPr>
          <a:xfrm>
            <a:off x="8087855" y="2328438"/>
            <a:ext cx="11906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Semantically similar words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257;p5">
            <a:extLst>
              <a:ext uri="{FF2B5EF4-FFF2-40B4-BE49-F238E27FC236}">
                <a16:creationId xmlns:a16="http://schemas.microsoft.com/office/drawing/2014/main" id="{E18EF326-9556-4563-A06B-5B0C4BE0E155}"/>
              </a:ext>
            </a:extLst>
          </p:cNvPr>
          <p:cNvSpPr txBox="1"/>
          <p:nvPr/>
        </p:nvSpPr>
        <p:spPr>
          <a:xfrm>
            <a:off x="8087856" y="3861401"/>
            <a:ext cx="13161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Semantically and phonetically similar words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74804C0-ED39-4F4F-A49D-69B5FDDF02E5}"/>
              </a:ext>
            </a:extLst>
          </p:cNvPr>
          <p:cNvCxnSpPr>
            <a:cxnSpLocks/>
            <a:endCxn id="230" idx="7"/>
          </p:cNvCxnSpPr>
          <p:nvPr/>
        </p:nvCxnSpPr>
        <p:spPr>
          <a:xfrm flipH="1">
            <a:off x="5758694" y="819730"/>
            <a:ext cx="593600" cy="73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02EEAA-08B8-4B7C-8ECF-AE640A0A92A8}"/>
              </a:ext>
            </a:extLst>
          </p:cNvPr>
          <p:cNvCxnSpPr>
            <a:cxnSpLocks/>
            <a:endCxn id="237" idx="7"/>
          </p:cNvCxnSpPr>
          <p:nvPr/>
        </p:nvCxnSpPr>
        <p:spPr>
          <a:xfrm flipH="1">
            <a:off x="5914607" y="826067"/>
            <a:ext cx="436356" cy="92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347AF-979F-4C46-ABF6-8BDCEC972510}"/>
              </a:ext>
            </a:extLst>
          </p:cNvPr>
          <p:cNvCxnSpPr>
            <a:cxnSpLocks/>
            <a:endCxn id="233" idx="7"/>
          </p:cNvCxnSpPr>
          <p:nvPr/>
        </p:nvCxnSpPr>
        <p:spPr>
          <a:xfrm flipH="1">
            <a:off x="6118573" y="825656"/>
            <a:ext cx="244563" cy="71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Google Shape;257;p5">
            <a:extLst>
              <a:ext uri="{FF2B5EF4-FFF2-40B4-BE49-F238E27FC236}">
                <a16:creationId xmlns:a16="http://schemas.microsoft.com/office/drawing/2014/main" id="{A0165D6F-5914-44C6-A724-423316FDDD23}"/>
              </a:ext>
            </a:extLst>
          </p:cNvPr>
          <p:cNvSpPr txBox="1"/>
          <p:nvPr/>
        </p:nvSpPr>
        <p:spPr>
          <a:xfrm>
            <a:off x="6411180" y="526436"/>
            <a:ext cx="1181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Contextually similar words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260;p5">
            <a:extLst>
              <a:ext uri="{FF2B5EF4-FFF2-40B4-BE49-F238E27FC236}">
                <a16:creationId xmlns:a16="http://schemas.microsoft.com/office/drawing/2014/main" id="{81C90274-8DB8-4309-B551-9F1F78BC05EC}"/>
              </a:ext>
            </a:extLst>
          </p:cNvPr>
          <p:cNvCxnSpPr/>
          <p:nvPr/>
        </p:nvCxnSpPr>
        <p:spPr>
          <a:xfrm>
            <a:off x="5815527" y="1909956"/>
            <a:ext cx="10995" cy="3206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269;p5">
            <a:extLst>
              <a:ext uri="{FF2B5EF4-FFF2-40B4-BE49-F238E27FC236}">
                <a16:creationId xmlns:a16="http://schemas.microsoft.com/office/drawing/2014/main" id="{438DAF50-E76D-409D-A42B-EAAC41EF3569}"/>
              </a:ext>
            </a:extLst>
          </p:cNvPr>
          <p:cNvSpPr/>
          <p:nvPr/>
        </p:nvSpPr>
        <p:spPr>
          <a:xfrm>
            <a:off x="5689575" y="3466947"/>
            <a:ext cx="273377" cy="169683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260;p5">
            <a:extLst>
              <a:ext uri="{FF2B5EF4-FFF2-40B4-BE49-F238E27FC236}">
                <a16:creationId xmlns:a16="http://schemas.microsoft.com/office/drawing/2014/main" id="{CFD717C0-739A-4BDA-9AE9-08D913FBFAAE}"/>
              </a:ext>
            </a:extLst>
          </p:cNvPr>
          <p:cNvCxnSpPr/>
          <p:nvPr/>
        </p:nvCxnSpPr>
        <p:spPr>
          <a:xfrm>
            <a:off x="6012752" y="1685840"/>
            <a:ext cx="10995" cy="32066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269;p5">
            <a:extLst>
              <a:ext uri="{FF2B5EF4-FFF2-40B4-BE49-F238E27FC236}">
                <a16:creationId xmlns:a16="http://schemas.microsoft.com/office/drawing/2014/main" id="{D919058E-8B3B-4398-A294-7FEE2FD36481}"/>
              </a:ext>
            </a:extLst>
          </p:cNvPr>
          <p:cNvSpPr/>
          <p:nvPr/>
        </p:nvSpPr>
        <p:spPr>
          <a:xfrm>
            <a:off x="5886800" y="3242831"/>
            <a:ext cx="273377" cy="169683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49;p5">
            <a:extLst>
              <a:ext uri="{FF2B5EF4-FFF2-40B4-BE49-F238E27FC236}">
                <a16:creationId xmlns:a16="http://schemas.microsoft.com/office/drawing/2014/main" id="{0EE6D4A9-D3D2-4F85-9EEE-711DE1E78671}"/>
              </a:ext>
            </a:extLst>
          </p:cNvPr>
          <p:cNvSpPr/>
          <p:nvPr/>
        </p:nvSpPr>
        <p:spPr>
          <a:xfrm flipV="1">
            <a:off x="5452632" y="3156452"/>
            <a:ext cx="788222" cy="517369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n>
                <a:solidFill>
                  <a:schemeClr val="tx1"/>
                </a:solidFill>
                <a:prstDash val="dash"/>
              </a:ln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F574BE-9393-4077-91C2-92792DFD9040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5932447" y="3667552"/>
            <a:ext cx="822316" cy="26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Google Shape;257;p5">
            <a:extLst>
              <a:ext uri="{FF2B5EF4-FFF2-40B4-BE49-F238E27FC236}">
                <a16:creationId xmlns:a16="http://schemas.microsoft.com/office/drawing/2014/main" id="{FB1E224E-5788-49D5-90BA-2B04DB9F7F0B}"/>
              </a:ext>
            </a:extLst>
          </p:cNvPr>
          <p:cNvSpPr txBox="1"/>
          <p:nvPr/>
        </p:nvSpPr>
        <p:spPr>
          <a:xfrm>
            <a:off x="6754763" y="5956638"/>
            <a:ext cx="141473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of contextually close cognates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2214AF-8DF4-476E-9F42-CA37F6D8C530}"/>
              </a:ext>
            </a:extLst>
          </p:cNvPr>
          <p:cNvGrpSpPr/>
          <p:nvPr/>
        </p:nvGrpSpPr>
        <p:grpSpPr>
          <a:xfrm>
            <a:off x="3034353" y="526436"/>
            <a:ext cx="6369623" cy="6168825"/>
            <a:chOff x="3034353" y="526436"/>
            <a:chExt cx="6369623" cy="6168825"/>
          </a:xfrm>
        </p:grpSpPr>
        <p:sp>
          <p:nvSpPr>
            <p:cNvPr id="225" name="Google Shape;225;p5"/>
            <p:cNvSpPr/>
            <p:nvPr/>
          </p:nvSpPr>
          <p:spPr>
            <a:xfrm rot="1450409">
              <a:off x="3626464" y="820421"/>
              <a:ext cx="4185871" cy="1992048"/>
            </a:xfrm>
            <a:prstGeom prst="parallelogram">
              <a:avLst>
                <a:gd name="adj" fmla="val 65615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rot="1450409">
              <a:off x="3626464" y="4198718"/>
              <a:ext cx="4185871" cy="1992048"/>
            </a:xfrm>
            <a:prstGeom prst="parallelogram">
              <a:avLst>
                <a:gd name="adj" fmla="val 65615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rot="1450409">
              <a:off x="3626464" y="2517820"/>
              <a:ext cx="4185871" cy="1992048"/>
            </a:xfrm>
            <a:prstGeom prst="parallelogram">
              <a:avLst>
                <a:gd name="adj" fmla="val 65615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411745" y="1376313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999023" y="1065228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525352" y="1527141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789995" y="2207087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6507310" y="1376312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5885231" y="151993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5712644" y="1093509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5242276" y="219922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4801567" y="169003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5681265" y="172945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179217" y="176595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693861" y="211992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6100386" y="237677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7015114" y="1756526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422740" y="4752677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010018" y="4441592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36347" y="4903505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800990" y="5583451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18305" y="4752676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896226" y="489629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723639" y="4469873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253271" y="557558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812562" y="506639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692260" y="510581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190212" y="5142318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704856" y="549628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111381" y="575313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7026109" y="513289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 txBox="1"/>
            <p:nvPr/>
          </p:nvSpPr>
          <p:spPr>
            <a:xfrm rot="-1973741">
              <a:off x="3034353" y="871308"/>
              <a:ext cx="201733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Embeddings of words in </a:t>
              </a:r>
              <a:r>
                <a:rPr lang="en-US" sz="1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language 1, </a:t>
              </a:r>
              <a:r>
                <a:rPr lang="en-US" sz="1400" b="0" i="0" u="none" strike="noStrik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1400" b="0" i="0" u="none" strike="noStrike" baseline="-25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8" name="Google Shape;258;p5"/>
            <p:cNvCxnSpPr/>
            <p:nvPr/>
          </p:nvCxnSpPr>
          <p:spPr>
            <a:xfrm>
              <a:off x="5129693" y="1225382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5"/>
            <p:cNvCxnSpPr/>
            <p:nvPr/>
          </p:nvCxnSpPr>
          <p:spPr>
            <a:xfrm>
              <a:off x="5659950" y="1706004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5"/>
            <p:cNvCxnSpPr/>
            <p:nvPr/>
          </p:nvCxnSpPr>
          <p:spPr>
            <a:xfrm>
              <a:off x="6227906" y="2546453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6645812" y="1545559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5"/>
            <p:cNvCxnSpPr/>
            <p:nvPr/>
          </p:nvCxnSpPr>
          <p:spPr>
            <a:xfrm>
              <a:off x="4308933" y="1946635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5"/>
            <p:cNvCxnSpPr/>
            <p:nvPr/>
          </p:nvCxnSpPr>
          <p:spPr>
            <a:xfrm>
              <a:off x="4923413" y="2371766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" name="Google Shape;264;p5"/>
            <p:cNvSpPr/>
            <p:nvPr/>
          </p:nvSpPr>
          <p:spPr>
            <a:xfrm>
              <a:off x="5000591" y="2791902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5526920" y="3253815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791563" y="3933761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518305" y="3102986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180785" y="3492628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101954" y="4103444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5"/>
            <p:cNvCxnSpPr/>
            <p:nvPr/>
          </p:nvCxnSpPr>
          <p:spPr>
            <a:xfrm>
              <a:off x="7147769" y="1923458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" name="Google Shape;271;p5"/>
            <p:cNvSpPr/>
            <p:nvPr/>
          </p:nvSpPr>
          <p:spPr>
            <a:xfrm>
              <a:off x="7020213" y="3489842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 txBox="1"/>
            <p:nvPr/>
          </p:nvSpPr>
          <p:spPr>
            <a:xfrm rot="-1930057">
              <a:off x="3043124" y="4252950"/>
              <a:ext cx="20271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Embeddings of words in language 2,</a:t>
              </a:r>
              <a:r>
                <a:rPr lang="en-US" sz="1400" b="0" i="0" u="none" strike="noStrik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400" b="0" i="0" u="none" strike="noStrike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N’</a:t>
              </a:r>
              <a:r>
                <a:rPr lang="en-US" sz="1400" b="0" i="0" u="none" strike="noStrike" baseline="-250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5"/>
            <p:cNvSpPr txBox="1"/>
            <p:nvPr/>
          </p:nvSpPr>
          <p:spPr>
            <a:xfrm rot="-1973741">
              <a:off x="3042604" y="2570816"/>
              <a:ext cx="2017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Embeddings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cognates, 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1400" b="0" i="0" u="none" strike="noStrike" baseline="-25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CC631B7-6AD1-4BD4-A2F6-A8754F6E2385}"/>
                </a:ext>
              </a:extLst>
            </p:cNvPr>
            <p:cNvCxnSpPr>
              <a:cxnSpLocks/>
              <a:endCxn id="241" idx="5"/>
            </p:cNvCxnSpPr>
            <p:nvPr/>
          </p:nvCxnSpPr>
          <p:spPr>
            <a:xfrm flipH="1" flipV="1">
              <a:off x="7248456" y="1901359"/>
              <a:ext cx="788222" cy="243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F769770-C2A0-4CF3-9CA6-B07C534D443F}"/>
                </a:ext>
              </a:extLst>
            </p:cNvPr>
            <p:cNvCxnSpPr>
              <a:cxnSpLocks/>
              <a:endCxn id="239" idx="6"/>
            </p:cNvCxnSpPr>
            <p:nvPr/>
          </p:nvCxnSpPr>
          <p:spPr>
            <a:xfrm flipH="1" flipV="1">
              <a:off x="6967238" y="2204762"/>
              <a:ext cx="1069440" cy="397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1AAE99-72B8-441B-AB56-F1219F0E9EB3}"/>
                </a:ext>
              </a:extLst>
            </p:cNvPr>
            <p:cNvCxnSpPr>
              <a:cxnSpLocks/>
              <a:endCxn id="253" idx="0"/>
            </p:cNvCxnSpPr>
            <p:nvPr/>
          </p:nvCxnSpPr>
          <p:spPr>
            <a:xfrm flipH="1">
              <a:off x="6841545" y="2602156"/>
              <a:ext cx="1181215" cy="2894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29D5A89-3CF0-414A-AD9C-D0818CD1FDAA}"/>
                </a:ext>
              </a:extLst>
            </p:cNvPr>
            <p:cNvCxnSpPr>
              <a:cxnSpLocks/>
              <a:endCxn id="256" idx="7"/>
            </p:cNvCxnSpPr>
            <p:nvPr/>
          </p:nvCxnSpPr>
          <p:spPr>
            <a:xfrm flipH="1">
              <a:off x="7259451" y="4341185"/>
              <a:ext cx="777227" cy="816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Google Shape;257;p5">
              <a:extLst>
                <a:ext uri="{FF2B5EF4-FFF2-40B4-BE49-F238E27FC236}">
                  <a16:creationId xmlns:a16="http://schemas.microsoft.com/office/drawing/2014/main" id="{A81BA6B9-4165-49DC-9C93-BBB38B152C38}"/>
                </a:ext>
              </a:extLst>
            </p:cNvPr>
            <p:cNvSpPr txBox="1"/>
            <p:nvPr/>
          </p:nvSpPr>
          <p:spPr>
            <a:xfrm>
              <a:off x="8087855" y="2328438"/>
              <a:ext cx="119061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Semantically similar words</a:t>
              </a:r>
              <a:endParaRPr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257;p5">
              <a:extLst>
                <a:ext uri="{FF2B5EF4-FFF2-40B4-BE49-F238E27FC236}">
                  <a16:creationId xmlns:a16="http://schemas.microsoft.com/office/drawing/2014/main" id="{E18EF326-9556-4563-A06B-5B0C4BE0E155}"/>
                </a:ext>
              </a:extLst>
            </p:cNvPr>
            <p:cNvSpPr txBox="1"/>
            <p:nvPr/>
          </p:nvSpPr>
          <p:spPr>
            <a:xfrm>
              <a:off x="8087856" y="3861401"/>
              <a:ext cx="1316120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Semantically and phonetically similar words</a:t>
              </a:r>
              <a:endParaRPr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74804C0-ED39-4F4F-A49D-69B5FDDF02E5}"/>
                </a:ext>
              </a:extLst>
            </p:cNvPr>
            <p:cNvCxnSpPr>
              <a:cxnSpLocks/>
              <a:endCxn id="230" idx="7"/>
            </p:cNvCxnSpPr>
            <p:nvPr/>
          </p:nvCxnSpPr>
          <p:spPr>
            <a:xfrm flipH="1">
              <a:off x="5758694" y="819730"/>
              <a:ext cx="593600" cy="732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02EEAA-08B8-4B7C-8ECF-AE640A0A92A8}"/>
                </a:ext>
              </a:extLst>
            </p:cNvPr>
            <p:cNvCxnSpPr>
              <a:cxnSpLocks/>
              <a:endCxn id="237" idx="7"/>
            </p:cNvCxnSpPr>
            <p:nvPr/>
          </p:nvCxnSpPr>
          <p:spPr>
            <a:xfrm flipH="1">
              <a:off x="5914607" y="826067"/>
              <a:ext cx="436356" cy="928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E347AF-979F-4C46-ABF6-8BDCEC972510}"/>
                </a:ext>
              </a:extLst>
            </p:cNvPr>
            <p:cNvCxnSpPr>
              <a:cxnSpLocks/>
              <a:endCxn id="233" idx="7"/>
            </p:cNvCxnSpPr>
            <p:nvPr/>
          </p:nvCxnSpPr>
          <p:spPr>
            <a:xfrm flipH="1">
              <a:off x="6118573" y="825656"/>
              <a:ext cx="244563" cy="719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Google Shape;257;p5">
              <a:extLst>
                <a:ext uri="{FF2B5EF4-FFF2-40B4-BE49-F238E27FC236}">
                  <a16:creationId xmlns:a16="http://schemas.microsoft.com/office/drawing/2014/main" id="{A0165D6F-5914-44C6-A724-423316FDDD23}"/>
                </a:ext>
              </a:extLst>
            </p:cNvPr>
            <p:cNvSpPr txBox="1"/>
            <p:nvPr/>
          </p:nvSpPr>
          <p:spPr>
            <a:xfrm>
              <a:off x="6411180" y="526436"/>
              <a:ext cx="118192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Contextually similar words</a:t>
              </a:r>
              <a:endParaRPr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8" name="Google Shape;260;p5">
              <a:extLst>
                <a:ext uri="{FF2B5EF4-FFF2-40B4-BE49-F238E27FC236}">
                  <a16:creationId xmlns:a16="http://schemas.microsoft.com/office/drawing/2014/main" id="{81C90274-8DB8-4309-B551-9F1F78BC05EC}"/>
                </a:ext>
              </a:extLst>
            </p:cNvPr>
            <p:cNvCxnSpPr/>
            <p:nvPr/>
          </p:nvCxnSpPr>
          <p:spPr>
            <a:xfrm>
              <a:off x="5815527" y="1909956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9" name="Google Shape;269;p5">
              <a:extLst>
                <a:ext uri="{FF2B5EF4-FFF2-40B4-BE49-F238E27FC236}">
                  <a16:creationId xmlns:a16="http://schemas.microsoft.com/office/drawing/2014/main" id="{438DAF50-E76D-409D-A42B-EAAC41EF3569}"/>
                </a:ext>
              </a:extLst>
            </p:cNvPr>
            <p:cNvSpPr/>
            <p:nvPr/>
          </p:nvSpPr>
          <p:spPr>
            <a:xfrm>
              <a:off x="5689575" y="3466947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260;p5">
              <a:extLst>
                <a:ext uri="{FF2B5EF4-FFF2-40B4-BE49-F238E27FC236}">
                  <a16:creationId xmlns:a16="http://schemas.microsoft.com/office/drawing/2014/main" id="{CFD717C0-739A-4BDA-9AE9-08D913FBFAAE}"/>
                </a:ext>
              </a:extLst>
            </p:cNvPr>
            <p:cNvCxnSpPr/>
            <p:nvPr/>
          </p:nvCxnSpPr>
          <p:spPr>
            <a:xfrm>
              <a:off x="6012752" y="1685840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1" name="Google Shape;269;p5">
              <a:extLst>
                <a:ext uri="{FF2B5EF4-FFF2-40B4-BE49-F238E27FC236}">
                  <a16:creationId xmlns:a16="http://schemas.microsoft.com/office/drawing/2014/main" id="{D919058E-8B3B-4398-A294-7FEE2FD36481}"/>
                </a:ext>
              </a:extLst>
            </p:cNvPr>
            <p:cNvSpPr/>
            <p:nvPr/>
          </p:nvSpPr>
          <p:spPr>
            <a:xfrm>
              <a:off x="5886800" y="3242831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9;p5">
              <a:extLst>
                <a:ext uri="{FF2B5EF4-FFF2-40B4-BE49-F238E27FC236}">
                  <a16:creationId xmlns:a16="http://schemas.microsoft.com/office/drawing/2014/main" id="{0EE6D4A9-D3D2-4F85-9EEE-711DE1E78671}"/>
                </a:ext>
              </a:extLst>
            </p:cNvPr>
            <p:cNvSpPr/>
            <p:nvPr/>
          </p:nvSpPr>
          <p:spPr>
            <a:xfrm flipV="1">
              <a:off x="5452632" y="3156452"/>
              <a:ext cx="788222" cy="517369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n>
                  <a:solidFill>
                    <a:schemeClr val="tx1"/>
                  </a:solidFill>
                  <a:prstDash val="dash"/>
                </a:ln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2F574BE-9393-4077-91C2-92792DFD9040}"/>
                </a:ext>
              </a:extLst>
            </p:cNvPr>
            <p:cNvCxnSpPr>
              <a:cxnSpLocks/>
              <a:stCxn id="95" idx="1"/>
            </p:cNvCxnSpPr>
            <p:nvPr/>
          </p:nvCxnSpPr>
          <p:spPr>
            <a:xfrm flipH="1" flipV="1">
              <a:off x="5932447" y="3667552"/>
              <a:ext cx="822316" cy="2658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Google Shape;257;p5">
              <a:extLst>
                <a:ext uri="{FF2B5EF4-FFF2-40B4-BE49-F238E27FC236}">
                  <a16:creationId xmlns:a16="http://schemas.microsoft.com/office/drawing/2014/main" id="{FB1E224E-5788-49D5-90BA-2B04DB9F7F0B}"/>
                </a:ext>
              </a:extLst>
            </p:cNvPr>
            <p:cNvSpPr txBox="1"/>
            <p:nvPr/>
          </p:nvSpPr>
          <p:spPr>
            <a:xfrm>
              <a:off x="6754763" y="5956638"/>
              <a:ext cx="1414733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Cluster of contextually close cognates</a:t>
              </a:r>
              <a:endParaRPr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06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C67FCE-283C-43BB-9DC9-3C4AB969FCDF}"/>
              </a:ext>
            </a:extLst>
          </p:cNvPr>
          <p:cNvGrpSpPr/>
          <p:nvPr/>
        </p:nvGrpSpPr>
        <p:grpSpPr>
          <a:xfrm>
            <a:off x="3079309" y="820421"/>
            <a:ext cx="4733026" cy="5370345"/>
            <a:chOff x="3079309" y="820421"/>
            <a:chExt cx="4733026" cy="5370345"/>
          </a:xfrm>
        </p:grpSpPr>
        <p:sp>
          <p:nvSpPr>
            <p:cNvPr id="225" name="Google Shape;225;p5"/>
            <p:cNvSpPr/>
            <p:nvPr/>
          </p:nvSpPr>
          <p:spPr>
            <a:xfrm rot="1450409">
              <a:off x="3626464" y="820421"/>
              <a:ext cx="4185871" cy="1992048"/>
            </a:xfrm>
            <a:prstGeom prst="parallelogram">
              <a:avLst>
                <a:gd name="adj" fmla="val 65615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rot="1450409">
              <a:off x="3626464" y="4198718"/>
              <a:ext cx="4185871" cy="1992048"/>
            </a:xfrm>
            <a:prstGeom prst="parallelogram">
              <a:avLst>
                <a:gd name="adj" fmla="val 65615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rot="1450409">
              <a:off x="3626464" y="2517820"/>
              <a:ext cx="4185871" cy="1992048"/>
            </a:xfrm>
            <a:prstGeom prst="parallelogram">
              <a:avLst>
                <a:gd name="adj" fmla="val 65615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411745" y="1376313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999023" y="1065228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525352" y="1527141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789995" y="2207087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6507310" y="1376312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100387" y="1806802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5712644" y="1093509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5242276" y="219922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4801567" y="169003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5761949" y="2016322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179217" y="176595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693861" y="211992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6100386" y="237677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7015114" y="1756526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422740" y="4752677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010018" y="4441592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36347" y="4903505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800990" y="5583451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18305" y="4752676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111382" y="5183166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723639" y="4469873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253271" y="557558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812562" y="506639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772944" y="5392686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190212" y="5142318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704856" y="549628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111381" y="5753134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7026109" y="5132890"/>
              <a:ext cx="273377" cy="16968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 txBox="1"/>
            <p:nvPr/>
          </p:nvSpPr>
          <p:spPr>
            <a:xfrm rot="-1973741">
              <a:off x="3079309" y="835253"/>
              <a:ext cx="2017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Embeddings in the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 language, </a:t>
              </a:r>
              <a:r>
                <a:rPr lang="en-US" sz="1400" b="0" i="0" u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1400" b="0" i="0" u="none" strike="noStrike" baseline="-25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8" name="Google Shape;258;p5"/>
            <p:cNvCxnSpPr/>
            <p:nvPr/>
          </p:nvCxnSpPr>
          <p:spPr>
            <a:xfrm>
              <a:off x="5129693" y="1225382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5"/>
            <p:cNvCxnSpPr/>
            <p:nvPr/>
          </p:nvCxnSpPr>
          <p:spPr>
            <a:xfrm>
              <a:off x="5659950" y="1706004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5"/>
            <p:cNvCxnSpPr/>
            <p:nvPr/>
          </p:nvCxnSpPr>
          <p:spPr>
            <a:xfrm>
              <a:off x="6227906" y="2546453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6645861" y="1536602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5"/>
            <p:cNvCxnSpPr/>
            <p:nvPr/>
          </p:nvCxnSpPr>
          <p:spPr>
            <a:xfrm>
              <a:off x="4308933" y="1946635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5"/>
            <p:cNvCxnSpPr/>
            <p:nvPr/>
          </p:nvCxnSpPr>
          <p:spPr>
            <a:xfrm>
              <a:off x="4923413" y="2371766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" name="Google Shape;264;p5"/>
            <p:cNvSpPr/>
            <p:nvPr/>
          </p:nvSpPr>
          <p:spPr>
            <a:xfrm>
              <a:off x="5000591" y="2791902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5526920" y="3253815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791563" y="3933761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518305" y="3102986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180785" y="3492628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101954" y="4103444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5"/>
            <p:cNvCxnSpPr/>
            <p:nvPr/>
          </p:nvCxnSpPr>
          <p:spPr>
            <a:xfrm>
              <a:off x="7147769" y="1923458"/>
              <a:ext cx="10995" cy="32066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" name="Google Shape;271;p5"/>
            <p:cNvSpPr/>
            <p:nvPr/>
          </p:nvSpPr>
          <p:spPr>
            <a:xfrm>
              <a:off x="7020213" y="3489842"/>
              <a:ext cx="273377" cy="169683"/>
            </a:xfrm>
            <a:prstGeom prst="ellipse">
              <a:avLst/>
            </a:prstGeom>
            <a:solidFill>
              <a:srgbClr val="A5A5A5"/>
            </a:solidFill>
            <a:ln w="127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 txBox="1"/>
            <p:nvPr/>
          </p:nvSpPr>
          <p:spPr>
            <a:xfrm rot="-1930057">
              <a:off x="3096914" y="4208125"/>
              <a:ext cx="20271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Embeddings in the second language</a:t>
              </a:r>
              <a:r>
                <a:rPr lang="en-US" sz="1400" b="0" i="0" u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N’</a:t>
              </a:r>
              <a:r>
                <a:rPr lang="en-US" sz="1400" b="0" i="0" u="none" strike="noStrike" baseline="-25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5"/>
            <p:cNvSpPr txBox="1"/>
            <p:nvPr/>
          </p:nvSpPr>
          <p:spPr>
            <a:xfrm rot="-1973741">
              <a:off x="3105359" y="2525991"/>
              <a:ext cx="2017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Embeddings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cognates, 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1400" b="0" i="0" u="none" strike="noStrike" baseline="-25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73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"/>
          <p:cNvSpPr/>
          <p:nvPr/>
        </p:nvSpPr>
        <p:spPr>
          <a:xfrm>
            <a:off x="925830" y="1965960"/>
            <a:ext cx="3760470" cy="25603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1041717" y="2064802"/>
            <a:ext cx="2362554" cy="1741531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2886956" y="3429000"/>
            <a:ext cx="1679682" cy="985915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1613571" y="4548580"/>
            <a:ext cx="2384985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Clusters formed by [10]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1897224" y="3353829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2462494" y="2920950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ziventi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2220353" y="2262356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gyventi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1782517" y="2857403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jina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1074860" y="2926486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3439653" y="3983432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leva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3692419" y="3651988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leben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2864497" y="3858954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5113020" y="1981200"/>
            <a:ext cx="3760470" cy="25603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5230599" y="2050184"/>
            <a:ext cx="2379773" cy="1642159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7074146" y="3444240"/>
            <a:ext cx="1679682" cy="985915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6"/>
          <p:cNvSpPr txBox="1"/>
          <p:nvPr/>
        </p:nvSpPr>
        <p:spPr>
          <a:xfrm>
            <a:off x="5113021" y="4563820"/>
            <a:ext cx="3760470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clusters of contextually close cognates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6015653" y="3289747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6"/>
          <p:cNvSpPr txBox="1"/>
          <p:nvPr/>
        </p:nvSpPr>
        <p:spPr>
          <a:xfrm>
            <a:off x="6377306" y="2081094"/>
            <a:ext cx="1010898" cy="822248"/>
          </a:xfrm>
          <a:prstGeom prst="ellipse">
            <a:avLst/>
          </a:prstGeom>
          <a:noFill/>
          <a:ln>
            <a:noFill/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latin typeface="Times New Roman" panose="02020603050405020304" pitchFamily="18" charset="0"/>
              </a:rPr>
              <a:t>m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āter</a:t>
            </a:r>
            <a:r>
              <a:rPr lang="en-IN" sz="1600" dirty="0">
                <a:latin typeface="Times New Roman" panose="02020603050405020304" pitchFamily="18" charset="0"/>
              </a:rPr>
              <a:t>,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mā́tṛ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6404055" y="2794370"/>
            <a:ext cx="1010898" cy="822248"/>
          </a:xfrm>
          <a:prstGeom prst="ellipse">
            <a:avLst/>
          </a:prstGeom>
          <a:noFill/>
          <a:ln>
            <a:noFill/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frāter</a:t>
            </a:r>
            <a:r>
              <a:rPr lang="en-IN" sz="1600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bʰrā́tṛ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5526145" y="2840720"/>
            <a:ext cx="972269" cy="822248"/>
          </a:xfrm>
          <a:prstGeom prst="ellipse">
            <a:avLst/>
          </a:prstGeom>
          <a:noFill/>
          <a:ln>
            <a:noFill/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pater,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pitṛ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́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7841673" y="3447830"/>
            <a:ext cx="880362" cy="822248"/>
          </a:xfrm>
          <a:prstGeom prst="ellipse">
            <a:avLst/>
          </a:prstGeom>
          <a:noFill/>
          <a:ln>
            <a:noFill/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rgbClr val="202122"/>
                </a:solidFill>
                <a:latin typeface="Times New Roman" panose="02020603050405020304" pitchFamily="18" charset="0"/>
              </a:rPr>
              <a:t>t</a:t>
            </a:r>
            <a:r>
              <a:rPr lang="en-IN" sz="1600" b="0" i="0" u="none" strike="noStrike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ū</a:t>
            </a:r>
            <a:r>
              <a:rPr lang="en-IN" sz="1600" b="0" i="0" u="none" strike="noStrike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</a:rPr>
              <a:t>t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vám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7124299" y="3526073"/>
            <a:ext cx="867784" cy="822248"/>
          </a:xfrm>
          <a:prstGeom prst="ellipse">
            <a:avLst/>
          </a:prstGeom>
          <a:noFill/>
          <a:ln>
            <a:noFill/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mē</a:t>
            </a:r>
            <a:r>
              <a:rPr lang="en-IN" sz="1600" dirty="0">
                <a:latin typeface="Times New Roman" panose="02020603050405020304" pitchFamily="18" charset="0"/>
              </a:rPr>
              <a:t>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mām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278;p6">
            <a:extLst>
              <a:ext uri="{FF2B5EF4-FFF2-40B4-BE49-F238E27FC236}">
                <a16:creationId xmlns:a16="http://schemas.microsoft.com/office/drawing/2014/main" id="{52C2E9BB-E307-4530-A3FB-C3ED6EBFEA95}"/>
              </a:ext>
            </a:extLst>
          </p:cNvPr>
          <p:cNvSpPr/>
          <p:nvPr/>
        </p:nvSpPr>
        <p:spPr>
          <a:xfrm>
            <a:off x="3204532" y="3597928"/>
            <a:ext cx="428230" cy="2155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15</a:t>
            </a:r>
          </a:p>
        </p:txBody>
      </p:sp>
      <p:sp>
        <p:nvSpPr>
          <p:cNvPr id="31" name="Google Shape;278;p6">
            <a:extLst>
              <a:ext uri="{FF2B5EF4-FFF2-40B4-BE49-F238E27FC236}">
                <a16:creationId xmlns:a16="http://schemas.microsoft.com/office/drawing/2014/main" id="{827D8B5D-4756-419D-A7AC-19E819ABD59D}"/>
              </a:ext>
            </a:extLst>
          </p:cNvPr>
          <p:cNvSpPr/>
          <p:nvPr/>
        </p:nvSpPr>
        <p:spPr>
          <a:xfrm>
            <a:off x="1416920" y="2314085"/>
            <a:ext cx="428230" cy="2155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53</a:t>
            </a:r>
          </a:p>
        </p:txBody>
      </p:sp>
      <p:sp>
        <p:nvSpPr>
          <p:cNvPr id="34" name="Google Shape;303;p6">
            <a:extLst>
              <a:ext uri="{FF2B5EF4-FFF2-40B4-BE49-F238E27FC236}">
                <a16:creationId xmlns:a16="http://schemas.microsoft.com/office/drawing/2014/main" id="{9E20171D-5007-4025-8543-1B0453C804FE}"/>
              </a:ext>
            </a:extLst>
          </p:cNvPr>
          <p:cNvSpPr txBox="1"/>
          <p:nvPr/>
        </p:nvSpPr>
        <p:spPr>
          <a:xfrm>
            <a:off x="7195062" y="3686068"/>
            <a:ext cx="668430" cy="57773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03;p6">
            <a:extLst>
              <a:ext uri="{FF2B5EF4-FFF2-40B4-BE49-F238E27FC236}">
                <a16:creationId xmlns:a16="http://schemas.microsoft.com/office/drawing/2014/main" id="{4CF90EBD-4A45-4C63-BE40-0BE9FEB90542}"/>
              </a:ext>
            </a:extLst>
          </p:cNvPr>
          <p:cNvSpPr txBox="1"/>
          <p:nvPr/>
        </p:nvSpPr>
        <p:spPr>
          <a:xfrm>
            <a:off x="7912436" y="3615568"/>
            <a:ext cx="668430" cy="57773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03;p6">
            <a:extLst>
              <a:ext uri="{FF2B5EF4-FFF2-40B4-BE49-F238E27FC236}">
                <a16:creationId xmlns:a16="http://schemas.microsoft.com/office/drawing/2014/main" id="{0BFD38C4-78B7-46C4-AC64-5FB45FAC2AFA}"/>
              </a:ext>
            </a:extLst>
          </p:cNvPr>
          <p:cNvSpPr txBox="1"/>
          <p:nvPr/>
        </p:nvSpPr>
        <p:spPr>
          <a:xfrm>
            <a:off x="6548540" y="2924052"/>
            <a:ext cx="668430" cy="57773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03;p6">
            <a:extLst>
              <a:ext uri="{FF2B5EF4-FFF2-40B4-BE49-F238E27FC236}">
                <a16:creationId xmlns:a16="http://schemas.microsoft.com/office/drawing/2014/main" id="{F0E39320-E9D3-460A-88A5-905E9E759C3F}"/>
              </a:ext>
            </a:extLst>
          </p:cNvPr>
          <p:cNvSpPr txBox="1"/>
          <p:nvPr/>
        </p:nvSpPr>
        <p:spPr>
          <a:xfrm>
            <a:off x="5653304" y="2965709"/>
            <a:ext cx="668430" cy="57773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03;p6">
            <a:extLst>
              <a:ext uri="{FF2B5EF4-FFF2-40B4-BE49-F238E27FC236}">
                <a16:creationId xmlns:a16="http://schemas.microsoft.com/office/drawing/2014/main" id="{05509B44-053F-45A1-8F3E-5607464E4997}"/>
              </a:ext>
            </a:extLst>
          </p:cNvPr>
          <p:cNvSpPr txBox="1"/>
          <p:nvPr/>
        </p:nvSpPr>
        <p:spPr>
          <a:xfrm>
            <a:off x="6517644" y="2206439"/>
            <a:ext cx="668430" cy="57773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278;p6">
            <a:extLst>
              <a:ext uri="{FF2B5EF4-FFF2-40B4-BE49-F238E27FC236}">
                <a16:creationId xmlns:a16="http://schemas.microsoft.com/office/drawing/2014/main" id="{961194FA-D8E1-402A-AB83-C13F9E423A20}"/>
              </a:ext>
            </a:extLst>
          </p:cNvPr>
          <p:cNvSpPr/>
          <p:nvPr/>
        </p:nvSpPr>
        <p:spPr>
          <a:xfrm>
            <a:off x="5526145" y="2507098"/>
            <a:ext cx="801620" cy="25716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Family</a:t>
            </a:r>
          </a:p>
        </p:txBody>
      </p:sp>
      <p:sp>
        <p:nvSpPr>
          <p:cNvPr id="40" name="Google Shape;278;p6">
            <a:extLst>
              <a:ext uri="{FF2B5EF4-FFF2-40B4-BE49-F238E27FC236}">
                <a16:creationId xmlns:a16="http://schemas.microsoft.com/office/drawing/2014/main" id="{607E36A2-48AA-42AF-ABE6-CC1BDC289D91}"/>
              </a:ext>
            </a:extLst>
          </p:cNvPr>
          <p:cNvSpPr/>
          <p:nvPr/>
        </p:nvSpPr>
        <p:spPr>
          <a:xfrm>
            <a:off x="7761828" y="3134538"/>
            <a:ext cx="960207" cy="25404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Pronouns</a:t>
            </a:r>
          </a:p>
        </p:txBody>
      </p:sp>
      <p:sp>
        <p:nvSpPr>
          <p:cNvPr id="41" name="Google Shape;295;p6">
            <a:extLst>
              <a:ext uri="{FF2B5EF4-FFF2-40B4-BE49-F238E27FC236}">
                <a16:creationId xmlns:a16="http://schemas.microsoft.com/office/drawing/2014/main" id="{FC7D10BD-376C-4A83-A9FB-6002F3A5BAD2}"/>
              </a:ext>
            </a:extLst>
          </p:cNvPr>
          <p:cNvSpPr txBox="1"/>
          <p:nvPr/>
        </p:nvSpPr>
        <p:spPr>
          <a:xfrm>
            <a:off x="7516841" y="4088050"/>
            <a:ext cx="9029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6B7D3B-4513-375D-6FAA-12E4180FF176}"/>
              </a:ext>
            </a:extLst>
          </p:cNvPr>
          <p:cNvGrpSpPr/>
          <p:nvPr/>
        </p:nvGrpSpPr>
        <p:grpSpPr>
          <a:xfrm>
            <a:off x="318247" y="452487"/>
            <a:ext cx="8882314" cy="5842928"/>
            <a:chOff x="318247" y="452487"/>
            <a:chExt cx="8882314" cy="5842928"/>
          </a:xfrm>
        </p:grpSpPr>
        <p:sp>
          <p:nvSpPr>
            <p:cNvPr id="278" name="Google Shape;278;p6"/>
            <p:cNvSpPr/>
            <p:nvPr/>
          </p:nvSpPr>
          <p:spPr>
            <a:xfrm>
              <a:off x="318247" y="452487"/>
              <a:ext cx="8882314" cy="506219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150835" y="640512"/>
              <a:ext cx="4237541" cy="3277243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817092" y="3008653"/>
              <a:ext cx="2442175" cy="2278557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 txBox="1"/>
            <p:nvPr/>
          </p:nvSpPr>
          <p:spPr>
            <a:xfrm>
              <a:off x="1318187" y="5710680"/>
              <a:ext cx="6817145" cy="5847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Clusters formed by [10]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6"/>
            <p:cNvSpPr txBox="1"/>
            <p:nvPr/>
          </p:nvSpPr>
          <p:spPr>
            <a:xfrm>
              <a:off x="2551577" y="3145606"/>
              <a:ext cx="131287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p6"/>
            <p:cNvSpPr txBox="1"/>
            <p:nvPr/>
          </p:nvSpPr>
          <p:spPr>
            <a:xfrm>
              <a:off x="3478937" y="1965947"/>
              <a:ext cx="131287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ziventi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6"/>
            <p:cNvSpPr txBox="1"/>
            <p:nvPr/>
          </p:nvSpPr>
          <p:spPr>
            <a:xfrm>
              <a:off x="2864513" y="1097080"/>
              <a:ext cx="1754621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gyventi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6"/>
            <p:cNvSpPr txBox="1"/>
            <p:nvPr/>
          </p:nvSpPr>
          <p:spPr>
            <a:xfrm>
              <a:off x="2529576" y="2623129"/>
              <a:ext cx="131287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jina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6"/>
            <p:cNvSpPr txBox="1"/>
            <p:nvPr/>
          </p:nvSpPr>
          <p:spPr>
            <a:xfrm>
              <a:off x="1235183" y="2010676"/>
              <a:ext cx="131287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vivre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6"/>
            <p:cNvSpPr txBox="1"/>
            <p:nvPr/>
          </p:nvSpPr>
          <p:spPr>
            <a:xfrm>
              <a:off x="6620686" y="4290006"/>
              <a:ext cx="131287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leva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6"/>
            <p:cNvSpPr txBox="1"/>
            <p:nvPr/>
          </p:nvSpPr>
          <p:spPr>
            <a:xfrm>
              <a:off x="6988196" y="3524003"/>
              <a:ext cx="131287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leben</a:t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6"/>
            <p:cNvSpPr txBox="1"/>
            <p:nvPr/>
          </p:nvSpPr>
          <p:spPr>
            <a:xfrm>
              <a:off x="5784438" y="4002324"/>
              <a:ext cx="131287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live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278;p6">
              <a:extLst>
                <a:ext uri="{FF2B5EF4-FFF2-40B4-BE49-F238E27FC236}">
                  <a16:creationId xmlns:a16="http://schemas.microsoft.com/office/drawing/2014/main" id="{52C2E9BB-E307-4530-A3FB-C3ED6EBFEA95}"/>
                </a:ext>
              </a:extLst>
            </p:cNvPr>
            <p:cNvSpPr/>
            <p:nvPr/>
          </p:nvSpPr>
          <p:spPr>
            <a:xfrm>
              <a:off x="6278832" y="3399064"/>
              <a:ext cx="622625" cy="49806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15</a:t>
              </a:r>
            </a:p>
          </p:txBody>
        </p:sp>
        <p:sp>
          <p:nvSpPr>
            <p:cNvPr id="31" name="Google Shape;278;p6">
              <a:extLst>
                <a:ext uri="{FF2B5EF4-FFF2-40B4-BE49-F238E27FC236}">
                  <a16:creationId xmlns:a16="http://schemas.microsoft.com/office/drawing/2014/main" id="{827D8B5D-4756-419D-A7AC-19E819ABD59D}"/>
                </a:ext>
              </a:extLst>
            </p:cNvPr>
            <p:cNvSpPr/>
            <p:nvPr/>
          </p:nvSpPr>
          <p:spPr>
            <a:xfrm>
              <a:off x="1696362" y="1216632"/>
              <a:ext cx="622625" cy="49806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33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146123C-EB1D-5836-F482-F37D81683F30}"/>
              </a:ext>
            </a:extLst>
          </p:cNvPr>
          <p:cNvGrpSpPr/>
          <p:nvPr/>
        </p:nvGrpSpPr>
        <p:grpSpPr>
          <a:xfrm>
            <a:off x="270762" y="373322"/>
            <a:ext cx="9003596" cy="6392502"/>
            <a:chOff x="270762" y="373322"/>
            <a:chExt cx="9003596" cy="6392502"/>
          </a:xfrm>
        </p:grpSpPr>
        <p:sp>
          <p:nvSpPr>
            <p:cNvPr id="4" name="Google Shape;291;p6">
              <a:extLst>
                <a:ext uri="{FF2B5EF4-FFF2-40B4-BE49-F238E27FC236}">
                  <a16:creationId xmlns:a16="http://schemas.microsoft.com/office/drawing/2014/main" id="{C381D7FD-F6B7-D76B-6724-4CDAF60786E4}"/>
                </a:ext>
              </a:extLst>
            </p:cNvPr>
            <p:cNvSpPr/>
            <p:nvPr/>
          </p:nvSpPr>
          <p:spPr>
            <a:xfrm>
              <a:off x="270762" y="373322"/>
              <a:ext cx="9003596" cy="565582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92;p6">
              <a:extLst>
                <a:ext uri="{FF2B5EF4-FFF2-40B4-BE49-F238E27FC236}">
                  <a16:creationId xmlns:a16="http://schemas.microsoft.com/office/drawing/2014/main" id="{C2FC96C9-20EF-16A8-A458-7C9A6612C06A}"/>
                </a:ext>
              </a:extLst>
            </p:cNvPr>
            <p:cNvSpPr/>
            <p:nvPr/>
          </p:nvSpPr>
          <p:spPr>
            <a:xfrm>
              <a:off x="782425" y="445663"/>
              <a:ext cx="4568918" cy="3795209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93;p6">
              <a:extLst>
                <a:ext uri="{FF2B5EF4-FFF2-40B4-BE49-F238E27FC236}">
                  <a16:creationId xmlns:a16="http://schemas.microsoft.com/office/drawing/2014/main" id="{15841816-DD00-B67D-3C4F-032C38F8CD51}"/>
                </a:ext>
              </a:extLst>
            </p:cNvPr>
            <p:cNvSpPr/>
            <p:nvPr/>
          </p:nvSpPr>
          <p:spPr>
            <a:xfrm>
              <a:off x="4956674" y="3536867"/>
              <a:ext cx="3766572" cy="2278557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94;p6">
              <a:extLst>
                <a:ext uri="{FF2B5EF4-FFF2-40B4-BE49-F238E27FC236}">
                  <a16:creationId xmlns:a16="http://schemas.microsoft.com/office/drawing/2014/main" id="{FD2BC9AF-9A54-351B-2A2D-45E9EAB3D175}"/>
                </a:ext>
              </a:extLst>
            </p:cNvPr>
            <p:cNvSpPr txBox="1"/>
            <p:nvPr/>
          </p:nvSpPr>
          <p:spPr>
            <a:xfrm>
              <a:off x="353909" y="6181089"/>
              <a:ext cx="8870276" cy="5847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Our clusters of contextually close cognates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95;p6">
              <a:extLst>
                <a:ext uri="{FF2B5EF4-FFF2-40B4-BE49-F238E27FC236}">
                  <a16:creationId xmlns:a16="http://schemas.microsoft.com/office/drawing/2014/main" id="{DD3F0D31-8E1F-D02E-98CA-D20CA2E65CAF}"/>
                </a:ext>
              </a:extLst>
            </p:cNvPr>
            <p:cNvSpPr txBox="1"/>
            <p:nvPr/>
          </p:nvSpPr>
          <p:spPr>
            <a:xfrm>
              <a:off x="2458437" y="3310428"/>
              <a:ext cx="131287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298;p6">
              <a:extLst>
                <a:ext uri="{FF2B5EF4-FFF2-40B4-BE49-F238E27FC236}">
                  <a16:creationId xmlns:a16="http://schemas.microsoft.com/office/drawing/2014/main" id="{7CCDB806-BEB6-40DF-AC4D-495DA069BCDC}"/>
                </a:ext>
              </a:extLst>
            </p:cNvPr>
            <p:cNvSpPr txBox="1"/>
            <p:nvPr/>
          </p:nvSpPr>
          <p:spPr>
            <a:xfrm>
              <a:off x="2917642" y="731841"/>
              <a:ext cx="1923726" cy="1514716"/>
            </a:xfrm>
            <a:prstGeom prst="ellipse">
              <a:avLst/>
            </a:prstGeom>
            <a:noFill/>
            <a:ln>
              <a:noFill/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dirty="0" err="1">
                  <a:latin typeface="Times New Roman" panose="02020603050405020304" pitchFamily="18" charset="0"/>
                </a:rPr>
                <a:t>m</a:t>
              </a:r>
              <a:r>
                <a:rPr lang="en-IN" sz="32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āter</a:t>
              </a:r>
              <a:r>
                <a:rPr lang="en-IN" sz="3200" dirty="0">
                  <a:latin typeface="Times New Roman" panose="02020603050405020304" pitchFamily="18" charset="0"/>
                </a:rPr>
                <a:t>,</a:t>
              </a:r>
              <a:r>
                <a:rPr lang="en-IN" sz="3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lang="en-IN" sz="32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mā́tṛ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299;p6">
              <a:extLst>
                <a:ext uri="{FF2B5EF4-FFF2-40B4-BE49-F238E27FC236}">
                  <a16:creationId xmlns:a16="http://schemas.microsoft.com/office/drawing/2014/main" id="{99BE1BAE-065C-0D7D-722C-25EBBE6B27C0}"/>
                </a:ext>
              </a:extLst>
            </p:cNvPr>
            <p:cNvSpPr txBox="1"/>
            <p:nvPr/>
          </p:nvSpPr>
          <p:spPr>
            <a:xfrm>
              <a:off x="3177961" y="2194365"/>
              <a:ext cx="1923726" cy="1514716"/>
            </a:xfrm>
            <a:prstGeom prst="ellipse">
              <a:avLst/>
            </a:prstGeom>
            <a:noFill/>
            <a:ln>
              <a:noFill/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0" i="0" u="none" strike="noStrike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</a:rPr>
                <a:t>frāter</a:t>
              </a:r>
              <a:r>
                <a:rPr lang="en-IN" sz="3200" b="0" i="0" u="none" strike="noStrike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</a:rPr>
                <a:t>, </a:t>
              </a:r>
              <a:r>
                <a:rPr lang="en-IN" sz="32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bʰrā́tṛ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300;p6">
              <a:extLst>
                <a:ext uri="{FF2B5EF4-FFF2-40B4-BE49-F238E27FC236}">
                  <a16:creationId xmlns:a16="http://schemas.microsoft.com/office/drawing/2014/main" id="{EFBD8189-FADC-390E-7C04-EEB98F27CC52}"/>
                </a:ext>
              </a:extLst>
            </p:cNvPr>
            <p:cNvSpPr txBox="1"/>
            <p:nvPr/>
          </p:nvSpPr>
          <p:spPr>
            <a:xfrm>
              <a:off x="1341364" y="2272678"/>
              <a:ext cx="1708346" cy="1514716"/>
            </a:xfrm>
            <a:prstGeom prst="ellipse">
              <a:avLst/>
            </a:prstGeom>
            <a:noFill/>
            <a:ln>
              <a:noFill/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pater, </a:t>
              </a:r>
              <a:r>
                <a:rPr lang="en-IN" sz="32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pitṛ</a:t>
              </a:r>
              <a:r>
                <a:rPr lang="en-IN" sz="32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́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302;p6">
              <a:extLst>
                <a:ext uri="{FF2B5EF4-FFF2-40B4-BE49-F238E27FC236}">
                  <a16:creationId xmlns:a16="http://schemas.microsoft.com/office/drawing/2014/main" id="{C6DDC797-01D3-F530-C4AD-DCBD7AC36DD5}"/>
                </a:ext>
              </a:extLst>
            </p:cNvPr>
            <p:cNvSpPr txBox="1"/>
            <p:nvPr/>
          </p:nvSpPr>
          <p:spPr>
            <a:xfrm>
              <a:off x="6817596" y="3677468"/>
              <a:ext cx="1778819" cy="1514716"/>
            </a:xfrm>
            <a:prstGeom prst="ellipse">
              <a:avLst/>
            </a:prstGeom>
            <a:noFill/>
            <a:ln>
              <a:noFill/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dirty="0" err="1">
                  <a:solidFill>
                    <a:srgbClr val="202122"/>
                  </a:solidFill>
                  <a:latin typeface="Times New Roman" panose="02020603050405020304" pitchFamily="18" charset="0"/>
                </a:rPr>
                <a:t>t</a:t>
              </a:r>
              <a:r>
                <a:rPr lang="en-IN" sz="3200" b="0" i="0" u="none" strike="noStrike" dirty="0" err="1">
                  <a:solidFill>
                    <a:srgbClr val="202122"/>
                  </a:solidFill>
                  <a:effectLst/>
                  <a:latin typeface="Times New Roman" panose="02020603050405020304" pitchFamily="18" charset="0"/>
                </a:rPr>
                <a:t>ū</a:t>
              </a:r>
              <a:r>
                <a:rPr lang="en-IN" sz="3200" b="0" i="0" u="none" strike="noStrike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</a:rPr>
                <a:t>, </a:t>
              </a:r>
              <a:r>
                <a:rPr lang="en-IN" sz="3200" dirty="0" err="1">
                  <a:latin typeface="Times New Roman" panose="02020603050405020304" pitchFamily="18" charset="0"/>
                </a:rPr>
                <a:t>t</a:t>
              </a:r>
              <a:r>
                <a:rPr lang="en-IN" sz="32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vám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303;p6">
              <a:extLst>
                <a:ext uri="{FF2B5EF4-FFF2-40B4-BE49-F238E27FC236}">
                  <a16:creationId xmlns:a16="http://schemas.microsoft.com/office/drawing/2014/main" id="{5C863F6A-9BCC-F277-4395-14AFAAC09EA5}"/>
                </a:ext>
              </a:extLst>
            </p:cNvPr>
            <p:cNvSpPr txBox="1"/>
            <p:nvPr/>
          </p:nvSpPr>
          <p:spPr>
            <a:xfrm>
              <a:off x="5145654" y="3932586"/>
              <a:ext cx="1519646" cy="1514716"/>
            </a:xfrm>
            <a:prstGeom prst="ellipse">
              <a:avLst/>
            </a:prstGeom>
            <a:noFill/>
            <a:ln>
              <a:noFill/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mē</a:t>
              </a:r>
              <a:r>
                <a:rPr lang="en-IN" sz="3200" dirty="0">
                  <a:latin typeface="Times New Roman" panose="02020603050405020304" pitchFamily="18" charset="0"/>
                </a:rPr>
                <a:t>, </a:t>
              </a:r>
              <a:r>
                <a:rPr lang="en-IN" sz="32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mām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303;p6">
              <a:extLst>
                <a:ext uri="{FF2B5EF4-FFF2-40B4-BE49-F238E27FC236}">
                  <a16:creationId xmlns:a16="http://schemas.microsoft.com/office/drawing/2014/main" id="{50855486-91BE-7F4F-D115-6557D1AFE8A4}"/>
                </a:ext>
              </a:extLst>
            </p:cNvPr>
            <p:cNvSpPr txBox="1"/>
            <p:nvPr/>
          </p:nvSpPr>
          <p:spPr>
            <a:xfrm>
              <a:off x="3281421" y="2362483"/>
              <a:ext cx="1673109" cy="127095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303;p6">
              <a:extLst>
                <a:ext uri="{FF2B5EF4-FFF2-40B4-BE49-F238E27FC236}">
                  <a16:creationId xmlns:a16="http://schemas.microsoft.com/office/drawing/2014/main" id="{8AFCFC99-FD1E-E686-8911-A0F07CF693D1}"/>
                </a:ext>
              </a:extLst>
            </p:cNvPr>
            <p:cNvSpPr txBox="1"/>
            <p:nvPr/>
          </p:nvSpPr>
          <p:spPr>
            <a:xfrm>
              <a:off x="1367669" y="2442252"/>
              <a:ext cx="1583053" cy="12350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303;p6">
              <a:extLst>
                <a:ext uri="{FF2B5EF4-FFF2-40B4-BE49-F238E27FC236}">
                  <a16:creationId xmlns:a16="http://schemas.microsoft.com/office/drawing/2014/main" id="{FEC5A276-BBD9-24D4-B315-C144FFBE84A0}"/>
                </a:ext>
              </a:extLst>
            </p:cNvPr>
            <p:cNvSpPr txBox="1"/>
            <p:nvPr/>
          </p:nvSpPr>
          <p:spPr>
            <a:xfrm>
              <a:off x="3024377" y="828853"/>
              <a:ext cx="1679598" cy="13162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278;p6">
              <a:extLst>
                <a:ext uri="{FF2B5EF4-FFF2-40B4-BE49-F238E27FC236}">
                  <a16:creationId xmlns:a16="http://schemas.microsoft.com/office/drawing/2014/main" id="{6EB98B17-4918-8201-077B-D87E736C3BC0}"/>
                </a:ext>
              </a:extLst>
            </p:cNvPr>
            <p:cNvSpPr/>
            <p:nvPr/>
          </p:nvSpPr>
          <p:spPr>
            <a:xfrm>
              <a:off x="1278026" y="1146505"/>
              <a:ext cx="1583053" cy="8649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Family</a:t>
              </a:r>
            </a:p>
          </p:txBody>
        </p:sp>
        <p:sp>
          <p:nvSpPr>
            <p:cNvPr id="20" name="Google Shape;278;p6">
              <a:extLst>
                <a:ext uri="{FF2B5EF4-FFF2-40B4-BE49-F238E27FC236}">
                  <a16:creationId xmlns:a16="http://schemas.microsoft.com/office/drawing/2014/main" id="{5B643544-C7BE-38C6-722F-7445FC7FAF86}"/>
                </a:ext>
              </a:extLst>
            </p:cNvPr>
            <p:cNvSpPr/>
            <p:nvPr/>
          </p:nvSpPr>
          <p:spPr>
            <a:xfrm>
              <a:off x="7103530" y="2970740"/>
              <a:ext cx="1851756" cy="58711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Pronouns</a:t>
              </a:r>
            </a:p>
          </p:txBody>
        </p:sp>
        <p:sp>
          <p:nvSpPr>
            <p:cNvPr id="21" name="Google Shape;295;p6">
              <a:extLst>
                <a:ext uri="{FF2B5EF4-FFF2-40B4-BE49-F238E27FC236}">
                  <a16:creationId xmlns:a16="http://schemas.microsoft.com/office/drawing/2014/main" id="{BBDDE442-AF4B-CAF1-E607-2D451C485717}"/>
                </a:ext>
              </a:extLst>
            </p:cNvPr>
            <p:cNvSpPr txBox="1"/>
            <p:nvPr/>
          </p:nvSpPr>
          <p:spPr>
            <a:xfrm>
              <a:off x="6073969" y="5117685"/>
              <a:ext cx="131287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303;p6">
              <a:extLst>
                <a:ext uri="{FF2B5EF4-FFF2-40B4-BE49-F238E27FC236}">
                  <a16:creationId xmlns:a16="http://schemas.microsoft.com/office/drawing/2014/main" id="{23296DE0-5CF9-D932-6308-269E3743EE8A}"/>
                </a:ext>
              </a:extLst>
            </p:cNvPr>
            <p:cNvSpPr txBox="1"/>
            <p:nvPr/>
          </p:nvSpPr>
          <p:spPr>
            <a:xfrm>
              <a:off x="6871658" y="3886438"/>
              <a:ext cx="1583053" cy="12350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303;p6">
              <a:extLst>
                <a:ext uri="{FF2B5EF4-FFF2-40B4-BE49-F238E27FC236}">
                  <a16:creationId xmlns:a16="http://schemas.microsoft.com/office/drawing/2014/main" id="{4F3B0A81-4F06-A609-28FD-A4C7BF298A12}"/>
                </a:ext>
              </a:extLst>
            </p:cNvPr>
            <p:cNvSpPr txBox="1"/>
            <p:nvPr/>
          </p:nvSpPr>
          <p:spPr>
            <a:xfrm>
              <a:off x="5128563" y="4128780"/>
              <a:ext cx="1583053" cy="123500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61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140;p2">
            <a:extLst>
              <a:ext uri="{FF2B5EF4-FFF2-40B4-BE49-F238E27FC236}">
                <a16:creationId xmlns:a16="http://schemas.microsoft.com/office/drawing/2014/main" id="{1A0D7A5D-F979-48A4-8E6C-FB78488AD85A}"/>
              </a:ext>
            </a:extLst>
          </p:cNvPr>
          <p:cNvCxnSpPr/>
          <p:nvPr/>
        </p:nvCxnSpPr>
        <p:spPr>
          <a:xfrm rot="10800000">
            <a:off x="1606328" y="8812278"/>
            <a:ext cx="35004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C0A93A-43F0-409F-92AB-1DC281D369CF}"/>
              </a:ext>
            </a:extLst>
          </p:cNvPr>
          <p:cNvCxnSpPr>
            <a:cxnSpLocks/>
            <a:endCxn id="167" idx="0"/>
          </p:cNvCxnSpPr>
          <p:nvPr/>
        </p:nvCxnSpPr>
        <p:spPr>
          <a:xfrm flipH="1">
            <a:off x="6145090" y="8821707"/>
            <a:ext cx="4010" cy="137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oogle Shape;129;p2"/>
          <p:cNvCxnSpPr>
            <a:cxnSpLocks/>
          </p:cNvCxnSpPr>
          <p:nvPr/>
        </p:nvCxnSpPr>
        <p:spPr>
          <a:xfrm flipH="1">
            <a:off x="1606328" y="2974238"/>
            <a:ext cx="3" cy="58474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2"/>
          <p:cNvSpPr txBox="1"/>
          <p:nvPr/>
        </p:nvSpPr>
        <p:spPr>
          <a:xfrm>
            <a:off x="4933490" y="1288082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Lemmatisation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words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4933490" y="1910251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939644" y="3684424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7901231" y="4500875"/>
            <a:ext cx="242268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Tamil</a:t>
            </a:r>
            <a:endParaRPr sz="1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7901231" y="5123044"/>
            <a:ext cx="242268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Hindi</a:t>
            </a:r>
            <a:endParaRPr sz="18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2"/>
          <p:cNvCxnSpPr>
            <a:cxnSpLocks/>
            <a:stCxn id="135" idx="1"/>
          </p:cNvCxnSpPr>
          <p:nvPr/>
        </p:nvCxnSpPr>
        <p:spPr>
          <a:xfrm rot="10800000">
            <a:off x="4400831" y="4685541"/>
            <a:ext cx="350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2"/>
          <p:cNvCxnSpPr/>
          <p:nvPr/>
        </p:nvCxnSpPr>
        <p:spPr>
          <a:xfrm rot="10800000">
            <a:off x="4400746" y="5309281"/>
            <a:ext cx="35004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"/>
          <p:cNvSpPr txBox="1"/>
          <p:nvPr/>
        </p:nvSpPr>
        <p:spPr>
          <a:xfrm>
            <a:off x="7901230" y="5746783"/>
            <a:ext cx="242268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Samskrit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p2"/>
          <p:cNvCxnSpPr>
            <a:cxnSpLocks/>
          </p:cNvCxnSpPr>
          <p:nvPr/>
        </p:nvCxnSpPr>
        <p:spPr>
          <a:xfrm flipH="1">
            <a:off x="6151708" y="5929879"/>
            <a:ext cx="176209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2"/>
          <p:cNvSpPr/>
          <p:nvPr/>
        </p:nvSpPr>
        <p:spPr>
          <a:xfrm>
            <a:off x="1884192" y="4351224"/>
            <a:ext cx="8521284" cy="1917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1902818" y="5135859"/>
            <a:ext cx="239598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Latin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4952665" y="2743522"/>
            <a:ext cx="24228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English Embeddings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4942664" y="10862030"/>
            <a:ext cx="239472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Pairwise matching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4950847" y="12755102"/>
            <a:ext cx="2422689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 using PCA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941951" y="14894349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1904766" y="7219176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Anglicisation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7975283" y="7219755"/>
            <a:ext cx="242268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Romanisation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4940364" y="8353190"/>
            <a:ext cx="2422689" cy="6462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Phonetic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 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 Double Metaphone [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" name="Google Shape;158;p2"/>
          <p:cNvCxnSpPr>
            <a:cxnSpLocks/>
          </p:cNvCxnSpPr>
          <p:nvPr/>
        </p:nvCxnSpPr>
        <p:spPr>
          <a:xfrm>
            <a:off x="6822908" y="8112269"/>
            <a:ext cx="2354267" cy="53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2"/>
          <p:cNvCxnSpPr>
            <a:cxnSpLocks/>
          </p:cNvCxnSpPr>
          <p:nvPr/>
        </p:nvCxnSpPr>
        <p:spPr>
          <a:xfrm flipH="1" flipV="1">
            <a:off x="1606329" y="2980643"/>
            <a:ext cx="3407474" cy="998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"/>
          <p:cNvSpPr txBox="1"/>
          <p:nvPr/>
        </p:nvSpPr>
        <p:spPr>
          <a:xfrm>
            <a:off x="1902823" y="4551653"/>
            <a:ext cx="238498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German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" name="Google Shape;161;p2"/>
          <p:cNvCxnSpPr/>
          <p:nvPr/>
        </p:nvCxnSpPr>
        <p:spPr>
          <a:xfrm rot="10800000" flipH="1">
            <a:off x="3132678" y="8122456"/>
            <a:ext cx="2312709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2"/>
          <p:cNvSpPr txBox="1"/>
          <p:nvPr/>
        </p:nvSpPr>
        <p:spPr>
          <a:xfrm>
            <a:off x="1909816" y="3967056"/>
            <a:ext cx="238498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Translated Embeddings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1891875" y="674433"/>
            <a:ext cx="2385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4974098" y="6574202"/>
            <a:ext cx="238498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Transliteration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4952597" y="10201114"/>
            <a:ext cx="238498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Phonetic indexes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4943632" y="11550941"/>
            <a:ext cx="2384985" cy="923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Phonetic indexes of cognates with 50D vectors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4950847" y="13685228"/>
            <a:ext cx="2422689" cy="923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Phonetic indexes of cognates with 2D vectors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4958045" y="15556134"/>
            <a:ext cx="240659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Cognate clusters</a:t>
            </a:r>
            <a:endParaRPr sz="1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"/>
          <p:cNvCxnSpPr>
            <a:cxnSpLocks/>
          </p:cNvCxnSpPr>
          <p:nvPr/>
        </p:nvCxnSpPr>
        <p:spPr>
          <a:xfrm>
            <a:off x="6160418" y="11110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144;p2">
            <a:extLst>
              <a:ext uri="{FF2B5EF4-FFF2-40B4-BE49-F238E27FC236}">
                <a16:creationId xmlns:a16="http://schemas.microsoft.com/office/drawing/2014/main" id="{F8DEC47C-BE7A-424B-B4DB-45260E411B7A}"/>
              </a:ext>
            </a:extLst>
          </p:cNvPr>
          <p:cNvSpPr/>
          <p:nvPr/>
        </p:nvSpPr>
        <p:spPr>
          <a:xfrm>
            <a:off x="1884326" y="1068220"/>
            <a:ext cx="8513646" cy="143446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6AA9EA-B097-429F-A116-9A13AE123559}"/>
              </a:ext>
            </a:extLst>
          </p:cNvPr>
          <p:cNvCxnSpPr>
            <a:cxnSpLocks/>
          </p:cNvCxnSpPr>
          <p:nvPr/>
        </p:nvCxnSpPr>
        <p:spPr>
          <a:xfrm>
            <a:off x="6136126" y="1657414"/>
            <a:ext cx="0" cy="25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C2B7E4-72B3-48ED-AF9A-B4C1078DA952}"/>
              </a:ext>
            </a:extLst>
          </p:cNvPr>
          <p:cNvCxnSpPr>
            <a:cxnSpLocks/>
          </p:cNvCxnSpPr>
          <p:nvPr/>
        </p:nvCxnSpPr>
        <p:spPr>
          <a:xfrm>
            <a:off x="6151709" y="2279583"/>
            <a:ext cx="3647" cy="46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9408F2-6B5B-47DF-9C70-537DF58D7086}"/>
              </a:ext>
            </a:extLst>
          </p:cNvPr>
          <p:cNvCxnSpPr/>
          <p:nvPr/>
        </p:nvCxnSpPr>
        <p:spPr>
          <a:xfrm>
            <a:off x="6165710" y="3429000"/>
            <a:ext cx="0" cy="25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150;p2">
            <a:extLst>
              <a:ext uri="{FF2B5EF4-FFF2-40B4-BE49-F238E27FC236}">
                <a16:creationId xmlns:a16="http://schemas.microsoft.com/office/drawing/2014/main" id="{E88A85B0-1E45-4763-93BC-E0AF7E01DA7E}"/>
              </a:ext>
            </a:extLst>
          </p:cNvPr>
          <p:cNvSpPr txBox="1"/>
          <p:nvPr/>
        </p:nvSpPr>
        <p:spPr>
          <a:xfrm>
            <a:off x="4523467" y="-109905"/>
            <a:ext cx="3242734" cy="923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lang="en-US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pre-trained Word Embeddings (English language)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ACD5FD-7F54-4DD1-A73C-4D199F4AD7F3}"/>
              </a:ext>
            </a:extLst>
          </p:cNvPr>
          <p:cNvCxnSpPr>
            <a:cxnSpLocks/>
          </p:cNvCxnSpPr>
          <p:nvPr/>
        </p:nvCxnSpPr>
        <p:spPr>
          <a:xfrm>
            <a:off x="6136125" y="813384"/>
            <a:ext cx="0" cy="45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oogle Shape;128;p2">
            <a:extLst>
              <a:ext uri="{FF2B5EF4-FFF2-40B4-BE49-F238E27FC236}">
                <a16:creationId xmlns:a16="http://schemas.microsoft.com/office/drawing/2014/main" id="{9CB7AC14-470D-4B57-919B-C439DA920D96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6144834" y="4053756"/>
            <a:ext cx="6155" cy="18761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164;p2">
            <a:extLst>
              <a:ext uri="{FF2B5EF4-FFF2-40B4-BE49-F238E27FC236}">
                <a16:creationId xmlns:a16="http://schemas.microsoft.com/office/drawing/2014/main" id="{76AF5D68-15D6-4CBD-9768-B9FFE32626C2}"/>
              </a:ext>
            </a:extLst>
          </p:cNvPr>
          <p:cNvSpPr/>
          <p:nvPr/>
        </p:nvSpPr>
        <p:spPr>
          <a:xfrm>
            <a:off x="1864666" y="6962443"/>
            <a:ext cx="8559428" cy="88542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B8AB6C-033F-4AFE-AAFB-50D5D170EDBA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3116111" y="6270724"/>
            <a:ext cx="0" cy="94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F5483B9-DA4D-4878-9E06-CC4C2C8BF0F2}"/>
              </a:ext>
            </a:extLst>
          </p:cNvPr>
          <p:cNvCxnSpPr>
            <a:cxnSpLocks/>
          </p:cNvCxnSpPr>
          <p:nvPr/>
        </p:nvCxnSpPr>
        <p:spPr>
          <a:xfrm>
            <a:off x="9166025" y="6270724"/>
            <a:ext cx="0" cy="94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oogle Shape;125;p2">
            <a:extLst>
              <a:ext uri="{FF2B5EF4-FFF2-40B4-BE49-F238E27FC236}">
                <a16:creationId xmlns:a16="http://schemas.microsoft.com/office/drawing/2014/main" id="{8B05BFA1-EB23-4A0B-944E-666A7E335138}"/>
              </a:ext>
            </a:extLst>
          </p:cNvPr>
          <p:cNvCxnSpPr>
            <a:cxnSpLocks/>
          </p:cNvCxnSpPr>
          <p:nvPr/>
        </p:nvCxnSpPr>
        <p:spPr>
          <a:xfrm>
            <a:off x="3132677" y="7586181"/>
            <a:ext cx="0" cy="5314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125;p2">
            <a:extLst>
              <a:ext uri="{FF2B5EF4-FFF2-40B4-BE49-F238E27FC236}">
                <a16:creationId xmlns:a16="http://schemas.microsoft.com/office/drawing/2014/main" id="{27DF0B65-326F-4CB7-8ED5-B5AB313000D7}"/>
              </a:ext>
            </a:extLst>
          </p:cNvPr>
          <p:cNvCxnSpPr>
            <a:cxnSpLocks/>
          </p:cNvCxnSpPr>
          <p:nvPr/>
        </p:nvCxnSpPr>
        <p:spPr>
          <a:xfrm>
            <a:off x="9167524" y="7586181"/>
            <a:ext cx="0" cy="5314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99E62D2-5435-4BB0-AC62-D4C8456E2DA2}"/>
              </a:ext>
            </a:extLst>
          </p:cNvPr>
          <p:cNvCxnSpPr>
            <a:cxnSpLocks/>
          </p:cNvCxnSpPr>
          <p:nvPr/>
        </p:nvCxnSpPr>
        <p:spPr>
          <a:xfrm>
            <a:off x="5445387" y="8126556"/>
            <a:ext cx="0" cy="21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B3C0C6-BC5B-448B-8E2C-8D8D71FAACBA}"/>
              </a:ext>
            </a:extLst>
          </p:cNvPr>
          <p:cNvCxnSpPr>
            <a:cxnSpLocks/>
          </p:cNvCxnSpPr>
          <p:nvPr/>
        </p:nvCxnSpPr>
        <p:spPr>
          <a:xfrm>
            <a:off x="6822908" y="8112269"/>
            <a:ext cx="0" cy="22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60165B8-1EBF-4B50-8AFE-8867EBE2332F}"/>
              </a:ext>
            </a:extLst>
          </p:cNvPr>
          <p:cNvCxnSpPr>
            <a:cxnSpLocks/>
          </p:cNvCxnSpPr>
          <p:nvPr/>
        </p:nvCxnSpPr>
        <p:spPr>
          <a:xfrm>
            <a:off x="5561430" y="10572401"/>
            <a:ext cx="0" cy="28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9EC6F10-8FE4-43B1-83EF-37D96C5D1D9F}"/>
              </a:ext>
            </a:extLst>
          </p:cNvPr>
          <p:cNvCxnSpPr>
            <a:cxnSpLocks/>
          </p:cNvCxnSpPr>
          <p:nvPr/>
        </p:nvCxnSpPr>
        <p:spPr>
          <a:xfrm>
            <a:off x="6831869" y="10572400"/>
            <a:ext cx="0" cy="28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742D958-54C2-4C9B-84AA-F6E24459FB79}"/>
              </a:ext>
            </a:extLst>
          </p:cNvPr>
          <p:cNvCxnSpPr>
            <a:cxnSpLocks/>
          </p:cNvCxnSpPr>
          <p:nvPr/>
        </p:nvCxnSpPr>
        <p:spPr>
          <a:xfrm>
            <a:off x="5561430" y="11243539"/>
            <a:ext cx="0" cy="28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38C6D42-EA74-414A-9BA4-17207578073F}"/>
              </a:ext>
            </a:extLst>
          </p:cNvPr>
          <p:cNvCxnSpPr>
            <a:cxnSpLocks/>
          </p:cNvCxnSpPr>
          <p:nvPr/>
        </p:nvCxnSpPr>
        <p:spPr>
          <a:xfrm>
            <a:off x="6838508" y="11243538"/>
            <a:ext cx="0" cy="28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B87735-5EC5-48E0-9A75-F962F3FA3903}"/>
              </a:ext>
            </a:extLst>
          </p:cNvPr>
          <p:cNvCxnSpPr>
            <a:cxnSpLocks/>
          </p:cNvCxnSpPr>
          <p:nvPr/>
        </p:nvCxnSpPr>
        <p:spPr>
          <a:xfrm>
            <a:off x="6147384" y="12474230"/>
            <a:ext cx="0" cy="28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BF137AF-D585-42F0-91E4-95D886AA83FD}"/>
              </a:ext>
            </a:extLst>
          </p:cNvPr>
          <p:cNvCxnSpPr>
            <a:cxnSpLocks/>
          </p:cNvCxnSpPr>
          <p:nvPr/>
        </p:nvCxnSpPr>
        <p:spPr>
          <a:xfrm>
            <a:off x="6153551" y="13401676"/>
            <a:ext cx="0" cy="28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CD29731-60F3-41FB-8A43-3E9A77E9DAE4}"/>
              </a:ext>
            </a:extLst>
          </p:cNvPr>
          <p:cNvCxnSpPr>
            <a:cxnSpLocks/>
          </p:cNvCxnSpPr>
          <p:nvPr/>
        </p:nvCxnSpPr>
        <p:spPr>
          <a:xfrm>
            <a:off x="6147128" y="14625686"/>
            <a:ext cx="0" cy="28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5BFF95-0B75-4174-825A-48F9FDEB99C9}"/>
              </a:ext>
            </a:extLst>
          </p:cNvPr>
          <p:cNvCxnSpPr>
            <a:cxnSpLocks/>
          </p:cNvCxnSpPr>
          <p:nvPr/>
        </p:nvCxnSpPr>
        <p:spPr>
          <a:xfrm>
            <a:off x="6153813" y="15267589"/>
            <a:ext cx="0" cy="28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C3B6B2-6C37-4C67-B5EF-46C1D7319496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4710281" y="8676335"/>
            <a:ext cx="230083" cy="13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3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399</Words>
  <Application>Microsoft Office PowerPoint</Application>
  <PresentationFormat>Widescreen</PresentationFormat>
  <Paragraphs>176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Sárthak Rastogi</dc:creator>
  <cp:lastModifiedBy>Sarthak Rastogi</cp:lastModifiedBy>
  <cp:revision>38</cp:revision>
  <dcterms:created xsi:type="dcterms:W3CDTF">2021-11-24T02:09:02Z</dcterms:created>
  <dcterms:modified xsi:type="dcterms:W3CDTF">2023-08-09T10:48:20Z</dcterms:modified>
</cp:coreProperties>
</file>