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2eb52b785b_7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2eb52b785b_7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2ad245d05e_0_5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2ad245d05e_0_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2adcf83c5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2adcf83c5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2eb62a9fb6_5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2eb62a9fb6_5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2eb62a9fb6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2eb62a9fb6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56a0e873f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56a0e873f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2ad245d05e_0_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2ad245d05e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2eb62a9fb6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2eb62a9fb6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2eb62a9fb6_5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2eb62a9fb6_5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2eb62a9fb6_7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2eb62a9fb6_7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2.png"/><Relationship Id="rId8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2341500" y="1690725"/>
            <a:ext cx="5017500" cy="1578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Machine Learning Project</a:t>
            </a:r>
            <a:endParaRPr sz="47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2415000" y="38282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 on IPL DataSet (2008-2019)</a:t>
            </a:r>
            <a:endParaRPr/>
          </a:p>
        </p:txBody>
      </p:sp>
    </p:spTree>
  </p:cSld>
  <p:clrMapOvr>
    <a:masterClrMapping/>
  </p:clrMapOvr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819150" y="232875"/>
            <a:ext cx="7505700" cy="605100"/>
          </a:xfrm>
          <a:prstGeom prst="rect">
            <a:avLst/>
          </a:prstGeom>
          <a:effectLst>
            <a:outerShdw rotWithShape="0" algn="bl" dir="5400000" dist="9525">
              <a:srgbClr val="292929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Selecting and fine-tuning the model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p22"/>
          <p:cNvPicPr preferRelativeResize="0"/>
          <p:nvPr/>
        </p:nvPicPr>
        <p:blipFill rotWithShape="1">
          <a:blip r:embed="rId3">
            <a:alphaModFix/>
          </a:blip>
          <a:srcRect b="6700" l="4933" r="23978" t="28059"/>
          <a:stretch/>
        </p:blipFill>
        <p:spPr>
          <a:xfrm>
            <a:off x="689500" y="837975"/>
            <a:ext cx="7635350" cy="394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819150" y="1592025"/>
            <a:ext cx="7505700" cy="28275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7100"/>
              <a:t>THANK YOU!	</a:t>
            </a:r>
            <a:endParaRPr sz="7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469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Calibri"/>
              <a:buChar char="➢"/>
            </a:pPr>
            <a:r>
              <a:rPr lang="en" sz="3200"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1297500" y="1424200"/>
            <a:ext cx="7038900" cy="30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1">
              <a:solidFill>
                <a:schemeClr val="lt1"/>
              </a:solidFill>
            </a:endParaRPr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1675" y="1127738"/>
            <a:ext cx="5971351" cy="288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7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70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232875"/>
            <a:ext cx="7505700" cy="696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Understanding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The Dataset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050" y="1074625"/>
            <a:ext cx="8700851" cy="336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240225" y="223700"/>
            <a:ext cx="8719200" cy="5868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9433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 sz="2900"/>
              <a:t>Visualizing and Analyzing The Data</a:t>
            </a:r>
            <a:endParaRPr sz="2900"/>
          </a:p>
        </p:txBody>
      </p:sp>
      <p:pic>
        <p:nvPicPr>
          <p:cNvPr id="148" name="Google Shape;148;p16"/>
          <p:cNvPicPr preferRelativeResize="0"/>
          <p:nvPr/>
        </p:nvPicPr>
        <p:blipFill rotWithShape="1">
          <a:blip r:embed="rId3">
            <a:alphaModFix/>
          </a:blip>
          <a:srcRect b="12968" l="4041" r="31300" t="28082"/>
          <a:stretch/>
        </p:blipFill>
        <p:spPr>
          <a:xfrm>
            <a:off x="551950" y="810500"/>
            <a:ext cx="7919376" cy="4061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6"/>
          <p:cNvPicPr preferRelativeResize="0"/>
          <p:nvPr/>
        </p:nvPicPr>
        <p:blipFill rotWithShape="1">
          <a:blip r:embed="rId4">
            <a:alphaModFix/>
          </a:blip>
          <a:srcRect b="9509" l="5306" r="28695" t="31354"/>
          <a:stretch/>
        </p:blipFill>
        <p:spPr>
          <a:xfrm>
            <a:off x="617950" y="810500"/>
            <a:ext cx="7853376" cy="39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6"/>
          <p:cNvPicPr preferRelativeResize="0"/>
          <p:nvPr/>
        </p:nvPicPr>
        <p:blipFill rotWithShape="1">
          <a:blip r:embed="rId5">
            <a:alphaModFix/>
          </a:blip>
          <a:srcRect b="18904" l="5739" r="39445" t="22219"/>
          <a:stretch/>
        </p:blipFill>
        <p:spPr>
          <a:xfrm>
            <a:off x="793025" y="810500"/>
            <a:ext cx="6551098" cy="39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6"/>
          <p:cNvPicPr preferRelativeResize="0"/>
          <p:nvPr/>
        </p:nvPicPr>
        <p:blipFill rotWithShape="1">
          <a:blip r:embed="rId6">
            <a:alphaModFix/>
          </a:blip>
          <a:srcRect b="25217" l="5477" r="57053" t="25013"/>
          <a:stretch/>
        </p:blipFill>
        <p:spPr>
          <a:xfrm>
            <a:off x="1343125" y="810500"/>
            <a:ext cx="5214149" cy="389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6"/>
          <p:cNvPicPr preferRelativeResize="0"/>
          <p:nvPr/>
        </p:nvPicPr>
        <p:blipFill rotWithShape="1">
          <a:blip r:embed="rId7">
            <a:alphaModFix/>
          </a:blip>
          <a:srcRect b="7286" l="5729" r="15462" t="14868"/>
          <a:stretch/>
        </p:blipFill>
        <p:spPr>
          <a:xfrm>
            <a:off x="405250" y="764650"/>
            <a:ext cx="8104901" cy="4144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6"/>
          <p:cNvPicPr preferRelativeResize="0"/>
          <p:nvPr/>
        </p:nvPicPr>
        <p:blipFill rotWithShape="1">
          <a:blip r:embed="rId8">
            <a:alphaModFix/>
          </a:blip>
          <a:srcRect b="7286" l="5729" r="17465" t="14868"/>
          <a:stretch/>
        </p:blipFill>
        <p:spPr>
          <a:xfrm>
            <a:off x="366425" y="764650"/>
            <a:ext cx="8104901" cy="4003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538300" y="507275"/>
            <a:ext cx="7505700" cy="6126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Defining the problem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660225" y="1349350"/>
            <a:ext cx="7505700" cy="29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chemeClr val="lt1"/>
                </a:solidFill>
              </a:rPr>
              <a:t>Given IPL dataset of past 9 years, the main objective is to predict the outcome of an IPL match between two teams based on the analysis of previously stored  data  using  Machine  Learning  algorithms. </a:t>
            </a:r>
            <a:endParaRPr b="1" sz="18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267725" y="397700"/>
            <a:ext cx="8544900" cy="6138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5882"/>
              </a:lnSpc>
              <a:spcBef>
                <a:spcPts val="2900"/>
              </a:spcBef>
              <a:spcAft>
                <a:spcPts val="0"/>
              </a:spcAft>
              <a:buSzPts val="2800"/>
              <a:buFont typeface="Calibri"/>
              <a:buChar char="➢"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Processing the data as per the problem’s requirements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5882"/>
              </a:lnSpc>
              <a:spcBef>
                <a:spcPts val="29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2200"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657900" y="1306650"/>
            <a:ext cx="7828200" cy="3226200"/>
          </a:xfrm>
          <a:prstGeom prst="rect">
            <a:avLst/>
          </a:prstGeom>
          <a:effectLst>
            <a:outerShdw blurRad="85725" rotWithShape="0" algn="bl" dir="6240000" dist="47625">
              <a:srgbClr val="000000">
                <a:alpha val="22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➔"/>
            </a:pPr>
            <a:r>
              <a:rPr lang="en" sz="2400">
                <a:solidFill>
                  <a:schemeClr val="lt1"/>
                </a:solidFill>
              </a:rPr>
              <a:t>Cleaning the data.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➔"/>
            </a:pPr>
            <a:r>
              <a:rPr lang="en" sz="2400">
                <a:solidFill>
                  <a:schemeClr val="lt1"/>
                </a:solidFill>
              </a:rPr>
              <a:t>Splitting the data into </a:t>
            </a:r>
            <a:r>
              <a:rPr lang="en" sz="2400">
                <a:solidFill>
                  <a:schemeClr val="lt1"/>
                </a:solidFill>
              </a:rPr>
              <a:t>independent</a:t>
            </a:r>
            <a:r>
              <a:rPr lang="en" sz="2400">
                <a:solidFill>
                  <a:schemeClr val="lt1"/>
                </a:solidFill>
              </a:rPr>
              <a:t> and dependent variables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➔"/>
            </a:pPr>
            <a:r>
              <a:rPr lang="en" sz="2400">
                <a:solidFill>
                  <a:schemeClr val="lt1"/>
                </a:solidFill>
              </a:rPr>
              <a:t>Setting dummy </a:t>
            </a:r>
            <a:r>
              <a:rPr lang="en" sz="2400">
                <a:solidFill>
                  <a:schemeClr val="lt1"/>
                </a:solidFill>
              </a:rPr>
              <a:t>variables</a:t>
            </a:r>
            <a:r>
              <a:rPr lang="en" sz="2400">
                <a:solidFill>
                  <a:schemeClr val="lt1"/>
                </a:solidFill>
              </a:rPr>
              <a:t> for </a:t>
            </a:r>
            <a:r>
              <a:rPr lang="en" sz="2400">
                <a:solidFill>
                  <a:schemeClr val="lt1"/>
                </a:solidFill>
              </a:rPr>
              <a:t>training</a:t>
            </a:r>
            <a:r>
              <a:rPr lang="en" sz="2400">
                <a:solidFill>
                  <a:schemeClr val="lt1"/>
                </a:solidFill>
              </a:rPr>
              <a:t>.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➔"/>
            </a:pPr>
            <a:r>
              <a:rPr lang="en" sz="2400">
                <a:solidFill>
                  <a:schemeClr val="lt1"/>
                </a:solidFill>
              </a:rPr>
              <a:t>Converting categorical values into numericals using Label Encoder.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➔"/>
            </a:pPr>
            <a:r>
              <a:rPr lang="en" sz="2400">
                <a:solidFill>
                  <a:schemeClr val="lt1"/>
                </a:solidFill>
              </a:rPr>
              <a:t>Splitting</a:t>
            </a:r>
            <a:r>
              <a:rPr lang="en" sz="2400">
                <a:solidFill>
                  <a:schemeClr val="lt1"/>
                </a:solidFill>
              </a:rPr>
              <a:t> the data for training and testing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819150" y="278725"/>
            <a:ext cx="7505700" cy="6510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418464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➢"/>
            </a:pPr>
            <a:r>
              <a:rPr lang="en" sz="3322">
                <a:latin typeface="Calibri"/>
                <a:ea typeface="Calibri"/>
                <a:cs typeface="Calibri"/>
                <a:sym typeface="Calibri"/>
              </a:rPr>
              <a:t>Cleaning</a:t>
            </a:r>
            <a:r>
              <a:rPr lang="en" sz="3322">
                <a:latin typeface="Calibri"/>
                <a:ea typeface="Calibri"/>
                <a:cs typeface="Calibri"/>
                <a:sym typeface="Calibri"/>
              </a:rPr>
              <a:t> the data</a:t>
            </a:r>
            <a:endParaRPr sz="2922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819150" y="1120950"/>
            <a:ext cx="7505700" cy="29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Char char="➔"/>
            </a:pPr>
            <a:r>
              <a:rPr lang="en" sz="2500">
                <a:solidFill>
                  <a:schemeClr val="lt1"/>
                </a:solidFill>
              </a:rPr>
              <a:t>Removing null values.</a:t>
            </a:r>
            <a:endParaRPr sz="2500">
              <a:solidFill>
                <a:schemeClr val="lt1"/>
              </a:solidFill>
            </a:endParaRPr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Char char="➔"/>
            </a:pPr>
            <a:r>
              <a:rPr lang="en" sz="2500">
                <a:solidFill>
                  <a:schemeClr val="lt1"/>
                </a:solidFill>
              </a:rPr>
              <a:t>Removing anomalies.</a:t>
            </a:r>
            <a:endParaRPr sz="2500">
              <a:solidFill>
                <a:schemeClr val="lt1"/>
              </a:solidFill>
            </a:endParaRPr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Char char="➔"/>
            </a:pPr>
            <a:r>
              <a:rPr lang="en" sz="2500">
                <a:solidFill>
                  <a:schemeClr val="lt1"/>
                </a:solidFill>
              </a:rPr>
              <a:t>Removing Unnecessary data.</a:t>
            </a:r>
            <a:endParaRPr sz="2500">
              <a:solidFill>
                <a:schemeClr val="lt1"/>
              </a:solidFill>
            </a:endParaRPr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650" y="929713"/>
            <a:ext cx="8170149" cy="377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782475" y="249650"/>
            <a:ext cx="7505700" cy="551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7669" lvl="0" marL="457200" rtl="0" algn="l">
              <a:spcBef>
                <a:spcPts val="0"/>
              </a:spcBef>
              <a:spcAft>
                <a:spcPts val="0"/>
              </a:spcAft>
              <a:buSzPts val="2820"/>
              <a:buFont typeface="Calibri"/>
              <a:buChar char="➢"/>
            </a:pPr>
            <a:r>
              <a:rPr lang="en" sz="2820">
                <a:latin typeface="Calibri"/>
                <a:ea typeface="Calibri"/>
                <a:cs typeface="Calibri"/>
                <a:sym typeface="Calibri"/>
              </a:rPr>
              <a:t>Setting Dummy Variables For Training</a:t>
            </a:r>
            <a:endParaRPr sz="282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675" y="1048875"/>
            <a:ext cx="8736726" cy="34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819150" y="240500"/>
            <a:ext cx="7505700" cy="6066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Model Creation and Evaluation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" name="Google Shape;184;p21"/>
          <p:cNvPicPr preferRelativeResize="0"/>
          <p:nvPr/>
        </p:nvPicPr>
        <p:blipFill rotWithShape="1">
          <a:blip r:embed="rId3">
            <a:alphaModFix/>
          </a:blip>
          <a:srcRect b="8266" l="5634" r="13876" t="15473"/>
          <a:stretch/>
        </p:blipFill>
        <p:spPr>
          <a:xfrm>
            <a:off x="937025" y="847100"/>
            <a:ext cx="7174450" cy="382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