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126308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294107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165439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1853858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163201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305237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304987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293075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370298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18985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12809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294954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FD65F-F404-49EB-8EDD-021764CAA47E}" type="datetimeFigureOut">
              <a:rPr lang="hi-IN" smtClean="0"/>
              <a:t>शुक्रवार, 23 आषाढ़ 1945</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388609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63FD65F-F404-49EB-8EDD-021764CAA47E}" type="datetimeFigureOut">
              <a:rPr lang="hi-IN" smtClean="0"/>
              <a:t>शुक्रवार, 23 आषाढ़ 1945</a:t>
            </a:fld>
            <a:endParaRPr lang="hi-IN"/>
          </a:p>
        </p:txBody>
      </p:sp>
      <p:sp>
        <p:nvSpPr>
          <p:cNvPr id="6" name="Footer Placeholder 5"/>
          <p:cNvSpPr>
            <a:spLocks noGrp="1"/>
          </p:cNvSpPr>
          <p:nvPr>
            <p:ph type="ftr" sz="quarter" idx="11"/>
          </p:nvPr>
        </p:nvSpPr>
        <p:spPr>
          <a:xfrm>
            <a:off x="590396" y="6041362"/>
            <a:ext cx="3295413" cy="365125"/>
          </a:xfrm>
        </p:spPr>
        <p:txBody>
          <a:bodyPr/>
          <a:lstStyle/>
          <a:p>
            <a:endParaRPr lang="hi-IN"/>
          </a:p>
        </p:txBody>
      </p:sp>
      <p:sp>
        <p:nvSpPr>
          <p:cNvPr id="7" name="Slide Number Placeholder 6"/>
          <p:cNvSpPr>
            <a:spLocks noGrp="1"/>
          </p:cNvSpPr>
          <p:nvPr>
            <p:ph type="sldNum" sz="quarter" idx="12"/>
          </p:nvPr>
        </p:nvSpPr>
        <p:spPr>
          <a:xfrm>
            <a:off x="4862689" y="5915888"/>
            <a:ext cx="1062155" cy="490599"/>
          </a:xfrm>
        </p:spPr>
        <p:txBody>
          <a:bodyPr/>
          <a:lstStyle/>
          <a:p>
            <a:fld id="{81EC2FB7-9D8B-42F1-A6F2-39DFC5BADBBE}" type="slidenum">
              <a:rPr lang="hi-IN" smtClean="0"/>
              <a:t>‹#›</a:t>
            </a:fld>
            <a:endParaRPr lang="hi-IN"/>
          </a:p>
        </p:txBody>
      </p:sp>
    </p:spTree>
    <p:extLst>
      <p:ext uri="{BB962C8B-B14F-4D97-AF65-F5344CB8AC3E}">
        <p14:creationId xmlns:p14="http://schemas.microsoft.com/office/powerpoint/2010/main" val="427998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hi-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63FD65F-F404-49EB-8EDD-021764CAA47E}" type="datetimeFigureOut">
              <a:rPr lang="hi-IN" smtClean="0"/>
              <a:t>शुक्रवार, 23 आषाढ़ 1945</a:t>
            </a:fld>
            <a:endParaRPr lang="hi-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1EC2FB7-9D8B-42F1-A6F2-39DFC5BADBBE}" type="slidenum">
              <a:rPr lang="hi-IN" smtClean="0"/>
              <a:t>‹#›</a:t>
            </a:fld>
            <a:endParaRPr lang="hi-IN"/>
          </a:p>
        </p:txBody>
      </p:sp>
    </p:spTree>
    <p:extLst>
      <p:ext uri="{BB962C8B-B14F-4D97-AF65-F5344CB8AC3E}">
        <p14:creationId xmlns:p14="http://schemas.microsoft.com/office/powerpoint/2010/main" val="2973856679"/>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AF5B-222D-9722-4E77-DB593A58276C}"/>
              </a:ext>
            </a:extLst>
          </p:cNvPr>
          <p:cNvSpPr>
            <a:spLocks noGrp="1"/>
          </p:cNvSpPr>
          <p:nvPr>
            <p:ph type="ctrTitle"/>
          </p:nvPr>
        </p:nvSpPr>
        <p:spPr>
          <a:xfrm>
            <a:off x="197868" y="655518"/>
            <a:ext cx="6824376" cy="1595978"/>
          </a:xfrm>
        </p:spPr>
        <p:txBody>
          <a:bodyPr/>
          <a:lstStyle/>
          <a:p>
            <a:pPr>
              <a:lnSpc>
                <a:spcPct val="150000"/>
              </a:lnSpc>
            </a:pPr>
            <a:r>
              <a:rPr lang="en-US" sz="4800" u="sng" dirty="0">
                <a:solidFill>
                  <a:schemeClr val="accent4">
                    <a:lumMod val="20000"/>
                    <a:lumOff val="80000"/>
                  </a:schemeClr>
                </a:solidFill>
                <a:latin typeface="Times New Roman" panose="02020603050405020304" pitchFamily="18" charset="0"/>
                <a:cs typeface="Times New Roman" panose="02020603050405020304" pitchFamily="18" charset="0"/>
              </a:rPr>
              <a:t>Disease Prediction Using </a:t>
            </a:r>
            <a:r>
              <a:rPr lang="en-US" sz="4800" u="sng">
                <a:solidFill>
                  <a:schemeClr val="accent4">
                    <a:lumMod val="20000"/>
                    <a:lumOff val="80000"/>
                  </a:schemeClr>
                </a:solidFill>
                <a:latin typeface="Times New Roman" panose="02020603050405020304" pitchFamily="18" charset="0"/>
                <a:cs typeface="Times New Roman" panose="02020603050405020304" pitchFamily="18" charset="0"/>
              </a:rPr>
              <a:t>Machine Learning</a:t>
            </a:r>
            <a:r>
              <a:rPr lang="en-US" sz="4800" u="sng" dirty="0">
                <a:solidFill>
                  <a:schemeClr val="accent4">
                    <a:lumMod val="20000"/>
                    <a:lumOff val="80000"/>
                  </a:schemeClr>
                </a:solidFill>
                <a:latin typeface="Times New Roman" panose="02020603050405020304" pitchFamily="18" charset="0"/>
                <a:cs typeface="Times New Roman" panose="02020603050405020304" pitchFamily="18" charset="0"/>
              </a:rPr>
              <a:t>.</a:t>
            </a:r>
            <a:endParaRPr lang="hi-IN" sz="4800" u="sng" dirty="0">
              <a:solidFill>
                <a:schemeClr val="accent4">
                  <a:lumMod val="20000"/>
                  <a:lumOff val="80000"/>
                </a:schemeClr>
              </a:solidFill>
              <a:latin typeface="Times New Roman" panose="02020603050405020304" pitchFamily="18" charset="0"/>
            </a:endParaRPr>
          </a:p>
        </p:txBody>
      </p:sp>
      <p:sp>
        <p:nvSpPr>
          <p:cNvPr id="3" name="Subtitle 2">
            <a:extLst>
              <a:ext uri="{FF2B5EF4-FFF2-40B4-BE49-F238E27FC236}">
                <a16:creationId xmlns:a16="http://schemas.microsoft.com/office/drawing/2014/main" id="{B37CBC16-CBC7-634C-56EF-664A433B6B00}"/>
              </a:ext>
            </a:extLst>
          </p:cNvPr>
          <p:cNvSpPr>
            <a:spLocks noGrp="1"/>
          </p:cNvSpPr>
          <p:nvPr>
            <p:ph type="subTitle" idx="1"/>
          </p:nvPr>
        </p:nvSpPr>
        <p:spPr>
          <a:xfrm>
            <a:off x="810001" y="5280847"/>
            <a:ext cx="10572000" cy="1068284"/>
          </a:xfrm>
        </p:spPr>
        <p:txBody>
          <a:bodyPr>
            <a:normAutofit fontScale="92500" lnSpcReduction="10000"/>
          </a:bodyPr>
          <a:lstStyle/>
          <a:p>
            <a:r>
              <a:rPr lang="en-IN" dirty="0"/>
              <a:t>SARTHAK SAHAI                                                                                                MENTOR:</a:t>
            </a:r>
          </a:p>
          <a:p>
            <a:r>
              <a:rPr lang="en-IN" dirty="0"/>
              <a:t>2017000                                                                                                           Dr. Manoj </a:t>
            </a:r>
            <a:r>
              <a:rPr lang="en-IN" dirty="0" err="1"/>
              <a:t>Diwaker</a:t>
            </a:r>
            <a:endParaRPr lang="en-IN" dirty="0"/>
          </a:p>
          <a:p>
            <a:r>
              <a:rPr lang="en-IN" dirty="0"/>
              <a:t>SEC-”A”                                                                                                           Professor, Dept. of CSE                      </a:t>
            </a:r>
            <a:endParaRPr lang="hi-IN" dirty="0"/>
          </a:p>
        </p:txBody>
      </p:sp>
      <p:pic>
        <p:nvPicPr>
          <p:cNvPr id="6" name="Picture 5" descr="A blue line drawing of a robot&#10;&#10;Description automatically generated">
            <a:extLst>
              <a:ext uri="{FF2B5EF4-FFF2-40B4-BE49-F238E27FC236}">
                <a16:creationId xmlns:a16="http://schemas.microsoft.com/office/drawing/2014/main" id="{0C340BCE-B4C0-D5D8-DDEA-CA86761D7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244" y="1022409"/>
            <a:ext cx="4851460" cy="2729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588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77DE-13BA-552B-3F6C-3DCDA00A6B89}"/>
              </a:ext>
            </a:extLst>
          </p:cNvPr>
          <p:cNvSpPr>
            <a:spLocks noGrp="1"/>
          </p:cNvSpPr>
          <p:nvPr>
            <p:ph type="title"/>
          </p:nvPr>
        </p:nvSpPr>
        <p:spPr>
          <a:xfrm>
            <a:off x="119887" y="0"/>
            <a:ext cx="7988943" cy="970450"/>
          </a:xfrm>
        </p:spPr>
        <p:txBody>
          <a:bodyPr/>
          <a:lstStyle/>
          <a:p>
            <a:r>
              <a:rPr lang="en-US" u="sng" dirty="0">
                <a:latin typeface="Times New Roman" panose="02020603050405020304" pitchFamily="18" charset="0"/>
                <a:cs typeface="Times New Roman" panose="02020603050405020304" pitchFamily="18" charset="0"/>
              </a:rPr>
              <a:t>Future Work And Implementation:</a:t>
            </a:r>
            <a:endParaRPr lang="hi-IN" u="sng" dirty="0">
              <a:latin typeface="Times New Roman" panose="02020603050405020304" pitchFamily="18" charset="0"/>
            </a:endParaRPr>
          </a:p>
        </p:txBody>
      </p:sp>
      <p:sp>
        <p:nvSpPr>
          <p:cNvPr id="3" name="TextBox 2">
            <a:extLst>
              <a:ext uri="{FF2B5EF4-FFF2-40B4-BE49-F238E27FC236}">
                <a16:creationId xmlns:a16="http://schemas.microsoft.com/office/drawing/2014/main" id="{F03AC92B-2F3B-AA5F-82FA-7616420055AD}"/>
              </a:ext>
            </a:extLst>
          </p:cNvPr>
          <p:cNvSpPr txBox="1"/>
          <p:nvPr/>
        </p:nvSpPr>
        <p:spPr>
          <a:xfrm>
            <a:off x="419819" y="2044460"/>
            <a:ext cx="11352362" cy="4653646"/>
          </a:xfrm>
          <a:prstGeom prst="rect">
            <a:avLst/>
          </a:prstGeom>
          <a:noFill/>
        </p:spPr>
        <p:txBody>
          <a:bodyPr wrap="square" rtlCol="0">
            <a:spAutoFit/>
          </a:bodyPr>
          <a:lstStyle/>
          <a:p>
            <a:pPr algn="just">
              <a:lnSpc>
                <a:spcPct val="150000"/>
              </a:lnSpc>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Moving forward, there are several exciting avenues for future exploration and improvement in disease prediction using machine learning. Some potential directions include:</a:t>
            </a:r>
          </a:p>
          <a:p>
            <a:pPr algn="just">
              <a:lnSpc>
                <a:spcPct val="150000"/>
              </a:lnSpc>
              <a:buFont typeface="+mj-lt"/>
              <a:buAutoNum type="arabicPeriod"/>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Enhancing the quality and diversity of the dataset to improve prediction models and account for different populations and disease variations.</a:t>
            </a:r>
          </a:p>
          <a:p>
            <a:pPr algn="just">
              <a:lnSpc>
                <a:spcPct val="150000"/>
              </a:lnSpc>
              <a:buFont typeface="+mj-lt"/>
              <a:buAutoNum type="arabicPeriod"/>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Exploring advanced machine learning techniques, such as deep learning or ensemble methods, to further enhance prediction accuracy and capture complex patterns.</a:t>
            </a:r>
          </a:p>
          <a:p>
            <a:pPr algn="just">
              <a:lnSpc>
                <a:spcPct val="150000"/>
              </a:lnSpc>
              <a:buFont typeface="+mj-lt"/>
              <a:buAutoNum type="arabicPeriod"/>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Integrating additional data sources, such as electronic health records, genomics, or lifestyle factors, to create more comprehensive and personalized disease prediction models.</a:t>
            </a:r>
          </a:p>
          <a:p>
            <a:pPr algn="just">
              <a:lnSpc>
                <a:spcPct val="150000"/>
              </a:lnSpc>
              <a:buFont typeface="+mj-lt"/>
              <a:buAutoNum type="arabicPeriod"/>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Evaluating the performance of the disease prediction system in real-world healthcare settings and assessing its impact on clinical decision-making and patient outcomes.</a:t>
            </a:r>
          </a:p>
        </p:txBody>
      </p:sp>
      <p:sp>
        <p:nvSpPr>
          <p:cNvPr id="4" name="TextBox 3">
            <a:extLst>
              <a:ext uri="{FF2B5EF4-FFF2-40B4-BE49-F238E27FC236}">
                <a16:creationId xmlns:a16="http://schemas.microsoft.com/office/drawing/2014/main" id="{0BC5984C-68CB-B6C5-AB05-49ABDEE2100B}"/>
              </a:ext>
            </a:extLst>
          </p:cNvPr>
          <p:cNvSpPr txBox="1"/>
          <p:nvPr/>
        </p:nvSpPr>
        <p:spPr>
          <a:xfrm>
            <a:off x="9366849" y="6211669"/>
            <a:ext cx="21048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Let's move to the implementation</a:t>
            </a:r>
            <a:endParaRPr lang="hi-IN" dirty="0">
              <a:latin typeface="Times New Roman" panose="02020603050405020304" pitchFamily="18" charset="0"/>
            </a:endParaRPr>
          </a:p>
        </p:txBody>
      </p:sp>
      <p:sp>
        <p:nvSpPr>
          <p:cNvPr id="5" name="Arrow: Right 4">
            <a:extLst>
              <a:ext uri="{FF2B5EF4-FFF2-40B4-BE49-F238E27FC236}">
                <a16:creationId xmlns:a16="http://schemas.microsoft.com/office/drawing/2014/main" id="{F218749B-1F9D-790E-AA56-41D31445D9A3}"/>
              </a:ext>
            </a:extLst>
          </p:cNvPr>
          <p:cNvSpPr/>
          <p:nvPr/>
        </p:nvSpPr>
        <p:spPr>
          <a:xfrm>
            <a:off x="11158267" y="6373251"/>
            <a:ext cx="309114" cy="3231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Tree>
    <p:extLst>
      <p:ext uri="{BB962C8B-B14F-4D97-AF65-F5344CB8AC3E}">
        <p14:creationId xmlns:p14="http://schemas.microsoft.com/office/powerpoint/2010/main" val="213673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8603-D198-78A7-BC01-E841754334E7}"/>
              </a:ext>
            </a:extLst>
          </p:cNvPr>
          <p:cNvSpPr>
            <a:spLocks noGrp="1"/>
          </p:cNvSpPr>
          <p:nvPr>
            <p:ph type="title"/>
          </p:nvPr>
        </p:nvSpPr>
        <p:spPr>
          <a:xfrm>
            <a:off x="387306" y="488934"/>
            <a:ext cx="10571998" cy="970450"/>
          </a:xfrm>
        </p:spPr>
        <p:txBody>
          <a:bodyPr/>
          <a:lstStyle/>
          <a:p>
            <a:r>
              <a:rPr lang="en-US" u="sng" dirty="0">
                <a:solidFill>
                  <a:schemeClr val="accent4">
                    <a:lumMod val="20000"/>
                    <a:lumOff val="80000"/>
                  </a:schemeClr>
                </a:solidFill>
                <a:latin typeface="Times New Roman" panose="02020603050405020304" pitchFamily="18" charset="0"/>
                <a:cs typeface="Times New Roman" panose="02020603050405020304" pitchFamily="18" charset="0"/>
              </a:rPr>
              <a:t>INTRODUCTION:</a:t>
            </a:r>
            <a:endParaRPr lang="hi-IN" u="sng" dirty="0">
              <a:solidFill>
                <a:schemeClr val="accent4">
                  <a:lumMod val="20000"/>
                  <a:lumOff val="80000"/>
                </a:schemeClr>
              </a:solidFill>
              <a:latin typeface="Times New Roman" panose="02020603050405020304" pitchFamily="18" charset="0"/>
            </a:endParaRPr>
          </a:p>
        </p:txBody>
      </p:sp>
      <p:sp>
        <p:nvSpPr>
          <p:cNvPr id="3" name="TextBox 2">
            <a:extLst>
              <a:ext uri="{FF2B5EF4-FFF2-40B4-BE49-F238E27FC236}">
                <a16:creationId xmlns:a16="http://schemas.microsoft.com/office/drawing/2014/main" id="{D00A987A-D573-265B-6DD3-A5902765F5E3}"/>
              </a:ext>
            </a:extLst>
          </p:cNvPr>
          <p:cNvSpPr txBox="1"/>
          <p:nvPr/>
        </p:nvSpPr>
        <p:spPr>
          <a:xfrm>
            <a:off x="637472" y="2543057"/>
            <a:ext cx="10571998" cy="360098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000" b="0" i="0" dirty="0">
                <a:solidFill>
                  <a:schemeClr val="tx2">
                    <a:lumMod val="20000"/>
                    <a:lumOff val="80000"/>
                  </a:schemeClr>
                </a:solidFill>
                <a:effectLst/>
                <a:latin typeface="Times New Roman" panose="02020603050405020304" pitchFamily="18" charset="0"/>
                <a:cs typeface="Times New Roman" panose="02020603050405020304" pitchFamily="18" charset="0"/>
              </a:rPr>
              <a:t>Welcome to the presentation on disease prediction using machine learning.</a:t>
            </a:r>
          </a:p>
          <a:p>
            <a:pPr algn="just">
              <a:lnSpc>
                <a:spcPct val="150000"/>
              </a:lnSpc>
              <a:buFont typeface="Arial" panose="020B0604020202020204" pitchFamily="34" charset="0"/>
              <a:buChar char="•"/>
            </a:pPr>
            <a:r>
              <a:rPr lang="en-US" sz="2000" b="0" i="0" dirty="0">
                <a:solidFill>
                  <a:schemeClr val="tx2">
                    <a:lumMod val="20000"/>
                    <a:lumOff val="80000"/>
                  </a:schemeClr>
                </a:solidFill>
                <a:effectLst/>
                <a:latin typeface="Times New Roman" panose="02020603050405020304" pitchFamily="18" charset="0"/>
                <a:cs typeface="Times New Roman" panose="02020603050405020304" pitchFamily="18" charset="0"/>
              </a:rPr>
              <a:t>In this presentation, we will explore the innovative approach of leveraging machine learning algorithms to predict diseases based on symptom analysis.</a:t>
            </a:r>
          </a:p>
          <a:p>
            <a:pPr algn="just">
              <a:lnSpc>
                <a:spcPct val="150000"/>
              </a:lnSpc>
              <a:buFont typeface="Arial" panose="020B0604020202020204" pitchFamily="34" charset="0"/>
              <a:buChar char="•"/>
            </a:pPr>
            <a:r>
              <a:rPr lang="en-US" sz="2000" b="0" i="0" dirty="0">
                <a:solidFill>
                  <a:schemeClr val="tx2">
                    <a:lumMod val="20000"/>
                    <a:lumOff val="80000"/>
                  </a:schemeClr>
                </a:solidFill>
                <a:effectLst/>
                <a:latin typeface="Times New Roman" panose="02020603050405020304" pitchFamily="18" charset="0"/>
                <a:cs typeface="Times New Roman" panose="02020603050405020304" pitchFamily="18" charset="0"/>
              </a:rPr>
              <a:t>By harnessing the power of data-driven insights, our project aims to contribute to early detection, personalized treatment strategies, and improved patient outcomes.</a:t>
            </a:r>
          </a:p>
          <a:p>
            <a:pPr algn="just">
              <a:lnSpc>
                <a:spcPct val="150000"/>
              </a:lnSpc>
              <a:buFont typeface="Arial" panose="020B0604020202020204" pitchFamily="34" charset="0"/>
              <a:buChar char="•"/>
            </a:pPr>
            <a:r>
              <a:rPr lang="en-US" sz="2000" b="0" i="0" dirty="0">
                <a:solidFill>
                  <a:schemeClr val="tx2">
                    <a:lumMod val="20000"/>
                    <a:lumOff val="80000"/>
                  </a:schemeClr>
                </a:solidFill>
                <a:effectLst/>
                <a:latin typeface="Times New Roman" panose="02020603050405020304" pitchFamily="18" charset="0"/>
                <a:cs typeface="Times New Roman" panose="02020603050405020304" pitchFamily="18" charset="0"/>
              </a:rPr>
              <a:t>We will delve into the methodology, results, and future directions of our project, highlighting its potential impact on the field of healthcare.</a:t>
            </a:r>
          </a:p>
          <a:p>
            <a:endParaRPr lang="hi-IN" dirty="0"/>
          </a:p>
        </p:txBody>
      </p:sp>
    </p:spTree>
    <p:extLst>
      <p:ext uri="{BB962C8B-B14F-4D97-AF65-F5344CB8AC3E}">
        <p14:creationId xmlns:p14="http://schemas.microsoft.com/office/powerpoint/2010/main" val="269649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BBE0-D1AB-8E1F-63FE-67A975A46CF7}"/>
              </a:ext>
            </a:extLst>
          </p:cNvPr>
          <p:cNvSpPr>
            <a:spLocks noGrp="1"/>
          </p:cNvSpPr>
          <p:nvPr>
            <p:ph type="title"/>
          </p:nvPr>
        </p:nvSpPr>
        <p:spPr>
          <a:xfrm>
            <a:off x="310379" y="315213"/>
            <a:ext cx="10571998" cy="970450"/>
          </a:xfrm>
        </p:spPr>
        <p:txBody>
          <a:bodyPr/>
          <a:lstStyle/>
          <a:p>
            <a:r>
              <a:rPr lang="en-US" sz="4000" u="sng" dirty="0">
                <a:solidFill>
                  <a:schemeClr val="accent4">
                    <a:lumMod val="20000"/>
                    <a:lumOff val="80000"/>
                  </a:schemeClr>
                </a:solidFill>
                <a:latin typeface="Times New Roman" panose="02020603050405020304" pitchFamily="18" charset="0"/>
                <a:cs typeface="Times New Roman" panose="02020603050405020304" pitchFamily="18" charset="0"/>
              </a:rPr>
              <a:t>PROBLEM STATEMENT:</a:t>
            </a:r>
            <a:endParaRPr lang="hi-IN" dirty="0">
              <a:solidFill>
                <a:schemeClr val="accent4">
                  <a:lumMod val="20000"/>
                  <a:lumOff val="80000"/>
                </a:schemeClr>
              </a:solidFill>
            </a:endParaRPr>
          </a:p>
        </p:txBody>
      </p:sp>
      <p:sp>
        <p:nvSpPr>
          <p:cNvPr id="3" name="TextBox 2">
            <a:extLst>
              <a:ext uri="{FF2B5EF4-FFF2-40B4-BE49-F238E27FC236}">
                <a16:creationId xmlns:a16="http://schemas.microsoft.com/office/drawing/2014/main" id="{DF24BA65-08E4-DBB0-B603-C966ABF5404D}"/>
              </a:ext>
            </a:extLst>
          </p:cNvPr>
          <p:cNvSpPr txBox="1"/>
          <p:nvPr/>
        </p:nvSpPr>
        <p:spPr>
          <a:xfrm>
            <a:off x="612475" y="2639684"/>
            <a:ext cx="10571998" cy="2246769"/>
          </a:xfrm>
          <a:prstGeom prst="rect">
            <a:avLst/>
          </a:prstGeom>
          <a:noFill/>
        </p:spPr>
        <p:txBody>
          <a:bodyPr wrap="square" rtlCol="0">
            <a:spAutoFit/>
          </a:bodyPr>
          <a:lstStyle/>
          <a:p>
            <a:pPr algn="just"/>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Traditional disease prediction methods suffer from limitations in accuracy, time-consuming analysis, and incomplete understanding of complex symptom patterns. These challenges hinder the effectiveness of disease prediction in healthcare, leading to misdiagnoses, delays in treatment, and inadequate patient care. There is a pressing need for advanced machine learning techniques that can improve disease prediction accuracy, reduce analysis time, and enable a comprehensive understanding of complex symptom interactions. By addressing these challenges, we aim to enhance healthcare interventions, facilitate timely and accurate diagnoses, and improve patient outcomes.</a:t>
            </a:r>
            <a:endParaRPr lang="hi-IN" sz="2000" dirty="0">
              <a:solidFill>
                <a:schemeClr val="accent4">
                  <a:lumMod val="20000"/>
                  <a:lumOff val="80000"/>
                </a:schemeClr>
              </a:solidFill>
              <a:latin typeface="Times New Roman" panose="02020603050405020304" pitchFamily="18" charset="0"/>
            </a:endParaRPr>
          </a:p>
        </p:txBody>
      </p:sp>
    </p:spTree>
    <p:extLst>
      <p:ext uri="{BB962C8B-B14F-4D97-AF65-F5344CB8AC3E}">
        <p14:creationId xmlns:p14="http://schemas.microsoft.com/office/powerpoint/2010/main" val="103103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8C54-84FF-C8BA-0FA2-052AB18EA676}"/>
              </a:ext>
            </a:extLst>
          </p:cNvPr>
          <p:cNvSpPr>
            <a:spLocks noGrp="1"/>
          </p:cNvSpPr>
          <p:nvPr>
            <p:ph type="title"/>
          </p:nvPr>
        </p:nvSpPr>
        <p:spPr>
          <a:xfrm>
            <a:off x="214778" y="179769"/>
            <a:ext cx="4685026" cy="970450"/>
          </a:xfrm>
        </p:spPr>
        <p:txBody>
          <a:bodyPr/>
          <a:lstStyle/>
          <a:p>
            <a:r>
              <a:rPr lang="en-US" sz="4000" u="sng" dirty="0">
                <a:solidFill>
                  <a:schemeClr val="accent4">
                    <a:lumMod val="20000"/>
                    <a:lumOff val="80000"/>
                  </a:schemeClr>
                </a:solidFill>
                <a:latin typeface="Times New Roman" panose="02020603050405020304" pitchFamily="18" charset="0"/>
                <a:cs typeface="Times New Roman" panose="02020603050405020304" pitchFamily="18" charset="0"/>
              </a:rPr>
              <a:t>METHODOLOGY:</a:t>
            </a:r>
            <a:endParaRPr lang="hi-IN" dirty="0">
              <a:solidFill>
                <a:schemeClr val="accent4">
                  <a:lumMod val="20000"/>
                  <a:lumOff val="80000"/>
                </a:schemeClr>
              </a:solidFill>
            </a:endParaRPr>
          </a:p>
        </p:txBody>
      </p:sp>
      <p:sp>
        <p:nvSpPr>
          <p:cNvPr id="3" name="TextBox 2">
            <a:extLst>
              <a:ext uri="{FF2B5EF4-FFF2-40B4-BE49-F238E27FC236}">
                <a16:creationId xmlns:a16="http://schemas.microsoft.com/office/drawing/2014/main" id="{F37D5A44-3D26-E17F-D0E9-804FCB5E1E50}"/>
              </a:ext>
            </a:extLst>
          </p:cNvPr>
          <p:cNvSpPr txBox="1"/>
          <p:nvPr/>
        </p:nvSpPr>
        <p:spPr>
          <a:xfrm>
            <a:off x="69012" y="2216989"/>
            <a:ext cx="11792310" cy="3631763"/>
          </a:xfrm>
          <a:prstGeom prst="rect">
            <a:avLst/>
          </a:prstGeom>
          <a:noFill/>
        </p:spPr>
        <p:txBody>
          <a:bodyPr wrap="square" rtlCol="0">
            <a:spAutoFit/>
          </a:bodyPr>
          <a:lstStyle/>
          <a:p>
            <a:pPr algn="just"/>
            <a:r>
              <a:rPr lang="en-US" sz="2400" b="0" i="0" u="sng" dirty="0">
                <a:solidFill>
                  <a:schemeClr val="accent4">
                    <a:lumMod val="20000"/>
                    <a:lumOff val="80000"/>
                  </a:schemeClr>
                </a:solidFill>
                <a:effectLst/>
                <a:latin typeface="Times New Roman" panose="02020603050405020304" pitchFamily="18" charset="0"/>
                <a:cs typeface="Times New Roman" panose="02020603050405020304" pitchFamily="18" charset="0"/>
              </a:rPr>
              <a:t>Data Collection:</a:t>
            </a:r>
          </a:p>
          <a:p>
            <a:pPr algn="just"/>
            <a:endPar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Gather a comprehensive dataset of symptoms and disease labels from diverse healthcare sources.</a:t>
            </a:r>
          </a:p>
          <a:p>
            <a:pPr algn="just">
              <a:buFont typeface="Arial" panose="020B0604020202020204" pitchFamily="34" charset="0"/>
              <a:buChar char="•"/>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Ensure the dataset is representative and covers a wide range of diseases.</a:t>
            </a:r>
          </a:p>
          <a:p>
            <a:pPr algn="just"/>
            <a:endPar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endParaRPr>
          </a:p>
          <a:p>
            <a:pPr algn="l"/>
            <a:r>
              <a:rPr lang="en-US" sz="2400" b="0" i="0" u="sng" dirty="0">
                <a:solidFill>
                  <a:schemeClr val="accent4">
                    <a:lumMod val="20000"/>
                    <a:lumOff val="80000"/>
                  </a:schemeClr>
                </a:solidFill>
                <a:effectLst/>
                <a:latin typeface="Times New Roman" panose="02020603050405020304" pitchFamily="18" charset="0"/>
                <a:cs typeface="Times New Roman" panose="02020603050405020304" pitchFamily="18" charset="0"/>
              </a:rPr>
              <a:t>Data Preprocessing:</a:t>
            </a:r>
          </a:p>
          <a:p>
            <a:pPr algn="l"/>
            <a:endParaRPr lang="en-US" sz="2000" b="0" i="0" dirty="0">
              <a:solidFill>
                <a:srgbClr val="374151"/>
              </a:solidFill>
              <a:effectLst/>
              <a:latin typeface="Söhne"/>
            </a:endParaRPr>
          </a:p>
          <a:p>
            <a:pPr algn="l">
              <a:buFont typeface="Arial" panose="020B0604020202020204" pitchFamily="34" charset="0"/>
              <a:buChar char="•"/>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Cleanse the collected data by removing duplicates and handling missing values.</a:t>
            </a:r>
          </a:p>
          <a:p>
            <a:pPr algn="l">
              <a:buFont typeface="Arial" panose="020B0604020202020204" pitchFamily="34" charset="0"/>
              <a:buChar char="•"/>
            </a:pPr>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Normalize or scale the data to ensure compatibility with machine learning algorithms.</a:t>
            </a:r>
          </a:p>
          <a:p>
            <a:pPr algn="just">
              <a:buFont typeface="Arial" panose="020B0604020202020204" pitchFamily="34" charset="0"/>
              <a:buChar char="•"/>
            </a:pPr>
            <a:endParaRPr lang="en-US" sz="2400" b="0" i="0" dirty="0">
              <a:solidFill>
                <a:schemeClr val="accent4">
                  <a:lumMod val="20000"/>
                  <a:lumOff val="80000"/>
                </a:schemeClr>
              </a:solidFill>
              <a:effectLst/>
              <a:latin typeface="Times New Roman" panose="02020603050405020304" pitchFamily="18" charset="0"/>
              <a:cs typeface="Times New Roman" panose="02020603050405020304" pitchFamily="18" charset="0"/>
            </a:endParaRPr>
          </a:p>
          <a:p>
            <a:endParaRPr lang="hi-IN" dirty="0"/>
          </a:p>
        </p:txBody>
      </p:sp>
    </p:spTree>
    <p:extLst>
      <p:ext uri="{BB962C8B-B14F-4D97-AF65-F5344CB8AC3E}">
        <p14:creationId xmlns:p14="http://schemas.microsoft.com/office/powerpoint/2010/main" val="284790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444D3-8B0B-48F4-FCC4-51B8BA32849C}"/>
              </a:ext>
            </a:extLst>
          </p:cNvPr>
          <p:cNvSpPr txBox="1"/>
          <p:nvPr/>
        </p:nvSpPr>
        <p:spPr>
          <a:xfrm>
            <a:off x="215660" y="224287"/>
            <a:ext cx="11688793" cy="59708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ALGORITHMS:</a:t>
            </a:r>
          </a:p>
          <a:p>
            <a:endParaRPr lang="en-US" sz="2800" dirty="0">
              <a:latin typeface="Times New Roman" panose="02020603050405020304" pitchFamily="18" charset="0"/>
              <a:cs typeface="Times New Roman" panose="02020603050405020304" pitchFamily="18" charset="0"/>
            </a:endParaRPr>
          </a:p>
          <a:p>
            <a:r>
              <a:rPr lang="en-US" sz="2000" b="1" i="1" kern="0"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Decision Tree Algorithm</a:t>
            </a:r>
            <a:r>
              <a:rPr lang="en-US" sz="2000" b="1" kern="0"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b="1" kern="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popular machine learning method for both classification and regression applications is the Decision Tree algorithm. By dividing the feature space according to the values of the attributes, it creates a hierarchical structure in the shape of a tree to make predictions. Each leaf node of the tree represents a class label or a prediction, whereas each internal node stands for a test on an attribute.</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kern="0" dirty="0">
                <a:solidFill>
                  <a:schemeClr val="accent4">
                    <a:lumMod val="20000"/>
                    <a:lumOff val="80000"/>
                  </a:schemeClr>
                </a:solidFill>
                <a:effectLst/>
                <a:latin typeface="Times New Roman" panose="02020603050405020304" pitchFamily="18" charset="0"/>
                <a:ea typeface="Calibri" panose="020F0502020204030204" pitchFamily="34" charset="0"/>
              </a:rPr>
              <a:t>Recursively dividing the data into homogeneous subgroups based on several attributes is necessary while building a decision tree. The impurity or homogeneity within each subset is minimized or increased by this partitioning technique. The Gini Index and Information Gain are the two most widely used impurity measurements.</a:t>
            </a:r>
            <a:endParaRPr lang="en-US" sz="2000"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hi-IN" sz="2800" dirty="0">
              <a:solidFill>
                <a:schemeClr val="accent4">
                  <a:lumMod val="20000"/>
                  <a:lumOff val="80000"/>
                </a:schemeClr>
              </a:solidFill>
              <a:latin typeface="Times New Roman" panose="02020603050405020304" pitchFamily="18" charset="0"/>
            </a:endParaRPr>
          </a:p>
        </p:txBody>
      </p:sp>
    </p:spTree>
    <p:extLst>
      <p:ext uri="{BB962C8B-B14F-4D97-AF65-F5344CB8AC3E}">
        <p14:creationId xmlns:p14="http://schemas.microsoft.com/office/powerpoint/2010/main" val="7412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A75F2-2199-D531-835C-E773729C6566}"/>
              </a:ext>
            </a:extLst>
          </p:cNvPr>
          <p:cNvSpPr txBox="1"/>
          <p:nvPr/>
        </p:nvSpPr>
        <p:spPr>
          <a:xfrm>
            <a:off x="276045" y="293298"/>
            <a:ext cx="11680166" cy="6401753"/>
          </a:xfrm>
          <a:prstGeom prst="rect">
            <a:avLst/>
          </a:prstGeom>
          <a:noFill/>
        </p:spPr>
        <p:txBody>
          <a:bodyPr wrap="square" rtlCol="0">
            <a:spAutoFit/>
          </a:bodyPr>
          <a:lstStyle/>
          <a:p>
            <a:r>
              <a:rPr lang="en-US" sz="2000" b="1" i="1" kern="0" dirty="0">
                <a:effectLst/>
                <a:latin typeface="Times New Roman" panose="02020603050405020304" pitchFamily="18" charset="0"/>
                <a:ea typeface="Calibri" panose="020F0502020204030204" pitchFamily="34" charset="0"/>
              </a:rPr>
              <a:t>Naive Bayes.</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popular probabilistic machine learning approach for classification tasks is called Naive Bayes. Because it relies on the Bayes theorem and assumes that each attribute exists independently of the others, it is referred to as "naive." Contrary to popular belief, Naive Bayes has shown to be efficient in a variety of real-world applications and can produce reliable classification results.</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algorithm determines the posterior probability of each class given the observable features for a new instance in order to make predictions. As the anticipated class label for the instance, it chooses the class label with the highest probability.</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b="1" i="1" kern="0" dirty="0">
                <a:effectLst/>
                <a:latin typeface="Times New Roman" panose="02020603050405020304" pitchFamily="18" charset="0"/>
                <a:ea typeface="Calibri" panose="020F0502020204030204" pitchFamily="34" charset="0"/>
              </a:rPr>
              <a:t>Random Forest.</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 ensemble learning method called Random Forest mixes various decision trees to produce predictions. It works by building a variety of decision trees, each trained on a haphazard portion of the training data and taking a haphazard subset of features into account. The random selection of data samples and feature sets introduces diversity, which lowers the likelihood of overfitting and enhances the model's overall performance.</a:t>
            </a:r>
          </a:p>
          <a:p>
            <a:endParaRPr lang="hi-IN" i="1" dirty="0"/>
          </a:p>
        </p:txBody>
      </p:sp>
    </p:spTree>
    <p:extLst>
      <p:ext uri="{BB962C8B-B14F-4D97-AF65-F5344CB8AC3E}">
        <p14:creationId xmlns:p14="http://schemas.microsoft.com/office/powerpoint/2010/main" val="139844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C86FC-B7AB-71E7-4C33-4A72621FC516}"/>
              </a:ext>
            </a:extLst>
          </p:cNvPr>
          <p:cNvSpPr txBox="1"/>
          <p:nvPr/>
        </p:nvSpPr>
        <p:spPr>
          <a:xfrm>
            <a:off x="301925" y="388189"/>
            <a:ext cx="11524890" cy="6093976"/>
          </a:xfrm>
          <a:prstGeom prst="rect">
            <a:avLst/>
          </a:prstGeom>
          <a:noFill/>
        </p:spPr>
        <p:txBody>
          <a:bodyPr wrap="square" rtlCol="0">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 of Random Forest in disease prediction offers several advantages. Firstly, it leverages the collective wisdom of multiple decision trees, resulting in more accurate predictions compared to using a single decision tree. The ensemble nature of Random Forest helps to reduce the impact of individual decision trees' biases and limitations, leading to better generalization and improved prediction performance.</a:t>
            </a:r>
          </a:p>
          <a:p>
            <a:endParaRPr lang="en-US" dirty="0"/>
          </a:p>
          <a:p>
            <a:r>
              <a:rPr lang="en-US" sz="2400" b="1" u="sng" kern="0" dirty="0">
                <a:effectLst/>
                <a:latin typeface="Times New Roman" panose="02020603050405020304" pitchFamily="18" charset="0"/>
                <a:ea typeface="Calibri" panose="020F0502020204030204" pitchFamily="34" charset="0"/>
              </a:rPr>
              <a:t>GUI Development.</a:t>
            </a:r>
          </a:p>
          <a:p>
            <a:endParaRPr lang="en-US" sz="2400" b="1" u="sng" kern="0" dirty="0">
              <a:latin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graphical user interface (GUI) was created using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well-liked Python GUI framework, to improve the user experience. People might easily input their symptoms for disease prediction using the GUI's user-friendly platform. To ensure usability and boost user engagement, it utilized intuitive design elements, such as clear instructions and user-friendly input fields. The underlying machine learning algorithms were linked with the GUI, enabling real-time symptom data analysis and disease predictions depending on the chosen algorithms.</a:t>
            </a:r>
          </a:p>
          <a:p>
            <a:endParaRPr lang="hi-IN" sz="2400" u="sng" dirty="0"/>
          </a:p>
        </p:txBody>
      </p:sp>
    </p:spTree>
    <p:extLst>
      <p:ext uri="{BB962C8B-B14F-4D97-AF65-F5344CB8AC3E}">
        <p14:creationId xmlns:p14="http://schemas.microsoft.com/office/powerpoint/2010/main" val="177059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BEDD-3ED7-70CB-C124-34706458D6F2}"/>
              </a:ext>
            </a:extLst>
          </p:cNvPr>
          <p:cNvSpPr>
            <a:spLocks noGrp="1"/>
          </p:cNvSpPr>
          <p:nvPr>
            <p:ph type="title"/>
          </p:nvPr>
        </p:nvSpPr>
        <p:spPr>
          <a:xfrm>
            <a:off x="413186" y="136637"/>
            <a:ext cx="10571998" cy="970450"/>
          </a:xfrm>
        </p:spPr>
        <p:txBody>
          <a:bodyPr/>
          <a:lstStyle/>
          <a:p>
            <a:r>
              <a:rPr lang="en-US" u="sng" dirty="0">
                <a:latin typeface="Times New Roman" panose="02020603050405020304" pitchFamily="18" charset="0"/>
                <a:cs typeface="Times New Roman" panose="02020603050405020304" pitchFamily="18" charset="0"/>
              </a:rPr>
              <a:t>Workflow:</a:t>
            </a:r>
            <a:endParaRPr lang="hi-IN" u="sng" dirty="0">
              <a:latin typeface="Times New Roman" panose="02020603050405020304" pitchFamily="18" charset="0"/>
            </a:endParaRPr>
          </a:p>
        </p:txBody>
      </p:sp>
      <p:pic>
        <p:nvPicPr>
          <p:cNvPr id="4" name="Picture 3">
            <a:extLst>
              <a:ext uri="{FF2B5EF4-FFF2-40B4-BE49-F238E27FC236}">
                <a16:creationId xmlns:a16="http://schemas.microsoft.com/office/drawing/2014/main" id="{D0B53C22-C48E-C389-E9E1-720A3A7F6DA3}"/>
              </a:ext>
            </a:extLst>
          </p:cNvPr>
          <p:cNvPicPr>
            <a:picLocks noChangeAspect="1"/>
          </p:cNvPicPr>
          <p:nvPr/>
        </p:nvPicPr>
        <p:blipFill>
          <a:blip r:embed="rId2"/>
          <a:stretch>
            <a:fillRect/>
          </a:stretch>
        </p:blipFill>
        <p:spPr>
          <a:xfrm>
            <a:off x="2139349" y="2771077"/>
            <a:ext cx="7579085" cy="352706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0073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4774-1655-C145-EEEB-443A7BF85FE0}"/>
              </a:ext>
            </a:extLst>
          </p:cNvPr>
          <p:cNvSpPr>
            <a:spLocks noGrp="1"/>
          </p:cNvSpPr>
          <p:nvPr>
            <p:ph type="title"/>
          </p:nvPr>
        </p:nvSpPr>
        <p:spPr>
          <a:xfrm>
            <a:off x="421812" y="171142"/>
            <a:ext cx="10571998" cy="970450"/>
          </a:xfrm>
        </p:spPr>
        <p:txBody>
          <a:bodyPr/>
          <a:lstStyle/>
          <a:p>
            <a:r>
              <a:rPr lang="en-US" u="sng" dirty="0">
                <a:latin typeface="Times New Roman" panose="02020603050405020304" pitchFamily="18" charset="0"/>
                <a:cs typeface="Times New Roman" panose="02020603050405020304" pitchFamily="18" charset="0"/>
              </a:rPr>
              <a:t>Result and conclusion:</a:t>
            </a:r>
            <a:endParaRPr lang="hi-IN" u="sng" dirty="0">
              <a:latin typeface="Times New Roman" panose="02020603050405020304" pitchFamily="18" charset="0"/>
            </a:endParaRPr>
          </a:p>
        </p:txBody>
      </p:sp>
      <p:sp>
        <p:nvSpPr>
          <p:cNvPr id="3" name="TextBox 2">
            <a:extLst>
              <a:ext uri="{FF2B5EF4-FFF2-40B4-BE49-F238E27FC236}">
                <a16:creationId xmlns:a16="http://schemas.microsoft.com/office/drawing/2014/main" id="{7BDD23E1-4E3D-D731-12FA-B91FABB8C634}"/>
              </a:ext>
            </a:extLst>
          </p:cNvPr>
          <p:cNvSpPr txBox="1"/>
          <p:nvPr/>
        </p:nvSpPr>
        <p:spPr>
          <a:xfrm>
            <a:off x="741872" y="2216989"/>
            <a:ext cx="10826151" cy="4093428"/>
          </a:xfrm>
          <a:prstGeom prst="rect">
            <a:avLst/>
          </a:prstGeom>
          <a:noFill/>
        </p:spPr>
        <p:txBody>
          <a:bodyPr wrap="square" rtlCol="0">
            <a:spAutoFit/>
          </a:bodyPr>
          <a:lstStyle/>
          <a:p>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Our project yielded promising results in disease prediction using machine learning algorithms. The performance evaluation of the models demonstrated significant improvements in accuracy compared to traditional methods.</a:t>
            </a:r>
          </a:p>
          <a:p>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The successful development of the user-friendly graphical user interface (GUI) facilitated convenient symptom input and real-time disease predictions. The GUI enhanced accessibility and usability, making the prediction process intuitive and efficient for healthcare professionals.</a:t>
            </a:r>
          </a:p>
          <a:p>
            <a:endPar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endParaRPr>
          </a:p>
          <a:p>
            <a:pPr algn="l"/>
            <a:r>
              <a:rPr lang="en-US" sz="20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In conclusion, our project demonstrated the potential of machine learning algorithms in enhancing disease prediction accuracy. The utilization of Random Forest, Naive Bayes, and Decision Tree algorithms, combined with the user-friendly GUI, contributed to accurate and efficient disease predictions.</a:t>
            </a:r>
          </a:p>
          <a:p>
            <a:br>
              <a:rPr lang="en-US" sz="2000" dirty="0"/>
            </a:br>
            <a:endParaRPr lang="hi-IN" sz="2000" dirty="0">
              <a:solidFill>
                <a:schemeClr val="accent4">
                  <a:lumMod val="20000"/>
                  <a:lumOff val="80000"/>
                </a:schemeClr>
              </a:solidFill>
              <a:latin typeface="Times New Roman" panose="02020603050405020304" pitchFamily="18" charset="0"/>
            </a:endParaRPr>
          </a:p>
        </p:txBody>
      </p:sp>
    </p:spTree>
    <p:extLst>
      <p:ext uri="{BB962C8B-B14F-4D97-AF65-F5344CB8AC3E}">
        <p14:creationId xmlns:p14="http://schemas.microsoft.com/office/powerpoint/2010/main" val="4203631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460</TotalTime>
  <Words>992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Söhne</vt:lpstr>
      <vt:lpstr>Times New Roman</vt:lpstr>
      <vt:lpstr>Wingdings 2</vt:lpstr>
      <vt:lpstr>Quotable</vt:lpstr>
      <vt:lpstr>Disease Prediction Using Machine Learning.</vt:lpstr>
      <vt:lpstr>INTRODUCTION:</vt:lpstr>
      <vt:lpstr>PROBLEM STATEMENT:</vt:lpstr>
      <vt:lpstr>METHODOLOGY:</vt:lpstr>
      <vt:lpstr>PowerPoint Presentation</vt:lpstr>
      <vt:lpstr>PowerPoint Presentation</vt:lpstr>
      <vt:lpstr>PowerPoint Presentation</vt:lpstr>
      <vt:lpstr>Workflow:</vt:lpstr>
      <vt:lpstr>Result and conclusion:</vt:lpstr>
      <vt:lpstr>Future Work And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Machine learning.</dc:title>
  <dc:creator>sarthak sahai</dc:creator>
  <cp:lastModifiedBy>sarthak sahai</cp:lastModifiedBy>
  <cp:revision>13</cp:revision>
  <dcterms:created xsi:type="dcterms:W3CDTF">2023-07-14T05:23:45Z</dcterms:created>
  <dcterms:modified xsi:type="dcterms:W3CDTF">2023-07-14T13:04:15Z</dcterms:modified>
</cp:coreProperties>
</file>