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15082F-B169-49EE-9280-A7735300EC97}">
  <a:tblStyle styleId="{3315082F-B169-49EE-9280-A7735300EC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109"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8a195f729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8a195f7291_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8a195f7291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8a195f7291_7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a195f7291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8a195f7291_7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a195f72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8a195f7291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8a195f7291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8a195f7291_3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a195f729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8a195f7291_6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a670d695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8a670d695c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a195f7291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8a195f7291_6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195f7291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8a195f7291_6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85" name="Google Shape;85;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0" y="13252"/>
            <a:ext cx="9144000" cy="6858000"/>
          </a:xfrm>
          <a:prstGeom prst="rect">
            <a:avLst/>
          </a:prstGeom>
          <a:noFill/>
          <a:ln>
            <a:noFill/>
          </a:ln>
        </p:spPr>
      </p:pic>
      <p:sp>
        <p:nvSpPr>
          <p:cNvPr id="87" name="Google Shape;87;p13"/>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8" name="Google Shape;88;p13"/>
          <p:cNvSpPr txBox="1"/>
          <p:nvPr/>
        </p:nvSpPr>
        <p:spPr>
          <a:xfrm>
            <a:off x="1025050" y="474550"/>
            <a:ext cx="77805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dirty="0">
                <a:solidFill>
                  <a:schemeClr val="dk1"/>
                </a:solidFill>
              </a:rPr>
              <a:t>Emotion Detection Using AI in Restaurants</a:t>
            </a:r>
          </a:p>
        </p:txBody>
      </p:sp>
      <p:sp>
        <p:nvSpPr>
          <p:cNvPr id="89" name="Google Shape;89;p13"/>
          <p:cNvSpPr txBox="1"/>
          <p:nvPr/>
        </p:nvSpPr>
        <p:spPr>
          <a:xfrm>
            <a:off x="1295400" y="2331250"/>
            <a:ext cx="4495800"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rPr>
              <a:t>Team Members</a:t>
            </a:r>
            <a:endParaRPr b="1" dirty="0"/>
          </a:p>
          <a:p>
            <a:r>
              <a:rPr lang="en-US" sz="2000" dirty="0">
                <a:latin typeface="Times New Roman"/>
                <a:cs typeface="Times New Roman"/>
              </a:rPr>
              <a:t>1. Anish Singhal </a:t>
            </a:r>
          </a:p>
          <a:p>
            <a:r>
              <a:rPr lang="en-US" sz="2000" dirty="0">
                <a:latin typeface="Times New Roman"/>
                <a:cs typeface="Times New Roman"/>
              </a:rPr>
              <a:t>2. Rishi Raj</a:t>
            </a:r>
          </a:p>
          <a:p>
            <a:r>
              <a:rPr lang="en-US" sz="2000" dirty="0">
                <a:latin typeface="Times New Roman"/>
                <a:cs typeface="Times New Roman"/>
              </a:rPr>
              <a:t>3. Samhitha P Rao</a:t>
            </a:r>
          </a:p>
          <a:p>
            <a:r>
              <a:rPr lang="en-US" sz="2000" dirty="0">
                <a:latin typeface="Times New Roman"/>
                <a:cs typeface="Times New Roman"/>
              </a:rPr>
              <a:t>4. Sarthak Sahu</a:t>
            </a:r>
          </a:p>
        </p:txBody>
      </p:sp>
      <p:sp>
        <p:nvSpPr>
          <p:cNvPr id="90" name="Google Shape;90;p13"/>
          <p:cNvSpPr txBox="1"/>
          <p:nvPr/>
        </p:nvSpPr>
        <p:spPr>
          <a:xfrm>
            <a:off x="1220400" y="4526750"/>
            <a:ext cx="758515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Under the Guidance of </a:t>
            </a:r>
            <a:endParaRPr dirty="0"/>
          </a:p>
          <a:p>
            <a:r>
              <a:rPr lang="en-US" sz="2000" dirty="0">
                <a:latin typeface="Times New Roman"/>
                <a:cs typeface="Times New Roman"/>
              </a:rPr>
              <a:t>Nidhishree M S </a:t>
            </a:r>
          </a:p>
          <a:p>
            <a:r>
              <a:rPr lang="en-US" sz="2000" dirty="0">
                <a:latin typeface="Times New Roman"/>
                <a:cs typeface="Times New Roman"/>
              </a:rPr>
              <a:t>Assistant Professor, 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76" name="Google Shape;176;p2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77" name="Google Shape;177;p2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78" name="Google Shape;178;p22"/>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79" name="Google Shape;179;p22"/>
          <p:cNvSpPr txBox="1"/>
          <p:nvPr/>
        </p:nvSpPr>
        <p:spPr>
          <a:xfrm>
            <a:off x="1434100" y="329800"/>
            <a:ext cx="7159800" cy="507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700" b="1" cap="small">
                <a:solidFill>
                  <a:schemeClr val="dk1"/>
                </a:solidFill>
              </a:rPr>
              <a:t>CHALLENGES IN THE CURRENT WORK</a:t>
            </a:r>
            <a:endParaRPr sz="6200" b="1">
              <a:solidFill>
                <a:schemeClr val="dk1"/>
              </a:solidFill>
            </a:endParaRPr>
          </a:p>
        </p:txBody>
      </p:sp>
      <p:sp>
        <p:nvSpPr>
          <p:cNvPr id="180" name="Google Shape;180;p22"/>
          <p:cNvSpPr txBox="1"/>
          <p:nvPr/>
        </p:nvSpPr>
        <p:spPr>
          <a:xfrm>
            <a:off x="1434100" y="1084800"/>
            <a:ext cx="7086600" cy="4554000"/>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1. </a:t>
            </a:r>
            <a:r>
              <a:rPr lang="en-US" sz="1800" b="1" i="0" u="none" strike="noStrike" dirty="0">
                <a:solidFill>
                  <a:srgbClr val="000000"/>
                </a:solidFill>
                <a:effectLst/>
                <a:latin typeface="Times New Roman" panose="02020603050405020304" pitchFamily="18" charset="0"/>
              </a:rPr>
              <a:t>Adapting to Customer Preferences</a:t>
            </a:r>
            <a:r>
              <a:rPr lang="en-US" sz="1800" b="0" i="0" u="none" strike="noStrike" dirty="0">
                <a:solidFill>
                  <a:srgbClr val="000000"/>
                </a:solidFill>
                <a:effectLst/>
                <a:latin typeface="Times New Roman" panose="02020603050405020304" pitchFamily="18" charset="0"/>
              </a:rPr>
              <a:t>: Customer preferences and tastes can vary widely, and staying attuned to these changes is essential for restaurant success. Emotion AI can help restaurants understand evolving customer preferences by analyzing emotional responses to different menu items and experiences, enabling them to adapt their offerings accordingly.</a:t>
            </a:r>
            <a:endParaRPr lang="en-US" sz="2400" b="0" dirty="0">
              <a:effectLst/>
            </a:endParaRPr>
          </a:p>
          <a:p>
            <a:pPr rtl="0">
              <a:spcBef>
                <a:spcPts val="0"/>
              </a:spcBef>
              <a:spcAft>
                <a:spcPts val="0"/>
              </a:spcAft>
            </a:pPr>
            <a:br>
              <a:rPr lang="en-US" sz="2400" b="0" dirty="0">
                <a:effectLst/>
              </a:rPr>
            </a:br>
            <a:r>
              <a:rPr lang="en-US" sz="1800" b="0" i="0" u="none" strike="noStrike" dirty="0">
                <a:solidFill>
                  <a:srgbClr val="000000"/>
                </a:solidFill>
                <a:effectLst/>
                <a:latin typeface="Times New Roman" panose="02020603050405020304" pitchFamily="18" charset="0"/>
              </a:rPr>
              <a:t>2. </a:t>
            </a:r>
            <a:r>
              <a:rPr lang="en-US" sz="1800" b="1" i="0" u="none" strike="noStrike" dirty="0">
                <a:solidFill>
                  <a:srgbClr val="000000"/>
                </a:solidFill>
                <a:effectLst/>
                <a:latin typeface="Times New Roman" panose="02020603050405020304" pitchFamily="18" charset="0"/>
              </a:rPr>
              <a:t>Service Efficiency</a:t>
            </a:r>
            <a:r>
              <a:rPr lang="en-US" sz="1800" b="0" i="0" u="none" strike="noStrike" dirty="0">
                <a:solidFill>
                  <a:srgbClr val="000000"/>
                </a:solidFill>
                <a:effectLst/>
                <a:latin typeface="Times New Roman" panose="02020603050405020304" pitchFamily="18" charset="0"/>
              </a:rPr>
              <a:t>: In a world where fast and efficient service is highly valued, managing wait times and service speed is a significant challenge for many restaurants. Emotion AI can assist in identifying bottlenecks and service delays, allowing restaurants to streamline their operations and reduce customer frustration.</a:t>
            </a:r>
            <a:endParaRPr lang="en-US" sz="2400" b="0" dirty="0">
              <a:effectLst/>
            </a:endParaRPr>
          </a:p>
          <a:p>
            <a:pPr rtl="0">
              <a:spcBef>
                <a:spcPts val="0"/>
              </a:spcBef>
              <a:spcAft>
                <a:spcPts val="0"/>
              </a:spcAft>
            </a:pPr>
            <a:br>
              <a:rPr lang="en-US" sz="2400" b="0" dirty="0">
                <a:effectLst/>
              </a:rPr>
            </a:br>
            <a:r>
              <a:rPr lang="en-US" sz="1800" b="0" i="0" u="none" strike="noStrike" dirty="0">
                <a:solidFill>
                  <a:srgbClr val="000000"/>
                </a:solidFill>
                <a:effectLst/>
                <a:latin typeface="Times New Roman" panose="02020603050405020304" pitchFamily="18" charset="0"/>
              </a:rPr>
              <a:t>3. </a:t>
            </a:r>
            <a:r>
              <a:rPr lang="en-US" sz="1800" b="1" i="0" u="none" strike="noStrike" dirty="0">
                <a:solidFill>
                  <a:srgbClr val="000000"/>
                </a:solidFill>
                <a:effectLst/>
                <a:latin typeface="Times New Roman" panose="02020603050405020304" pitchFamily="18" charset="0"/>
              </a:rPr>
              <a:t>Guest Experience Enhancement</a:t>
            </a:r>
            <a:r>
              <a:rPr lang="en-US" sz="1800" b="0" i="0" u="none" strike="noStrike" dirty="0">
                <a:solidFill>
                  <a:srgbClr val="000000"/>
                </a:solidFill>
                <a:effectLst/>
                <a:latin typeface="Times New Roman" panose="02020603050405020304" pitchFamily="18" charset="0"/>
              </a:rPr>
              <a:t>: Restaurants aim to provide memorable and enjoyable dining experiences. Emotion AI can assist in monitoring the overall guest experience, helping restaurants identify areas for improvement and ensuring that each visit is as pleasant as possible.</a:t>
            </a:r>
            <a:endParaRPr lang="en-US" sz="2400" b="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86" name="Google Shape;186;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87" name="Google Shape;187;p23"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8" name="Google Shape;188;p23"/>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89" name="Google Shape;189;p23"/>
          <p:cNvSpPr txBox="1"/>
          <p:nvPr/>
        </p:nvSpPr>
        <p:spPr>
          <a:xfrm>
            <a:off x="1311850" y="340500"/>
            <a:ext cx="6285600" cy="507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2700" b="1" cap="small">
                <a:solidFill>
                  <a:schemeClr val="dk1"/>
                </a:solidFill>
              </a:rPr>
              <a:t>CONCLUSION:</a:t>
            </a:r>
            <a:endParaRPr sz="6200" b="1">
              <a:solidFill>
                <a:schemeClr val="dk1"/>
              </a:solidFill>
            </a:endParaRPr>
          </a:p>
        </p:txBody>
      </p:sp>
      <p:sp>
        <p:nvSpPr>
          <p:cNvPr id="190" name="Google Shape;190;p23"/>
          <p:cNvSpPr txBox="1"/>
          <p:nvPr/>
        </p:nvSpPr>
        <p:spPr>
          <a:xfrm>
            <a:off x="1311850" y="1084800"/>
            <a:ext cx="7146300" cy="4554000"/>
          </a:xfrm>
          <a:prstGeom prst="rect">
            <a:avLst/>
          </a:prstGeom>
          <a:noFill/>
          <a:ln>
            <a:noFill/>
          </a:ln>
        </p:spPr>
        <p:txBody>
          <a:bodyPr spcFirstLastPara="1" wrap="square" lIns="91425" tIns="91425" rIns="91425" bIns="91425" anchor="t" anchorCtr="0">
            <a:noAutofit/>
          </a:bodyPr>
          <a:lstStyle/>
          <a:p>
            <a:pPr marL="457200" lvl="0" indent="-336550" algn="just" rtl="0">
              <a:spcBef>
                <a:spcPts val="0"/>
              </a:spcBef>
              <a:spcAft>
                <a:spcPts val="0"/>
              </a:spcAft>
              <a:buClr>
                <a:schemeClr val="dk1"/>
              </a:buClr>
              <a:buSzPts val="1700"/>
              <a:buChar char="●"/>
            </a:pPr>
            <a:r>
              <a:rPr lang="en-US" sz="1700" dirty="0">
                <a:solidFill>
                  <a:schemeClr val="dk1"/>
                </a:solidFill>
              </a:rPr>
              <a:t>Emotion AI (EAI) has the potential to transform the restaurant sector by enabling restaurateurs to gain an unprecedented understanding of customer sentiments and satisfaction levels.</a:t>
            </a:r>
          </a:p>
          <a:p>
            <a:pPr marL="120650" lvl="0" algn="just" rtl="0">
              <a:spcBef>
                <a:spcPts val="0"/>
              </a:spcBef>
              <a:spcAft>
                <a:spcPts val="0"/>
              </a:spcAft>
              <a:buClr>
                <a:schemeClr val="dk1"/>
              </a:buClr>
              <a:buSzPts val="1700"/>
            </a:pPr>
            <a:endParaRPr lang="en-US" sz="1700"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This project aims to develop a sophisticated EAI system tailored specifically to the restaurant industry, using facial emotion detection models to discern and quantify the nuanced emotional states experienced by patrons.</a:t>
            </a:r>
          </a:p>
          <a:p>
            <a:pPr marL="120650" lvl="0" algn="just" rtl="0">
              <a:spcBef>
                <a:spcPts val="0"/>
              </a:spcBef>
              <a:spcAft>
                <a:spcPts val="0"/>
              </a:spcAft>
              <a:buClr>
                <a:schemeClr val="dk1"/>
              </a:buClr>
              <a:buSzPts val="1700"/>
            </a:pPr>
            <a:endParaRPr lang="en-US" sz="1700"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The goal is to empower restaurateurs to make data-driven decisions aimed at enhancing the overall dining experience.</a:t>
            </a:r>
          </a:p>
          <a:p>
            <a:pPr marL="120650" lvl="0" algn="just" rtl="0">
              <a:spcBef>
                <a:spcPts val="0"/>
              </a:spcBef>
              <a:spcAft>
                <a:spcPts val="0"/>
              </a:spcAft>
              <a:buClr>
                <a:schemeClr val="dk1"/>
              </a:buClr>
              <a:buSzPts val="1700"/>
            </a:pPr>
            <a:endParaRPr lang="en-US" sz="1700"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This project represents a pioneering step towards leveraging advanced AI technology to create a more responsive and customer-centric restaurant industry.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96" name="Google Shape;196;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97" name="Google Shape;197;p2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98" name="Google Shape;198;p24"/>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99" name="Google Shape;199;p24"/>
          <p:cNvSpPr txBox="1"/>
          <p:nvPr/>
        </p:nvSpPr>
        <p:spPr>
          <a:xfrm>
            <a:off x="1464400" y="136925"/>
            <a:ext cx="3200400" cy="507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2700" b="1" cap="small">
                <a:solidFill>
                  <a:schemeClr val="dk1"/>
                </a:solidFill>
              </a:rPr>
              <a:t>REFERENCES :</a:t>
            </a:r>
            <a:endParaRPr sz="6200" b="1">
              <a:solidFill>
                <a:schemeClr val="dk1"/>
              </a:solidFill>
            </a:endParaRPr>
          </a:p>
        </p:txBody>
      </p:sp>
      <p:sp>
        <p:nvSpPr>
          <p:cNvPr id="200" name="Google Shape;200;p24"/>
          <p:cNvSpPr txBox="1"/>
          <p:nvPr/>
        </p:nvSpPr>
        <p:spPr>
          <a:xfrm>
            <a:off x="1464400" y="644825"/>
            <a:ext cx="7386600" cy="499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US" dirty="0">
                <a:solidFill>
                  <a:schemeClr val="dk1"/>
                </a:solidFill>
              </a:rPr>
              <a:t>Title: Emotion AI in Restaurants: A Review of the State-of-the-Art and Future Directions Authors: </a:t>
            </a:r>
            <a:r>
              <a:rPr lang="en-US" dirty="0" err="1">
                <a:solidFill>
                  <a:schemeClr val="dk1"/>
                </a:solidFill>
              </a:rPr>
              <a:t>Gunes</a:t>
            </a:r>
            <a:r>
              <a:rPr lang="en-US" dirty="0">
                <a:solidFill>
                  <a:schemeClr val="dk1"/>
                </a:solidFill>
              </a:rPr>
              <a:t>, H., </a:t>
            </a:r>
            <a:r>
              <a:rPr lang="en-US" dirty="0" err="1">
                <a:solidFill>
                  <a:schemeClr val="dk1"/>
                </a:solidFill>
              </a:rPr>
              <a:t>Piccardi</a:t>
            </a:r>
            <a:r>
              <a:rPr lang="en-US" dirty="0">
                <a:solidFill>
                  <a:schemeClr val="dk1"/>
                </a:solidFill>
              </a:rPr>
              <a:t>, M., </a:t>
            </a:r>
            <a:r>
              <a:rPr lang="en-US" dirty="0" err="1">
                <a:solidFill>
                  <a:schemeClr val="dk1"/>
                </a:solidFill>
              </a:rPr>
              <a:t>Pantic</a:t>
            </a:r>
            <a:r>
              <a:rPr lang="en-US" dirty="0">
                <a:solidFill>
                  <a:schemeClr val="dk1"/>
                </a:solidFill>
              </a:rPr>
              <a:t>, M., &amp; Chen, T. Journal: IEEE Transactions on Affective Computing, 11(1), 136-152 (2020)</a:t>
            </a: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r>
              <a:rPr lang="en-US" dirty="0">
                <a:solidFill>
                  <a:schemeClr val="dk1"/>
                </a:solidFill>
              </a:rPr>
              <a:t>Title: Emotion AI for Personalized Restaurant Services Authors: Chen, T., </a:t>
            </a:r>
            <a:r>
              <a:rPr lang="en-US" dirty="0" err="1">
                <a:solidFill>
                  <a:schemeClr val="dk1"/>
                </a:solidFill>
              </a:rPr>
              <a:t>Pantic</a:t>
            </a:r>
            <a:r>
              <a:rPr lang="en-US" dirty="0">
                <a:solidFill>
                  <a:schemeClr val="dk1"/>
                </a:solidFill>
              </a:rPr>
              <a:t>, M., &amp; </a:t>
            </a:r>
            <a:r>
              <a:rPr lang="en-US" dirty="0" err="1">
                <a:solidFill>
                  <a:schemeClr val="dk1"/>
                </a:solidFill>
              </a:rPr>
              <a:t>Gunes</a:t>
            </a:r>
            <a:r>
              <a:rPr lang="en-US" dirty="0">
                <a:solidFill>
                  <a:schemeClr val="dk1"/>
                </a:solidFill>
              </a:rPr>
              <a:t>, H. Proceedings of the ACM International Conference on Intelligent User Interfaces (IUI), 83-94 (2020)</a:t>
            </a: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r>
              <a:rPr lang="en-US" dirty="0">
                <a:solidFill>
                  <a:schemeClr val="dk1"/>
                </a:solidFill>
              </a:rPr>
              <a:t>Title: Using Emotion AI to Improve Customer Satisfaction in Restaurants Authors: </a:t>
            </a:r>
            <a:r>
              <a:rPr lang="en-US" dirty="0" err="1">
                <a:solidFill>
                  <a:schemeClr val="dk1"/>
                </a:solidFill>
              </a:rPr>
              <a:t>D'Mello</a:t>
            </a:r>
            <a:r>
              <a:rPr lang="en-US" dirty="0">
                <a:solidFill>
                  <a:schemeClr val="dk1"/>
                </a:solidFill>
              </a:rPr>
              <a:t>, S. K., &amp; Kory, J. Proceedings of the ACM International Conference on Artificial Intelligence (AAAI), 1833-1840 (2019)</a:t>
            </a: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r>
              <a:rPr lang="en-US" dirty="0">
                <a:solidFill>
                  <a:schemeClr val="dk1"/>
                </a:solidFill>
              </a:rPr>
              <a:t>Title: Emotion AI for Context-Aware Restaurant Recommendations Authors: Yu, L., Yao, L., &amp; Liu, Y. Proceedings of the ACM International Conference on Intelligent Systems for Technology Enhanced Learning (ITS), 138-142 (2019)</a:t>
            </a: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endParaRPr lang="en-US" dirty="0">
              <a:solidFill>
                <a:schemeClr val="dk1"/>
              </a:solidFill>
            </a:endParaRPr>
          </a:p>
          <a:p>
            <a:pPr marL="457200" lvl="0" indent="-317500" algn="l" rtl="0">
              <a:spcBef>
                <a:spcPts val="0"/>
              </a:spcBef>
              <a:spcAft>
                <a:spcPts val="0"/>
              </a:spcAft>
              <a:buClr>
                <a:schemeClr val="dk1"/>
              </a:buClr>
              <a:buSzPts val="1400"/>
              <a:buAutoNum type="arabicPeriod"/>
            </a:pPr>
            <a:r>
              <a:rPr lang="en-US" dirty="0">
                <a:solidFill>
                  <a:schemeClr val="dk1"/>
                </a:solidFill>
              </a:rPr>
              <a:t>Title: Emotion AI for Restaurant Menu Engineering Authors: Wang, J., Liu, Y., &amp; Yu, L. Proceedings of the ACM International Conference on Recommender Systems (</a:t>
            </a:r>
            <a:r>
              <a:rPr lang="en-US" dirty="0" err="1">
                <a:solidFill>
                  <a:schemeClr val="dk1"/>
                </a:solidFill>
              </a:rPr>
              <a:t>RecSys</a:t>
            </a:r>
            <a:r>
              <a:rPr lang="en-US" dirty="0">
                <a:solidFill>
                  <a:schemeClr val="dk1"/>
                </a:solidFill>
              </a:rPr>
              <a:t>), 473-477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96" name="Google Shape;96;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97" name="Google Shape;97;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14"/>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99" name="Google Shape;99;p14"/>
          <p:cNvSpPr txBox="1"/>
          <p:nvPr/>
        </p:nvSpPr>
        <p:spPr>
          <a:xfrm>
            <a:off x="1458500" y="544100"/>
            <a:ext cx="1919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rPr>
              <a:t>INDEX :</a:t>
            </a:r>
            <a:endParaRPr sz="3600" b="1">
              <a:solidFill>
                <a:schemeClr val="dk1"/>
              </a:solidFill>
            </a:endParaRPr>
          </a:p>
        </p:txBody>
      </p:sp>
      <p:sp>
        <p:nvSpPr>
          <p:cNvPr id="100" name="Google Shape;100;p14"/>
          <p:cNvSpPr txBox="1"/>
          <p:nvPr/>
        </p:nvSpPr>
        <p:spPr>
          <a:xfrm>
            <a:off x="1458500" y="1483925"/>
            <a:ext cx="4898700" cy="3001500"/>
          </a:xfrm>
          <a:prstGeom prst="rect">
            <a:avLst/>
          </a:prstGeom>
          <a:noFill/>
          <a:ln>
            <a:noFill/>
          </a:ln>
        </p:spPr>
        <p:txBody>
          <a:bodyPr spcFirstLastPara="1" wrap="square" lIns="91425" tIns="45700" rIns="91425" bIns="45700" anchor="t" anchorCtr="0">
            <a:spAutoFit/>
          </a:bodyPr>
          <a:lstStyle/>
          <a:p>
            <a:pPr marL="457200" marR="0" lvl="0" indent="-400050" algn="l" rtl="0">
              <a:spcBef>
                <a:spcPts val="0"/>
              </a:spcBef>
              <a:spcAft>
                <a:spcPts val="0"/>
              </a:spcAft>
              <a:buClr>
                <a:schemeClr val="dk1"/>
              </a:buClr>
              <a:buSzPts val="2700"/>
              <a:buAutoNum type="arabicPeriod"/>
            </a:pPr>
            <a:r>
              <a:rPr lang="en-US" sz="2700">
                <a:solidFill>
                  <a:schemeClr val="dk1"/>
                </a:solidFill>
              </a:rPr>
              <a:t>Introduction</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Literature Review</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Base Paper Analysis</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Project Description</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Challenges in current work</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Conclusions</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References</a:t>
            </a:r>
            <a:endParaRPr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435900" y="522700"/>
            <a:ext cx="721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rPr>
              <a:t>INTRODUCTION</a:t>
            </a:r>
            <a:endParaRPr sz="3600" b="1">
              <a:solidFill>
                <a:schemeClr val="dk1"/>
              </a:solidFill>
            </a:endParaRPr>
          </a:p>
        </p:txBody>
      </p:sp>
      <p:sp>
        <p:nvSpPr>
          <p:cNvPr id="110" name="Google Shape;110;p15"/>
          <p:cNvSpPr txBox="1"/>
          <p:nvPr/>
        </p:nvSpPr>
        <p:spPr>
          <a:xfrm>
            <a:off x="1435900" y="1447800"/>
            <a:ext cx="6804600" cy="432423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800" b="0" i="0" u="none" strike="noStrike" dirty="0">
                <a:solidFill>
                  <a:srgbClr val="000000"/>
                </a:solidFill>
                <a:effectLst/>
                <a:latin typeface="+mj-lt"/>
              </a:rPr>
              <a:t>Our Emotion AI project aims to utilize facial emotion detection models to perceive and measure the subtle emotional states experienced by patrons in dining </a:t>
            </a:r>
            <a:r>
              <a:rPr lang="en-US" sz="1800" b="0" i="0" u="none" strike="noStrike" dirty="0">
                <a:solidFill>
                  <a:srgbClr val="000000"/>
                </a:solidFill>
                <a:effectLst/>
                <a:latin typeface="+mn-lt"/>
              </a:rPr>
              <a:t>establishments, providing a comprehensive evaluation of the overall restaurant experience, including the quality of food and the efficiency of service, notably in terms of waiting times.</a:t>
            </a:r>
          </a:p>
          <a:p>
            <a:pPr marL="0" lvl="0" indent="0" rtl="0">
              <a:spcBef>
                <a:spcPts val="0"/>
              </a:spcBef>
              <a:spcAft>
                <a:spcPts val="0"/>
              </a:spcAft>
              <a:buNone/>
            </a:pPr>
            <a:br>
              <a:rPr lang="en-US" sz="1700" dirty="0">
                <a:solidFill>
                  <a:schemeClr val="dk1"/>
                </a:solidFill>
                <a:latin typeface="+mn-lt"/>
              </a:rPr>
            </a:br>
            <a:r>
              <a:rPr lang="en-US" sz="1800" b="0" i="0" u="none" strike="noStrike" dirty="0">
                <a:solidFill>
                  <a:srgbClr val="000000"/>
                </a:solidFill>
                <a:effectLst/>
                <a:latin typeface="+mn-lt"/>
              </a:rPr>
              <a:t>Such a system will enable restaurant owners to gain an unparalleled understanding of customer feelings and satisfaction levels, thereby facilitating data-driven decisions aimed at improving the overall dining experience.</a:t>
            </a:r>
          </a:p>
          <a:p>
            <a:pPr marL="0" lvl="0" indent="0" rtl="0">
              <a:spcBef>
                <a:spcPts val="0"/>
              </a:spcBef>
              <a:spcAft>
                <a:spcPts val="0"/>
              </a:spcAft>
              <a:buNone/>
            </a:pPr>
            <a:endParaRPr lang="en-US" sz="1800" dirty="0">
              <a:latin typeface="+mn-lt"/>
            </a:endParaRPr>
          </a:p>
          <a:p>
            <a:pPr marL="0" lvl="0" indent="0" rtl="0">
              <a:spcBef>
                <a:spcPts val="0"/>
              </a:spcBef>
              <a:spcAft>
                <a:spcPts val="0"/>
              </a:spcAft>
              <a:buNone/>
            </a:pPr>
            <a:r>
              <a:rPr lang="en-US" sz="1800" b="0" i="0" u="none" strike="noStrike" dirty="0">
                <a:solidFill>
                  <a:srgbClr val="000000"/>
                </a:solidFill>
                <a:effectLst/>
                <a:latin typeface="+mn-lt"/>
              </a:rPr>
              <a:t>This project represents a pioneering step towards leveraging advanced AI technology to create a more responsive and customer-centric restaurant industry</a:t>
            </a:r>
            <a:endParaRPr sz="1700" dirty="0">
              <a:solidFill>
                <a:schemeClr val="dk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16" name="Google Shape;116;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17" name="Google Shape;117;p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8" name="Google Shape;118;p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19" name="Google Shape;119;p16"/>
          <p:cNvSpPr txBox="1"/>
          <p:nvPr/>
        </p:nvSpPr>
        <p:spPr>
          <a:xfrm>
            <a:off x="1295375" y="83450"/>
            <a:ext cx="7391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rPr>
              <a:t>Literature Review</a:t>
            </a:r>
            <a:r>
              <a:rPr lang="en-US" sz="1050" b="1">
                <a:solidFill>
                  <a:srgbClr val="3C4043"/>
                </a:solidFill>
              </a:rPr>
              <a:t> </a:t>
            </a:r>
            <a:endParaRPr sz="3600" b="1">
              <a:solidFill>
                <a:schemeClr val="dk1"/>
              </a:solidFill>
            </a:endParaRPr>
          </a:p>
        </p:txBody>
      </p:sp>
      <p:graphicFrame>
        <p:nvGraphicFramePr>
          <p:cNvPr id="120" name="Google Shape;120;p16"/>
          <p:cNvGraphicFramePr/>
          <p:nvPr/>
        </p:nvGraphicFramePr>
        <p:xfrm>
          <a:off x="1371600" y="777325"/>
          <a:ext cx="7610525" cy="4937640"/>
        </p:xfrm>
        <a:graphic>
          <a:graphicData uri="http://schemas.openxmlformats.org/drawingml/2006/table">
            <a:tbl>
              <a:tblPr>
                <a:noFill/>
                <a:tableStyleId>{3315082F-B169-49EE-9280-A7735300EC97}</a:tableStyleId>
              </a:tblPr>
              <a:tblGrid>
                <a:gridCol w="426675">
                  <a:extLst>
                    <a:ext uri="{9D8B030D-6E8A-4147-A177-3AD203B41FA5}">
                      <a16:colId xmlns:a16="http://schemas.microsoft.com/office/drawing/2014/main" val="20000"/>
                    </a:ext>
                  </a:extLst>
                </a:gridCol>
                <a:gridCol w="1112600">
                  <a:extLst>
                    <a:ext uri="{9D8B030D-6E8A-4147-A177-3AD203B41FA5}">
                      <a16:colId xmlns:a16="http://schemas.microsoft.com/office/drawing/2014/main" val="20001"/>
                    </a:ext>
                  </a:extLst>
                </a:gridCol>
                <a:gridCol w="1973975">
                  <a:extLst>
                    <a:ext uri="{9D8B030D-6E8A-4147-A177-3AD203B41FA5}">
                      <a16:colId xmlns:a16="http://schemas.microsoft.com/office/drawing/2014/main" val="20002"/>
                    </a:ext>
                  </a:extLst>
                </a:gridCol>
                <a:gridCol w="2142325">
                  <a:extLst>
                    <a:ext uri="{9D8B030D-6E8A-4147-A177-3AD203B41FA5}">
                      <a16:colId xmlns:a16="http://schemas.microsoft.com/office/drawing/2014/main" val="20003"/>
                    </a:ext>
                  </a:extLst>
                </a:gridCol>
                <a:gridCol w="1954950">
                  <a:extLst>
                    <a:ext uri="{9D8B030D-6E8A-4147-A177-3AD203B41FA5}">
                      <a16:colId xmlns:a16="http://schemas.microsoft.com/office/drawing/2014/main" val="20004"/>
                    </a:ext>
                  </a:extLst>
                </a:gridCol>
              </a:tblGrid>
              <a:tr h="635200">
                <a:tc>
                  <a:txBody>
                    <a:bodyPr/>
                    <a:lstStyle/>
                    <a:p>
                      <a:pPr marL="0" lvl="0" indent="0" algn="l" rtl="0">
                        <a:spcBef>
                          <a:spcPts val="0"/>
                        </a:spcBef>
                        <a:spcAft>
                          <a:spcPts val="0"/>
                        </a:spcAft>
                        <a:buNone/>
                      </a:pPr>
                      <a:endParaRPr sz="1200" b="1"/>
                    </a:p>
                    <a:p>
                      <a:pPr marL="0" lvl="0" indent="0" algn="l" rtl="0">
                        <a:spcBef>
                          <a:spcPts val="0"/>
                        </a:spcBef>
                        <a:spcAft>
                          <a:spcPts val="0"/>
                        </a:spcAft>
                        <a:buNone/>
                      </a:pPr>
                      <a:r>
                        <a:rPr lang="en-US" sz="1200" b="1"/>
                        <a:t>S.No</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p>
                    <a:p>
                      <a:pPr marL="0" lvl="0" indent="0" algn="ctr" rtl="0">
                        <a:spcBef>
                          <a:spcPts val="0"/>
                        </a:spcBef>
                        <a:spcAft>
                          <a:spcPts val="0"/>
                        </a:spcAft>
                        <a:buNone/>
                      </a:pPr>
                      <a:r>
                        <a:rPr lang="en-US" b="1"/>
                        <a:t>Authors</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chemeClr val="dk1"/>
                          </a:solidFill>
                        </a:rPr>
                        <a:t>Proposed Method &amp; Technique used</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Advantages</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Disadvantages</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270450">
                <a:tc>
                  <a:txBody>
                    <a:bodyPr/>
                    <a:lstStyle/>
                    <a:p>
                      <a:pPr marL="0" lvl="0" indent="0" algn="l" rtl="0">
                        <a:spcBef>
                          <a:spcPts val="0"/>
                        </a:spcBef>
                        <a:spcAft>
                          <a:spcPts val="0"/>
                        </a:spcAft>
                        <a:buNone/>
                      </a:pPr>
                      <a:r>
                        <a:rPr lang="en-US"/>
                        <a:t>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dk1"/>
                          </a:solidFill>
                        </a:rPr>
                        <a:t>Chen, Xufeng [1]</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dk1"/>
                          </a:solidFill>
                        </a:rPr>
                        <a:t>CPAC questionnaire</a:t>
                      </a:r>
                      <a:endParaRPr sz="1200">
                        <a:solidFill>
                          <a:schemeClr val="dk1"/>
                        </a:solidFill>
                      </a:endParaRPr>
                    </a:p>
                    <a:p>
                      <a:pPr marL="0" lvl="0" indent="0" algn="l" rtl="0">
                        <a:spcBef>
                          <a:spcPts val="0"/>
                        </a:spcBef>
                        <a:spcAft>
                          <a:spcPts val="0"/>
                        </a:spcAft>
                        <a:buNone/>
                      </a:pPr>
                      <a:r>
                        <a:rPr lang="en-US" sz="1200">
                          <a:solidFill>
                            <a:schemeClr val="dk1"/>
                          </a:solidFill>
                        </a:rPr>
                        <a:t>(Cognitive Processes Associated with Creativity)</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IBM SPSS Statistics</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High Efficiency in Both Approaches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Cognitive Improvement</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Diverse Levels of Completion</a:t>
                      </a:r>
                      <a:endParaRPr sz="12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Standard Deviation</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Complexity of Interaction Studies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Learner Anonymity not guaranteed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70450">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1200">
                          <a:solidFill>
                            <a:schemeClr val="dk1"/>
                          </a:solidFill>
                        </a:rPr>
                        <a:t>Amir Goli [2]</a:t>
                      </a:r>
                      <a:endParaRPr sz="10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Assessment Sheets</a:t>
                      </a:r>
                      <a:endParaRPr sz="1200"/>
                    </a:p>
                    <a:p>
                      <a:pPr marL="0" lvl="0" indent="0" algn="l" rtl="0">
                        <a:spcBef>
                          <a:spcPts val="0"/>
                        </a:spcBef>
                        <a:spcAft>
                          <a:spcPts val="0"/>
                        </a:spcAft>
                        <a:buNone/>
                      </a:pPr>
                      <a:r>
                        <a:rPr lang="en-US" sz="1200"/>
                        <a:t>Likert Scale</a:t>
                      </a:r>
                      <a:endParaRPr sz="1200"/>
                    </a:p>
                    <a:p>
                      <a:pPr marL="0" lvl="0" indent="0" algn="l" rtl="0">
                        <a:spcBef>
                          <a:spcPts val="0"/>
                        </a:spcBef>
                        <a:spcAft>
                          <a:spcPts val="0"/>
                        </a:spcAft>
                        <a:buNone/>
                      </a:pPr>
                      <a:r>
                        <a:rPr lang="en-US" sz="1200"/>
                        <a:t>Data Analysis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highlight>
                            <a:schemeClr val="lt1"/>
                          </a:highlight>
                          <a:latin typeface="Roboto"/>
                          <a:ea typeface="Roboto"/>
                          <a:cs typeface="Roboto"/>
                          <a:sym typeface="Roboto"/>
                        </a:rPr>
                        <a:t>Student-Centered Learning</a:t>
                      </a:r>
                      <a:endParaRPr sz="1200">
                        <a:solidFill>
                          <a:schemeClr val="dk1"/>
                        </a:solidFill>
                        <a:highlight>
                          <a:schemeClr val="lt1"/>
                        </a:highlight>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US" sz="1200">
                          <a:solidFill>
                            <a:schemeClr val="dk1"/>
                          </a:solidFill>
                          <a:highlight>
                            <a:schemeClr val="lt1"/>
                          </a:highlight>
                          <a:latin typeface="Roboto"/>
                          <a:ea typeface="Roboto"/>
                          <a:cs typeface="Roboto"/>
                          <a:sym typeface="Roboto"/>
                        </a:rPr>
                        <a:t>Multi-Modal Interface</a:t>
                      </a:r>
                      <a:endParaRPr sz="1200">
                        <a:solidFill>
                          <a:schemeClr val="dk1"/>
                        </a:solidFill>
                        <a:highlight>
                          <a:schemeClr val="lt1"/>
                        </a:highlight>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US" sz="1200">
                          <a:solidFill>
                            <a:schemeClr val="dk1"/>
                          </a:solidFill>
                          <a:highlight>
                            <a:schemeClr val="lt1"/>
                          </a:highlight>
                          <a:latin typeface="Roboto"/>
                          <a:ea typeface="Roboto"/>
                          <a:cs typeface="Roboto"/>
                          <a:sym typeface="Roboto"/>
                        </a:rPr>
                        <a:t>Real-Time Feedback</a:t>
                      </a:r>
                      <a:endParaRPr sz="12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Need for Long-Term Study</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Small Sample Size</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Further Development Needed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70450">
                <a:tc>
                  <a:txBody>
                    <a:bodyPr/>
                    <a:lstStyle/>
                    <a:p>
                      <a:pPr marL="0" lvl="0" indent="0" algn="l" rtl="0">
                        <a:spcBef>
                          <a:spcPts val="0"/>
                        </a:spcBef>
                        <a:spcAft>
                          <a:spcPts val="0"/>
                        </a:spcAft>
                        <a:buNone/>
                      </a:pPr>
                      <a:r>
                        <a:rPr lang="en-US"/>
                        <a:t>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solidFill>
                            <a:schemeClr val="dk1"/>
                          </a:solidFill>
                        </a:rPr>
                        <a:t>Fahima Djelil and Eric Sanchez [3]</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dk1"/>
                          </a:solidFill>
                        </a:rPr>
                        <a:t>Didactic Transposition Analysis</a:t>
                      </a:r>
                      <a:endParaRPr sz="1200">
                        <a:solidFill>
                          <a:schemeClr val="dk1"/>
                        </a:solidFill>
                      </a:endParaRPr>
                    </a:p>
                    <a:p>
                      <a:pPr marL="0" lvl="0" indent="0" algn="l" rtl="0">
                        <a:spcBef>
                          <a:spcPts val="0"/>
                        </a:spcBef>
                        <a:spcAft>
                          <a:spcPts val="0"/>
                        </a:spcAft>
                        <a:buNone/>
                      </a:pPr>
                      <a:r>
                        <a:rPr lang="en-US" sz="1200">
                          <a:solidFill>
                            <a:schemeClr val="dk1"/>
                          </a:solidFill>
                        </a:rPr>
                        <a:t>Objects-First Approach</a:t>
                      </a:r>
                      <a:endParaRPr sz="1200">
                        <a:solidFill>
                          <a:schemeClr val="dk1"/>
                        </a:solidFill>
                      </a:endParaRPr>
                    </a:p>
                    <a:p>
                      <a:pPr marL="0" lvl="0" indent="0" algn="l" rtl="0">
                        <a:spcBef>
                          <a:spcPts val="0"/>
                        </a:spcBef>
                        <a:spcAft>
                          <a:spcPts val="0"/>
                        </a:spcAft>
                        <a:buNone/>
                      </a:pPr>
                      <a:r>
                        <a:rPr lang="en-US" sz="1200">
                          <a:solidFill>
                            <a:schemeClr val="dk1"/>
                          </a:solidFill>
                        </a:rPr>
                        <a:t>Metaphorization and Ludicisation Processes</a:t>
                      </a:r>
                      <a:endParaRPr sz="1200">
                        <a:solidFill>
                          <a:schemeClr val="dk1"/>
                        </a:solidFill>
                      </a:endParaRPr>
                    </a:p>
                    <a:p>
                      <a:pPr marL="0" lvl="0" indent="0" algn="l" rtl="0">
                        <a:spcBef>
                          <a:spcPts val="0"/>
                        </a:spcBef>
                        <a:spcAft>
                          <a:spcPts val="0"/>
                        </a:spcAft>
                        <a:buNone/>
                      </a:pPr>
                      <a:r>
                        <a:rPr lang="en-US" sz="1200">
                          <a:solidFill>
                            <a:schemeClr val="dk1"/>
                          </a:solidFill>
                        </a:rPr>
                        <a:t>Analogical Relations Analysis</a:t>
                      </a:r>
                      <a:endParaRPr sz="1200">
                        <a:solidFill>
                          <a:schemeClr val="dk1"/>
                        </a:solidFill>
                      </a:endParaRPr>
                    </a:p>
                    <a:p>
                      <a:pPr marL="0" lvl="0" indent="0" algn="l" rtl="0">
                        <a:spcBef>
                          <a:spcPts val="0"/>
                        </a:spcBef>
                        <a:spcAft>
                          <a:spcPts val="0"/>
                        </a:spcAft>
                        <a:buNone/>
                      </a:pPr>
                      <a:r>
                        <a:rPr lang="en-US" sz="1200">
                          <a:solidFill>
                            <a:schemeClr val="dk1"/>
                          </a:solidFill>
                        </a:rPr>
                        <a:t>Conjecture Mapping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SzPts val="1200"/>
                        <a:buChar char="●"/>
                      </a:pPr>
                      <a:r>
                        <a:rPr lang="en-US" sz="1200">
                          <a:solidFill>
                            <a:schemeClr val="dk1"/>
                          </a:solidFill>
                        </a:rPr>
                        <a:t>Metaphor-Based Learning</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Debriefing Process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Engagement through Play</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Metaphorical Limitations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Debriefing Complexity</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Research Gaps</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26" name="Google Shape;126;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27" name="Google Shape;127;p17"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8" name="Google Shape;128;p17"/>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9" name="Google Shape;129;p17"/>
          <p:cNvSpPr txBox="1"/>
          <p:nvPr/>
        </p:nvSpPr>
        <p:spPr>
          <a:xfrm>
            <a:off x="1273950" y="201200"/>
            <a:ext cx="7391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rPr>
              <a:t>Literature Review</a:t>
            </a:r>
            <a:r>
              <a:rPr lang="en-US" sz="1050" b="1">
                <a:solidFill>
                  <a:srgbClr val="3C4043"/>
                </a:solidFill>
              </a:rPr>
              <a:t> </a:t>
            </a:r>
            <a:endParaRPr sz="3600" b="1">
              <a:solidFill>
                <a:schemeClr val="dk1"/>
              </a:solidFill>
            </a:endParaRPr>
          </a:p>
        </p:txBody>
      </p:sp>
      <p:graphicFrame>
        <p:nvGraphicFramePr>
          <p:cNvPr id="130" name="Google Shape;130;p17"/>
          <p:cNvGraphicFramePr/>
          <p:nvPr/>
        </p:nvGraphicFramePr>
        <p:xfrm>
          <a:off x="1273950" y="901638"/>
          <a:ext cx="7595800" cy="4945060"/>
        </p:xfrm>
        <a:graphic>
          <a:graphicData uri="http://schemas.openxmlformats.org/drawingml/2006/table">
            <a:tbl>
              <a:tblPr>
                <a:noFill/>
                <a:tableStyleId>{3315082F-B169-49EE-9280-A7735300EC97}</a:tableStyleId>
              </a:tblPr>
              <a:tblGrid>
                <a:gridCol w="566550">
                  <a:extLst>
                    <a:ext uri="{9D8B030D-6E8A-4147-A177-3AD203B41FA5}">
                      <a16:colId xmlns:a16="http://schemas.microsoft.com/office/drawing/2014/main" val="20000"/>
                    </a:ext>
                  </a:extLst>
                </a:gridCol>
                <a:gridCol w="1022175">
                  <a:extLst>
                    <a:ext uri="{9D8B030D-6E8A-4147-A177-3AD203B41FA5}">
                      <a16:colId xmlns:a16="http://schemas.microsoft.com/office/drawing/2014/main" val="20001"/>
                    </a:ext>
                  </a:extLst>
                </a:gridCol>
                <a:gridCol w="2725725">
                  <a:extLst>
                    <a:ext uri="{9D8B030D-6E8A-4147-A177-3AD203B41FA5}">
                      <a16:colId xmlns:a16="http://schemas.microsoft.com/office/drawing/2014/main" val="20002"/>
                    </a:ext>
                  </a:extLst>
                </a:gridCol>
                <a:gridCol w="1640675">
                  <a:extLst>
                    <a:ext uri="{9D8B030D-6E8A-4147-A177-3AD203B41FA5}">
                      <a16:colId xmlns:a16="http://schemas.microsoft.com/office/drawing/2014/main" val="20003"/>
                    </a:ext>
                  </a:extLst>
                </a:gridCol>
                <a:gridCol w="1640675">
                  <a:extLst>
                    <a:ext uri="{9D8B030D-6E8A-4147-A177-3AD203B41FA5}">
                      <a16:colId xmlns:a16="http://schemas.microsoft.com/office/drawing/2014/main" val="20004"/>
                    </a:ext>
                  </a:extLst>
                </a:gridCol>
              </a:tblGrid>
              <a:tr h="520225">
                <a:tc>
                  <a:txBody>
                    <a:bodyPr/>
                    <a:lstStyle/>
                    <a:p>
                      <a:pPr marL="0" lvl="0" indent="0" algn="l" rtl="0">
                        <a:spcBef>
                          <a:spcPts val="0"/>
                        </a:spcBef>
                        <a:spcAft>
                          <a:spcPts val="0"/>
                        </a:spcAft>
                        <a:buNone/>
                      </a:pPr>
                      <a:endParaRPr sz="1200" b="1"/>
                    </a:p>
                    <a:p>
                      <a:pPr marL="0" lvl="0" indent="0" algn="l" rtl="0">
                        <a:spcBef>
                          <a:spcPts val="0"/>
                        </a:spcBef>
                        <a:spcAft>
                          <a:spcPts val="0"/>
                        </a:spcAft>
                        <a:buNone/>
                      </a:pPr>
                      <a:r>
                        <a:rPr lang="en-US" sz="1200" b="1"/>
                        <a:t>S.No</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p>
                    <a:p>
                      <a:pPr marL="0" lvl="0" indent="0" algn="ctr" rtl="0">
                        <a:spcBef>
                          <a:spcPts val="0"/>
                        </a:spcBef>
                        <a:spcAft>
                          <a:spcPts val="0"/>
                        </a:spcAft>
                        <a:buNone/>
                      </a:pPr>
                      <a:r>
                        <a:rPr lang="en-US" b="1"/>
                        <a:t>Authors</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chemeClr val="dk1"/>
                          </a:solidFill>
                        </a:rPr>
                        <a:t>Proposed Method &amp; Technique used</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Advantages</a:t>
                      </a:r>
                      <a:endParaRPr sz="12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Disadvantages</a:t>
                      </a:r>
                      <a:endParaRPr sz="12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215850">
                <a:tc>
                  <a:txBody>
                    <a:bodyPr/>
                    <a:lstStyle/>
                    <a:p>
                      <a:pPr marL="0" lvl="0" indent="0" algn="l" rtl="0">
                        <a:spcBef>
                          <a:spcPts val="0"/>
                        </a:spcBef>
                        <a:spcAft>
                          <a:spcPts val="0"/>
                        </a:spcAft>
                        <a:buNone/>
                      </a:pPr>
                      <a:r>
                        <a:rPr lang="en-US"/>
                        <a:t>4</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a:solidFill>
                            <a:schemeClr val="dk1"/>
                          </a:solidFill>
                        </a:rPr>
                        <a:t>Manzoor Ahmed Khan [4]</a:t>
                      </a:r>
                      <a:endParaRPr sz="1200">
                        <a:solidFill>
                          <a:schemeClr val="dk1"/>
                        </a:solidFill>
                      </a:endParaRPr>
                    </a:p>
                    <a:p>
                      <a:pPr marL="0" lvl="0" indent="0" algn="ctr" rtl="0">
                        <a:spcBef>
                          <a:spcPts val="0"/>
                        </a:spcBef>
                        <a:spcAft>
                          <a:spcPts val="0"/>
                        </a:spcAft>
                        <a:buNone/>
                      </a:pP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200">
                          <a:solidFill>
                            <a:schemeClr val="dk1"/>
                          </a:solidFill>
                        </a:rPr>
                        <a:t>ARCS Design Model</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(Attention Relevance Confidence Satisfaction)</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ADDIE</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(Analysis Design Develop Implementation)</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Self-Paced Learning</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Effectiveness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Safe Learning Environment</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Overemphasis on Gaming</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Content Quality</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Resource Requirements</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15850">
                <a:tc>
                  <a:txBody>
                    <a:bodyPr/>
                    <a:lstStyle/>
                    <a:p>
                      <a:pPr marL="0" lvl="0" indent="0" algn="l" rtl="0">
                        <a:spcBef>
                          <a:spcPts val="0"/>
                        </a:spcBef>
                        <a:spcAft>
                          <a:spcPts val="0"/>
                        </a:spcAft>
                        <a:buNone/>
                      </a:pPr>
                      <a:endParaRPr sz="1200" b="1"/>
                    </a:p>
                    <a:p>
                      <a:pPr marL="0" lvl="0" indent="0" algn="l" rtl="0">
                        <a:spcBef>
                          <a:spcPts val="0"/>
                        </a:spcBef>
                        <a:spcAft>
                          <a:spcPts val="0"/>
                        </a:spcAft>
                        <a:buClr>
                          <a:schemeClr val="dk1"/>
                        </a:buClr>
                        <a:buSzPts val="1100"/>
                        <a:buFont typeface="Arial"/>
                        <a:buNone/>
                      </a:pPr>
                      <a:r>
                        <a:rPr lang="en-US">
                          <a:solidFill>
                            <a:schemeClr val="dk1"/>
                          </a:solidFill>
                        </a:rPr>
                        <a:t>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just"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Laura Romero Rodríguez [5]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dk1"/>
                          </a:solidFill>
                        </a:rPr>
                        <a:t>RPG Maker MV</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Survey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Categorical questions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Numerical questions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Open-text questions</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SzPts val="1200"/>
                        <a:buChar char="●"/>
                      </a:pPr>
                      <a:r>
                        <a:rPr lang="en-US" sz="1200">
                          <a:solidFill>
                            <a:schemeClr val="dk1"/>
                          </a:solidFill>
                        </a:rPr>
                        <a:t>Engagement and Motivation</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Ease of Use</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Adaptability</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Improved Acceptance</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Challenge of Content Alignment</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Potential Overemphasis on Gaming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592350">
                <a:tc>
                  <a:txBody>
                    <a:bodyPr/>
                    <a:lstStyle/>
                    <a:p>
                      <a:pPr marL="0" lvl="0" indent="0" algn="l" rtl="0">
                        <a:spcBef>
                          <a:spcPts val="0"/>
                        </a:spcBef>
                        <a:spcAft>
                          <a:spcPts val="0"/>
                        </a:spcAft>
                        <a:buNone/>
                      </a:pPr>
                      <a:r>
                        <a:rPr lang="en-US"/>
                        <a:t>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Carlos Merino-Campos [6]</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dk1"/>
                          </a:solidFill>
                        </a:rPr>
                        <a:t>NBA 2K16</a:t>
                      </a:r>
                      <a:endParaRPr sz="1200">
                        <a:solidFill>
                          <a:schemeClr val="dk1"/>
                        </a:solidFill>
                      </a:endParaRPr>
                    </a:p>
                    <a:p>
                      <a:pPr marL="0" lvl="0" indent="0" algn="l" rtl="0">
                        <a:spcBef>
                          <a:spcPts val="0"/>
                        </a:spcBef>
                        <a:spcAft>
                          <a:spcPts val="0"/>
                        </a:spcAft>
                        <a:buNone/>
                      </a:pPr>
                      <a:r>
                        <a:rPr lang="en-US" sz="1200">
                          <a:solidFill>
                            <a:schemeClr val="dk1"/>
                          </a:solidFill>
                        </a:rPr>
                        <a:t>SPSS statistical software</a:t>
                      </a:r>
                      <a:endParaRPr sz="1200">
                        <a:solidFill>
                          <a:schemeClr val="dk1"/>
                        </a:solidFill>
                      </a:endParaRPr>
                    </a:p>
                    <a:p>
                      <a:pPr marL="0" lvl="0" indent="0" algn="l" rtl="0">
                        <a:spcBef>
                          <a:spcPts val="0"/>
                        </a:spcBef>
                        <a:spcAft>
                          <a:spcPts val="0"/>
                        </a:spcAft>
                        <a:buNone/>
                      </a:pPr>
                      <a:r>
                        <a:rPr lang="en-US" sz="1200">
                          <a:solidFill>
                            <a:schemeClr val="dk1"/>
                          </a:solidFill>
                        </a:rPr>
                        <a:t>Kolmogorov-Smirnov test</a:t>
                      </a:r>
                      <a:endParaRPr sz="1200">
                        <a:solidFill>
                          <a:schemeClr val="dk1"/>
                        </a:solidFill>
                      </a:endParaRPr>
                    </a:p>
                    <a:p>
                      <a:pPr marL="0" lvl="0" indent="0" algn="l" rtl="0">
                        <a:spcBef>
                          <a:spcPts val="0"/>
                        </a:spcBef>
                        <a:spcAft>
                          <a:spcPts val="0"/>
                        </a:spcAft>
                        <a:buNone/>
                      </a:pPr>
                      <a:r>
                        <a:rPr lang="en-US" sz="1200">
                          <a:solidFill>
                            <a:schemeClr val="dk1"/>
                          </a:solidFill>
                        </a:rPr>
                        <a:t>Levene’s test</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.Unique Approach</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Advocating Physical Activity</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Improved Reasoning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en-US" sz="1200">
                          <a:solidFill>
                            <a:schemeClr val="dk1"/>
                          </a:solidFill>
                        </a:rPr>
                        <a:t>Small Sample Size</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Preliminary Findings</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Limited to physical education</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36" name="Google Shape;136;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37" name="Google Shape;137;p18"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8" name="Google Shape;138;p18"/>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39" name="Google Shape;139;p18"/>
          <p:cNvSpPr txBox="1"/>
          <p:nvPr/>
        </p:nvSpPr>
        <p:spPr>
          <a:xfrm>
            <a:off x="1295375" y="83450"/>
            <a:ext cx="7391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rPr>
              <a:t>Base Paper Analysis</a:t>
            </a:r>
            <a:endParaRPr sz="3600" b="1">
              <a:solidFill>
                <a:schemeClr val="dk1"/>
              </a:solidFill>
            </a:endParaRPr>
          </a:p>
        </p:txBody>
      </p:sp>
      <p:sp>
        <p:nvSpPr>
          <p:cNvPr id="140" name="Google Shape;140;p18"/>
          <p:cNvSpPr txBox="1"/>
          <p:nvPr/>
        </p:nvSpPr>
        <p:spPr>
          <a:xfrm>
            <a:off x="1295375" y="873625"/>
            <a:ext cx="7391400" cy="48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700" b="1" dirty="0">
                <a:solidFill>
                  <a:schemeClr val="dk1"/>
                </a:solidFill>
              </a:rPr>
              <a:t>Objective of the Research:</a:t>
            </a:r>
            <a:endParaRPr sz="1700" b="1" dirty="0">
              <a:solidFill>
                <a:schemeClr val="dk1"/>
              </a:solidFill>
            </a:endParaRPr>
          </a:p>
          <a:p>
            <a:pPr marL="457200" lvl="0" indent="-336550" algn="just" rtl="0">
              <a:spcBef>
                <a:spcPts val="0"/>
              </a:spcBef>
              <a:spcAft>
                <a:spcPts val="0"/>
              </a:spcAft>
              <a:buClr>
                <a:schemeClr val="dk1"/>
              </a:buClr>
              <a:buSzPts val="1700"/>
              <a:buChar char="●"/>
            </a:pPr>
            <a:r>
              <a:rPr lang="en-US" sz="1700" dirty="0">
                <a:latin typeface="+mn-lt"/>
              </a:rPr>
              <a:t>The objective of the research is to propose a deep learning-based multimodal emotion recognition (MER) method that can adaptively integrate the most discriminating features from facial expressions, speech, and electroencephalogram (EEG) to improve the performance of the MER.</a:t>
            </a:r>
          </a:p>
          <a:p>
            <a:pPr marL="120650" lvl="0" algn="just" rtl="0">
              <a:spcBef>
                <a:spcPts val="0"/>
              </a:spcBef>
              <a:spcAft>
                <a:spcPts val="0"/>
              </a:spcAft>
              <a:buClr>
                <a:schemeClr val="dk1"/>
              </a:buClr>
              <a:buSzPts val="1700"/>
            </a:pPr>
            <a:endParaRPr lang="en-US" sz="1700" dirty="0">
              <a:solidFill>
                <a:schemeClr val="dk1"/>
              </a:solidFill>
            </a:endParaRPr>
          </a:p>
          <a:p>
            <a:pPr marL="0" lvl="0" indent="0" algn="just" rtl="0">
              <a:spcBef>
                <a:spcPts val="0"/>
              </a:spcBef>
              <a:spcAft>
                <a:spcPts val="0"/>
              </a:spcAft>
              <a:buClr>
                <a:schemeClr val="dk1"/>
              </a:buClr>
              <a:buSzPts val="1100"/>
              <a:buFont typeface="Arial"/>
              <a:buNone/>
            </a:pPr>
            <a:r>
              <a:rPr lang="en-US" sz="1700" b="1" dirty="0">
                <a:solidFill>
                  <a:schemeClr val="dk1"/>
                </a:solidFill>
              </a:rPr>
              <a:t>Methodology:</a:t>
            </a:r>
            <a:endParaRPr sz="1700" b="1" dirty="0">
              <a:solidFill>
                <a:schemeClr val="dk1"/>
              </a:solidFill>
            </a:endParaRPr>
          </a:p>
          <a:p>
            <a:pPr marL="457200" lvl="0" indent="-336550" rtl="0">
              <a:spcBef>
                <a:spcPts val="0"/>
              </a:spcBef>
              <a:spcAft>
                <a:spcPts val="0"/>
              </a:spcAft>
              <a:buClr>
                <a:schemeClr val="dk1"/>
              </a:buClr>
              <a:buSzPts val="1700"/>
              <a:buChar char="●"/>
            </a:pPr>
            <a:r>
              <a:rPr lang="en-US" sz="1700" dirty="0">
                <a:solidFill>
                  <a:srgbClr val="374151"/>
                </a:solidFill>
                <a:latin typeface="+mn-lt"/>
              </a:rPr>
              <a:t>The proposed MER method consists of three branches: a facial branch, a speech branch, and an EEG branch. Each branch extracts features from its corresponding modality using a deep learning model. The facial branch uses an improved </a:t>
            </a:r>
            <a:r>
              <a:rPr lang="en-US" sz="1700" dirty="0" err="1">
                <a:solidFill>
                  <a:srgbClr val="374151"/>
                </a:solidFill>
                <a:latin typeface="+mn-lt"/>
              </a:rPr>
              <a:t>GhostNet</a:t>
            </a:r>
            <a:r>
              <a:rPr lang="en-US" sz="1700" dirty="0">
                <a:solidFill>
                  <a:srgbClr val="374151"/>
                </a:solidFill>
                <a:latin typeface="+mn-lt"/>
              </a:rPr>
              <a:t> neural network, the speech branch uses a lightweight fully convolutional neural network (LFCNN), and the EEG branch uses a tree-like LSTM (</a:t>
            </a:r>
            <a:r>
              <a:rPr lang="en-US" sz="1700" dirty="0" err="1">
                <a:solidFill>
                  <a:srgbClr val="374151"/>
                </a:solidFill>
                <a:latin typeface="+mn-lt"/>
              </a:rPr>
              <a:t>tLSTM</a:t>
            </a:r>
            <a:r>
              <a:rPr lang="en-US" sz="1700" dirty="0">
                <a:solidFill>
                  <a:srgbClr val="374151"/>
                </a:solidFill>
                <a:latin typeface="+mn-lt"/>
              </a:rPr>
              <a:t>) model.</a:t>
            </a:r>
          </a:p>
          <a:p>
            <a:pPr marL="457200" lvl="0" indent="-336550" rtl="0">
              <a:spcBef>
                <a:spcPts val="0"/>
              </a:spcBef>
              <a:spcAft>
                <a:spcPts val="0"/>
              </a:spcAft>
              <a:buClr>
                <a:schemeClr val="dk1"/>
              </a:buClr>
              <a:buSzPts val="1700"/>
              <a:buChar char="●"/>
            </a:pPr>
            <a:endParaRPr lang="en-US" sz="1700" dirty="0">
              <a:solidFill>
                <a:srgbClr val="374151"/>
              </a:solidFill>
              <a:latin typeface="+mn-lt"/>
            </a:endParaRPr>
          </a:p>
          <a:p>
            <a:pPr marL="457200" lvl="0" indent="-336550" rtl="0">
              <a:spcBef>
                <a:spcPts val="0"/>
              </a:spcBef>
              <a:spcAft>
                <a:spcPts val="0"/>
              </a:spcAft>
              <a:buClr>
                <a:schemeClr val="dk1"/>
              </a:buClr>
              <a:buSzPts val="1700"/>
              <a:buChar char="●"/>
            </a:pPr>
            <a:r>
              <a:rPr lang="en-US" sz="1700" dirty="0">
                <a:solidFill>
                  <a:srgbClr val="374151"/>
                </a:solidFill>
                <a:latin typeface="+mn-lt"/>
              </a:rPr>
              <a:t>The features extracted from the three branches are then fused at the decision level using a weighted averaging scheme. The weights are assigned to each branch adaptively based on the confidence scores of the individual branch predictions.</a:t>
            </a:r>
          </a:p>
          <a:p>
            <a:pPr marL="457200" lvl="0" indent="-336550" rtl="0">
              <a:spcBef>
                <a:spcPts val="0"/>
              </a:spcBef>
              <a:spcAft>
                <a:spcPts val="0"/>
              </a:spcAft>
              <a:buClr>
                <a:schemeClr val="dk1"/>
              </a:buClr>
              <a:buSzPts val="1700"/>
              <a:buChar char="●"/>
            </a:pPr>
            <a:endParaRPr lang="en-US" sz="1700" b="1" dirty="0">
              <a:solidFill>
                <a:srgbClr val="374151"/>
              </a:solidFill>
              <a:latin typeface="+mn-lt"/>
            </a:endParaRPr>
          </a:p>
          <a:p>
            <a:pPr marL="120650" lvl="0" rtl="0">
              <a:spcBef>
                <a:spcPts val="0"/>
              </a:spcBef>
              <a:spcAft>
                <a:spcPts val="0"/>
              </a:spcAft>
              <a:buClr>
                <a:schemeClr val="dk1"/>
              </a:buClr>
              <a:buSzPts val="1700"/>
            </a:pPr>
            <a:r>
              <a:rPr lang="en-US" sz="1700" dirty="0">
                <a:solidFill>
                  <a:schemeClr val="dk1"/>
                </a:solidFill>
              </a:rPr>
              <a:t>.</a:t>
            </a:r>
            <a:endParaRPr sz="17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46" name="Google Shape;146;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47" name="Google Shape;147;p19"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48" name="Google Shape;148;p19"/>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49" name="Google Shape;149;p19"/>
          <p:cNvSpPr txBox="1"/>
          <p:nvPr/>
        </p:nvSpPr>
        <p:spPr>
          <a:xfrm>
            <a:off x="1295375" y="83450"/>
            <a:ext cx="7391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rPr>
              <a:t>Base Paper Analysis</a:t>
            </a:r>
            <a:endParaRPr sz="3600" b="1">
              <a:solidFill>
                <a:schemeClr val="dk1"/>
              </a:solidFill>
            </a:endParaRPr>
          </a:p>
        </p:txBody>
      </p:sp>
      <p:sp>
        <p:nvSpPr>
          <p:cNvPr id="150" name="Google Shape;150;p19"/>
          <p:cNvSpPr txBox="1"/>
          <p:nvPr/>
        </p:nvSpPr>
        <p:spPr>
          <a:xfrm>
            <a:off x="1295375" y="887825"/>
            <a:ext cx="7391400" cy="4637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700" b="1" dirty="0">
                <a:solidFill>
                  <a:schemeClr val="dk1"/>
                </a:solidFill>
              </a:rPr>
              <a:t>Confirmation of Hypothesis:</a:t>
            </a:r>
            <a:endParaRPr sz="1700" b="1"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The multimodal emotion recognition can be improved by adaptively integrating features from facial expressions, speech, and EEG. The experimental results confirmed this hypothesis, as the proposed multimodal MER method outperformed the state-of-the-art methods that only used one or two modalities.</a:t>
            </a:r>
          </a:p>
          <a:p>
            <a:pPr marL="120650" lvl="0" algn="just" rtl="0">
              <a:spcBef>
                <a:spcPts val="0"/>
              </a:spcBef>
              <a:spcAft>
                <a:spcPts val="0"/>
              </a:spcAft>
              <a:buClr>
                <a:schemeClr val="dk1"/>
              </a:buClr>
              <a:buSzPts val="1700"/>
            </a:pPr>
            <a:endParaRPr sz="1700" dirty="0">
              <a:solidFill>
                <a:schemeClr val="dk1"/>
              </a:solidFill>
            </a:endParaRPr>
          </a:p>
          <a:p>
            <a:pPr marL="0" lvl="0" indent="0" algn="just" rtl="0">
              <a:spcBef>
                <a:spcPts val="0"/>
              </a:spcBef>
              <a:spcAft>
                <a:spcPts val="0"/>
              </a:spcAft>
              <a:buClr>
                <a:schemeClr val="dk1"/>
              </a:buClr>
              <a:buSzPts val="1100"/>
              <a:buFont typeface="Arial"/>
              <a:buNone/>
            </a:pPr>
            <a:r>
              <a:rPr lang="en-US" sz="1700" b="1" dirty="0">
                <a:solidFill>
                  <a:schemeClr val="dk1"/>
                </a:solidFill>
              </a:rPr>
              <a:t>Statistical Analysis:</a:t>
            </a:r>
            <a:endParaRPr sz="1700" b="1"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The experimental results were statistically analyzed using the paired t-test. The results showed that the proposed MER method was significantly better than the state-of-the-art methods on all three datasets.</a:t>
            </a:r>
          </a:p>
          <a:p>
            <a:pPr marL="120650" lvl="0" algn="just" rtl="0">
              <a:spcBef>
                <a:spcPts val="0"/>
              </a:spcBef>
              <a:spcAft>
                <a:spcPts val="0"/>
              </a:spcAft>
              <a:buClr>
                <a:schemeClr val="dk1"/>
              </a:buClr>
              <a:buSzPts val="1700"/>
            </a:pPr>
            <a:endParaRPr lang="en-US" sz="1700" dirty="0">
              <a:solidFill>
                <a:schemeClr val="dk1"/>
              </a:solidFill>
            </a:endParaRPr>
          </a:p>
          <a:p>
            <a:pPr marL="0" lvl="0" indent="0" algn="just" rtl="0">
              <a:spcBef>
                <a:spcPts val="0"/>
              </a:spcBef>
              <a:spcAft>
                <a:spcPts val="0"/>
              </a:spcAft>
              <a:buClr>
                <a:schemeClr val="dk1"/>
              </a:buClr>
              <a:buSzPts val="1100"/>
              <a:buFont typeface="Arial"/>
              <a:buNone/>
            </a:pPr>
            <a:r>
              <a:rPr lang="en-US" sz="1700" b="1" dirty="0">
                <a:solidFill>
                  <a:schemeClr val="dk1"/>
                </a:solidFill>
              </a:rPr>
              <a:t>Relevance of Findings:</a:t>
            </a:r>
            <a:endParaRPr sz="1700" dirty="0">
              <a:solidFill>
                <a:schemeClr val="dk1"/>
              </a:solidFill>
            </a:endParaRPr>
          </a:p>
          <a:p>
            <a:pPr marL="457200" lvl="0" indent="-336550" algn="just" rtl="0">
              <a:spcBef>
                <a:spcPts val="0"/>
              </a:spcBef>
              <a:spcAft>
                <a:spcPts val="0"/>
              </a:spcAft>
              <a:buClr>
                <a:schemeClr val="dk1"/>
              </a:buClr>
              <a:buSzPts val="1700"/>
              <a:buChar char="●"/>
            </a:pPr>
            <a:r>
              <a:rPr lang="en-US" sz="1700" dirty="0">
                <a:solidFill>
                  <a:schemeClr val="dk1"/>
                </a:solidFill>
              </a:rPr>
              <a:t>The findings of this research are relevant to a wide range of applications, such as human-computer interaction, affective computing, and educational technology.</a:t>
            </a:r>
            <a:endParaRPr sz="17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56" name="Google Shape;156;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57" name="Google Shape;157;p20"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8" name="Google Shape;158;p20"/>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59" name="Google Shape;159;p20"/>
          <p:cNvSpPr txBox="1"/>
          <p:nvPr/>
        </p:nvSpPr>
        <p:spPr>
          <a:xfrm>
            <a:off x="2068125" y="329800"/>
            <a:ext cx="62259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2800" b="1" cap="small">
                <a:solidFill>
                  <a:schemeClr val="dk1"/>
                </a:solidFill>
              </a:rPr>
              <a:t>OBJECTIVES OF THE PROJECT </a:t>
            </a:r>
            <a:r>
              <a:rPr lang="en-US" sz="2800" b="1" cap="small">
                <a:solidFill>
                  <a:schemeClr val="dk1"/>
                </a:solidFill>
                <a:latin typeface="Times New Roman"/>
                <a:ea typeface="Times New Roman"/>
                <a:cs typeface="Times New Roman"/>
                <a:sym typeface="Times New Roman"/>
              </a:rPr>
              <a:t> </a:t>
            </a:r>
            <a:r>
              <a:rPr lang="en-US" sz="2400" b="1" cap="small">
                <a:solidFill>
                  <a:schemeClr val="dk1"/>
                </a:solidFill>
                <a:latin typeface="Times New Roman"/>
                <a:ea typeface="Times New Roman"/>
                <a:cs typeface="Times New Roman"/>
                <a:sym typeface="Times New Roman"/>
              </a:rPr>
              <a:t>   </a:t>
            </a:r>
            <a:endParaRPr sz="4800" b="1">
              <a:solidFill>
                <a:schemeClr val="dk1"/>
              </a:solidFill>
              <a:latin typeface="Times New Roman"/>
              <a:ea typeface="Times New Roman"/>
              <a:cs typeface="Times New Roman"/>
              <a:sym typeface="Times New Roman"/>
            </a:endParaRPr>
          </a:p>
        </p:txBody>
      </p:sp>
      <p:sp>
        <p:nvSpPr>
          <p:cNvPr id="160" name="Google Shape;160;p20"/>
          <p:cNvSpPr txBox="1"/>
          <p:nvPr/>
        </p:nvSpPr>
        <p:spPr>
          <a:xfrm>
            <a:off x="1371600" y="1182800"/>
            <a:ext cx="7210800" cy="4554000"/>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buClr>
                <a:schemeClr val="dk1"/>
              </a:buClr>
              <a:buSzPts val="1100"/>
            </a:pPr>
            <a:r>
              <a:rPr lang="en-US" sz="1800" b="1" dirty="0">
                <a:solidFill>
                  <a:schemeClr val="dk1"/>
                </a:solidFill>
              </a:rPr>
              <a:t>Develop Emotion Detection Model</a:t>
            </a:r>
          </a:p>
          <a:p>
            <a:pPr marL="0" lvl="0" indent="0" rtl="0">
              <a:spcBef>
                <a:spcPts val="0"/>
              </a:spcBef>
              <a:spcAft>
                <a:spcPts val="0"/>
              </a:spcAft>
              <a:buClr>
                <a:schemeClr val="dk1"/>
              </a:buClr>
              <a:buSzPts val="1100"/>
              <a:buFont typeface="Arial"/>
              <a:buNone/>
            </a:pPr>
            <a:endParaRPr lang="en-US" sz="1800" b="1" dirty="0">
              <a:solidFill>
                <a:schemeClr val="dk1"/>
              </a:solidFill>
            </a:endParaRPr>
          </a:p>
          <a:p>
            <a:pPr marL="0" lvl="0" indent="0" rtl="0">
              <a:spcBef>
                <a:spcPts val="0"/>
              </a:spcBef>
              <a:spcAft>
                <a:spcPts val="0"/>
              </a:spcAft>
              <a:buClr>
                <a:schemeClr val="dk1"/>
              </a:buClr>
              <a:buSzPts val="1100"/>
              <a:buFont typeface="Arial"/>
              <a:buNone/>
            </a:pPr>
            <a:r>
              <a:rPr lang="en-US" sz="1800" dirty="0">
                <a:solidFill>
                  <a:schemeClr val="dk1"/>
                </a:solidFill>
              </a:rPr>
              <a:t>Create a robust facial emotion detection model that accurately identifies and classifies a range of emotions expressed by restaurant customers, including delight, excitement, dissatisfaction, and others.</a:t>
            </a:r>
          </a:p>
          <a:p>
            <a:pPr marL="0" lvl="0" indent="0" rtl="0">
              <a:spcBef>
                <a:spcPts val="0"/>
              </a:spcBef>
              <a:spcAft>
                <a:spcPts val="0"/>
              </a:spcAft>
              <a:buClr>
                <a:schemeClr val="dk1"/>
              </a:buClr>
              <a:buSzPts val="1100"/>
              <a:buFont typeface="Arial"/>
              <a:buNone/>
            </a:pPr>
            <a:endParaRPr lang="en-US" sz="1800" dirty="0">
              <a:solidFill>
                <a:schemeClr val="dk1"/>
              </a:solidFill>
            </a:endParaRPr>
          </a:p>
          <a:p>
            <a:pPr rtl="0" fontAlgn="base">
              <a:spcBef>
                <a:spcPts val="0"/>
              </a:spcBef>
              <a:spcAft>
                <a:spcPts val="0"/>
              </a:spcAft>
            </a:pPr>
            <a:r>
              <a:rPr lang="en-US" sz="1800" b="1" i="0" u="none" strike="noStrike" dirty="0">
                <a:solidFill>
                  <a:srgbClr val="000000"/>
                </a:solidFill>
                <a:effectLst/>
                <a:latin typeface="Times New Roman" panose="02020603050405020304" pitchFamily="18" charset="0"/>
              </a:rPr>
              <a:t>Real-Time Emotion Monitoring</a:t>
            </a:r>
          </a:p>
          <a:p>
            <a:pPr rtl="0" fontAlgn="base">
              <a:spcBef>
                <a:spcPts val="0"/>
              </a:spcBef>
              <a:spcAft>
                <a:spcPts val="0"/>
              </a:spcAft>
            </a:pPr>
            <a:endParaRPr lang="en-US" sz="1800" b="1" dirty="0">
              <a:latin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rPr>
              <a:t>Implement a real-time monitoring system within the restaurant to continuously capture and analyze customer emotions during their dining experience, leveraging live video feed or image analysis.</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en-US" sz="1800" b="1" i="0" u="none" strike="noStrike" dirty="0">
                <a:solidFill>
                  <a:srgbClr val="000000"/>
                </a:solidFill>
                <a:effectLst/>
                <a:latin typeface="Times New Roman" panose="02020603050405020304" pitchFamily="18" charset="0"/>
              </a:rPr>
              <a:t>Menu Optimization</a:t>
            </a:r>
          </a:p>
          <a:p>
            <a:pPr rtl="0" fontAlgn="base">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rPr>
              <a:t>Utilize emotion data to optimize the restaurant's menu offerings by identifying popular dishes and understanding customer preferences, leading to menu adjustments and enhancements.</a:t>
            </a:r>
            <a:endParaRPr lang="en-US" sz="3200" b="0" dirty="0">
              <a:effectLst/>
            </a:endParaRPr>
          </a:p>
          <a:p>
            <a:br>
              <a:rPr lang="en-US" sz="3200" dirty="0"/>
            </a:br>
            <a:endParaRPr lang="en-US" sz="2400" b="0" dirty="0">
              <a:effectLst/>
            </a:endParaRPr>
          </a:p>
          <a:p>
            <a:br>
              <a:rPr lang="en-US" sz="2400" dirty="0"/>
            </a:br>
            <a:endParaRPr lang="en-US" sz="18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66" name="Google Shape;166;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67" name="Google Shape;167;p21" descr="C:\Documents and Settings\ADMIN\Desktop\Courses Offered.jpg"/>
          <p:cNvPicPr preferRelativeResize="0"/>
          <p:nvPr/>
        </p:nvPicPr>
        <p:blipFill rotWithShape="1">
          <a:blip r:embed="rId3">
            <a:alphaModFix/>
          </a:blip>
          <a:srcRect/>
          <a:stretch/>
        </p:blipFill>
        <p:spPr>
          <a:xfrm>
            <a:off x="0" y="-193325"/>
            <a:ext cx="9144000" cy="6858000"/>
          </a:xfrm>
          <a:prstGeom prst="rect">
            <a:avLst/>
          </a:prstGeom>
          <a:noFill/>
          <a:ln>
            <a:noFill/>
          </a:ln>
        </p:spPr>
      </p:pic>
      <p:sp>
        <p:nvSpPr>
          <p:cNvPr id="168" name="Google Shape;168;p21"/>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69" name="Google Shape;169;p21"/>
          <p:cNvSpPr txBox="1"/>
          <p:nvPr/>
        </p:nvSpPr>
        <p:spPr>
          <a:xfrm>
            <a:off x="942531" y="2076450"/>
            <a:ext cx="3054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rPr>
              <a:t>System Model</a:t>
            </a:r>
            <a:endParaRPr sz="3200" b="1">
              <a:solidFill>
                <a:schemeClr val="dk1"/>
              </a:solidFill>
            </a:endParaRPr>
          </a:p>
        </p:txBody>
      </p:sp>
      <p:pic>
        <p:nvPicPr>
          <p:cNvPr id="170" name="Google Shape;170;p21"/>
          <p:cNvPicPr preferRelativeResize="0"/>
          <p:nvPr/>
        </p:nvPicPr>
        <p:blipFill>
          <a:blip r:embed="rId4">
            <a:alphaModFix/>
          </a:blip>
          <a:stretch>
            <a:fillRect/>
          </a:stretch>
        </p:blipFill>
        <p:spPr>
          <a:xfrm>
            <a:off x="4072225" y="-148037"/>
            <a:ext cx="4770150" cy="60269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1362</Words>
  <Application>Microsoft Office PowerPoint</Application>
  <PresentationFormat>On-screen Show (4:3)</PresentationFormat>
  <Paragraphs>201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Calibri</vt:lpstr>
      <vt:lpstr>Arial</vt:lpstr>
      <vt:lpstr>Roboto</vt:lpstr>
      <vt:lpstr>Office Theme</vt:lpstr>
      <vt:lpstr>cv</vt:lpstr>
      <vt:lpstr>cv</vt:lpstr>
      <vt:lpstr>cv</vt:lpstr>
      <vt:lpstr>cv</vt:lpstr>
      <vt:lpstr>cv</vt:lpstr>
      <vt:lpstr>cv</vt:lpstr>
      <vt:lpstr>cv</vt:lpstr>
      <vt:lpstr>cv</vt:lpstr>
      <vt:lpstr>cv</vt:lpstr>
      <vt:lpstr>cv</vt:lpstr>
      <vt:lpstr>cv</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Lenovo</dc:creator>
  <cp:lastModifiedBy>sarthak sahu</cp:lastModifiedBy>
  <cp:revision>1</cp:revision>
  <dcterms:modified xsi:type="dcterms:W3CDTF">2023-12-20T09:13:38Z</dcterms:modified>
</cp:coreProperties>
</file>