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8" r:id="rId5"/>
    <p:sldId id="269" r:id="rId6"/>
    <p:sldId id="270" r:id="rId7"/>
    <p:sldId id="271" r:id="rId8"/>
    <p:sldId id="272" r:id="rId9"/>
    <p:sldId id="273" r:id="rId10"/>
    <p:sldId id="274"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15082F-B169-49EE-9280-A7735300EC97}">
  <a:tblStyle styleId="{3315082F-B169-49EE-9280-A7735300EC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413"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76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79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640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00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42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2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a195f72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8a195f72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366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pPr lvl="0"/>
            <a:r>
              <a:rPr lang="en-US"/>
              <a:t>Click to edit Master text styles</a:t>
            </a: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Click to edit Master text styles</a:t>
            </a: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85" name="Google Shape;85;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0" y="13252"/>
            <a:ext cx="9144000" cy="6858000"/>
          </a:xfrm>
          <a:prstGeom prst="rect">
            <a:avLst/>
          </a:prstGeom>
          <a:noFill/>
          <a:ln>
            <a:noFill/>
          </a:ln>
        </p:spPr>
      </p:pic>
      <p:sp>
        <p:nvSpPr>
          <p:cNvPr id="87" name="Google Shape;87;p13"/>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8" name="Google Shape;88;p13"/>
          <p:cNvSpPr txBox="1"/>
          <p:nvPr/>
        </p:nvSpPr>
        <p:spPr>
          <a:xfrm>
            <a:off x="1025050" y="474550"/>
            <a:ext cx="7780500"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dirty="0">
                <a:solidFill>
                  <a:schemeClr val="dk1"/>
                </a:solidFill>
              </a:rPr>
              <a:t>Emotion Detection Using AI in Restaurants</a:t>
            </a:r>
          </a:p>
          <a:p>
            <a:pPr marL="0" marR="0" lvl="0" indent="0" algn="l" rtl="0">
              <a:spcBef>
                <a:spcPts val="0"/>
              </a:spcBef>
              <a:spcAft>
                <a:spcPts val="0"/>
              </a:spcAft>
              <a:buNone/>
            </a:pPr>
            <a:r>
              <a:rPr lang="en-IN" sz="3600" b="1" dirty="0">
                <a:solidFill>
                  <a:schemeClr val="dk1"/>
                </a:solidFill>
              </a:rPr>
              <a:t>Weekly Reports</a:t>
            </a:r>
          </a:p>
        </p:txBody>
      </p:sp>
      <p:sp>
        <p:nvSpPr>
          <p:cNvPr id="89" name="Google Shape;89;p13"/>
          <p:cNvSpPr txBox="1"/>
          <p:nvPr/>
        </p:nvSpPr>
        <p:spPr>
          <a:xfrm>
            <a:off x="1295400" y="2331250"/>
            <a:ext cx="4495800"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rPr>
              <a:t>Team Members</a:t>
            </a:r>
            <a:endParaRPr b="1" dirty="0"/>
          </a:p>
          <a:p>
            <a:r>
              <a:rPr lang="en-US" sz="2000" dirty="0">
                <a:latin typeface="Times New Roman"/>
                <a:cs typeface="Times New Roman"/>
              </a:rPr>
              <a:t>1. Anish Singhal </a:t>
            </a:r>
          </a:p>
          <a:p>
            <a:r>
              <a:rPr lang="en-US" sz="2000" dirty="0">
                <a:latin typeface="Times New Roman"/>
                <a:cs typeface="Times New Roman"/>
              </a:rPr>
              <a:t>2. Rishi Raj</a:t>
            </a:r>
          </a:p>
          <a:p>
            <a:r>
              <a:rPr lang="en-US" sz="2000" dirty="0">
                <a:latin typeface="Times New Roman"/>
                <a:cs typeface="Times New Roman"/>
              </a:rPr>
              <a:t>3. Samhitha P Rao</a:t>
            </a:r>
          </a:p>
          <a:p>
            <a:r>
              <a:rPr lang="en-US" sz="2000" dirty="0">
                <a:latin typeface="Times New Roman"/>
                <a:cs typeface="Times New Roman"/>
              </a:rPr>
              <a:t>4. Sarthak Sahu</a:t>
            </a:r>
          </a:p>
        </p:txBody>
      </p:sp>
      <p:sp>
        <p:nvSpPr>
          <p:cNvPr id="90" name="Google Shape;90;p13"/>
          <p:cNvSpPr txBox="1"/>
          <p:nvPr/>
        </p:nvSpPr>
        <p:spPr>
          <a:xfrm>
            <a:off x="1220400" y="4526750"/>
            <a:ext cx="7585150"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rPr>
              <a:t>Under the Guidance of </a:t>
            </a:r>
            <a:endParaRPr dirty="0"/>
          </a:p>
          <a:p>
            <a:r>
              <a:rPr lang="en-US" sz="2000" dirty="0">
                <a:latin typeface="Times New Roman"/>
                <a:cs typeface="Times New Roman"/>
              </a:rPr>
              <a:t>Nidhishree M S </a:t>
            </a:r>
          </a:p>
          <a:p>
            <a:r>
              <a:rPr lang="en-US" sz="2000" dirty="0">
                <a:latin typeface="Times New Roman"/>
                <a:cs typeface="Times New Roman"/>
              </a:rPr>
              <a:t>Assistant Professor, Department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09" name="Google Shape;109;p15"/>
          <p:cNvSpPr txBox="1"/>
          <p:nvPr/>
        </p:nvSpPr>
        <p:spPr>
          <a:xfrm>
            <a:off x="1588200" y="2455739"/>
            <a:ext cx="72129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dk1"/>
                </a:solidFill>
              </a:rPr>
              <a:t>Thank You</a:t>
            </a:r>
          </a:p>
        </p:txBody>
      </p:sp>
    </p:spTree>
    <p:extLst>
      <p:ext uri="{BB962C8B-B14F-4D97-AF65-F5344CB8AC3E}">
        <p14:creationId xmlns:p14="http://schemas.microsoft.com/office/powerpoint/2010/main" val="348534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96" name="Google Shape;96;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97" name="Google Shape;97;p1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14"/>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99" name="Google Shape;99;p14"/>
          <p:cNvSpPr txBox="1"/>
          <p:nvPr/>
        </p:nvSpPr>
        <p:spPr>
          <a:xfrm>
            <a:off x="1458500" y="544100"/>
            <a:ext cx="1919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rPr>
              <a:t>INDEX :</a:t>
            </a:r>
            <a:endParaRPr sz="3600" b="1">
              <a:solidFill>
                <a:schemeClr val="dk1"/>
              </a:solidFill>
            </a:endParaRPr>
          </a:p>
        </p:txBody>
      </p:sp>
      <p:sp>
        <p:nvSpPr>
          <p:cNvPr id="100" name="Google Shape;100;p14"/>
          <p:cNvSpPr txBox="1"/>
          <p:nvPr/>
        </p:nvSpPr>
        <p:spPr>
          <a:xfrm>
            <a:off x="1458500" y="1483925"/>
            <a:ext cx="4898700" cy="3001500"/>
          </a:xfrm>
          <a:prstGeom prst="rect">
            <a:avLst/>
          </a:prstGeom>
          <a:noFill/>
          <a:ln>
            <a:noFill/>
          </a:ln>
        </p:spPr>
        <p:txBody>
          <a:bodyPr spcFirstLastPara="1" wrap="square" lIns="91425" tIns="45700" rIns="91425" bIns="45700" anchor="t" anchorCtr="0">
            <a:spAutoFit/>
          </a:bodyPr>
          <a:lstStyle/>
          <a:p>
            <a:pPr marL="457200" marR="0" lvl="0" indent="-400050" algn="l" rtl="0">
              <a:spcBef>
                <a:spcPts val="0"/>
              </a:spcBef>
              <a:spcAft>
                <a:spcPts val="0"/>
              </a:spcAft>
              <a:buClr>
                <a:schemeClr val="dk1"/>
              </a:buClr>
              <a:buSzPts val="2700"/>
              <a:buAutoNum type="arabicPeriod"/>
            </a:pPr>
            <a:r>
              <a:rPr lang="en-US" sz="2700">
                <a:solidFill>
                  <a:schemeClr val="dk1"/>
                </a:solidFill>
              </a:rPr>
              <a:t>Introduction</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Literature Review</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Base Paper Analysis</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Project Description</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Challenges in current work</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Conclusions</a:t>
            </a:r>
            <a:endParaRPr sz="2700">
              <a:solidFill>
                <a:schemeClr val="dk1"/>
              </a:solidFill>
            </a:endParaRPr>
          </a:p>
          <a:p>
            <a:pPr marL="457200" marR="0" lvl="0" indent="-400050" algn="l" rtl="0">
              <a:spcBef>
                <a:spcPts val="0"/>
              </a:spcBef>
              <a:spcAft>
                <a:spcPts val="0"/>
              </a:spcAft>
              <a:buClr>
                <a:schemeClr val="dk1"/>
              </a:buClr>
              <a:buSzPts val="2700"/>
              <a:buAutoNum type="arabicPeriod"/>
            </a:pPr>
            <a:r>
              <a:rPr lang="en-US" sz="2700">
                <a:solidFill>
                  <a:schemeClr val="dk1"/>
                </a:solidFill>
              </a:rPr>
              <a:t>References</a:t>
            </a:r>
            <a:endParaRPr sz="2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09" name="Google Shape;109;p15"/>
          <p:cNvSpPr txBox="1"/>
          <p:nvPr/>
        </p:nvSpPr>
        <p:spPr>
          <a:xfrm>
            <a:off x="1435900" y="522700"/>
            <a:ext cx="72129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Nov 1-4: Initiating LLM Development</a:t>
            </a:r>
          </a:p>
        </p:txBody>
      </p:sp>
      <p:sp>
        <p:nvSpPr>
          <p:cNvPr id="110" name="Google Shape;110;p15"/>
          <p:cNvSpPr txBox="1"/>
          <p:nvPr/>
        </p:nvSpPr>
        <p:spPr>
          <a:xfrm>
            <a:off x="1435900" y="1939663"/>
            <a:ext cx="6804600" cy="2785348"/>
          </a:xfrm>
          <a:prstGeom prst="rect">
            <a:avLst/>
          </a:prstGeom>
          <a:noFill/>
          <a:ln>
            <a:noFill/>
          </a:ln>
        </p:spPr>
        <p:txBody>
          <a:bodyPr spcFirstLastPara="1" wrap="square" lIns="91425" tIns="91425" rIns="91425" bIns="91425" anchor="t" anchorCtr="0">
            <a:sp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During this week, our focus was on laying the foundation for our Language Model (LLM) project. We dedicated time to writing the essential code that forms the backbone of the LLM, setting the stage for subsequent phases of development.</a:t>
            </a:r>
            <a:endParaRPr lang="en-US" sz="2400" b="0" dirty="0">
              <a:effectLst/>
            </a:endParaRPr>
          </a:p>
          <a:p>
            <a:pPr rtl="0">
              <a:spcBef>
                <a:spcPts val="0"/>
              </a:spcBef>
              <a:spcAft>
                <a:spcPts val="1200"/>
              </a:spcAft>
            </a:pPr>
            <a:r>
              <a:rPr lang="en-US" sz="1800" b="0" i="0" u="none" strike="noStrike" dirty="0">
                <a:solidFill>
                  <a:srgbClr val="595959"/>
                </a:solidFill>
                <a:effectLst/>
                <a:latin typeface="Arial" panose="020B0604020202020204" pitchFamily="34" charset="0"/>
              </a:rPr>
              <a:t>We decided to use Deep Learning and Convolutional Neural Network (CNN) for developing the model. </a:t>
            </a:r>
            <a:endParaRPr lang="en-US" sz="2400" b="0" dirty="0">
              <a:effectLst/>
            </a:endParaRPr>
          </a:p>
          <a:p>
            <a:br>
              <a:rPr lang="en-US" sz="2400" dirty="0"/>
            </a:br>
            <a:endParaRPr lang="en-US" sz="1700" dirty="0">
              <a:solidFill>
                <a:schemeClr val="dk1"/>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pic>
        <p:nvPicPr>
          <p:cNvPr id="1029" name="Picture 5">
            <a:extLst>
              <a:ext uri="{FF2B5EF4-FFF2-40B4-BE49-F238E27FC236}">
                <a16:creationId xmlns:a16="http://schemas.microsoft.com/office/drawing/2014/main" id="{A01257AF-4B76-6558-54D0-128B4B7415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321" y="258793"/>
            <a:ext cx="4863411" cy="25210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EB48A9D1-3579-48D5-A035-177838F566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321" y="2991175"/>
            <a:ext cx="57054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2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09" name="Google Shape;109;p15"/>
          <p:cNvSpPr txBox="1"/>
          <p:nvPr/>
        </p:nvSpPr>
        <p:spPr>
          <a:xfrm>
            <a:off x="1435900" y="522700"/>
            <a:ext cx="72129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Nov 6-11: Code Completion and Dataset Exploration</a:t>
            </a:r>
          </a:p>
        </p:txBody>
      </p:sp>
      <p:sp>
        <p:nvSpPr>
          <p:cNvPr id="110" name="Google Shape;110;p15"/>
          <p:cNvSpPr txBox="1"/>
          <p:nvPr/>
        </p:nvSpPr>
        <p:spPr>
          <a:xfrm>
            <a:off x="1435900" y="1939663"/>
            <a:ext cx="6804600" cy="1723518"/>
          </a:xfrm>
          <a:prstGeom prst="rect">
            <a:avLst/>
          </a:prstGeom>
          <a:noFill/>
          <a:ln>
            <a:noFill/>
          </a:ln>
        </p:spPr>
        <p:txBody>
          <a:bodyPr spcFirstLastPara="1" wrap="square" lIns="91425" tIns="91425" rIns="91425" bIns="91425" anchor="t" anchorCtr="0">
            <a:sp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The second week saw significant progress as we completed the core code for the LLM. Simultaneously, efforts were directed towards finding a suitable dataset tailored to our LLM's objectives, ensuring that the model aligns seamlessly with our project requirements.</a:t>
            </a:r>
          </a:p>
        </p:txBody>
      </p:sp>
    </p:spTree>
    <p:extLst>
      <p:ext uri="{BB962C8B-B14F-4D97-AF65-F5344CB8AC3E}">
        <p14:creationId xmlns:p14="http://schemas.microsoft.com/office/powerpoint/2010/main" val="396512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023F0478-74FA-05EA-A75A-CA3D33AB2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23" y="77597"/>
            <a:ext cx="5595900" cy="2498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90155-371A-93B0-38C6-49EC42FDA3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9771" y="2822325"/>
            <a:ext cx="5701323" cy="2310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09" name="Google Shape;109;p15"/>
          <p:cNvSpPr txBox="1"/>
          <p:nvPr/>
        </p:nvSpPr>
        <p:spPr>
          <a:xfrm>
            <a:off x="1435900" y="522700"/>
            <a:ext cx="7212900"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Nov 13-25: Online Dataset Utilization and Expansion</a:t>
            </a:r>
          </a:p>
          <a:p>
            <a:pPr marL="0" marR="0" lvl="0" indent="0" algn="l" rtl="0">
              <a:spcBef>
                <a:spcPts val="0"/>
              </a:spcBef>
              <a:spcAft>
                <a:spcPts val="0"/>
              </a:spcAft>
              <a:buNone/>
            </a:pPr>
            <a:endParaRPr lang="en-US" sz="3600" b="1" dirty="0">
              <a:solidFill>
                <a:schemeClr val="dk1"/>
              </a:solidFill>
            </a:endParaRPr>
          </a:p>
        </p:txBody>
      </p:sp>
      <p:sp>
        <p:nvSpPr>
          <p:cNvPr id="110" name="Google Shape;110;p15"/>
          <p:cNvSpPr txBox="1"/>
          <p:nvPr/>
        </p:nvSpPr>
        <p:spPr>
          <a:xfrm>
            <a:off x="1435900" y="1939663"/>
            <a:ext cx="6804600" cy="2462182"/>
          </a:xfrm>
          <a:prstGeom prst="rect">
            <a:avLst/>
          </a:prstGeom>
          <a:noFill/>
          <a:ln>
            <a:noFill/>
          </a:ln>
        </p:spPr>
        <p:txBody>
          <a:bodyPr spcFirstLastPara="1" wrap="square" lIns="91425" tIns="91425" rIns="91425" bIns="91425" anchor="t" anchorCtr="0">
            <a:sp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To augment our dataset, we began utilizing existing online resources for model training. The focus extended to acquiring additional datasets, broadening the scope of the LLM's learning and improving its adaptability to diverse linguistic contexts.</a:t>
            </a:r>
            <a:endParaRPr lang="en-US" sz="2400" b="0" dirty="0">
              <a:effectLst/>
            </a:endParaRPr>
          </a:p>
          <a:p>
            <a:br>
              <a:rPr lang="en-US" sz="2400" b="0" dirty="0">
                <a:effectLst/>
              </a:rPr>
            </a:br>
            <a:br>
              <a:rPr lang="en-US" sz="2400" b="0" dirty="0">
                <a:effectLst/>
              </a:rPr>
            </a:br>
            <a:endParaRPr lang="en-US" sz="1800" b="0" i="0" u="none" strike="noStrike" dirty="0">
              <a:solidFill>
                <a:srgbClr val="595959"/>
              </a:solidFill>
              <a:effectLst/>
              <a:latin typeface="Arial" panose="020B0604020202020204" pitchFamily="34" charset="0"/>
            </a:endParaRPr>
          </a:p>
        </p:txBody>
      </p:sp>
    </p:spTree>
    <p:extLst>
      <p:ext uri="{BB962C8B-B14F-4D97-AF65-F5344CB8AC3E}">
        <p14:creationId xmlns:p14="http://schemas.microsoft.com/office/powerpoint/2010/main" val="37386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023F0478-74FA-05EA-A75A-CA3D33AB2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23" y="77597"/>
            <a:ext cx="5595900" cy="2498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90155-371A-93B0-38C6-49EC42FDA3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9771" y="2822325"/>
            <a:ext cx="5701323" cy="2310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5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6" name="Google Shape;10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107" name="Google Shape;107;p1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8" name="Google Shape;108;p15"/>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109" name="Google Shape;109;p15"/>
          <p:cNvSpPr txBox="1"/>
          <p:nvPr/>
        </p:nvSpPr>
        <p:spPr>
          <a:xfrm>
            <a:off x="1435900" y="522700"/>
            <a:ext cx="7212900"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Nov 27-30: Formulating Happiness Score Equation</a:t>
            </a:r>
          </a:p>
          <a:p>
            <a:pPr marL="0" marR="0" lvl="0" indent="0" algn="l" rtl="0">
              <a:spcBef>
                <a:spcPts val="0"/>
              </a:spcBef>
              <a:spcAft>
                <a:spcPts val="0"/>
              </a:spcAft>
              <a:buNone/>
            </a:pPr>
            <a:endParaRPr lang="en-US" sz="3600" b="1" dirty="0">
              <a:solidFill>
                <a:schemeClr val="dk1"/>
              </a:solidFill>
            </a:endParaRPr>
          </a:p>
        </p:txBody>
      </p:sp>
      <p:sp>
        <p:nvSpPr>
          <p:cNvPr id="110" name="Google Shape;110;p15"/>
          <p:cNvSpPr txBox="1"/>
          <p:nvPr/>
        </p:nvSpPr>
        <p:spPr>
          <a:xfrm>
            <a:off x="1435900" y="1939663"/>
            <a:ext cx="6804600" cy="4616618"/>
          </a:xfrm>
          <a:prstGeom prst="rect">
            <a:avLst/>
          </a:prstGeom>
          <a:noFill/>
          <a:ln>
            <a:noFill/>
          </a:ln>
        </p:spPr>
        <p:txBody>
          <a:bodyPr spcFirstLastPara="1" wrap="square" lIns="91425" tIns="91425" rIns="91425" bIns="91425" anchor="t" anchorCtr="0">
            <a:spAutoFit/>
          </a:bodyPr>
          <a:lstStyle/>
          <a:p>
            <a:pPr rtl="0">
              <a:spcBef>
                <a:spcPts val="0"/>
              </a:spcBef>
              <a:spcAft>
                <a:spcPts val="1200"/>
              </a:spcAft>
            </a:pPr>
            <a:r>
              <a:rPr lang="en-US" sz="1800" b="0" i="0" u="none" strike="noStrike" dirty="0">
                <a:solidFill>
                  <a:srgbClr val="595959"/>
                </a:solidFill>
                <a:effectLst/>
                <a:latin typeface="Arial" panose="020B0604020202020204" pitchFamily="34" charset="0"/>
              </a:rPr>
              <a:t>In the final week of November, we shifted our attention to the practical application of our project. Specifically, we dedicated efforts to create an equation for calculating the Happiness Score in a restaurant, a crucial aspect of our LLM's functionality in real-world scenarios</a:t>
            </a:r>
          </a:p>
          <a:p>
            <a:pPr rtl="0">
              <a:spcBef>
                <a:spcPts val="0"/>
              </a:spcBef>
              <a:spcAft>
                <a:spcPts val="0"/>
              </a:spcAft>
            </a:pPr>
            <a:r>
              <a:rPr lang="fr-FR" sz="1800" b="0" i="0" u="none" strike="noStrike" dirty="0" err="1">
                <a:solidFill>
                  <a:srgbClr val="595959"/>
                </a:solidFill>
                <a:effectLst/>
                <a:latin typeface="Arial" panose="020B0604020202020204" pitchFamily="34" charset="0"/>
              </a:rPr>
              <a:t>hap</a:t>
            </a:r>
            <a:r>
              <a:rPr lang="fr-FR" sz="1800" b="0" i="0" u="none" strike="noStrike" dirty="0">
                <a:solidFill>
                  <a:srgbClr val="595959"/>
                </a:solidFill>
                <a:effectLst/>
                <a:latin typeface="Arial" panose="020B0604020202020204" pitchFamily="34" charset="0"/>
              </a:rPr>
              <a:t> += 1</a:t>
            </a:r>
            <a:endParaRPr lang="fr-FR" sz="3200" b="0" dirty="0">
              <a:effectLst/>
            </a:endParaRPr>
          </a:p>
          <a:p>
            <a:pPr rtl="0">
              <a:spcBef>
                <a:spcPts val="0"/>
              </a:spcBef>
              <a:spcAft>
                <a:spcPts val="0"/>
              </a:spcAft>
            </a:pPr>
            <a:r>
              <a:rPr lang="fr-FR" sz="1800" b="0" i="0" u="none" strike="noStrike" dirty="0">
                <a:solidFill>
                  <a:srgbClr val="595959"/>
                </a:solidFill>
                <a:effectLst/>
                <a:latin typeface="Arial" panose="020B0604020202020204" pitchFamily="34" charset="0"/>
              </a:rPr>
              <a:t>sa += 1</a:t>
            </a:r>
            <a:endParaRPr lang="fr-FR" sz="3200" b="0" dirty="0">
              <a:effectLst/>
            </a:endParaRPr>
          </a:p>
          <a:p>
            <a:pPr rtl="0">
              <a:spcBef>
                <a:spcPts val="0"/>
              </a:spcBef>
              <a:spcAft>
                <a:spcPts val="0"/>
              </a:spcAft>
            </a:pPr>
            <a:r>
              <a:rPr lang="fr-FR" sz="1800" b="0" i="0" u="none" strike="noStrike" dirty="0">
                <a:solidFill>
                  <a:srgbClr val="595959"/>
                </a:solidFill>
                <a:effectLst/>
                <a:latin typeface="Arial" panose="020B0604020202020204" pitchFamily="34" charset="0"/>
              </a:rPr>
              <a:t>dis += 0.5</a:t>
            </a:r>
            <a:endParaRPr lang="fr-FR" sz="3200" b="0" dirty="0">
              <a:effectLst/>
            </a:endParaRPr>
          </a:p>
          <a:p>
            <a:pPr rtl="0">
              <a:spcBef>
                <a:spcPts val="0"/>
              </a:spcBef>
              <a:spcAft>
                <a:spcPts val="0"/>
              </a:spcAft>
            </a:pPr>
            <a:r>
              <a:rPr lang="fr-FR" sz="1800" b="0" i="0" u="none" strike="noStrike" dirty="0">
                <a:solidFill>
                  <a:srgbClr val="595959"/>
                </a:solidFill>
                <a:effectLst/>
                <a:latin typeface="Arial" panose="020B0604020202020204" pitchFamily="34" charset="0"/>
              </a:rPr>
              <a:t>sur += 0.5</a:t>
            </a:r>
            <a:endParaRPr lang="fr-FR" sz="3200" b="0" dirty="0">
              <a:effectLst/>
            </a:endParaRPr>
          </a:p>
          <a:p>
            <a:pPr rtl="0">
              <a:spcBef>
                <a:spcPts val="0"/>
              </a:spcBef>
              <a:spcAft>
                <a:spcPts val="0"/>
              </a:spcAft>
            </a:pPr>
            <a:r>
              <a:rPr lang="fr-FR" sz="1800" b="0" i="0" u="none" strike="noStrike" dirty="0">
                <a:solidFill>
                  <a:srgbClr val="595959"/>
                </a:solidFill>
                <a:effectLst/>
                <a:latin typeface="Arial" panose="020B0604020202020204" pitchFamily="34" charset="0"/>
              </a:rPr>
              <a:t>Rating = ((</a:t>
            </a:r>
            <a:r>
              <a:rPr lang="fr-FR" sz="1800" b="0" i="0" u="none" strike="noStrike" dirty="0" err="1">
                <a:solidFill>
                  <a:srgbClr val="595959"/>
                </a:solidFill>
                <a:effectLst/>
                <a:latin typeface="Arial" panose="020B0604020202020204" pitchFamily="34" charset="0"/>
              </a:rPr>
              <a:t>hap</a:t>
            </a:r>
            <a:r>
              <a:rPr lang="fr-FR" sz="1800" b="0" i="0" u="none" strike="noStrike" dirty="0">
                <a:solidFill>
                  <a:srgbClr val="595959"/>
                </a:solidFill>
                <a:effectLst/>
                <a:latin typeface="Arial" panose="020B0604020202020204" pitchFamily="34" charset="0"/>
              </a:rPr>
              <a:t> + sur) / (</a:t>
            </a:r>
            <a:r>
              <a:rPr lang="fr-FR" sz="1800" b="0" i="0" u="none" strike="noStrike" dirty="0" err="1">
                <a:solidFill>
                  <a:srgbClr val="595959"/>
                </a:solidFill>
                <a:effectLst/>
                <a:latin typeface="Arial" panose="020B0604020202020204" pitchFamily="34" charset="0"/>
              </a:rPr>
              <a:t>hap</a:t>
            </a:r>
            <a:r>
              <a:rPr lang="fr-FR" sz="1800" b="0" i="0" u="none" strike="noStrike" dirty="0">
                <a:solidFill>
                  <a:srgbClr val="595959"/>
                </a:solidFill>
                <a:effectLst/>
                <a:latin typeface="Arial" panose="020B0604020202020204" pitchFamily="34" charset="0"/>
              </a:rPr>
              <a:t> + sa + sur + dis)) * 10</a:t>
            </a:r>
            <a:endParaRPr lang="fr-FR" sz="3200" b="0" dirty="0">
              <a:effectLst/>
            </a:endParaRPr>
          </a:p>
          <a:p>
            <a:br>
              <a:rPr lang="fr-FR" sz="3200" b="0" dirty="0">
                <a:effectLst/>
              </a:rPr>
            </a:br>
            <a:br>
              <a:rPr lang="en-US" sz="2400" b="0" dirty="0">
                <a:effectLst/>
              </a:rPr>
            </a:br>
            <a:br>
              <a:rPr lang="en-US" sz="2400" b="0" dirty="0">
                <a:effectLst/>
              </a:rPr>
            </a:br>
            <a:endParaRPr lang="en-US" sz="1800" b="0" i="0" u="none" strike="noStrike" dirty="0">
              <a:solidFill>
                <a:srgbClr val="595959"/>
              </a:solidFill>
              <a:effectLst/>
              <a:latin typeface="Arial" panose="020B0604020202020204" pitchFamily="34" charset="0"/>
            </a:endParaRPr>
          </a:p>
        </p:txBody>
      </p:sp>
    </p:spTree>
    <p:extLst>
      <p:ext uri="{BB962C8B-B14F-4D97-AF65-F5344CB8AC3E}">
        <p14:creationId xmlns:p14="http://schemas.microsoft.com/office/powerpoint/2010/main" val="27737494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Batch 61 pptx</Template>
  <TotalTime>9</TotalTime>
  <Words>409</Words>
  <Application>Microsoft Office PowerPoint</Application>
  <PresentationFormat>On-screen Show (4:3)</PresentationFormat>
  <Paragraphs>56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Times New Roman</vt:lpstr>
      <vt:lpstr>Calibri</vt:lpstr>
      <vt:lpstr>Arial</vt:lpstr>
      <vt:lpstr>Office Theme</vt:lpstr>
      <vt:lpstr>cv</vt:lpstr>
      <vt:lpstr>cv</vt:lpstr>
      <vt:lpstr>cv</vt:lpstr>
      <vt:lpstr>cv</vt:lpstr>
      <vt:lpstr>cv</vt:lpstr>
      <vt:lpstr>cv</vt:lpstr>
      <vt:lpstr>cv</vt:lpstr>
      <vt:lpstr>cv</vt:lpstr>
      <vt:lpstr>cv</vt:lpstr>
      <vt:lpstr>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sarthak sahu</dc:creator>
  <cp:lastModifiedBy>sarthak sahu</cp:lastModifiedBy>
  <cp:revision>1</cp:revision>
  <dcterms:created xsi:type="dcterms:W3CDTF">2023-12-20T09:02:12Z</dcterms:created>
  <dcterms:modified xsi:type="dcterms:W3CDTF">2023-12-20T09:11:25Z</dcterms:modified>
</cp:coreProperties>
</file>