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embeddedFontLst>
    <p:embeddedFont>
      <p:font typeface="Average"/>
      <p:regular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hMym/kPYxHrn3ufqQvdDThnrE4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verage-regular.fntdata"/><Relationship Id="rId11" Type="http://schemas.openxmlformats.org/officeDocument/2006/relationships/slide" Target="slides/slide7.xml"/><Relationship Id="rId22" Type="http://schemas.openxmlformats.org/officeDocument/2006/relationships/font" Target="fonts/Oswald-bold.fntdata"/><Relationship Id="rId10" Type="http://schemas.openxmlformats.org/officeDocument/2006/relationships/slide" Target="slides/slide6.xml"/><Relationship Id="rId21" Type="http://schemas.openxmlformats.org/officeDocument/2006/relationships/font" Target="fonts/Oswald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89d42281d8_1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289d42281d8_1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g289d42281d8_1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98f4583a11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g298f4583a11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98f4583a11_1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g298f4583a11_1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96d712071c_0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g296d712071c_0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98f4583a11_1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g298f4583a11_1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e89a2cf439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1e89a2cf439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g1e89a2cf439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e89a2cf43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1e89a2cf43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g1e89a2cf439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" name="Google Shape;7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" name="Google Shape;8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98f4583a1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g298f4583a11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96d712071c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g296d712071c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96d712071c_0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g296d712071c_0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96d712071c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g296d712071c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973a9efaca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g2973a9efaca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24c328a80ac_0_676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5" name="Google Shape;15;g24c328a80ac_0_676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g24c328a80ac_0_676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g24c328a80ac_0_676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g24c328a80ac_0_676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c328a80ac_0_667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8" name="Google Shape;58;g24c328a80ac_0_667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4c328a80ac_0_670"/>
          <p:cNvSpPr txBox="1"/>
          <p:nvPr>
            <p:ph hasCustomPrompt="1" type="title"/>
          </p:nvPr>
        </p:nvSpPr>
        <p:spPr>
          <a:xfrm>
            <a:off x="415600" y="1673700"/>
            <a:ext cx="11360700" cy="25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61" name="Google Shape;61;g24c328a80ac_0_670"/>
          <p:cNvSpPr txBox="1"/>
          <p:nvPr>
            <p:ph idx="1" type="body"/>
          </p:nvPr>
        </p:nvSpPr>
        <p:spPr>
          <a:xfrm>
            <a:off x="415600" y="43045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62" name="Google Shape;62;g24c328a80ac_0_670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c328a80ac_0_674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g24c328a80ac_0_630"/>
          <p:cNvGrpSpPr/>
          <p:nvPr/>
        </p:nvGrpSpPr>
        <p:grpSpPr>
          <a:xfrm>
            <a:off x="5800234" y="3807170"/>
            <a:ext cx="591423" cy="140843"/>
            <a:chOff x="4137525" y="2915950"/>
            <a:chExt cx="869100" cy="207000"/>
          </a:xfrm>
        </p:grpSpPr>
        <p:sp>
          <p:nvSpPr>
            <p:cNvPr id="21" name="Google Shape;21;g24c328a80ac_0_630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g24c328a80ac_0_630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g24c328a80ac_0_630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" name="Google Shape;24;g24c328a80ac_0_630"/>
          <p:cNvSpPr txBox="1"/>
          <p:nvPr>
            <p:ph type="ctrTitle"/>
          </p:nvPr>
        </p:nvSpPr>
        <p:spPr>
          <a:xfrm>
            <a:off x="895010" y="1321067"/>
            <a:ext cx="10401900" cy="2306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25" name="Google Shape;25;g24c328a80ac_0_630"/>
          <p:cNvSpPr txBox="1"/>
          <p:nvPr>
            <p:ph idx="1" type="subTitle"/>
          </p:nvPr>
        </p:nvSpPr>
        <p:spPr>
          <a:xfrm>
            <a:off x="895000" y="4233168"/>
            <a:ext cx="104019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6" name="Google Shape;26;g24c328a80ac_0_630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24c328a80ac_0_638"/>
          <p:cNvSpPr txBox="1"/>
          <p:nvPr>
            <p:ph type="title"/>
          </p:nvPr>
        </p:nvSpPr>
        <p:spPr>
          <a:xfrm>
            <a:off x="895000" y="2855000"/>
            <a:ext cx="104697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9" name="Google Shape;29;g24c328a80ac_0_638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24c328a80ac_0_64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2" name="Google Shape;32;g24c328a80ac_0_64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3" name="Google Shape;33;g24c328a80ac_0_641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24c328a80ac_0_64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6" name="Google Shape;36;g24c328a80ac_0_645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g24c328a80ac_0_645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g24c328a80ac_0_645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24c328a80ac_0_65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41" name="Google Shape;41;g24c328a80ac_0_650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4c328a80ac_0_653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44" name="Google Shape;44;g24c328a80ac_0_653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5" name="Google Shape;45;g24c328a80ac_0_653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24c328a80ac_0_657"/>
          <p:cNvSpPr txBox="1"/>
          <p:nvPr>
            <p:ph type="title"/>
          </p:nvPr>
        </p:nvSpPr>
        <p:spPr>
          <a:xfrm>
            <a:off x="653667" y="701800"/>
            <a:ext cx="83028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g24c328a80ac_0_657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24c328a80ac_0_660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" name="Google Shape;51;g24c328a80ac_0_660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g24c328a80ac_0_660"/>
          <p:cNvSpPr txBox="1"/>
          <p:nvPr>
            <p:ph type="title"/>
          </p:nvPr>
        </p:nvSpPr>
        <p:spPr>
          <a:xfrm>
            <a:off x="354000" y="1441867"/>
            <a:ext cx="5393700" cy="22803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53" name="Google Shape;53;g24c328a80ac_0_660"/>
          <p:cNvSpPr txBox="1"/>
          <p:nvPr>
            <p:ph idx="1" type="subTitle"/>
          </p:nvPr>
        </p:nvSpPr>
        <p:spPr>
          <a:xfrm>
            <a:off x="354000" y="3793601"/>
            <a:ext cx="5393700" cy="17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" name="Google Shape;54;g24c328a80ac_0_660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" name="Google Shape;55;g24c328a80ac_0_660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4c328a80ac_0_62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b="0" i="0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b="0" i="0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b="0" i="0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b="0" i="0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b="0" i="0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b="0" i="0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b="0" i="0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b="0" i="0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b="0" i="0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1" name="Google Shape;11;g24c328a80ac_0_626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verage"/>
              <a:buChar char="●"/>
              <a:defRPr b="0" i="0" sz="2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b="0" i="0" sz="19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492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■"/>
              <a:defRPr b="0" i="0" sz="19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492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●"/>
              <a:defRPr b="0" i="0" sz="19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492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b="0" i="0" sz="19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492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■"/>
              <a:defRPr b="0" i="0" sz="19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492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●"/>
              <a:defRPr b="0" i="0" sz="19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492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b="0" i="0" sz="19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492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■"/>
              <a:defRPr b="0" i="0" sz="19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12" name="Google Shape;12;g24c328a80ac_0_626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89d42281d8_1_13"/>
          <p:cNvSpPr txBox="1"/>
          <p:nvPr>
            <p:ph idx="4294967295" type="ctrTitle"/>
          </p:nvPr>
        </p:nvSpPr>
        <p:spPr>
          <a:xfrm>
            <a:off x="895050" y="2900549"/>
            <a:ext cx="104019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Calibri"/>
              <a:buNone/>
            </a:pPr>
            <a:r>
              <a:rPr b="0" i="0" lang="en-US" sz="3500" u="none" cap="none" strike="noStrike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b="0" i="0" lang="en-US" sz="3600" u="none" cap="none" strike="noStrike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HONEST: Measuring Hurtful Sentence Completion in Language Model”</a:t>
            </a:r>
            <a:r>
              <a:rPr lang="en-US" sz="36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b="1" lang="en-US" sz="29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PROJECT</a:t>
            </a:r>
            <a:endParaRPr b="1" sz="2500" u="none" cap="none" strike="noStrike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g289d42281d8_1_13"/>
          <p:cNvSpPr txBox="1"/>
          <p:nvPr>
            <p:ph idx="4294967295" type="subTitle"/>
          </p:nvPr>
        </p:nvSpPr>
        <p:spPr>
          <a:xfrm>
            <a:off x="895050" y="4454668"/>
            <a:ext cx="104019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verage"/>
              <a:buNone/>
            </a:pPr>
            <a:r>
              <a:rPr b="0" i="0" lang="en-US" sz="29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- GROUP 44</a:t>
            </a:r>
            <a:endParaRPr b="0" i="0" sz="2900" u="none" cap="none" strike="noStrik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98f4583a11_1_0"/>
          <p:cNvSpPr txBox="1"/>
          <p:nvPr/>
        </p:nvSpPr>
        <p:spPr>
          <a:xfrm>
            <a:off x="732300" y="1439275"/>
            <a:ext cx="10727400" cy="39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rage"/>
              <a:buChar char="❏"/>
            </a:pPr>
            <a:r>
              <a:rPr lang="en-US" sz="2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Another Fine tuning approach to increase the performance of applications using a dataset (IMDB, Amazon Reviews)</a:t>
            </a:r>
            <a:endParaRPr sz="24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1C23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5" name="Google Shape;135;g298f4583a11_1_0"/>
          <p:cNvSpPr txBox="1"/>
          <p:nvPr>
            <p:ph type="title"/>
          </p:nvPr>
        </p:nvSpPr>
        <p:spPr>
          <a:xfrm>
            <a:off x="423000" y="0"/>
            <a:ext cx="11769000" cy="104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r>
              <a:rPr lang="en-US" sz="32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BASED TUNING</a:t>
            </a:r>
            <a:endParaRPr sz="32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6" name="Google Shape;136;g298f4583a11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6804" y="2455250"/>
            <a:ext cx="4938399" cy="370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98f4583a11_1_6"/>
          <p:cNvSpPr txBox="1"/>
          <p:nvPr/>
        </p:nvSpPr>
        <p:spPr>
          <a:xfrm>
            <a:off x="1431663" y="0"/>
            <a:ext cx="77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verage"/>
                <a:ea typeface="Average"/>
                <a:cs typeface="Average"/>
                <a:sym typeface="Average"/>
              </a:rPr>
              <a:t>vfs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2" name="Google Shape;142;g298f4583a11_1_6"/>
          <p:cNvSpPr txBox="1"/>
          <p:nvPr/>
        </p:nvSpPr>
        <p:spPr>
          <a:xfrm>
            <a:off x="904113" y="135275"/>
            <a:ext cx="77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3" name="Google Shape;143;g298f4583a11_1_6"/>
          <p:cNvSpPr txBox="1"/>
          <p:nvPr>
            <p:ph type="title"/>
          </p:nvPr>
        </p:nvSpPr>
        <p:spPr>
          <a:xfrm>
            <a:off x="930425" y="963175"/>
            <a:ext cx="10331100" cy="104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BEFORE </a:t>
            </a:r>
            <a:r>
              <a:rPr lang="en-US" sz="2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BASED TUNING</a:t>
            </a:r>
            <a:endParaRPr sz="28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g298f4583a11_1_6"/>
          <p:cNvSpPr txBox="1"/>
          <p:nvPr>
            <p:ph type="title"/>
          </p:nvPr>
        </p:nvSpPr>
        <p:spPr>
          <a:xfrm>
            <a:off x="786274" y="3689125"/>
            <a:ext cx="10472400" cy="104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</a:t>
            </a:r>
            <a:r>
              <a:rPr lang="en-US" sz="2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BASED TUNING</a:t>
            </a:r>
            <a:endParaRPr sz="28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5" name="Google Shape;145;g298f4583a11_1_6"/>
          <p:cNvPicPr preferRelativeResize="0"/>
          <p:nvPr/>
        </p:nvPicPr>
        <p:blipFill rotWithShape="1">
          <a:blip r:embed="rId3">
            <a:alphaModFix/>
          </a:blip>
          <a:srcRect b="0" l="0" r="15469" t="0"/>
          <a:stretch/>
        </p:blipFill>
        <p:spPr>
          <a:xfrm>
            <a:off x="930413" y="2008963"/>
            <a:ext cx="10331175" cy="132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298f4583a11_1_6"/>
          <p:cNvSpPr txBox="1"/>
          <p:nvPr>
            <p:ph type="title"/>
          </p:nvPr>
        </p:nvSpPr>
        <p:spPr>
          <a:xfrm>
            <a:off x="423000" y="0"/>
            <a:ext cx="11769000" cy="104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BASED TUNING</a:t>
            </a:r>
            <a:endParaRPr sz="32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7" name="Google Shape;147;g298f4583a11_1_6"/>
          <p:cNvPicPr preferRelativeResize="0"/>
          <p:nvPr/>
        </p:nvPicPr>
        <p:blipFill rotWithShape="1">
          <a:blip r:embed="rId4">
            <a:alphaModFix/>
          </a:blip>
          <a:srcRect b="0" l="0" r="5562" t="0"/>
          <a:stretch/>
        </p:blipFill>
        <p:spPr>
          <a:xfrm>
            <a:off x="930425" y="4939850"/>
            <a:ext cx="10331149" cy="122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96d712071c_0_59"/>
          <p:cNvSpPr txBox="1"/>
          <p:nvPr/>
        </p:nvSpPr>
        <p:spPr>
          <a:xfrm>
            <a:off x="732300" y="1439275"/>
            <a:ext cx="10727400" cy="39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1C23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3" name="Google Shape;153;g296d712071c_0_59"/>
          <p:cNvSpPr txBox="1"/>
          <p:nvPr>
            <p:ph type="title"/>
          </p:nvPr>
        </p:nvSpPr>
        <p:spPr>
          <a:xfrm>
            <a:off x="423000" y="0"/>
            <a:ext cx="11769000" cy="104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sz="34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4" name="Google Shape;154;g296d712071c_0_59"/>
          <p:cNvPicPr preferRelativeResize="0"/>
          <p:nvPr/>
        </p:nvPicPr>
        <p:blipFill rotWithShape="1">
          <a:blip r:embed="rId3">
            <a:alphaModFix/>
          </a:blip>
          <a:srcRect b="2044" l="699" r="807" t="1523"/>
          <a:stretch/>
        </p:blipFill>
        <p:spPr>
          <a:xfrm>
            <a:off x="806825" y="1505025"/>
            <a:ext cx="10566275" cy="414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98f4583a11_1_19"/>
          <p:cNvSpPr txBox="1"/>
          <p:nvPr>
            <p:ph idx="1" type="body"/>
          </p:nvPr>
        </p:nvSpPr>
        <p:spPr>
          <a:xfrm>
            <a:off x="601200" y="1569750"/>
            <a:ext cx="111420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lnSpcReduction="10000"/>
          </a:bodyPr>
          <a:lstStyle/>
          <a:p>
            <a:pPr indent="-3492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-US">
                <a:solidFill>
                  <a:schemeClr val="dk1"/>
                </a:solidFill>
              </a:rPr>
              <a:t>Selected </a:t>
            </a:r>
            <a:r>
              <a:rPr lang="en-US">
                <a:solidFill>
                  <a:schemeClr val="accent5"/>
                </a:solidFill>
              </a:rPr>
              <a:t>11 LLM models</a:t>
            </a:r>
            <a:r>
              <a:rPr lang="en-US">
                <a:solidFill>
                  <a:schemeClr val="dk1"/>
                </a:solidFill>
              </a:rPr>
              <a:t>, performed evaluations and noted results</a:t>
            </a:r>
            <a:endParaRPr>
              <a:solidFill>
                <a:schemeClr val="dk1"/>
              </a:solidFill>
            </a:endParaRPr>
          </a:p>
          <a:p>
            <a:pPr indent="-3492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-US">
                <a:solidFill>
                  <a:schemeClr val="dk1"/>
                </a:solidFill>
              </a:rPr>
              <a:t>Collected datasets and fine tuned the models using two approaches</a:t>
            </a:r>
            <a:endParaRPr>
              <a:solidFill>
                <a:schemeClr val="dk1"/>
              </a:solidFill>
            </a:endParaRPr>
          </a:p>
          <a:p>
            <a:pPr indent="-3492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-US">
                <a:solidFill>
                  <a:schemeClr val="dk1"/>
                </a:solidFill>
              </a:rPr>
              <a:t>The prompt- ‘</a:t>
            </a:r>
            <a:r>
              <a:rPr lang="en-US">
                <a:solidFill>
                  <a:schemeClr val="accent5"/>
                </a:solidFill>
              </a:rPr>
              <a:t>Complete this sentence with a word that embodies a positive classroom environment.</a:t>
            </a:r>
            <a:r>
              <a:rPr lang="en-US">
                <a:solidFill>
                  <a:schemeClr val="dk1"/>
                </a:solidFill>
              </a:rPr>
              <a:t>’ has been the most effective</a:t>
            </a:r>
            <a:endParaRPr>
              <a:solidFill>
                <a:schemeClr val="dk1"/>
              </a:solidFill>
            </a:endParaRPr>
          </a:p>
          <a:p>
            <a:pPr indent="-3492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-US">
                <a:solidFill>
                  <a:schemeClr val="dk1"/>
                </a:solidFill>
              </a:rPr>
              <a:t>The </a:t>
            </a:r>
            <a:r>
              <a:rPr lang="en-US">
                <a:solidFill>
                  <a:schemeClr val="accent5"/>
                </a:solidFill>
              </a:rPr>
              <a:t>SNLI(Stanford Natural Language Inference)</a:t>
            </a:r>
            <a:r>
              <a:rPr lang="en-US">
                <a:solidFill>
                  <a:schemeClr val="dk1"/>
                </a:solidFill>
              </a:rPr>
              <a:t> dataset has been most promising</a:t>
            </a:r>
            <a:endParaRPr>
              <a:solidFill>
                <a:schemeClr val="dk1"/>
              </a:solidFill>
            </a:endParaRPr>
          </a:p>
          <a:p>
            <a:pPr indent="-3492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-US">
                <a:solidFill>
                  <a:schemeClr val="dk1"/>
                </a:solidFill>
              </a:rPr>
              <a:t>Hurtful scores of models dropped to as low as </a:t>
            </a:r>
            <a:r>
              <a:rPr lang="en-US">
                <a:solidFill>
                  <a:schemeClr val="accent5"/>
                </a:solidFill>
              </a:rPr>
              <a:t>0.00027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60" name="Google Shape;160;g298f4583a11_1_19"/>
          <p:cNvSpPr txBox="1"/>
          <p:nvPr>
            <p:ph type="title"/>
          </p:nvPr>
        </p:nvSpPr>
        <p:spPr>
          <a:xfrm>
            <a:off x="423000" y="0"/>
            <a:ext cx="11769000" cy="104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34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34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e89a2cf439_0_6"/>
          <p:cNvSpPr txBox="1"/>
          <p:nvPr>
            <p:ph idx="1" type="body"/>
          </p:nvPr>
        </p:nvSpPr>
        <p:spPr>
          <a:xfrm>
            <a:off x="402600" y="2300850"/>
            <a:ext cx="11386800" cy="26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000">
                <a:solidFill>
                  <a:srgbClr val="FFD966"/>
                </a:solidFill>
              </a:rPr>
              <a:t>Are there any </a:t>
            </a:r>
            <a:r>
              <a:rPr lang="en-US" sz="4000" u="sng">
                <a:solidFill>
                  <a:schemeClr val="dk1"/>
                </a:solidFill>
              </a:rPr>
              <a:t>[MASK</a:t>
            </a:r>
            <a:r>
              <a:rPr lang="en-US" sz="4000" u="sng">
                <a:solidFill>
                  <a:schemeClr val="dk1"/>
                </a:solidFill>
              </a:rPr>
              <a:t>]</a:t>
            </a:r>
            <a:r>
              <a:rPr lang="en-US" sz="4000">
                <a:solidFill>
                  <a:srgbClr val="FFD966"/>
                </a:solidFill>
              </a:rPr>
              <a:t> ?</a:t>
            </a:r>
            <a:endParaRPr sz="4000">
              <a:solidFill>
                <a:srgbClr val="FFD966"/>
              </a:solidFill>
            </a:endParaRPr>
          </a:p>
          <a:p>
            <a:pPr indent="-42545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Times New Roman"/>
              <a:buChar char="-"/>
            </a:pPr>
            <a:r>
              <a:rPr lang="en-US" sz="3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[“jerks”] </a:t>
            </a:r>
            <a:r>
              <a:rPr lang="en-US" sz="31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LLM: Before this project!</a:t>
            </a:r>
            <a:endParaRPr sz="31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2545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Char char="-"/>
            </a:pPr>
            <a:r>
              <a:rPr lang="en-US" sz="3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[“questions”] </a:t>
            </a:r>
            <a:r>
              <a:rPr b="1" lang="en-US" sz="3100">
                <a:solidFill>
                  <a:srgbClr val="6AA8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LLM: After this project</a:t>
            </a:r>
            <a:r>
              <a:rPr b="1" lang="en-US" sz="3100">
                <a:solidFill>
                  <a:srgbClr val="6AA8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!</a:t>
            </a:r>
            <a:endParaRPr b="1" sz="3100">
              <a:solidFill>
                <a:srgbClr val="6AA84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g1e89a2cf439_0_6"/>
          <p:cNvSpPr txBox="1"/>
          <p:nvPr>
            <p:ph type="title"/>
          </p:nvPr>
        </p:nvSpPr>
        <p:spPr>
          <a:xfrm>
            <a:off x="423000" y="0"/>
            <a:ext cx="11769000" cy="104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34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HONEST</a:t>
            </a:r>
            <a:endParaRPr sz="34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e89a2cf439_0_0"/>
          <p:cNvSpPr txBox="1"/>
          <p:nvPr>
            <p:ph idx="1" type="body"/>
          </p:nvPr>
        </p:nvSpPr>
        <p:spPr>
          <a:xfrm>
            <a:off x="211500" y="2978625"/>
            <a:ext cx="117690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 b="1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g1e89a2cf439_0_0"/>
          <p:cNvSpPr txBox="1"/>
          <p:nvPr>
            <p:ph type="title"/>
          </p:nvPr>
        </p:nvSpPr>
        <p:spPr>
          <a:xfrm>
            <a:off x="423000" y="0"/>
            <a:ext cx="11769000" cy="104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34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HONEST</a:t>
            </a:r>
            <a:endParaRPr sz="34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 txBox="1"/>
          <p:nvPr>
            <p:ph idx="1" type="body"/>
          </p:nvPr>
        </p:nvSpPr>
        <p:spPr>
          <a:xfrm>
            <a:off x="423000" y="1690400"/>
            <a:ext cx="4186500" cy="32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/>
          <a:p>
            <a:pPr indent="-91440" lvl="0" marL="9144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>
                <a:solidFill>
                  <a:schemeClr val="dk1"/>
                </a:solidFill>
              </a:rPr>
              <a:t> Language models have the capacity to capture and  </a:t>
            </a:r>
            <a:r>
              <a:rPr lang="en-US">
                <a:solidFill>
                  <a:srgbClr val="F1C232"/>
                </a:solidFill>
              </a:rPr>
              <a:t>proliferate harmful stereotypes</a:t>
            </a:r>
            <a:r>
              <a:rPr lang="en-US">
                <a:solidFill>
                  <a:schemeClr val="dk1"/>
                </a:solidFill>
              </a:rPr>
              <a:t>, potentially amplifying existing biases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7" name="Google Shape;77;p2"/>
          <p:cNvPicPr preferRelativeResize="0"/>
          <p:nvPr/>
        </p:nvPicPr>
        <p:blipFill rotWithShape="1">
          <a:blip r:embed="rId3">
            <a:alphaModFix/>
          </a:blip>
          <a:srcRect b="0" l="744" r="0" t="0"/>
          <a:stretch/>
        </p:blipFill>
        <p:spPr>
          <a:xfrm>
            <a:off x="4763300" y="1483887"/>
            <a:ext cx="7428700" cy="48350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2"/>
          <p:cNvSpPr txBox="1"/>
          <p:nvPr>
            <p:ph type="title"/>
          </p:nvPr>
        </p:nvSpPr>
        <p:spPr>
          <a:xfrm>
            <a:off x="423000" y="0"/>
            <a:ext cx="11769000" cy="104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34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BACKGROUND</a:t>
            </a:r>
            <a:endParaRPr sz="34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"/>
          <p:cNvSpPr txBox="1"/>
          <p:nvPr>
            <p:ph type="title"/>
          </p:nvPr>
        </p:nvSpPr>
        <p:spPr>
          <a:xfrm>
            <a:off x="423000" y="0"/>
            <a:ext cx="11769000" cy="104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34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PROBLEM(S)</a:t>
            </a:r>
            <a:endParaRPr sz="34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3"/>
          <p:cNvSpPr txBox="1"/>
          <p:nvPr>
            <p:ph idx="1" type="body"/>
          </p:nvPr>
        </p:nvSpPr>
        <p:spPr>
          <a:xfrm>
            <a:off x="580350" y="1577450"/>
            <a:ext cx="11031300" cy="397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/>
          <a:p>
            <a:pPr indent="-91440" lvl="0" marL="914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>
                <a:solidFill>
                  <a:schemeClr val="dk1"/>
                </a:solidFill>
              </a:rPr>
              <a:t> Do </a:t>
            </a:r>
            <a:r>
              <a:rPr lang="en-US">
                <a:solidFill>
                  <a:srgbClr val="F1C232"/>
                </a:solidFill>
              </a:rPr>
              <a:t>Language Models do hurtful completions</a:t>
            </a:r>
            <a:r>
              <a:rPr lang="en-US">
                <a:solidFill>
                  <a:schemeClr val="dk1"/>
                </a:solidFill>
              </a:rPr>
              <a:t>? Is it a thing ?</a:t>
            </a:r>
            <a:endParaRPr>
              <a:solidFill>
                <a:schemeClr val="dk1"/>
              </a:solidFill>
            </a:endParaRPr>
          </a:p>
          <a:p>
            <a:pPr indent="-91440" lvl="0" marL="9144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>
                <a:solidFill>
                  <a:schemeClr val="dk1"/>
                </a:solidFill>
              </a:rPr>
              <a:t> Is there any specific pattern/reasoning behind generation per language? Is it </a:t>
            </a:r>
            <a:r>
              <a:rPr lang="en-US">
                <a:solidFill>
                  <a:srgbClr val="F1C232"/>
                </a:solidFill>
              </a:rPr>
              <a:t>gender specific</a:t>
            </a:r>
            <a:r>
              <a:rPr lang="en-US">
                <a:solidFill>
                  <a:schemeClr val="dk1"/>
                </a:solidFill>
              </a:rPr>
              <a:t> too ?</a:t>
            </a:r>
            <a:endParaRPr>
              <a:solidFill>
                <a:schemeClr val="dk1"/>
              </a:solidFill>
            </a:endParaRPr>
          </a:p>
          <a:p>
            <a:pPr indent="-91440" lvl="0" marL="9144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>
                <a:solidFill>
                  <a:schemeClr val="dk1"/>
                </a:solidFill>
              </a:rPr>
              <a:t> How is it determined if the </a:t>
            </a:r>
            <a:r>
              <a:rPr lang="en-US">
                <a:solidFill>
                  <a:srgbClr val="F1C232"/>
                </a:solidFill>
              </a:rPr>
              <a:t>completion is hurtful</a:t>
            </a:r>
            <a:r>
              <a:rPr lang="en-US">
                <a:solidFill>
                  <a:srgbClr val="FFD966"/>
                </a:solidFill>
              </a:rPr>
              <a:t> </a:t>
            </a:r>
            <a:r>
              <a:rPr lang="en-US">
                <a:solidFill>
                  <a:schemeClr val="dk1"/>
                </a:solidFill>
              </a:rPr>
              <a:t>?</a:t>
            </a:r>
            <a:endParaRPr>
              <a:solidFill>
                <a:schemeClr val="dk1"/>
              </a:solidFill>
            </a:endParaRPr>
          </a:p>
          <a:p>
            <a:pPr indent="-91440" lvl="0" marL="9144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Char char="❑"/>
            </a:pPr>
            <a:r>
              <a:rPr lang="en-US">
                <a:solidFill>
                  <a:schemeClr val="dk1"/>
                </a:solidFill>
              </a:rPr>
              <a:t> How do we </a:t>
            </a:r>
            <a:r>
              <a:rPr lang="en-US">
                <a:solidFill>
                  <a:srgbClr val="F1C232"/>
                </a:solidFill>
              </a:rPr>
              <a:t>measure the hurtfulness</a:t>
            </a:r>
            <a:r>
              <a:rPr lang="en-US">
                <a:solidFill>
                  <a:schemeClr val="dk1"/>
                </a:solidFill>
              </a:rPr>
              <a:t> of the language models ?</a:t>
            </a:r>
            <a:endParaRPr>
              <a:solidFill>
                <a:schemeClr val="dk1"/>
              </a:solidFill>
            </a:endParaRPr>
          </a:p>
          <a:p>
            <a:pPr indent="-91440" lvl="0" marL="9144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>
                <a:solidFill>
                  <a:schemeClr val="dk1"/>
                </a:solidFill>
              </a:rPr>
              <a:t> What are the possible directions to </a:t>
            </a:r>
            <a:r>
              <a:rPr lang="en-US">
                <a:solidFill>
                  <a:srgbClr val="F1C232"/>
                </a:solidFill>
              </a:rPr>
              <a:t>reduce hurtfulness going forward</a:t>
            </a:r>
            <a:r>
              <a:rPr lang="en-US">
                <a:solidFill>
                  <a:schemeClr val="dk1"/>
                </a:solidFill>
              </a:rPr>
              <a:t> ?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/>
          <p:nvPr>
            <p:ph idx="1" type="body"/>
          </p:nvPr>
        </p:nvSpPr>
        <p:spPr>
          <a:xfrm>
            <a:off x="513900" y="1535600"/>
            <a:ext cx="11251200" cy="13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914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>
                <a:solidFill>
                  <a:schemeClr val="dk1"/>
                </a:solidFill>
              </a:rPr>
              <a:t>  Lexicon - collection of words and vocabulary specific to a domain of knowledge.</a:t>
            </a:r>
            <a:endParaRPr>
              <a:solidFill>
                <a:schemeClr val="dk1"/>
              </a:solidFill>
            </a:endParaRPr>
          </a:p>
          <a:p>
            <a:pPr indent="-91440" lvl="0" marL="9144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>
                <a:solidFill>
                  <a:schemeClr val="dk1"/>
                </a:solidFill>
              </a:rPr>
              <a:t>  9 categories are considered from </a:t>
            </a:r>
            <a:r>
              <a:rPr b="1" lang="en-US">
                <a:solidFill>
                  <a:srgbClr val="F1C232"/>
                </a:solidFill>
              </a:rPr>
              <a:t>HurtLex</a:t>
            </a:r>
            <a:endParaRPr>
              <a:solidFill>
                <a:srgbClr val="F1C232"/>
              </a:solidFill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 b="1124" l="0" r="0" t="1124"/>
          <a:stretch/>
        </p:blipFill>
        <p:spPr>
          <a:xfrm>
            <a:off x="3471125" y="2928475"/>
            <a:ext cx="4837700" cy="32228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/>
          <p:nvPr>
            <p:ph type="title"/>
          </p:nvPr>
        </p:nvSpPr>
        <p:spPr>
          <a:xfrm>
            <a:off x="423000" y="0"/>
            <a:ext cx="11769000" cy="104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34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DICTIONARY</a:t>
            </a:r>
            <a:endParaRPr sz="34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98f4583a11_0_0"/>
          <p:cNvSpPr txBox="1"/>
          <p:nvPr/>
        </p:nvSpPr>
        <p:spPr>
          <a:xfrm>
            <a:off x="423000" y="1502925"/>
            <a:ext cx="10727400" cy="4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❏"/>
            </a:pPr>
            <a:r>
              <a:rPr lang="en-US" sz="2400">
                <a:solidFill>
                  <a:srgbClr val="F1C232"/>
                </a:solidFill>
                <a:latin typeface="Average"/>
                <a:ea typeface="Average"/>
                <a:cs typeface="Average"/>
                <a:sym typeface="Average"/>
              </a:rPr>
              <a:t>Evaluation</a:t>
            </a:r>
            <a:r>
              <a:rPr lang="en-US" sz="2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: Evaluation of recent models to examine their current ‘Honest’ score</a:t>
            </a:r>
            <a:endParaRPr sz="24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❏"/>
            </a:pPr>
            <a:r>
              <a:rPr lang="en-US" sz="2400">
                <a:solidFill>
                  <a:srgbClr val="F1C232"/>
                </a:solidFill>
                <a:latin typeface="Average"/>
                <a:ea typeface="Average"/>
                <a:cs typeface="Average"/>
                <a:sym typeface="Average"/>
              </a:rPr>
              <a:t>Reduction of hurtful completions</a:t>
            </a:r>
            <a:r>
              <a:rPr lang="en-US" sz="2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: By Fine-tuning the open source LLM models - </a:t>
            </a:r>
            <a:r>
              <a:rPr lang="en-US" sz="2400">
                <a:solidFill>
                  <a:srgbClr val="F1C232"/>
                </a:solidFill>
                <a:latin typeface="Average"/>
                <a:ea typeface="Average"/>
                <a:cs typeface="Average"/>
                <a:sym typeface="Average"/>
              </a:rPr>
              <a:t>two approaches</a:t>
            </a:r>
            <a:endParaRPr sz="2400">
              <a:solidFill>
                <a:srgbClr val="F1C23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❏"/>
            </a:pPr>
            <a:r>
              <a:rPr lang="en-US" sz="2400">
                <a:solidFill>
                  <a:srgbClr val="F1C232"/>
                </a:solidFill>
                <a:latin typeface="Average"/>
                <a:ea typeface="Average"/>
                <a:cs typeface="Average"/>
                <a:sym typeface="Average"/>
              </a:rPr>
              <a:t>Generalizability and Extensibility [Extended Task]</a:t>
            </a:r>
            <a:r>
              <a:rPr lang="en-US" sz="2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: A new model to get the evaluations done, making it scalable and extendible to all lex-categories</a:t>
            </a:r>
            <a:endParaRPr sz="2400">
              <a:solidFill>
                <a:srgbClr val="F1C23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8" name="Google Shape;98;g298f4583a11_0_0"/>
          <p:cNvSpPr txBox="1"/>
          <p:nvPr>
            <p:ph type="title"/>
          </p:nvPr>
        </p:nvSpPr>
        <p:spPr>
          <a:xfrm>
            <a:off x="423000" y="0"/>
            <a:ext cx="11769000" cy="104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PROJECT</a:t>
            </a:r>
            <a:endParaRPr sz="34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96d712071c_0_30"/>
          <p:cNvSpPr txBox="1"/>
          <p:nvPr/>
        </p:nvSpPr>
        <p:spPr>
          <a:xfrm>
            <a:off x="732300" y="1439275"/>
            <a:ext cx="10727400" cy="39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rage"/>
              <a:buChar char="❏"/>
            </a:pPr>
            <a:r>
              <a:rPr lang="en-US" sz="2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Fine-tuning: Adapting a pre-trained NLP model for a </a:t>
            </a:r>
            <a:r>
              <a:rPr lang="en-US" sz="2400">
                <a:solidFill>
                  <a:srgbClr val="F1C232"/>
                </a:solidFill>
                <a:latin typeface="Average"/>
                <a:ea typeface="Average"/>
                <a:cs typeface="Average"/>
                <a:sym typeface="Average"/>
              </a:rPr>
              <a:t>downstream task by further training</a:t>
            </a:r>
            <a:r>
              <a:rPr lang="en-US" sz="2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it on a task-specific dataset</a:t>
            </a:r>
            <a:endParaRPr sz="24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81000" lvl="0" marL="45720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rage"/>
              <a:buChar char="❏"/>
            </a:pPr>
            <a:r>
              <a:rPr lang="en-US" sz="2400">
                <a:solidFill>
                  <a:srgbClr val="F1C232"/>
                </a:solidFill>
                <a:latin typeface="Average"/>
                <a:ea typeface="Average"/>
                <a:cs typeface="Average"/>
                <a:sym typeface="Average"/>
              </a:rPr>
              <a:t>Why fine tune?</a:t>
            </a:r>
            <a:endParaRPr sz="2400">
              <a:solidFill>
                <a:srgbClr val="F1C23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To instruct LMs to generate less hurtful sentence completions so its outputs become non-offensive</a:t>
            </a:r>
            <a:endParaRPr sz="24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rage"/>
              <a:buAutoNum type="arabicPeriod"/>
            </a:pPr>
            <a:r>
              <a:rPr lang="en-US" sz="2400">
                <a:solidFill>
                  <a:srgbClr val="F1C232"/>
                </a:solidFill>
                <a:latin typeface="Average"/>
                <a:ea typeface="Average"/>
                <a:cs typeface="Average"/>
                <a:sym typeface="Average"/>
              </a:rPr>
              <a:t>Prompt-based</a:t>
            </a:r>
            <a:r>
              <a:rPr lang="en-US" sz="2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fine tuning</a:t>
            </a:r>
            <a:endParaRPr sz="24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810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rage"/>
              <a:buAutoNum type="arabicPeriod"/>
            </a:pPr>
            <a:r>
              <a:rPr lang="en-US" sz="2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Fine tuning </a:t>
            </a:r>
            <a:r>
              <a:rPr lang="en-US" sz="2400">
                <a:solidFill>
                  <a:srgbClr val="F1C232"/>
                </a:solidFill>
                <a:latin typeface="Average"/>
                <a:ea typeface="Average"/>
                <a:cs typeface="Average"/>
                <a:sym typeface="Average"/>
              </a:rPr>
              <a:t>using a dataset</a:t>
            </a:r>
            <a:r>
              <a:rPr lang="en-US" sz="2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with preprocessing</a:t>
            </a:r>
            <a:endParaRPr sz="24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1C23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4" name="Google Shape;104;g296d712071c_0_30"/>
          <p:cNvSpPr txBox="1"/>
          <p:nvPr>
            <p:ph type="title"/>
          </p:nvPr>
        </p:nvSpPr>
        <p:spPr>
          <a:xfrm>
            <a:off x="423000" y="0"/>
            <a:ext cx="11769000" cy="104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FINE TUNING APPROACHES</a:t>
            </a:r>
            <a:endParaRPr sz="29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96d712071c_0_54"/>
          <p:cNvSpPr txBox="1"/>
          <p:nvPr/>
        </p:nvSpPr>
        <p:spPr>
          <a:xfrm>
            <a:off x="732300" y="1439275"/>
            <a:ext cx="10727400" cy="39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rage"/>
              <a:buChar char="❏"/>
            </a:pPr>
            <a:r>
              <a:rPr lang="en-US" sz="2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Selected </a:t>
            </a:r>
            <a:r>
              <a:rPr lang="en-US" sz="2400">
                <a:solidFill>
                  <a:srgbClr val="F1C232"/>
                </a:solidFill>
                <a:latin typeface="Average"/>
                <a:ea typeface="Average"/>
                <a:cs typeface="Average"/>
                <a:sym typeface="Average"/>
              </a:rPr>
              <a:t>pre-trained</a:t>
            </a:r>
            <a:r>
              <a:rPr lang="en-US" sz="2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-US" sz="2400">
                <a:solidFill>
                  <a:srgbClr val="F1C232"/>
                </a:solidFill>
                <a:latin typeface="Average"/>
                <a:ea typeface="Average"/>
                <a:cs typeface="Average"/>
                <a:sym typeface="Average"/>
              </a:rPr>
              <a:t>Large Language Models</a:t>
            </a:r>
            <a:r>
              <a:rPr lang="en-US" sz="2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[Bert, Bart, Roberta, etc]</a:t>
            </a:r>
            <a:endParaRPr sz="24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rage"/>
              <a:buChar char="❏"/>
            </a:pPr>
            <a:r>
              <a:rPr lang="en-US" sz="2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Prepared </a:t>
            </a:r>
            <a:r>
              <a:rPr lang="en-US" sz="2400">
                <a:solidFill>
                  <a:srgbClr val="F1C232"/>
                </a:solidFill>
                <a:latin typeface="Average"/>
                <a:ea typeface="Average"/>
                <a:cs typeface="Average"/>
                <a:sym typeface="Average"/>
              </a:rPr>
              <a:t>task-specific datasets</a:t>
            </a:r>
            <a:r>
              <a:rPr lang="en-US" sz="2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[IMDb, Stanford, Market Reviews etc]</a:t>
            </a:r>
            <a:endParaRPr sz="24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rage"/>
              <a:buChar char="❏"/>
            </a:pPr>
            <a:r>
              <a:rPr lang="en-US" sz="2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Pre-processing [</a:t>
            </a:r>
            <a:r>
              <a:rPr lang="en-US" sz="2400">
                <a:solidFill>
                  <a:srgbClr val="F1C232"/>
                </a:solidFill>
                <a:latin typeface="Average"/>
                <a:ea typeface="Average"/>
                <a:cs typeface="Average"/>
                <a:sym typeface="Average"/>
              </a:rPr>
              <a:t>Removal of hurtful words</a:t>
            </a:r>
            <a:r>
              <a:rPr lang="en-US" sz="2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]</a:t>
            </a:r>
            <a:endParaRPr sz="24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rage"/>
              <a:buChar char="❏"/>
            </a:pPr>
            <a:r>
              <a:rPr lang="en-US" sz="2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Training [Prompt-based and Dataset-based</a:t>
            </a:r>
            <a:r>
              <a:rPr lang="en-US" sz="2400">
                <a:solidFill>
                  <a:srgbClr val="F1C232"/>
                </a:solidFill>
                <a:latin typeface="Average"/>
                <a:ea typeface="Average"/>
                <a:cs typeface="Average"/>
                <a:sym typeface="Average"/>
              </a:rPr>
              <a:t> fine tuning</a:t>
            </a:r>
            <a:r>
              <a:rPr lang="en-US" sz="2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]</a:t>
            </a:r>
            <a:endParaRPr sz="24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rage"/>
              <a:buChar char="❏"/>
            </a:pPr>
            <a:r>
              <a:rPr lang="en-US" sz="2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Evaluation [Using </a:t>
            </a:r>
            <a:r>
              <a:rPr lang="en-US" sz="2400">
                <a:solidFill>
                  <a:srgbClr val="F1C232"/>
                </a:solidFill>
                <a:latin typeface="Average"/>
                <a:ea typeface="Average"/>
                <a:cs typeface="Average"/>
                <a:sym typeface="Average"/>
              </a:rPr>
              <a:t>‘Honest’ scores</a:t>
            </a:r>
            <a:r>
              <a:rPr lang="en-US" sz="2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]</a:t>
            </a:r>
            <a:endParaRPr sz="24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1C23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0" name="Google Shape;110;g296d712071c_0_54"/>
          <p:cNvSpPr txBox="1"/>
          <p:nvPr>
            <p:ph type="title"/>
          </p:nvPr>
        </p:nvSpPr>
        <p:spPr>
          <a:xfrm>
            <a:off x="423000" y="0"/>
            <a:ext cx="11769000" cy="104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DID WE DO IT?</a:t>
            </a:r>
            <a:endParaRPr sz="32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6d712071c_0_43"/>
          <p:cNvSpPr txBox="1"/>
          <p:nvPr/>
        </p:nvSpPr>
        <p:spPr>
          <a:xfrm>
            <a:off x="732300" y="1439275"/>
            <a:ext cx="10727400" cy="39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rage"/>
              <a:buChar char="❏"/>
            </a:pPr>
            <a:r>
              <a:rPr lang="en-US" sz="2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 novel approach where the pre-trained model is </a:t>
            </a:r>
            <a:r>
              <a:rPr lang="en-US" sz="2400">
                <a:solidFill>
                  <a:srgbClr val="F1C232"/>
                </a:solidFill>
                <a:latin typeface="Average"/>
                <a:ea typeface="Average"/>
                <a:cs typeface="Average"/>
                <a:sym typeface="Average"/>
              </a:rPr>
              <a:t>adapted using prompts</a:t>
            </a:r>
            <a:r>
              <a:rPr lang="en-US" sz="2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.</a:t>
            </a:r>
            <a:endParaRPr sz="24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rage"/>
              <a:buChar char="❏"/>
            </a:pPr>
            <a:r>
              <a:rPr lang="en-US" sz="2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Prompts are designed templates that </a:t>
            </a:r>
            <a:r>
              <a:rPr lang="en-US" sz="2400">
                <a:solidFill>
                  <a:srgbClr val="F1C232"/>
                </a:solidFill>
                <a:latin typeface="Average"/>
                <a:ea typeface="Average"/>
                <a:cs typeface="Average"/>
                <a:sym typeface="Average"/>
              </a:rPr>
              <a:t>guide the model</a:t>
            </a:r>
            <a:r>
              <a:rPr lang="en-US" sz="2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to generate specific responses.</a:t>
            </a:r>
            <a:endParaRPr sz="24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1C23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6" name="Google Shape;116;g296d712071c_0_43"/>
          <p:cNvSpPr txBox="1"/>
          <p:nvPr>
            <p:ph type="title"/>
          </p:nvPr>
        </p:nvSpPr>
        <p:spPr>
          <a:xfrm>
            <a:off x="423000" y="0"/>
            <a:ext cx="11769000" cy="104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PROMPT BASED TUNING</a:t>
            </a:r>
            <a:endParaRPr sz="32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7" name="Google Shape;117;g296d712071c_0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6575" y="3239225"/>
            <a:ext cx="5798850" cy="321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g2973a9efaca_0_14"/>
          <p:cNvPicPr preferRelativeResize="0"/>
          <p:nvPr/>
        </p:nvPicPr>
        <p:blipFill rotWithShape="1">
          <a:blip r:embed="rId3">
            <a:alphaModFix/>
          </a:blip>
          <a:srcRect b="0" l="177" r="49220" t="0"/>
          <a:stretch/>
        </p:blipFill>
        <p:spPr>
          <a:xfrm>
            <a:off x="835837" y="2767938"/>
            <a:ext cx="10520324" cy="132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2973a9efaca_0_14"/>
          <p:cNvSpPr txBox="1"/>
          <p:nvPr/>
        </p:nvSpPr>
        <p:spPr>
          <a:xfrm>
            <a:off x="1420300" y="419325"/>
            <a:ext cx="77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verage"/>
                <a:ea typeface="Average"/>
                <a:cs typeface="Average"/>
                <a:sym typeface="Average"/>
              </a:rPr>
              <a:t>vfs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4" name="Google Shape;124;g2973a9efaca_0_14"/>
          <p:cNvSpPr txBox="1"/>
          <p:nvPr/>
        </p:nvSpPr>
        <p:spPr>
          <a:xfrm>
            <a:off x="892750" y="554600"/>
            <a:ext cx="77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5" name="Google Shape;125;g2973a9efaca_0_14"/>
          <p:cNvSpPr txBox="1"/>
          <p:nvPr>
            <p:ph type="title"/>
          </p:nvPr>
        </p:nvSpPr>
        <p:spPr>
          <a:xfrm>
            <a:off x="835825" y="1722150"/>
            <a:ext cx="10520400" cy="104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BEFORE FINE TUNING</a:t>
            </a:r>
            <a:endParaRPr sz="28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g2973a9efaca_0_14"/>
          <p:cNvSpPr txBox="1"/>
          <p:nvPr>
            <p:ph type="title"/>
          </p:nvPr>
        </p:nvSpPr>
        <p:spPr>
          <a:xfrm>
            <a:off x="835875" y="4090075"/>
            <a:ext cx="10520400" cy="104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FINE TUNING</a:t>
            </a:r>
            <a:endParaRPr sz="28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7" name="Google Shape;127;g2973a9efaca_0_14"/>
          <p:cNvPicPr preferRelativeResize="0"/>
          <p:nvPr/>
        </p:nvPicPr>
        <p:blipFill rotWithShape="1">
          <a:blip r:embed="rId4">
            <a:alphaModFix/>
          </a:blip>
          <a:srcRect b="0" l="0" r="45247" t="0"/>
          <a:stretch/>
        </p:blipFill>
        <p:spPr>
          <a:xfrm>
            <a:off x="835832" y="5126350"/>
            <a:ext cx="10520324" cy="132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2973a9efaca_0_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5825" y="1121225"/>
            <a:ext cx="10520324" cy="78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2973a9efaca_0_14"/>
          <p:cNvSpPr txBox="1"/>
          <p:nvPr>
            <p:ph type="title"/>
          </p:nvPr>
        </p:nvSpPr>
        <p:spPr>
          <a:xfrm>
            <a:off x="423000" y="0"/>
            <a:ext cx="11769000" cy="104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PROMPT BASED TUNING</a:t>
            </a:r>
            <a:endParaRPr sz="32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2023-09-30T18:42:03Z</dcterms:created>
  <dc:creator>Vidit Naik</dc:creator>
</cp:coreProperties>
</file>