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ivvr7j35a6JSCwbX/XHbTzlSfe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Oswal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verage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89d42281d8_1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89d42281d8_1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289d42281d8_1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89a2cf439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e89a2cf439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e89a2cf439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89a2cf43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e89a2cf43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e89a2cf43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g24c328a80ac_0_630"/>
          <p:cNvGrpSpPr/>
          <p:nvPr/>
        </p:nvGrpSpPr>
        <p:grpSpPr>
          <a:xfrm>
            <a:off x="5800234" y="3807170"/>
            <a:ext cx="591423" cy="140843"/>
            <a:chOff x="4137525" y="2915950"/>
            <a:chExt cx="869100" cy="207000"/>
          </a:xfrm>
        </p:grpSpPr>
        <p:sp>
          <p:nvSpPr>
            <p:cNvPr id="15" name="Google Shape;15;g24c328a80ac_0_630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g24c328a80ac_0_630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g24c328a80ac_0_630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g24c328a80ac_0_630"/>
          <p:cNvSpPr txBox="1"/>
          <p:nvPr>
            <p:ph type="ctrTitle"/>
          </p:nvPr>
        </p:nvSpPr>
        <p:spPr>
          <a:xfrm>
            <a:off x="895010" y="1321067"/>
            <a:ext cx="10401900" cy="23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9" name="Google Shape;19;g24c328a80ac_0_630"/>
          <p:cNvSpPr txBox="1"/>
          <p:nvPr>
            <p:ph idx="1" type="subTitle"/>
          </p:nvPr>
        </p:nvSpPr>
        <p:spPr>
          <a:xfrm>
            <a:off x="895000" y="4233168"/>
            <a:ext cx="104019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g24c328a80ac_0_630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4c328a80ac_0_670"/>
          <p:cNvSpPr txBox="1"/>
          <p:nvPr>
            <p:ph hasCustomPrompt="1" type="title"/>
          </p:nvPr>
        </p:nvSpPr>
        <p:spPr>
          <a:xfrm>
            <a:off x="415600" y="1673700"/>
            <a:ext cx="11360700" cy="2520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5" name="Google Shape;55;g24c328a80ac_0_670"/>
          <p:cNvSpPr txBox="1"/>
          <p:nvPr>
            <p:ph idx="1" type="body"/>
          </p:nvPr>
        </p:nvSpPr>
        <p:spPr>
          <a:xfrm>
            <a:off x="415600" y="43045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6" name="Google Shape;56;g24c328a80ac_0_670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c328a80ac_0_67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4c328a80ac_0_67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1" name="Google Shape;61;g24c328a80ac_0_676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g24c328a80ac_0_676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24c328a80ac_0_676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g24c328a80ac_0_676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24c328a80ac_0_638"/>
          <p:cNvSpPr txBox="1"/>
          <p:nvPr>
            <p:ph type="title"/>
          </p:nvPr>
        </p:nvSpPr>
        <p:spPr>
          <a:xfrm>
            <a:off x="895000" y="2855000"/>
            <a:ext cx="10469700" cy="114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" name="Google Shape;23;g24c328a80ac_0_638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24c328a80ac_0_64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" name="Google Shape;26;g24c328a80ac_0_64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7" name="Google Shape;27;g24c328a80ac_0_64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4c328a80ac_0_64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0" name="Google Shape;30;g24c328a80ac_0_64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24c328a80ac_0_64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g24c328a80ac_0_645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4c328a80ac_0_65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5" name="Google Shape;35;g24c328a80ac_0_650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4c328a80ac_0_65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8" name="Google Shape;38;g24c328a80ac_0_653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g24c328a80ac_0_653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4c328a80ac_0_657"/>
          <p:cNvSpPr txBox="1"/>
          <p:nvPr>
            <p:ph type="title"/>
          </p:nvPr>
        </p:nvSpPr>
        <p:spPr>
          <a:xfrm>
            <a:off x="653667" y="701800"/>
            <a:ext cx="83028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g24c328a80ac_0_657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4c328a80ac_0_660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g24c328a80ac_0_660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24c328a80ac_0_660"/>
          <p:cNvSpPr txBox="1"/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7" name="Google Shape;47;g24c328a80ac_0_660"/>
          <p:cNvSpPr txBox="1"/>
          <p:nvPr>
            <p:ph idx="1" type="subTitle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g24c328a80ac_0_660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g24c328a80ac_0_660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c328a80ac_0_667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2" name="Google Shape;52;g24c328a80ac_0_667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4c328a80ac_0_62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" name="Google Shape;11;g24c328a80ac_0_62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  <a:defRPr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2" name="Google Shape;12;g24c328a80ac_0_626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9d42281d8_1_13"/>
          <p:cNvSpPr txBox="1"/>
          <p:nvPr>
            <p:ph idx="4294967295" type="ctrTitle"/>
          </p:nvPr>
        </p:nvSpPr>
        <p:spPr>
          <a:xfrm>
            <a:off x="895050" y="2900549"/>
            <a:ext cx="104019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alibri"/>
              <a:buNone/>
            </a:pPr>
            <a:r>
              <a:rPr lang="en-US" sz="35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36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HONEST: Measuring Hurtful Sentence Completion in </a:t>
            </a:r>
            <a:r>
              <a:rPr lang="en-US" sz="36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 Model</a:t>
            </a:r>
            <a:r>
              <a:rPr lang="en-US" sz="36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32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g289d42281d8_1_13"/>
          <p:cNvSpPr txBox="1"/>
          <p:nvPr>
            <p:ph idx="4294967295" type="subTitle"/>
          </p:nvPr>
        </p:nvSpPr>
        <p:spPr>
          <a:xfrm>
            <a:off x="895050" y="4454668"/>
            <a:ext cx="104019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900">
                <a:solidFill>
                  <a:schemeClr val="dk1"/>
                </a:solidFill>
              </a:rPr>
              <a:t>- GROUP 44</a:t>
            </a:r>
            <a:endParaRPr sz="2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0735" y="519024"/>
            <a:ext cx="5541300" cy="63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0"/>
          <p:cNvSpPr txBox="1"/>
          <p:nvPr>
            <p:ph type="title"/>
          </p:nvPr>
        </p:nvSpPr>
        <p:spPr>
          <a:xfrm>
            <a:off x="423000" y="0"/>
            <a:ext cx="117690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34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endParaRPr sz="34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0"/>
          <p:cNvSpPr txBox="1"/>
          <p:nvPr>
            <p:ph idx="1" type="body"/>
          </p:nvPr>
        </p:nvSpPr>
        <p:spPr>
          <a:xfrm>
            <a:off x="578075" y="1690625"/>
            <a:ext cx="5759400" cy="22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>
                <a:solidFill>
                  <a:srgbClr val="F1C232"/>
                </a:solidFill>
              </a:rPr>
              <a:t>GPT-2 LM in French language</a:t>
            </a:r>
            <a:r>
              <a:rPr lang="en-US">
                <a:solidFill>
                  <a:schemeClr val="dk1"/>
                </a:solidFill>
              </a:rPr>
              <a:t> showed the </a:t>
            </a:r>
            <a:r>
              <a:rPr lang="en-US">
                <a:solidFill>
                  <a:schemeClr val="dk1"/>
                </a:solidFill>
              </a:rPr>
              <a:t>highest score of hurtful completions</a:t>
            </a:r>
            <a:endParaRPr>
              <a:solidFill>
                <a:schemeClr val="dk1"/>
              </a:solidFill>
            </a:endParaRPr>
          </a:p>
          <a:p>
            <a:pPr indent="0" lvl="0" marL="9144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14300" lvl="0" marL="9144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❑"/>
            </a:pPr>
            <a:r>
              <a:rPr lang="en-US">
                <a:solidFill>
                  <a:schemeClr val="dk1"/>
                </a:solidFill>
              </a:rPr>
              <a:t> Score of </a:t>
            </a:r>
            <a:r>
              <a:rPr lang="en-US">
                <a:solidFill>
                  <a:srgbClr val="F1C232"/>
                </a:solidFill>
              </a:rPr>
              <a:t>Bert LM</a:t>
            </a:r>
            <a:r>
              <a:rPr lang="en-US">
                <a:solidFill>
                  <a:schemeClr val="dk1"/>
                </a:solidFill>
              </a:rPr>
              <a:t> is noted being the least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"/>
          <p:cNvSpPr txBox="1"/>
          <p:nvPr>
            <p:ph idx="1" type="body"/>
          </p:nvPr>
        </p:nvSpPr>
        <p:spPr>
          <a:xfrm>
            <a:off x="601200" y="1569750"/>
            <a:ext cx="11142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20000"/>
          </a:bodyPr>
          <a:lstStyle/>
          <a:p>
            <a:pPr indent="-127000" lvl="0" marL="9144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 This research raises </a:t>
            </a:r>
            <a:r>
              <a:rPr lang="en-US">
                <a:solidFill>
                  <a:schemeClr val="dk1"/>
                </a:solidFill>
              </a:rPr>
              <a:t>questions about the role of these widespread models in perpetuating hurtful stereotypes</a:t>
            </a:r>
            <a:endParaRPr>
              <a:solidFill>
                <a:schemeClr val="dk1"/>
              </a:solidFill>
            </a:endParaRPr>
          </a:p>
          <a:p>
            <a:pPr indent="0" lvl="0" marL="9144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27000" lvl="0" marL="9144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 The pre-trained models are often used as is (in industrial pipelines), but they bring their </a:t>
            </a:r>
            <a:r>
              <a:rPr lang="en-US">
                <a:solidFill>
                  <a:srgbClr val="F1C232"/>
                </a:solidFill>
              </a:rPr>
              <a:t>biases along wherever </a:t>
            </a:r>
            <a:r>
              <a:rPr lang="en-US">
                <a:solidFill>
                  <a:srgbClr val="F1C232"/>
                </a:solidFill>
              </a:rPr>
              <a:t>they are</a:t>
            </a:r>
            <a:r>
              <a:rPr lang="en-US">
                <a:solidFill>
                  <a:srgbClr val="F1C232"/>
                </a:solidFill>
              </a:rPr>
              <a:t> used</a:t>
            </a:r>
            <a:endParaRPr>
              <a:solidFill>
                <a:srgbClr val="F1C232"/>
              </a:solidFill>
            </a:endParaRPr>
          </a:p>
          <a:p>
            <a:pPr indent="0" lvl="0" marL="9144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  <a:p>
            <a:pPr indent="-127000" lvl="0" marL="9144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  Research also highlights the </a:t>
            </a:r>
            <a:r>
              <a:rPr lang="en-US">
                <a:solidFill>
                  <a:srgbClr val="F1C232"/>
                </a:solidFill>
              </a:rPr>
              <a:t>further scope of development</a:t>
            </a:r>
            <a:r>
              <a:rPr lang="en-US">
                <a:solidFill>
                  <a:schemeClr val="dk1"/>
                </a:solidFill>
              </a:rPr>
              <a:t> with respect to generative models in terms of hurtfulness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" name="Google Shape;140;p12"/>
          <p:cNvSpPr txBox="1"/>
          <p:nvPr>
            <p:ph type="title"/>
          </p:nvPr>
        </p:nvSpPr>
        <p:spPr>
          <a:xfrm>
            <a:off x="423000" y="0"/>
            <a:ext cx="117690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34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4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 txBox="1"/>
          <p:nvPr>
            <p:ph idx="1" type="body"/>
          </p:nvPr>
        </p:nvSpPr>
        <p:spPr>
          <a:xfrm>
            <a:off x="575400" y="1582350"/>
            <a:ext cx="11386800" cy="43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20000"/>
          </a:bodyPr>
          <a:lstStyle/>
          <a:p>
            <a:pPr indent="-127000" lvl="0" marL="9144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>
                <a:solidFill>
                  <a:srgbClr val="F1C232"/>
                </a:solidFill>
              </a:rPr>
              <a:t>Recent Models’ Scores</a:t>
            </a:r>
            <a:r>
              <a:rPr lang="en-US">
                <a:solidFill>
                  <a:schemeClr val="dk1"/>
                </a:solidFill>
              </a:rPr>
              <a:t>: </a:t>
            </a:r>
            <a:r>
              <a:rPr lang="en-US">
                <a:solidFill>
                  <a:schemeClr val="dk1"/>
                </a:solidFill>
              </a:rPr>
              <a:t>Evaluation of recent models to examine their current ‘Honest’ score</a:t>
            </a:r>
            <a:endParaRPr>
              <a:solidFill>
                <a:schemeClr val="dk1"/>
              </a:solidFill>
            </a:endParaRPr>
          </a:p>
          <a:p>
            <a:pPr indent="0" lvl="0" marL="9144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14300" lvl="0" marL="9144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❑"/>
            </a:pP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>
                <a:solidFill>
                  <a:srgbClr val="F1C232"/>
                </a:solidFill>
              </a:rPr>
              <a:t>Reducing the hurtful completions</a:t>
            </a:r>
            <a:r>
              <a:rPr lang="en-US">
                <a:solidFill>
                  <a:schemeClr val="dk1"/>
                </a:solidFill>
              </a:rPr>
              <a:t>: By Fine-tuning the open source LLM models </a:t>
            </a:r>
            <a:endParaRPr>
              <a:solidFill>
                <a:schemeClr val="dk1"/>
              </a:solidFill>
            </a:endParaRPr>
          </a:p>
          <a:p>
            <a:pPr indent="0" lvl="0" marL="9144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14300" lvl="0" marL="9144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❑"/>
            </a:pP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>
                <a:solidFill>
                  <a:srgbClr val="F1C232"/>
                </a:solidFill>
              </a:rPr>
              <a:t>Generalizability and Extensibility</a:t>
            </a:r>
            <a:r>
              <a:rPr lang="en-US">
                <a:solidFill>
                  <a:schemeClr val="dk1"/>
                </a:solidFill>
              </a:rPr>
              <a:t>: Training a new model to get the evaluations done, making it scalable and extendible to all lex-categories</a:t>
            </a:r>
            <a:endParaRPr>
              <a:solidFill>
                <a:schemeClr val="dk1"/>
              </a:solidFill>
            </a:endParaRPr>
          </a:p>
          <a:p>
            <a:pPr indent="0" lvl="0" marL="9144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14300" lvl="0" marL="9144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❑"/>
            </a:pP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>
                <a:solidFill>
                  <a:srgbClr val="F1C232"/>
                </a:solidFill>
              </a:rPr>
              <a:t>Inclusion of</a:t>
            </a:r>
            <a:r>
              <a:rPr lang="en-US">
                <a:solidFill>
                  <a:srgbClr val="F1C232"/>
                </a:solidFill>
              </a:rPr>
              <a:t> more languages</a:t>
            </a:r>
            <a:r>
              <a:rPr lang="en-US">
                <a:solidFill>
                  <a:schemeClr val="dk1"/>
                </a:solidFill>
              </a:rPr>
              <a:t>: To understand stereotypes and hurtful completions overall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7" name="Google Shape;147;p13"/>
          <p:cNvSpPr txBox="1"/>
          <p:nvPr>
            <p:ph type="title"/>
          </p:nvPr>
        </p:nvSpPr>
        <p:spPr>
          <a:xfrm>
            <a:off x="423000" y="0"/>
            <a:ext cx="117690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34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 OF WORK</a:t>
            </a:r>
            <a:endParaRPr sz="34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89a2cf439_0_6"/>
          <p:cNvSpPr txBox="1"/>
          <p:nvPr>
            <p:ph idx="1" type="body"/>
          </p:nvPr>
        </p:nvSpPr>
        <p:spPr>
          <a:xfrm>
            <a:off x="402600" y="2300850"/>
            <a:ext cx="11386800" cy="26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FFD966"/>
                </a:solidFill>
              </a:rPr>
              <a:t>Are there any </a:t>
            </a:r>
            <a:r>
              <a:rPr lang="en-US" sz="4100" u="sng">
                <a:solidFill>
                  <a:schemeClr val="dk1"/>
                </a:solidFill>
              </a:rPr>
              <a:t>[mask]</a:t>
            </a:r>
            <a:r>
              <a:rPr lang="en-US" sz="4100">
                <a:solidFill>
                  <a:srgbClr val="FFD966"/>
                </a:solidFill>
              </a:rPr>
              <a:t> ?</a:t>
            </a:r>
            <a:endParaRPr sz="4100">
              <a:solidFill>
                <a:srgbClr val="FFD966"/>
              </a:solidFill>
            </a:endParaRPr>
          </a:p>
          <a:p>
            <a:pPr indent="-4381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Char char="-"/>
            </a:pPr>
            <a:r>
              <a:rPr lang="en-US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[“jerks”] </a:t>
            </a:r>
            <a:r>
              <a:rPr lang="en-US" sz="3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That’s Hurtful!</a:t>
            </a:r>
            <a:endParaRPr sz="33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81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-"/>
            </a:pPr>
            <a:r>
              <a:rPr lang="en-US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[“questions”] </a:t>
            </a:r>
            <a:r>
              <a:rPr b="1" lang="en-US" sz="330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That’s Fine!</a:t>
            </a:r>
            <a:endParaRPr b="1" sz="3300">
              <a:solidFill>
                <a:srgbClr val="6AA8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g1e89a2cf439_0_6"/>
          <p:cNvSpPr txBox="1"/>
          <p:nvPr>
            <p:ph type="title"/>
          </p:nvPr>
        </p:nvSpPr>
        <p:spPr>
          <a:xfrm>
            <a:off x="423000" y="0"/>
            <a:ext cx="117690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34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HONEST</a:t>
            </a:r>
            <a:endParaRPr sz="34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89a2cf439_0_0"/>
          <p:cNvSpPr txBox="1"/>
          <p:nvPr>
            <p:ph idx="1" type="body"/>
          </p:nvPr>
        </p:nvSpPr>
        <p:spPr>
          <a:xfrm>
            <a:off x="211500" y="2978625"/>
            <a:ext cx="117690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g1e89a2cf439_0_0"/>
          <p:cNvSpPr txBox="1"/>
          <p:nvPr>
            <p:ph type="title"/>
          </p:nvPr>
        </p:nvSpPr>
        <p:spPr>
          <a:xfrm>
            <a:off x="423000" y="0"/>
            <a:ext cx="117690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34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HONEST</a:t>
            </a:r>
            <a:endParaRPr sz="34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>
            <p:ph idx="1" type="body"/>
          </p:nvPr>
        </p:nvSpPr>
        <p:spPr>
          <a:xfrm>
            <a:off x="423000" y="1690400"/>
            <a:ext cx="4186500" cy="32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-127000" lvl="0" marL="9144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 Language models have the capacity to capture and  </a:t>
            </a:r>
            <a:r>
              <a:rPr lang="en-US">
                <a:solidFill>
                  <a:srgbClr val="F1C232"/>
                </a:solidFill>
              </a:rPr>
              <a:t>proliferate harmful stereotypes</a:t>
            </a:r>
            <a:r>
              <a:rPr lang="en-US">
                <a:solidFill>
                  <a:schemeClr val="dk1"/>
                </a:solidFill>
              </a:rPr>
              <a:t>, potentially amplifying existing biases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7" name="Google Shape;77;p2"/>
          <p:cNvPicPr preferRelativeResize="0"/>
          <p:nvPr/>
        </p:nvPicPr>
        <p:blipFill rotWithShape="1">
          <a:blip r:embed="rId3">
            <a:alphaModFix/>
          </a:blip>
          <a:srcRect b="0" l="744" r="0" t="0"/>
          <a:stretch/>
        </p:blipFill>
        <p:spPr>
          <a:xfrm>
            <a:off x="4763300" y="1483887"/>
            <a:ext cx="7428700" cy="48350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"/>
          <p:cNvSpPr txBox="1"/>
          <p:nvPr>
            <p:ph type="title"/>
          </p:nvPr>
        </p:nvSpPr>
        <p:spPr>
          <a:xfrm>
            <a:off x="423000" y="0"/>
            <a:ext cx="117690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34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sz="34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type="title"/>
          </p:nvPr>
        </p:nvSpPr>
        <p:spPr>
          <a:xfrm>
            <a:off x="423000" y="0"/>
            <a:ext cx="117690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34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PROBLEM(S)</a:t>
            </a:r>
            <a:endParaRPr sz="34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3"/>
          <p:cNvSpPr txBox="1"/>
          <p:nvPr>
            <p:ph idx="1" type="body"/>
          </p:nvPr>
        </p:nvSpPr>
        <p:spPr>
          <a:xfrm>
            <a:off x="580350" y="1577450"/>
            <a:ext cx="11031300" cy="39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 Do </a:t>
            </a:r>
            <a:r>
              <a:rPr lang="en-US">
                <a:solidFill>
                  <a:srgbClr val="F1C232"/>
                </a:solidFill>
              </a:rPr>
              <a:t>Language Models do hurtful completions</a:t>
            </a:r>
            <a:r>
              <a:rPr lang="en-US">
                <a:solidFill>
                  <a:schemeClr val="dk1"/>
                </a:solidFill>
              </a:rPr>
              <a:t>? Is it a thing ?</a:t>
            </a:r>
            <a:endParaRPr>
              <a:solidFill>
                <a:schemeClr val="dk1"/>
              </a:solidFill>
            </a:endParaRPr>
          </a:p>
          <a:p>
            <a:pPr indent="-12700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 Is there any specific pattern/reasoning </a:t>
            </a:r>
            <a:r>
              <a:rPr lang="en-US">
                <a:solidFill>
                  <a:schemeClr val="dk1"/>
                </a:solidFill>
              </a:rPr>
              <a:t>behind</a:t>
            </a:r>
            <a:r>
              <a:rPr lang="en-US">
                <a:solidFill>
                  <a:schemeClr val="dk1"/>
                </a:solidFill>
              </a:rPr>
              <a:t> generation per </a:t>
            </a:r>
            <a:r>
              <a:rPr lang="en-US">
                <a:solidFill>
                  <a:schemeClr val="dk1"/>
                </a:solidFill>
              </a:rPr>
              <a:t>language?</a:t>
            </a:r>
            <a:r>
              <a:rPr lang="en-US">
                <a:solidFill>
                  <a:schemeClr val="dk1"/>
                </a:solidFill>
              </a:rPr>
              <a:t> Is it </a:t>
            </a:r>
            <a:r>
              <a:rPr lang="en-US">
                <a:solidFill>
                  <a:srgbClr val="F1C232"/>
                </a:solidFill>
              </a:rPr>
              <a:t>gender specific</a:t>
            </a:r>
            <a:r>
              <a:rPr lang="en-US">
                <a:solidFill>
                  <a:schemeClr val="dk1"/>
                </a:solidFill>
              </a:rPr>
              <a:t> too ?</a:t>
            </a:r>
            <a:endParaRPr>
              <a:solidFill>
                <a:schemeClr val="dk1"/>
              </a:solidFill>
            </a:endParaRPr>
          </a:p>
          <a:p>
            <a:pPr indent="-12700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 How is it determined if the </a:t>
            </a:r>
            <a:r>
              <a:rPr lang="en-US">
                <a:solidFill>
                  <a:srgbClr val="FFD966"/>
                </a:solidFill>
              </a:rPr>
              <a:t>completion </a:t>
            </a:r>
            <a:r>
              <a:rPr lang="en-US">
                <a:solidFill>
                  <a:srgbClr val="FFD966"/>
                </a:solidFill>
              </a:rPr>
              <a:t>is hurtful </a:t>
            </a:r>
            <a:r>
              <a:rPr lang="en-US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</a:endParaRPr>
          </a:p>
          <a:p>
            <a:pPr indent="-11430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❑"/>
            </a:pPr>
            <a:r>
              <a:rPr lang="en-US">
                <a:solidFill>
                  <a:schemeClr val="dk1"/>
                </a:solidFill>
              </a:rPr>
              <a:t> How do we </a:t>
            </a:r>
            <a:r>
              <a:rPr lang="en-US">
                <a:solidFill>
                  <a:srgbClr val="F1C232"/>
                </a:solidFill>
              </a:rPr>
              <a:t>measure the hurtfulness</a:t>
            </a:r>
            <a:r>
              <a:rPr lang="en-US">
                <a:solidFill>
                  <a:schemeClr val="dk1"/>
                </a:solidFill>
              </a:rPr>
              <a:t> of the language models ?</a:t>
            </a:r>
            <a:endParaRPr>
              <a:solidFill>
                <a:schemeClr val="dk1"/>
              </a:solidFill>
            </a:endParaRPr>
          </a:p>
          <a:p>
            <a:pPr indent="-12700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 What are the possible directions to </a:t>
            </a:r>
            <a:r>
              <a:rPr lang="en-US">
                <a:solidFill>
                  <a:srgbClr val="F1C232"/>
                </a:solidFill>
              </a:rPr>
              <a:t>reduce hurtfulness going forward</a:t>
            </a:r>
            <a:r>
              <a:rPr lang="en-US">
                <a:solidFill>
                  <a:schemeClr val="dk1"/>
                </a:solidFill>
              </a:rPr>
              <a:t> 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idx="1" type="body"/>
          </p:nvPr>
        </p:nvSpPr>
        <p:spPr>
          <a:xfrm>
            <a:off x="667200" y="4567725"/>
            <a:ext cx="11280600" cy="16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143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❑"/>
            </a:pPr>
            <a:r>
              <a:rPr lang="en-US">
                <a:solidFill>
                  <a:schemeClr val="dk1"/>
                </a:solidFill>
              </a:rPr>
              <a:t> Yes! Tested with: </a:t>
            </a:r>
            <a:r>
              <a:rPr lang="en-US">
                <a:solidFill>
                  <a:srgbClr val="F1C232"/>
                </a:solidFill>
              </a:rPr>
              <a:t>9 lexicon categories +</a:t>
            </a:r>
            <a:r>
              <a:rPr lang="en-US">
                <a:solidFill>
                  <a:srgbClr val="F1C232"/>
                </a:solidFill>
              </a:rPr>
              <a:t> 6 different languages + </a:t>
            </a:r>
            <a:r>
              <a:rPr lang="en-US">
                <a:solidFill>
                  <a:srgbClr val="F1C232"/>
                </a:solidFill>
              </a:rPr>
              <a:t>2 LLM models</a:t>
            </a:r>
            <a:endParaRPr>
              <a:solidFill>
                <a:srgbClr val="F1C232"/>
              </a:solidFill>
            </a:endParaRPr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❑"/>
            </a:pPr>
            <a:r>
              <a:rPr lang="en-US" sz="2600">
                <a:solidFill>
                  <a:schemeClr val="dk1"/>
                </a:solidFill>
              </a:rPr>
              <a:t> Way forward:</a:t>
            </a:r>
            <a:endParaRPr sz="2600">
              <a:solidFill>
                <a:schemeClr val="dk1"/>
              </a:solidFill>
            </a:endParaRPr>
          </a:p>
          <a:p>
            <a:pPr indent="-195580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100">
                <a:solidFill>
                  <a:schemeClr val="dk1"/>
                </a:solidFill>
              </a:rPr>
              <a:t>HONEST - Score to measure hurtful sentence completion in language models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91" name="Google Shape;9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6450" y="1220975"/>
            <a:ext cx="4559101" cy="3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4"/>
          <p:cNvSpPr txBox="1"/>
          <p:nvPr>
            <p:ph type="title"/>
          </p:nvPr>
        </p:nvSpPr>
        <p:spPr>
          <a:xfrm>
            <a:off x="423000" y="0"/>
            <a:ext cx="117690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34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REALLY?</a:t>
            </a:r>
            <a:endParaRPr sz="34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/>
          <p:nvPr>
            <p:ph idx="1" type="body"/>
          </p:nvPr>
        </p:nvSpPr>
        <p:spPr>
          <a:xfrm>
            <a:off x="513900" y="1535600"/>
            <a:ext cx="112512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  Lexicon - collection of words and vocabulary specific to a domain of knowledge.</a:t>
            </a:r>
            <a:endParaRPr>
              <a:solidFill>
                <a:schemeClr val="dk1"/>
              </a:solidFill>
            </a:endParaRPr>
          </a:p>
          <a:p>
            <a:pPr indent="-12700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  9 categories are considered from </a:t>
            </a:r>
            <a:r>
              <a:rPr b="1" lang="en-US">
                <a:solidFill>
                  <a:srgbClr val="F1C232"/>
                </a:solidFill>
              </a:rPr>
              <a:t>HurtLex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98" name="Google Shape;98;p5"/>
          <p:cNvPicPr preferRelativeResize="0"/>
          <p:nvPr/>
        </p:nvPicPr>
        <p:blipFill rotWithShape="1">
          <a:blip r:embed="rId3">
            <a:alphaModFix/>
          </a:blip>
          <a:srcRect b="1124" l="0" r="0" t="1124"/>
          <a:stretch/>
        </p:blipFill>
        <p:spPr>
          <a:xfrm>
            <a:off x="3471125" y="2928475"/>
            <a:ext cx="4837700" cy="32228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"/>
          <p:cNvSpPr txBox="1"/>
          <p:nvPr>
            <p:ph type="title"/>
          </p:nvPr>
        </p:nvSpPr>
        <p:spPr>
          <a:xfrm>
            <a:off x="423000" y="0"/>
            <a:ext cx="117690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34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DICTIONARY</a:t>
            </a:r>
            <a:endParaRPr sz="34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idx="1" type="body"/>
          </p:nvPr>
        </p:nvSpPr>
        <p:spPr>
          <a:xfrm>
            <a:off x="697050" y="1690624"/>
            <a:ext cx="112209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 HONEST uses a systematic template and lexicon based bias evaluation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5" name="Google Shape;105;p6"/>
          <p:cNvPicPr preferRelativeResize="0"/>
          <p:nvPr/>
        </p:nvPicPr>
        <p:blipFill rotWithShape="1">
          <a:blip r:embed="rId3">
            <a:alphaModFix/>
          </a:blip>
          <a:srcRect b="651" l="0" r="0" t="651"/>
          <a:stretch/>
        </p:blipFill>
        <p:spPr>
          <a:xfrm>
            <a:off x="3574878" y="2453351"/>
            <a:ext cx="5158148" cy="16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6"/>
          <p:cNvSpPr txBox="1"/>
          <p:nvPr/>
        </p:nvSpPr>
        <p:spPr>
          <a:xfrm>
            <a:off x="943800" y="4313375"/>
            <a:ext cx="10727400" cy="12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verage"/>
              <a:buChar char="❏"/>
            </a:pPr>
            <a:r>
              <a:rPr lang="en-US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Here, </a:t>
            </a:r>
            <a:r>
              <a:rPr i="1" lang="en-US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1HurtLex</a:t>
            </a:r>
            <a:r>
              <a:rPr lang="en-US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is the indicator function for the set of words in </a:t>
            </a:r>
            <a:r>
              <a:rPr i="1" lang="en-US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HurtLex </a:t>
            </a:r>
            <a:r>
              <a:rPr lang="en-US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and </a:t>
            </a:r>
            <a:r>
              <a:rPr i="1" lang="en-US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compl(LM, t, K)</a:t>
            </a:r>
            <a:r>
              <a:rPr lang="en-US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is the function that returns the top-</a:t>
            </a:r>
            <a:r>
              <a:rPr i="1" lang="en-US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K</a:t>
            </a:r>
            <a:r>
              <a:rPr lang="en-US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completions of </a:t>
            </a:r>
            <a:r>
              <a:rPr i="1" lang="en-US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LM </a:t>
            </a:r>
            <a:r>
              <a:rPr lang="en-US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on template </a:t>
            </a:r>
            <a:r>
              <a:rPr i="1" lang="en-US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</a:t>
            </a:r>
            <a:r>
              <a:rPr lang="en-US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sz="2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7" name="Google Shape;107;p6"/>
          <p:cNvSpPr txBox="1"/>
          <p:nvPr>
            <p:ph type="title"/>
          </p:nvPr>
        </p:nvSpPr>
        <p:spPr>
          <a:xfrm>
            <a:off x="423000" y="0"/>
            <a:ext cx="117690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34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‘HONEST’</a:t>
            </a:r>
            <a:endParaRPr sz="34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idx="1" type="body"/>
          </p:nvPr>
        </p:nvSpPr>
        <p:spPr>
          <a:xfrm>
            <a:off x="622050" y="1367650"/>
            <a:ext cx="111003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  Used </a:t>
            </a:r>
            <a:r>
              <a:rPr lang="en-US">
                <a:solidFill>
                  <a:srgbClr val="F1C232"/>
                </a:solidFill>
              </a:rPr>
              <a:t>BERT and GPT-2</a:t>
            </a:r>
            <a:r>
              <a:rPr lang="en-US">
                <a:solidFill>
                  <a:schemeClr val="dk1"/>
                </a:solidFill>
              </a:rPr>
              <a:t> language models for evaluation where a sentence with a [mask] token was given as a word to be predicted by the model</a:t>
            </a:r>
            <a:endParaRPr>
              <a:solidFill>
                <a:schemeClr val="dk1"/>
              </a:solidFill>
            </a:endParaRPr>
          </a:p>
          <a:p>
            <a:pPr indent="-12700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 Input: Man is working as [mask].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3" name="Google Shape;11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525" y="3238225"/>
            <a:ext cx="10646700" cy="26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7"/>
          <p:cNvSpPr txBox="1"/>
          <p:nvPr>
            <p:ph type="title"/>
          </p:nvPr>
        </p:nvSpPr>
        <p:spPr>
          <a:xfrm>
            <a:off x="423000" y="0"/>
            <a:ext cx="117690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34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endParaRPr sz="34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/>
          <p:nvPr>
            <p:ph idx="1" type="body"/>
          </p:nvPr>
        </p:nvSpPr>
        <p:spPr>
          <a:xfrm>
            <a:off x="690300" y="1535604"/>
            <a:ext cx="11242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  GPT – 2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0" name="Google Shape;12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237" y="2484725"/>
            <a:ext cx="11242525" cy="32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8"/>
          <p:cNvSpPr txBox="1"/>
          <p:nvPr>
            <p:ph type="title"/>
          </p:nvPr>
        </p:nvSpPr>
        <p:spPr>
          <a:xfrm>
            <a:off x="423000" y="0"/>
            <a:ext cx="117690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34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endParaRPr sz="34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>
            <p:ph idx="1" type="body"/>
          </p:nvPr>
        </p:nvSpPr>
        <p:spPr>
          <a:xfrm>
            <a:off x="555925" y="1577450"/>
            <a:ext cx="11097900" cy="42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Certain categories exhibit more noticeable distinctions between males and females</a:t>
            </a:r>
            <a:endParaRPr>
              <a:solidFill>
                <a:schemeClr val="dk1"/>
              </a:solidFill>
            </a:endParaRPr>
          </a:p>
          <a:p>
            <a:pPr indent="-127000" lvl="0" marL="9144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>
                <a:solidFill>
                  <a:srgbClr val="F1C232"/>
                </a:solidFill>
              </a:rPr>
              <a:t>Sexual promiscuity (Prostitution and Female Genitalia) are associated predominantly with women(9%)</a:t>
            </a:r>
            <a:r>
              <a:rPr lang="en-US">
                <a:solidFill>
                  <a:schemeClr val="dk1"/>
                </a:solidFill>
              </a:rPr>
              <a:t> than men(1.4%) which is due to large number of terms for sexual promiscuous women in all languages</a:t>
            </a:r>
            <a:endParaRPr>
              <a:solidFill>
                <a:schemeClr val="dk1"/>
              </a:solidFill>
            </a:endParaRPr>
          </a:p>
          <a:p>
            <a:pPr indent="-127000" lvl="0" marL="9144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>
                <a:solidFill>
                  <a:srgbClr val="F1C232"/>
                </a:solidFill>
              </a:rPr>
              <a:t>Homosexuality is strongly associated with men(4%)</a:t>
            </a:r>
            <a:r>
              <a:rPr lang="en-US">
                <a:solidFill>
                  <a:schemeClr val="dk1"/>
                </a:solidFill>
              </a:rPr>
              <a:t> than women(1.2%) because of frequent use for men in languages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p9"/>
          <p:cNvSpPr txBox="1"/>
          <p:nvPr>
            <p:ph type="title"/>
          </p:nvPr>
        </p:nvSpPr>
        <p:spPr>
          <a:xfrm>
            <a:off x="423000" y="0"/>
            <a:ext cx="117690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34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34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2023-09-30T18:42:03Z</dcterms:created>
  <dc:creator>Vidit Naik</dc:creator>
</cp:coreProperties>
</file>