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314" r:id="rId9"/>
    <p:sldId id="264" r:id="rId10"/>
    <p:sldId id="301" r:id="rId11"/>
    <p:sldId id="303" r:id="rId12"/>
    <p:sldId id="304" r:id="rId13"/>
    <p:sldId id="305" r:id="rId14"/>
    <p:sldId id="306" r:id="rId15"/>
    <p:sldId id="286" r:id="rId16"/>
    <p:sldId id="307" r:id="rId17"/>
    <p:sldId id="308" r:id="rId18"/>
    <p:sldId id="309" r:id="rId19"/>
    <p:sldId id="310" r:id="rId20"/>
    <p:sldId id="312" r:id="rId21"/>
    <p:sldId id="315" r:id="rId22"/>
    <p:sldId id="316" r:id="rId23"/>
    <p:sldId id="317" r:id="rId24"/>
    <p:sldId id="287" r:id="rId25"/>
    <p:sldId id="313" r:id="rId26"/>
    <p:sldId id="289" r:id="rId27"/>
    <p:sldId id="292" r:id="rId28"/>
    <p:sldId id="29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1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9798096-478E-4768-B7AB-9793F85B585A}" type="datetimeFigureOut">
              <a:rPr lang="en-IN" smtClean="0"/>
              <a:t>2023-01-08</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336644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798096-478E-4768-B7AB-9793F85B585A}" type="datetimeFigureOut">
              <a:rPr lang="en-IN" smtClean="0"/>
              <a:t>2023-01-08</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2685406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798096-478E-4768-B7AB-9793F85B585A}" type="datetimeFigureOut">
              <a:rPr lang="en-IN" smtClean="0"/>
              <a:t>2023-01-08</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1141680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798096-478E-4768-B7AB-9793F85B585A}" type="datetimeFigureOut">
              <a:rPr lang="en-IN" smtClean="0"/>
              <a:t>2023-01-08</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1604436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798096-478E-4768-B7AB-9793F85B585A}" type="datetimeFigureOut">
              <a:rPr lang="en-IN" smtClean="0"/>
              <a:t>2023-01-08</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3855723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9798096-478E-4768-B7AB-9793F85B585A}" type="datetimeFigureOut">
              <a:rPr lang="en-IN" smtClean="0"/>
              <a:t>2023-01-08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572835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9798096-478E-4768-B7AB-9793F85B585A}" type="datetimeFigureOut">
              <a:rPr lang="en-IN" smtClean="0"/>
              <a:t>2023-01-08</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3710103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9798096-478E-4768-B7AB-9793F85B585A}" type="datetimeFigureOut">
              <a:rPr lang="en-IN" smtClean="0"/>
              <a:t>2023-01-08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2456289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9798096-478E-4768-B7AB-9793F85B585A}" type="datetimeFigureOut">
              <a:rPr lang="en-IN" smtClean="0"/>
              <a:t>2023-01-08</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4043135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98096-478E-4768-B7AB-9793F85B585A}" type="datetimeFigureOut">
              <a:rPr lang="en-IN" smtClean="0"/>
              <a:t>2023-01-08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95507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798096-478E-4768-B7AB-9793F85B585A}" type="datetimeFigureOut">
              <a:rPr lang="en-IN" smtClean="0"/>
              <a:t>2023-01-08</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1995835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798096-478E-4768-B7AB-9793F85B585A}" type="datetimeFigureOut">
              <a:rPr lang="en-IN" smtClean="0"/>
              <a:t>2023-01-08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138446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798096-478E-4768-B7AB-9793F85B585A}" type="datetimeFigureOut">
              <a:rPr lang="en-IN" smtClean="0"/>
              <a:t>2023-01-08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1253652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798096-478E-4768-B7AB-9793F85B585A}" type="datetimeFigureOut">
              <a:rPr lang="en-IN" smtClean="0"/>
              <a:t>2023-01-08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3679746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798096-478E-4768-B7AB-9793F85B585A}" type="datetimeFigureOut">
              <a:rPr lang="en-IN" smtClean="0"/>
              <a:t>2023-01-08</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2608628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798096-478E-4768-B7AB-9793F85B585A}" type="datetimeFigureOut">
              <a:rPr lang="en-IN" smtClean="0"/>
              <a:t>2023-01-08</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2036428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798096-478E-4768-B7AB-9793F85B585A}" type="datetimeFigureOut">
              <a:rPr lang="en-IN" smtClean="0"/>
              <a:t>2023-01-08</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3399633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9798096-478E-4768-B7AB-9793F85B585A}" type="datetimeFigureOut">
              <a:rPr lang="en-IN" smtClean="0"/>
              <a:t>2023-01-08</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73F4A7E-5647-48C8-BE54-6F4BBB4EB5D6}" type="slidenum">
              <a:rPr lang="en-IN" smtClean="0"/>
              <a:t>‹#›</a:t>
            </a:fld>
            <a:endParaRPr lang="en-IN"/>
          </a:p>
        </p:txBody>
      </p:sp>
    </p:spTree>
    <p:extLst>
      <p:ext uri="{BB962C8B-B14F-4D97-AF65-F5344CB8AC3E}">
        <p14:creationId xmlns:p14="http://schemas.microsoft.com/office/powerpoint/2010/main" val="2383205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984C-4392-E434-4538-4698C7C7EC7A}"/>
              </a:ext>
            </a:extLst>
          </p:cNvPr>
          <p:cNvSpPr>
            <a:spLocks noGrp="1"/>
          </p:cNvSpPr>
          <p:nvPr>
            <p:ph type="ctrTitle"/>
          </p:nvPr>
        </p:nvSpPr>
        <p:spPr>
          <a:xfrm>
            <a:off x="1683171" y="2436617"/>
            <a:ext cx="8825658" cy="1201732"/>
          </a:xfrm>
        </p:spPr>
        <p:txBody>
          <a:bodyPr/>
          <a:lstStyle/>
          <a:p>
            <a:pPr algn="ctr"/>
            <a:r>
              <a:rPr lang="en-US" dirty="0" smtClean="0"/>
              <a:t>Fake News Project</a:t>
            </a:r>
            <a:endParaRPr lang="en-IN" dirty="0"/>
          </a:p>
        </p:txBody>
      </p:sp>
      <p:sp>
        <p:nvSpPr>
          <p:cNvPr id="3" name="Subtitle 2">
            <a:extLst>
              <a:ext uri="{FF2B5EF4-FFF2-40B4-BE49-F238E27FC236}">
                <a16:creationId xmlns:a16="http://schemas.microsoft.com/office/drawing/2014/main" id="{2A4FB026-5A1D-8052-16BB-D4550F87AC51}"/>
              </a:ext>
            </a:extLst>
          </p:cNvPr>
          <p:cNvSpPr>
            <a:spLocks noGrp="1"/>
          </p:cNvSpPr>
          <p:nvPr>
            <p:ph type="subTitle" idx="1"/>
          </p:nvPr>
        </p:nvSpPr>
        <p:spPr>
          <a:xfrm>
            <a:off x="2589119" y="5200891"/>
            <a:ext cx="8825658" cy="861420"/>
          </a:xfrm>
        </p:spPr>
        <p:txBody>
          <a:bodyPr/>
          <a:lstStyle/>
          <a:p>
            <a:pPr algn="r"/>
            <a:r>
              <a:rPr lang="en-US" dirty="0"/>
              <a:t>Prepared by</a:t>
            </a:r>
          </a:p>
          <a:p>
            <a:pPr algn="r"/>
            <a:r>
              <a:rPr lang="en-US" dirty="0"/>
              <a:t>SARTHAK GUPTA</a:t>
            </a:r>
            <a:endParaRPr lang="en-IN" dirty="0"/>
          </a:p>
        </p:txBody>
      </p:sp>
    </p:spTree>
    <p:extLst>
      <p:ext uri="{BB962C8B-B14F-4D97-AF65-F5344CB8AC3E}">
        <p14:creationId xmlns:p14="http://schemas.microsoft.com/office/powerpoint/2010/main" val="3888748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9FD7-9C2E-3053-DA32-E3E161F12446}"/>
              </a:ext>
            </a:extLst>
          </p:cNvPr>
          <p:cNvSpPr>
            <a:spLocks noGrp="1"/>
          </p:cNvSpPr>
          <p:nvPr>
            <p:ph type="title"/>
          </p:nvPr>
        </p:nvSpPr>
        <p:spPr/>
        <p:txBody>
          <a:bodyPr/>
          <a:lstStyle/>
          <a:p>
            <a:r>
              <a:rPr lang="en-US" dirty="0"/>
              <a:t>Data Pre- Processing</a:t>
            </a:r>
            <a:endParaRPr lang="en-IN" dirty="0"/>
          </a:p>
        </p:txBody>
      </p:sp>
      <p:pic>
        <p:nvPicPr>
          <p:cNvPr id="6" name="Picture 5">
            <a:extLst>
              <a:ext uri="{FF2B5EF4-FFF2-40B4-BE49-F238E27FC236}">
                <a16:creationId xmlns:a16="http://schemas.microsoft.com/office/drawing/2014/main" id="{74FD041E-E48D-D346-34DA-60D0F067CB32}"/>
              </a:ext>
            </a:extLst>
          </p:cNvPr>
          <p:cNvPicPr>
            <a:picLocks noChangeAspect="1"/>
          </p:cNvPicPr>
          <p:nvPr/>
        </p:nvPicPr>
        <p:blipFill>
          <a:blip r:embed="rId2"/>
          <a:stretch>
            <a:fillRect/>
          </a:stretch>
        </p:blipFill>
        <p:spPr>
          <a:xfrm>
            <a:off x="150125" y="2295228"/>
            <a:ext cx="5385535" cy="2350343"/>
          </a:xfrm>
          <a:prstGeom prst="rect">
            <a:avLst/>
          </a:prstGeom>
        </p:spPr>
      </p:pic>
      <p:pic>
        <p:nvPicPr>
          <p:cNvPr id="7" name="Picture 6">
            <a:extLst>
              <a:ext uri="{FF2B5EF4-FFF2-40B4-BE49-F238E27FC236}">
                <a16:creationId xmlns:a16="http://schemas.microsoft.com/office/drawing/2014/main" id="{344C93BC-C79A-AACA-5BCD-D485F36357D9}"/>
              </a:ext>
            </a:extLst>
          </p:cNvPr>
          <p:cNvPicPr>
            <a:picLocks noChangeAspect="1"/>
          </p:cNvPicPr>
          <p:nvPr/>
        </p:nvPicPr>
        <p:blipFill>
          <a:blip r:embed="rId3"/>
          <a:stretch>
            <a:fillRect/>
          </a:stretch>
        </p:blipFill>
        <p:spPr>
          <a:xfrm>
            <a:off x="1213775" y="4924587"/>
            <a:ext cx="3457508" cy="400106"/>
          </a:xfrm>
          <a:prstGeom prst="rect">
            <a:avLst/>
          </a:prstGeom>
        </p:spPr>
      </p:pic>
      <p:pic>
        <p:nvPicPr>
          <p:cNvPr id="8" name="Picture 7">
            <a:extLst>
              <a:ext uri="{FF2B5EF4-FFF2-40B4-BE49-F238E27FC236}">
                <a16:creationId xmlns:a16="http://schemas.microsoft.com/office/drawing/2014/main" id="{8C7BEFE2-5DB3-C2EB-965A-67B670258298}"/>
              </a:ext>
            </a:extLst>
          </p:cNvPr>
          <p:cNvPicPr>
            <a:picLocks noChangeAspect="1"/>
          </p:cNvPicPr>
          <p:nvPr/>
        </p:nvPicPr>
        <p:blipFill>
          <a:blip r:embed="rId4"/>
          <a:stretch>
            <a:fillRect/>
          </a:stretch>
        </p:blipFill>
        <p:spPr>
          <a:xfrm>
            <a:off x="1213775" y="5820001"/>
            <a:ext cx="1388696" cy="333422"/>
          </a:xfrm>
          <a:prstGeom prst="rect">
            <a:avLst/>
          </a:prstGeom>
        </p:spPr>
      </p:pic>
      <p:pic>
        <p:nvPicPr>
          <p:cNvPr id="9" name="Picture 8">
            <a:extLst>
              <a:ext uri="{FF2B5EF4-FFF2-40B4-BE49-F238E27FC236}">
                <a16:creationId xmlns:a16="http://schemas.microsoft.com/office/drawing/2014/main" id="{CF9E0BF6-A0FB-F3C2-CAF4-5F0B8540F4AE}"/>
              </a:ext>
            </a:extLst>
          </p:cNvPr>
          <p:cNvPicPr>
            <a:picLocks noChangeAspect="1"/>
          </p:cNvPicPr>
          <p:nvPr/>
        </p:nvPicPr>
        <p:blipFill>
          <a:blip r:embed="rId5"/>
          <a:stretch>
            <a:fillRect/>
          </a:stretch>
        </p:blipFill>
        <p:spPr>
          <a:xfrm>
            <a:off x="6160828" y="3780747"/>
            <a:ext cx="5526676" cy="3029573"/>
          </a:xfrm>
          <a:prstGeom prst="rect">
            <a:avLst/>
          </a:prstGeom>
        </p:spPr>
      </p:pic>
    </p:spTree>
    <p:extLst>
      <p:ext uri="{BB962C8B-B14F-4D97-AF65-F5344CB8AC3E}">
        <p14:creationId xmlns:p14="http://schemas.microsoft.com/office/powerpoint/2010/main" val="3434637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9FD7-9C2E-3053-DA32-E3E161F12446}"/>
              </a:ext>
            </a:extLst>
          </p:cNvPr>
          <p:cNvSpPr>
            <a:spLocks noGrp="1"/>
          </p:cNvSpPr>
          <p:nvPr>
            <p:ph type="title"/>
          </p:nvPr>
        </p:nvSpPr>
        <p:spPr/>
        <p:txBody>
          <a:bodyPr/>
          <a:lstStyle/>
          <a:p>
            <a:r>
              <a:rPr lang="en-US" dirty="0"/>
              <a:t>Word Cloud</a:t>
            </a:r>
            <a:endParaRPr lang="en-IN" dirty="0"/>
          </a:p>
        </p:txBody>
      </p:sp>
      <p:pic>
        <p:nvPicPr>
          <p:cNvPr id="6" name="Picture 5">
            <a:extLst>
              <a:ext uri="{FF2B5EF4-FFF2-40B4-BE49-F238E27FC236}">
                <a16:creationId xmlns:a16="http://schemas.microsoft.com/office/drawing/2014/main" id="{95EA6C8E-F052-DDBB-A951-0AAED2FD0014}"/>
              </a:ext>
            </a:extLst>
          </p:cNvPr>
          <p:cNvPicPr>
            <a:picLocks noChangeAspect="1"/>
          </p:cNvPicPr>
          <p:nvPr/>
        </p:nvPicPr>
        <p:blipFill>
          <a:blip r:embed="rId2"/>
          <a:stretch>
            <a:fillRect/>
          </a:stretch>
        </p:blipFill>
        <p:spPr>
          <a:xfrm>
            <a:off x="2978831" y="1898694"/>
            <a:ext cx="5563376" cy="257211"/>
          </a:xfrm>
          <a:prstGeom prst="rect">
            <a:avLst/>
          </a:prstGeom>
        </p:spPr>
      </p:pic>
      <p:pic>
        <p:nvPicPr>
          <p:cNvPr id="7" name="Picture 6">
            <a:extLst>
              <a:ext uri="{FF2B5EF4-FFF2-40B4-BE49-F238E27FC236}">
                <a16:creationId xmlns:a16="http://schemas.microsoft.com/office/drawing/2014/main" id="{35CA3914-E5CC-4A6D-3049-9D5BE9774FD9}"/>
              </a:ext>
            </a:extLst>
          </p:cNvPr>
          <p:cNvPicPr>
            <a:picLocks noChangeAspect="1"/>
          </p:cNvPicPr>
          <p:nvPr/>
        </p:nvPicPr>
        <p:blipFill>
          <a:blip r:embed="rId3"/>
          <a:stretch>
            <a:fillRect/>
          </a:stretch>
        </p:blipFill>
        <p:spPr>
          <a:xfrm>
            <a:off x="627837" y="2542884"/>
            <a:ext cx="5001323" cy="828791"/>
          </a:xfrm>
          <a:prstGeom prst="rect">
            <a:avLst/>
          </a:prstGeom>
        </p:spPr>
      </p:pic>
      <p:pic>
        <p:nvPicPr>
          <p:cNvPr id="8" name="Picture 2">
            <a:extLst>
              <a:ext uri="{FF2B5EF4-FFF2-40B4-BE49-F238E27FC236}">
                <a16:creationId xmlns:a16="http://schemas.microsoft.com/office/drawing/2014/main" id="{C89D5D83-1678-62FE-8CCE-9CFCD1D1CF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838" y="3588097"/>
            <a:ext cx="4632900" cy="30292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3DA2792-FC3C-E79F-C46A-A246DB1A152D}"/>
              </a:ext>
            </a:extLst>
          </p:cNvPr>
          <p:cNvPicPr>
            <a:picLocks noChangeAspect="1"/>
          </p:cNvPicPr>
          <p:nvPr/>
        </p:nvPicPr>
        <p:blipFill>
          <a:blip r:embed="rId5"/>
          <a:stretch>
            <a:fillRect/>
          </a:stretch>
        </p:blipFill>
        <p:spPr>
          <a:xfrm>
            <a:off x="6541822" y="2533357"/>
            <a:ext cx="5077534" cy="847843"/>
          </a:xfrm>
          <a:prstGeom prst="rect">
            <a:avLst/>
          </a:prstGeom>
        </p:spPr>
      </p:pic>
      <p:pic>
        <p:nvPicPr>
          <p:cNvPr id="10" name="Picture 4">
            <a:extLst>
              <a:ext uri="{FF2B5EF4-FFF2-40B4-BE49-F238E27FC236}">
                <a16:creationId xmlns:a16="http://schemas.microsoft.com/office/drawing/2014/main" id="{C48E1DB2-80E5-CEA3-0F30-6DB13D511A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0471" y="3588098"/>
            <a:ext cx="5078885" cy="3029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906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9FD7-9C2E-3053-DA32-E3E161F12446}"/>
              </a:ext>
            </a:extLst>
          </p:cNvPr>
          <p:cNvSpPr>
            <a:spLocks noGrp="1"/>
          </p:cNvSpPr>
          <p:nvPr>
            <p:ph type="title"/>
          </p:nvPr>
        </p:nvSpPr>
        <p:spPr/>
        <p:txBody>
          <a:bodyPr/>
          <a:lstStyle/>
          <a:p>
            <a:r>
              <a:rPr lang="en-US" dirty="0"/>
              <a:t>Word Cloud</a:t>
            </a:r>
            <a:endParaRPr lang="en-IN" dirty="0"/>
          </a:p>
        </p:txBody>
      </p:sp>
      <p:pic>
        <p:nvPicPr>
          <p:cNvPr id="9" name="Picture 8">
            <a:extLst>
              <a:ext uri="{FF2B5EF4-FFF2-40B4-BE49-F238E27FC236}">
                <a16:creationId xmlns:a16="http://schemas.microsoft.com/office/drawing/2014/main" id="{7F51918C-1F8B-99D4-1408-0F3AA3B8602A}"/>
              </a:ext>
            </a:extLst>
          </p:cNvPr>
          <p:cNvPicPr>
            <a:picLocks noChangeAspect="1"/>
          </p:cNvPicPr>
          <p:nvPr/>
        </p:nvPicPr>
        <p:blipFill>
          <a:blip r:embed="rId2"/>
          <a:stretch>
            <a:fillRect/>
          </a:stretch>
        </p:blipFill>
        <p:spPr>
          <a:xfrm>
            <a:off x="5081427" y="1127097"/>
            <a:ext cx="3686689" cy="400106"/>
          </a:xfrm>
          <a:prstGeom prst="rect">
            <a:avLst/>
          </a:prstGeom>
        </p:spPr>
      </p:pic>
      <p:pic>
        <p:nvPicPr>
          <p:cNvPr id="10" name="Picture 9">
            <a:extLst>
              <a:ext uri="{FF2B5EF4-FFF2-40B4-BE49-F238E27FC236}">
                <a16:creationId xmlns:a16="http://schemas.microsoft.com/office/drawing/2014/main" id="{F990D2AA-8329-309A-E00F-C35BFB5924FF}"/>
              </a:ext>
            </a:extLst>
          </p:cNvPr>
          <p:cNvPicPr>
            <a:picLocks noChangeAspect="1"/>
          </p:cNvPicPr>
          <p:nvPr/>
        </p:nvPicPr>
        <p:blipFill>
          <a:blip r:embed="rId3"/>
          <a:stretch>
            <a:fillRect/>
          </a:stretch>
        </p:blipFill>
        <p:spPr>
          <a:xfrm>
            <a:off x="745630" y="2016537"/>
            <a:ext cx="3467584" cy="828791"/>
          </a:xfrm>
          <a:prstGeom prst="rect">
            <a:avLst/>
          </a:prstGeom>
        </p:spPr>
      </p:pic>
      <p:pic>
        <p:nvPicPr>
          <p:cNvPr id="11" name="Picture 10">
            <a:extLst>
              <a:ext uri="{FF2B5EF4-FFF2-40B4-BE49-F238E27FC236}">
                <a16:creationId xmlns:a16="http://schemas.microsoft.com/office/drawing/2014/main" id="{2F0B5BB4-3DE2-259D-5204-F28A91A268B1}"/>
              </a:ext>
            </a:extLst>
          </p:cNvPr>
          <p:cNvPicPr>
            <a:picLocks noChangeAspect="1"/>
          </p:cNvPicPr>
          <p:nvPr/>
        </p:nvPicPr>
        <p:blipFill>
          <a:blip r:embed="rId4"/>
          <a:stretch>
            <a:fillRect/>
          </a:stretch>
        </p:blipFill>
        <p:spPr>
          <a:xfrm>
            <a:off x="745630" y="3181233"/>
            <a:ext cx="7668695" cy="724001"/>
          </a:xfrm>
          <a:prstGeom prst="rect">
            <a:avLst/>
          </a:prstGeom>
        </p:spPr>
      </p:pic>
      <p:pic>
        <p:nvPicPr>
          <p:cNvPr id="12" name="Picture 2">
            <a:extLst>
              <a:ext uri="{FF2B5EF4-FFF2-40B4-BE49-F238E27FC236}">
                <a16:creationId xmlns:a16="http://schemas.microsoft.com/office/drawing/2014/main" id="{8FA51EAC-B51B-C34A-99E8-E60214C191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2609" y="3905234"/>
            <a:ext cx="388620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933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9FD7-9C2E-3053-DA32-E3E161F12446}"/>
              </a:ext>
            </a:extLst>
          </p:cNvPr>
          <p:cNvSpPr>
            <a:spLocks noGrp="1"/>
          </p:cNvSpPr>
          <p:nvPr>
            <p:ph type="title"/>
          </p:nvPr>
        </p:nvSpPr>
        <p:spPr/>
        <p:txBody>
          <a:bodyPr/>
          <a:lstStyle/>
          <a:p>
            <a:r>
              <a:rPr lang="en-US" dirty="0"/>
              <a:t>Word Cloud</a:t>
            </a:r>
            <a:endParaRPr lang="en-IN" dirty="0"/>
          </a:p>
        </p:txBody>
      </p:sp>
      <p:pic>
        <p:nvPicPr>
          <p:cNvPr id="12" name="Picture 11">
            <a:extLst>
              <a:ext uri="{FF2B5EF4-FFF2-40B4-BE49-F238E27FC236}">
                <a16:creationId xmlns:a16="http://schemas.microsoft.com/office/drawing/2014/main" id="{EFDAF3BB-BD1E-9FAF-F854-2DEA90C1F7FD}"/>
              </a:ext>
            </a:extLst>
          </p:cNvPr>
          <p:cNvPicPr>
            <a:picLocks noChangeAspect="1"/>
          </p:cNvPicPr>
          <p:nvPr/>
        </p:nvPicPr>
        <p:blipFill>
          <a:blip r:embed="rId2"/>
          <a:stretch>
            <a:fillRect/>
          </a:stretch>
        </p:blipFill>
        <p:spPr>
          <a:xfrm>
            <a:off x="5535660" y="918526"/>
            <a:ext cx="3315163" cy="762106"/>
          </a:xfrm>
          <a:prstGeom prst="rect">
            <a:avLst/>
          </a:prstGeom>
        </p:spPr>
      </p:pic>
      <p:pic>
        <p:nvPicPr>
          <p:cNvPr id="13" name="Picture 12">
            <a:extLst>
              <a:ext uri="{FF2B5EF4-FFF2-40B4-BE49-F238E27FC236}">
                <a16:creationId xmlns:a16="http://schemas.microsoft.com/office/drawing/2014/main" id="{AEA0636A-F41E-7D92-28CD-EC1F0D180A4B}"/>
              </a:ext>
            </a:extLst>
          </p:cNvPr>
          <p:cNvPicPr>
            <a:picLocks noChangeAspect="1"/>
          </p:cNvPicPr>
          <p:nvPr/>
        </p:nvPicPr>
        <p:blipFill>
          <a:blip r:embed="rId3"/>
          <a:stretch>
            <a:fillRect/>
          </a:stretch>
        </p:blipFill>
        <p:spPr>
          <a:xfrm>
            <a:off x="688052" y="2168068"/>
            <a:ext cx="7725853" cy="685896"/>
          </a:xfrm>
          <a:prstGeom prst="rect">
            <a:avLst/>
          </a:prstGeom>
        </p:spPr>
      </p:pic>
      <p:pic>
        <p:nvPicPr>
          <p:cNvPr id="14" name="Picture 2">
            <a:extLst>
              <a:ext uri="{FF2B5EF4-FFF2-40B4-BE49-F238E27FC236}">
                <a16:creationId xmlns:a16="http://schemas.microsoft.com/office/drawing/2014/main" id="{8833B6B2-A6BB-C5E2-9EFC-0F4551DD09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1523" y="3341400"/>
            <a:ext cx="4642946" cy="345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674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81F090-9592-3EB5-E2C0-4AE8084F51F5}"/>
              </a:ext>
            </a:extLst>
          </p:cNvPr>
          <p:cNvPicPr>
            <a:picLocks noChangeAspect="1"/>
          </p:cNvPicPr>
          <p:nvPr/>
        </p:nvPicPr>
        <p:blipFill>
          <a:blip r:embed="rId2"/>
          <a:stretch>
            <a:fillRect/>
          </a:stretch>
        </p:blipFill>
        <p:spPr>
          <a:xfrm>
            <a:off x="1097779" y="771112"/>
            <a:ext cx="3839111" cy="1152686"/>
          </a:xfrm>
          <a:prstGeom prst="rect">
            <a:avLst/>
          </a:prstGeom>
        </p:spPr>
      </p:pic>
      <p:pic>
        <p:nvPicPr>
          <p:cNvPr id="5" name="Picture 4">
            <a:extLst>
              <a:ext uri="{FF2B5EF4-FFF2-40B4-BE49-F238E27FC236}">
                <a16:creationId xmlns:a16="http://schemas.microsoft.com/office/drawing/2014/main" id="{13275420-0C81-7830-3D52-FAA29A9025FC}"/>
              </a:ext>
            </a:extLst>
          </p:cNvPr>
          <p:cNvPicPr>
            <a:picLocks noChangeAspect="1"/>
          </p:cNvPicPr>
          <p:nvPr/>
        </p:nvPicPr>
        <p:blipFill>
          <a:blip r:embed="rId3"/>
          <a:stretch>
            <a:fillRect/>
          </a:stretch>
        </p:blipFill>
        <p:spPr>
          <a:xfrm>
            <a:off x="1097779" y="2332807"/>
            <a:ext cx="6382441" cy="2155110"/>
          </a:xfrm>
          <a:prstGeom prst="rect">
            <a:avLst/>
          </a:prstGeom>
        </p:spPr>
      </p:pic>
      <p:pic>
        <p:nvPicPr>
          <p:cNvPr id="7" name="Picture 6">
            <a:extLst>
              <a:ext uri="{FF2B5EF4-FFF2-40B4-BE49-F238E27FC236}">
                <a16:creationId xmlns:a16="http://schemas.microsoft.com/office/drawing/2014/main" id="{3A4846DE-50AA-9738-D7EB-220154642BA8}"/>
              </a:ext>
            </a:extLst>
          </p:cNvPr>
          <p:cNvPicPr>
            <a:picLocks noChangeAspect="1"/>
          </p:cNvPicPr>
          <p:nvPr/>
        </p:nvPicPr>
        <p:blipFill>
          <a:blip r:embed="rId4"/>
          <a:stretch>
            <a:fillRect/>
          </a:stretch>
        </p:blipFill>
        <p:spPr>
          <a:xfrm>
            <a:off x="1097779" y="4833637"/>
            <a:ext cx="2026381" cy="883991"/>
          </a:xfrm>
          <a:prstGeom prst="rect">
            <a:avLst/>
          </a:prstGeom>
        </p:spPr>
      </p:pic>
      <p:pic>
        <p:nvPicPr>
          <p:cNvPr id="8" name="Picture 7">
            <a:extLst>
              <a:ext uri="{FF2B5EF4-FFF2-40B4-BE49-F238E27FC236}">
                <a16:creationId xmlns:a16="http://schemas.microsoft.com/office/drawing/2014/main" id="{D8F2EB51-2962-84A2-ECF5-08868F708706}"/>
              </a:ext>
            </a:extLst>
          </p:cNvPr>
          <p:cNvPicPr>
            <a:picLocks noChangeAspect="1"/>
          </p:cNvPicPr>
          <p:nvPr/>
        </p:nvPicPr>
        <p:blipFill>
          <a:blip r:embed="rId5"/>
          <a:stretch>
            <a:fillRect/>
          </a:stretch>
        </p:blipFill>
        <p:spPr>
          <a:xfrm>
            <a:off x="1097779" y="6010797"/>
            <a:ext cx="1956356" cy="786036"/>
          </a:xfrm>
          <a:prstGeom prst="rect">
            <a:avLst/>
          </a:prstGeom>
        </p:spPr>
      </p:pic>
    </p:spTree>
    <p:extLst>
      <p:ext uri="{BB962C8B-B14F-4D97-AF65-F5344CB8AC3E}">
        <p14:creationId xmlns:p14="http://schemas.microsoft.com/office/powerpoint/2010/main" val="1267923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Hyper Parameter Tunning</a:t>
            </a:r>
            <a:endParaRPr lang="en-IN" dirty="0"/>
          </a:p>
        </p:txBody>
      </p:sp>
      <p:pic>
        <p:nvPicPr>
          <p:cNvPr id="4" name="Picture 3">
            <a:extLst>
              <a:ext uri="{FF2B5EF4-FFF2-40B4-BE49-F238E27FC236}">
                <a16:creationId xmlns:a16="http://schemas.microsoft.com/office/drawing/2014/main" id="{3D8804AD-B60F-777B-E3CE-2B94EEE6C707}"/>
              </a:ext>
            </a:extLst>
          </p:cNvPr>
          <p:cNvPicPr>
            <a:picLocks noChangeAspect="1"/>
          </p:cNvPicPr>
          <p:nvPr/>
        </p:nvPicPr>
        <p:blipFill>
          <a:blip r:embed="rId2"/>
          <a:stretch>
            <a:fillRect/>
          </a:stretch>
        </p:blipFill>
        <p:spPr>
          <a:xfrm>
            <a:off x="789102" y="2329314"/>
            <a:ext cx="6763694" cy="4391638"/>
          </a:xfrm>
          <a:prstGeom prst="rect">
            <a:avLst/>
          </a:prstGeom>
        </p:spPr>
      </p:pic>
      <p:pic>
        <p:nvPicPr>
          <p:cNvPr id="5" name="Picture 4">
            <a:extLst>
              <a:ext uri="{FF2B5EF4-FFF2-40B4-BE49-F238E27FC236}">
                <a16:creationId xmlns:a16="http://schemas.microsoft.com/office/drawing/2014/main" id="{AE9BB0B7-ACD5-80C1-59CC-5FFFAD926302}"/>
              </a:ext>
            </a:extLst>
          </p:cNvPr>
          <p:cNvPicPr>
            <a:picLocks noChangeAspect="1"/>
          </p:cNvPicPr>
          <p:nvPr/>
        </p:nvPicPr>
        <p:blipFill>
          <a:blip r:embed="rId3"/>
          <a:stretch>
            <a:fillRect/>
          </a:stretch>
        </p:blipFill>
        <p:spPr>
          <a:xfrm>
            <a:off x="8361456" y="3782255"/>
            <a:ext cx="3041442" cy="1305107"/>
          </a:xfrm>
          <a:prstGeom prst="rect">
            <a:avLst/>
          </a:prstGeom>
        </p:spPr>
      </p:pic>
    </p:spTree>
    <p:extLst>
      <p:ext uri="{BB962C8B-B14F-4D97-AF65-F5344CB8AC3E}">
        <p14:creationId xmlns:p14="http://schemas.microsoft.com/office/powerpoint/2010/main" val="1866958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Algorithms Testing</a:t>
            </a:r>
            <a:endParaRPr lang="en-IN" dirty="0"/>
          </a:p>
        </p:txBody>
      </p:sp>
      <p:sp>
        <p:nvSpPr>
          <p:cNvPr id="7" name="Content Placeholder 2">
            <a:extLst>
              <a:ext uri="{FF2B5EF4-FFF2-40B4-BE49-F238E27FC236}">
                <a16:creationId xmlns:a16="http://schemas.microsoft.com/office/drawing/2014/main" id="{4AF934ED-DA12-BB37-8730-5345EFD8F4EB}"/>
              </a:ext>
            </a:extLst>
          </p:cNvPr>
          <p:cNvSpPr>
            <a:spLocks noGrp="1"/>
          </p:cNvSpPr>
          <p:nvPr>
            <p:ph idx="1"/>
          </p:nvPr>
        </p:nvSpPr>
        <p:spPr>
          <a:xfrm>
            <a:off x="1154954" y="2252313"/>
            <a:ext cx="8825659" cy="4417994"/>
          </a:xfrm>
        </p:spPr>
        <p:txBody>
          <a:bodyPr>
            <a:normAutofit/>
          </a:bodyPr>
          <a:lstStyle/>
          <a:p>
            <a:pPr lvl="0">
              <a:lnSpc>
                <a:spcPct val="107000"/>
              </a:lnSpc>
              <a:buFont typeface="+mj-lt"/>
              <a:buAutoNum type="arabicPeriod"/>
            </a:pPr>
            <a:r>
              <a:rPr lang="en-IN" sz="1400" dirty="0" smtClean="0"/>
              <a:t>Logistic </a:t>
            </a:r>
            <a:r>
              <a:rPr lang="en-IN" sz="1400" dirty="0"/>
              <a:t>Regression</a:t>
            </a:r>
          </a:p>
          <a:p>
            <a:pPr lvl="0">
              <a:lnSpc>
                <a:spcPct val="107000"/>
              </a:lnSpc>
              <a:buFont typeface="+mj-lt"/>
              <a:buAutoNum type="arabicPeriod"/>
            </a:pPr>
            <a:r>
              <a:rPr lang="en-IN" sz="1400" dirty="0"/>
              <a:t>Decision Tree Classifier</a:t>
            </a:r>
          </a:p>
          <a:p>
            <a:pPr lvl="0">
              <a:lnSpc>
                <a:spcPct val="107000"/>
              </a:lnSpc>
              <a:buFont typeface="+mj-lt"/>
              <a:buAutoNum type="arabicPeriod"/>
            </a:pPr>
            <a:r>
              <a:rPr lang="en-IN" sz="1400" dirty="0"/>
              <a:t>Gradient Boosting Classifier</a:t>
            </a:r>
          </a:p>
          <a:p>
            <a:pPr lvl="0">
              <a:lnSpc>
                <a:spcPct val="107000"/>
              </a:lnSpc>
              <a:buFont typeface="+mj-lt"/>
              <a:buAutoNum type="arabicPeriod"/>
            </a:pPr>
            <a:r>
              <a:rPr lang="en-IN" sz="1400" dirty="0"/>
              <a:t>Random Forest Classifier</a:t>
            </a:r>
          </a:p>
          <a:p>
            <a:pPr lvl="0">
              <a:lnSpc>
                <a:spcPct val="107000"/>
              </a:lnSpc>
              <a:buFont typeface="+mj-lt"/>
              <a:buAutoNum type="arabicPeriod"/>
            </a:pPr>
            <a:r>
              <a:rPr lang="en-IN" sz="1400" dirty="0"/>
              <a:t>Linear Support Vector Classifier</a:t>
            </a:r>
          </a:p>
          <a:p>
            <a:pPr lvl="0">
              <a:lnSpc>
                <a:spcPct val="107000"/>
              </a:lnSpc>
              <a:buFont typeface="+mj-lt"/>
              <a:buAutoNum type="arabicPeriod"/>
            </a:pPr>
            <a:r>
              <a:rPr lang="en-IN" sz="1400" dirty="0"/>
              <a:t>Bernoulli NB</a:t>
            </a:r>
          </a:p>
          <a:p>
            <a:pPr lvl="0">
              <a:lnSpc>
                <a:spcPct val="107000"/>
              </a:lnSpc>
              <a:buFont typeface="+mj-lt"/>
              <a:buAutoNum type="arabicPeriod"/>
            </a:pPr>
            <a:r>
              <a:rPr lang="en-IN" sz="1400" dirty="0"/>
              <a:t>Multinomial NB</a:t>
            </a:r>
          </a:p>
          <a:p>
            <a:pPr lvl="0">
              <a:lnSpc>
                <a:spcPct val="107000"/>
              </a:lnSpc>
              <a:buFont typeface="+mj-lt"/>
              <a:buAutoNum type="arabicPeriod"/>
            </a:pPr>
            <a:r>
              <a:rPr lang="en-IN" sz="1400" dirty="0"/>
              <a:t>SGD Classifier</a:t>
            </a:r>
          </a:p>
          <a:p>
            <a:pPr lvl="0">
              <a:lnSpc>
                <a:spcPct val="107000"/>
              </a:lnSpc>
              <a:buFont typeface="+mj-lt"/>
              <a:buAutoNum type="arabicPeriod"/>
            </a:pPr>
            <a:r>
              <a:rPr lang="en-IN" sz="1400" dirty="0"/>
              <a:t>LGBM Classifier</a:t>
            </a:r>
          </a:p>
          <a:p>
            <a:pPr lvl="0">
              <a:lnSpc>
                <a:spcPct val="107000"/>
              </a:lnSpc>
              <a:spcAft>
                <a:spcPts val="800"/>
              </a:spcAft>
              <a:buFont typeface="+mj-lt"/>
              <a:buAutoNum type="arabicPeriod"/>
            </a:pPr>
            <a:r>
              <a:rPr lang="en-IN" sz="1400" dirty="0"/>
              <a:t>XGB Classifier</a:t>
            </a:r>
          </a:p>
        </p:txBody>
      </p:sp>
      <p:pic>
        <p:nvPicPr>
          <p:cNvPr id="8" name="Picture 7">
            <a:extLst>
              <a:ext uri="{FF2B5EF4-FFF2-40B4-BE49-F238E27FC236}">
                <a16:creationId xmlns:a16="http://schemas.microsoft.com/office/drawing/2014/main" id="{50C62BC9-1948-BE83-D2EF-9CBC9EA7642D}"/>
              </a:ext>
            </a:extLst>
          </p:cNvPr>
          <p:cNvPicPr>
            <a:picLocks noChangeAspect="1"/>
          </p:cNvPicPr>
          <p:nvPr/>
        </p:nvPicPr>
        <p:blipFill>
          <a:blip r:embed="rId2"/>
          <a:stretch>
            <a:fillRect/>
          </a:stretch>
        </p:blipFill>
        <p:spPr>
          <a:xfrm>
            <a:off x="5455294" y="2421541"/>
            <a:ext cx="6343495" cy="4079537"/>
          </a:xfrm>
          <a:prstGeom prst="rect">
            <a:avLst/>
          </a:prstGeom>
        </p:spPr>
      </p:pic>
    </p:spTree>
    <p:extLst>
      <p:ext uri="{BB962C8B-B14F-4D97-AF65-F5344CB8AC3E}">
        <p14:creationId xmlns:p14="http://schemas.microsoft.com/office/powerpoint/2010/main" val="3616977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Algorithms Testing</a:t>
            </a:r>
            <a:endParaRPr lang="en-IN" dirty="0"/>
          </a:p>
        </p:txBody>
      </p:sp>
      <p:pic>
        <p:nvPicPr>
          <p:cNvPr id="5" name="Picture 4">
            <a:extLst>
              <a:ext uri="{FF2B5EF4-FFF2-40B4-BE49-F238E27FC236}">
                <a16:creationId xmlns:a16="http://schemas.microsoft.com/office/drawing/2014/main" id="{A4027038-9086-F525-085E-CB349B2830AE}"/>
              </a:ext>
            </a:extLst>
          </p:cNvPr>
          <p:cNvPicPr>
            <a:picLocks noChangeAspect="1"/>
          </p:cNvPicPr>
          <p:nvPr/>
        </p:nvPicPr>
        <p:blipFill>
          <a:blip r:embed="rId2"/>
          <a:stretch>
            <a:fillRect/>
          </a:stretch>
        </p:blipFill>
        <p:spPr>
          <a:xfrm>
            <a:off x="665349" y="1990475"/>
            <a:ext cx="7364554" cy="4468660"/>
          </a:xfrm>
          <a:prstGeom prst="rect">
            <a:avLst/>
          </a:prstGeom>
        </p:spPr>
      </p:pic>
    </p:spTree>
    <p:extLst>
      <p:ext uri="{BB962C8B-B14F-4D97-AF65-F5344CB8AC3E}">
        <p14:creationId xmlns:p14="http://schemas.microsoft.com/office/powerpoint/2010/main" val="2974847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Algorithms Testing</a:t>
            </a:r>
            <a:endParaRPr lang="en-IN" dirty="0"/>
          </a:p>
        </p:txBody>
      </p:sp>
      <p:pic>
        <p:nvPicPr>
          <p:cNvPr id="5" name="Picture 4">
            <a:extLst>
              <a:ext uri="{FF2B5EF4-FFF2-40B4-BE49-F238E27FC236}">
                <a16:creationId xmlns:a16="http://schemas.microsoft.com/office/drawing/2014/main" id="{1B085A36-4B5A-3ADC-E422-D79DA85A4B78}"/>
              </a:ext>
            </a:extLst>
          </p:cNvPr>
          <p:cNvPicPr>
            <a:picLocks noChangeAspect="1"/>
          </p:cNvPicPr>
          <p:nvPr/>
        </p:nvPicPr>
        <p:blipFill>
          <a:blip r:embed="rId2"/>
          <a:stretch>
            <a:fillRect/>
          </a:stretch>
        </p:blipFill>
        <p:spPr>
          <a:xfrm>
            <a:off x="237055" y="2886551"/>
            <a:ext cx="6037622" cy="2326580"/>
          </a:xfrm>
          <a:prstGeom prst="rect">
            <a:avLst/>
          </a:prstGeom>
        </p:spPr>
      </p:pic>
      <p:pic>
        <p:nvPicPr>
          <p:cNvPr id="6" name="Picture 5">
            <a:extLst>
              <a:ext uri="{FF2B5EF4-FFF2-40B4-BE49-F238E27FC236}">
                <a16:creationId xmlns:a16="http://schemas.microsoft.com/office/drawing/2014/main" id="{BA61085D-2E59-7093-A986-1A9B6BFDAA7F}"/>
              </a:ext>
            </a:extLst>
          </p:cNvPr>
          <p:cNvPicPr>
            <a:picLocks noChangeAspect="1"/>
          </p:cNvPicPr>
          <p:nvPr/>
        </p:nvPicPr>
        <p:blipFill>
          <a:blip r:embed="rId3"/>
          <a:stretch>
            <a:fillRect/>
          </a:stretch>
        </p:blipFill>
        <p:spPr>
          <a:xfrm>
            <a:off x="6528470" y="2329503"/>
            <a:ext cx="5010849" cy="4201111"/>
          </a:xfrm>
          <a:prstGeom prst="rect">
            <a:avLst/>
          </a:prstGeom>
        </p:spPr>
      </p:pic>
    </p:spTree>
    <p:extLst>
      <p:ext uri="{BB962C8B-B14F-4D97-AF65-F5344CB8AC3E}">
        <p14:creationId xmlns:p14="http://schemas.microsoft.com/office/powerpoint/2010/main" val="3978217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Algorithms Testing</a:t>
            </a:r>
            <a:endParaRPr lang="en-IN" dirty="0"/>
          </a:p>
        </p:txBody>
      </p:sp>
      <p:pic>
        <p:nvPicPr>
          <p:cNvPr id="7" name="Picture 6">
            <a:extLst>
              <a:ext uri="{FF2B5EF4-FFF2-40B4-BE49-F238E27FC236}">
                <a16:creationId xmlns:a16="http://schemas.microsoft.com/office/drawing/2014/main" id="{D248E188-2AAA-7FAF-EA18-2E5FD86E3C06}"/>
              </a:ext>
            </a:extLst>
          </p:cNvPr>
          <p:cNvPicPr>
            <a:picLocks noChangeAspect="1"/>
          </p:cNvPicPr>
          <p:nvPr/>
        </p:nvPicPr>
        <p:blipFill>
          <a:blip r:embed="rId2"/>
          <a:stretch>
            <a:fillRect/>
          </a:stretch>
        </p:blipFill>
        <p:spPr>
          <a:xfrm>
            <a:off x="3645765" y="1793064"/>
            <a:ext cx="4858428" cy="1190791"/>
          </a:xfrm>
          <a:prstGeom prst="rect">
            <a:avLst/>
          </a:prstGeom>
        </p:spPr>
      </p:pic>
      <p:pic>
        <p:nvPicPr>
          <p:cNvPr id="8" name="Picture 7">
            <a:extLst>
              <a:ext uri="{FF2B5EF4-FFF2-40B4-BE49-F238E27FC236}">
                <a16:creationId xmlns:a16="http://schemas.microsoft.com/office/drawing/2014/main" id="{EF662927-D719-260E-CA31-CB60B66FBF17}"/>
              </a:ext>
            </a:extLst>
          </p:cNvPr>
          <p:cNvPicPr>
            <a:picLocks noChangeAspect="1"/>
          </p:cNvPicPr>
          <p:nvPr/>
        </p:nvPicPr>
        <p:blipFill>
          <a:blip r:embed="rId3"/>
          <a:stretch>
            <a:fillRect/>
          </a:stretch>
        </p:blipFill>
        <p:spPr>
          <a:xfrm>
            <a:off x="979523" y="3421587"/>
            <a:ext cx="4354915" cy="3032228"/>
          </a:xfrm>
          <a:prstGeom prst="rect">
            <a:avLst/>
          </a:prstGeom>
        </p:spPr>
      </p:pic>
      <p:pic>
        <p:nvPicPr>
          <p:cNvPr id="9" name="Picture 8">
            <a:extLst>
              <a:ext uri="{FF2B5EF4-FFF2-40B4-BE49-F238E27FC236}">
                <a16:creationId xmlns:a16="http://schemas.microsoft.com/office/drawing/2014/main" id="{262936C2-AAAA-56F3-CC09-99AAE3C8472B}"/>
              </a:ext>
            </a:extLst>
          </p:cNvPr>
          <p:cNvPicPr>
            <a:picLocks noChangeAspect="1"/>
          </p:cNvPicPr>
          <p:nvPr/>
        </p:nvPicPr>
        <p:blipFill>
          <a:blip r:embed="rId4"/>
          <a:stretch>
            <a:fillRect/>
          </a:stretch>
        </p:blipFill>
        <p:spPr>
          <a:xfrm>
            <a:off x="5999565" y="3421587"/>
            <a:ext cx="4858428" cy="2971800"/>
          </a:xfrm>
          <a:prstGeom prst="rect">
            <a:avLst/>
          </a:prstGeom>
        </p:spPr>
      </p:pic>
    </p:spTree>
    <p:extLst>
      <p:ext uri="{BB962C8B-B14F-4D97-AF65-F5344CB8AC3E}">
        <p14:creationId xmlns:p14="http://schemas.microsoft.com/office/powerpoint/2010/main" val="234237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4A9A7-4EB2-EC95-2088-681CE77A72D7}"/>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1766591E-21E3-E4CD-905F-E0031EA840B4}"/>
              </a:ext>
            </a:extLst>
          </p:cNvPr>
          <p:cNvSpPr>
            <a:spLocks noGrp="1"/>
          </p:cNvSpPr>
          <p:nvPr>
            <p:ph idx="1"/>
          </p:nvPr>
        </p:nvSpPr>
        <p:spPr>
          <a:xfrm>
            <a:off x="1154954" y="2333993"/>
            <a:ext cx="8825659" cy="3416300"/>
          </a:xfrm>
        </p:spPr>
        <p:txBody>
          <a:bodyPr>
            <a:noAutofit/>
          </a:bodyPr>
          <a:lstStyle/>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Problem Statement</a:t>
            </a:r>
          </a:p>
          <a:p>
            <a:pPr>
              <a:buFont typeface="Wingdings" panose="05000000000000000000" pitchFamily="2" charset="2"/>
              <a:buChar char="Ø"/>
            </a:pPr>
            <a:r>
              <a:rPr lang="en-US" dirty="0"/>
              <a:t>Business Goal</a:t>
            </a:r>
          </a:p>
          <a:p>
            <a:pPr>
              <a:buFont typeface="Wingdings" panose="05000000000000000000" pitchFamily="2" charset="2"/>
              <a:buChar char="Ø"/>
            </a:pPr>
            <a:r>
              <a:rPr lang="en-US" dirty="0"/>
              <a:t>Technical Requirement</a:t>
            </a:r>
          </a:p>
          <a:p>
            <a:pPr>
              <a:buFont typeface="Wingdings" panose="05000000000000000000" pitchFamily="2" charset="2"/>
              <a:buChar char="Ø"/>
            </a:pPr>
            <a:r>
              <a:rPr lang="en-US" dirty="0"/>
              <a:t>Exploratory Data Analysis (EDA) </a:t>
            </a:r>
          </a:p>
          <a:p>
            <a:pPr>
              <a:buFont typeface="Wingdings" panose="05000000000000000000" pitchFamily="2" charset="2"/>
              <a:buChar char="Ø"/>
            </a:pPr>
            <a:r>
              <a:rPr lang="en-US" dirty="0"/>
              <a:t>Data Description</a:t>
            </a:r>
          </a:p>
          <a:p>
            <a:pPr>
              <a:buFont typeface="Wingdings" panose="05000000000000000000" pitchFamily="2" charset="2"/>
              <a:buChar char="Ø"/>
            </a:pPr>
            <a:r>
              <a:rPr lang="en-US" dirty="0"/>
              <a:t>Visualization </a:t>
            </a:r>
          </a:p>
          <a:p>
            <a:pPr>
              <a:buFont typeface="Wingdings" panose="05000000000000000000" pitchFamily="2" charset="2"/>
              <a:buChar char="Ø"/>
            </a:pPr>
            <a:r>
              <a:rPr lang="en-US" dirty="0"/>
              <a:t>Data Pre- Processing</a:t>
            </a:r>
          </a:p>
          <a:p>
            <a:pPr>
              <a:buFont typeface="Wingdings" panose="05000000000000000000" pitchFamily="2" charset="2"/>
              <a:buChar char="Ø"/>
            </a:pPr>
            <a:r>
              <a:rPr lang="en-US" dirty="0"/>
              <a:t>Build Model </a:t>
            </a:r>
          </a:p>
          <a:p>
            <a:pPr>
              <a:buFont typeface="Wingdings" panose="05000000000000000000" pitchFamily="2" charset="2"/>
              <a:buChar char="Ø"/>
            </a:pPr>
            <a:r>
              <a:rPr lang="en-US" dirty="0"/>
              <a:t>Saved Best Model</a:t>
            </a:r>
          </a:p>
          <a:p>
            <a:pPr>
              <a:buFont typeface="Wingdings" panose="05000000000000000000" pitchFamily="2" charset="2"/>
              <a:buChar char="Ø"/>
            </a:pPr>
            <a:r>
              <a:rPr lang="en-US" dirty="0"/>
              <a:t>Summary​</a:t>
            </a:r>
          </a:p>
        </p:txBody>
      </p:sp>
    </p:spTree>
    <p:extLst>
      <p:ext uri="{BB962C8B-B14F-4D97-AF65-F5344CB8AC3E}">
        <p14:creationId xmlns:p14="http://schemas.microsoft.com/office/powerpoint/2010/main" val="3480910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Algorithms Testing</a:t>
            </a:r>
            <a:endParaRPr lang="en-IN" dirty="0"/>
          </a:p>
        </p:txBody>
      </p:sp>
      <p:pic>
        <p:nvPicPr>
          <p:cNvPr id="6" name="Picture 5">
            <a:extLst>
              <a:ext uri="{FF2B5EF4-FFF2-40B4-BE49-F238E27FC236}">
                <a16:creationId xmlns:a16="http://schemas.microsoft.com/office/drawing/2014/main" id="{A8BC60FC-619B-61EB-3805-54F26FC6C30C}"/>
              </a:ext>
            </a:extLst>
          </p:cNvPr>
          <p:cNvPicPr>
            <a:picLocks noChangeAspect="1"/>
          </p:cNvPicPr>
          <p:nvPr/>
        </p:nvPicPr>
        <p:blipFill>
          <a:blip r:embed="rId2"/>
          <a:stretch>
            <a:fillRect/>
          </a:stretch>
        </p:blipFill>
        <p:spPr>
          <a:xfrm>
            <a:off x="459546" y="1905303"/>
            <a:ext cx="5163271" cy="2848373"/>
          </a:xfrm>
          <a:prstGeom prst="rect">
            <a:avLst/>
          </a:prstGeom>
        </p:spPr>
      </p:pic>
      <p:pic>
        <p:nvPicPr>
          <p:cNvPr id="7" name="Picture 6">
            <a:extLst>
              <a:ext uri="{FF2B5EF4-FFF2-40B4-BE49-F238E27FC236}">
                <a16:creationId xmlns:a16="http://schemas.microsoft.com/office/drawing/2014/main" id="{4E5FAC07-2AAD-E9F8-2A63-79518BF36A63}"/>
              </a:ext>
            </a:extLst>
          </p:cNvPr>
          <p:cNvPicPr>
            <a:picLocks noChangeAspect="1"/>
          </p:cNvPicPr>
          <p:nvPr/>
        </p:nvPicPr>
        <p:blipFill>
          <a:blip r:embed="rId3"/>
          <a:stretch>
            <a:fillRect/>
          </a:stretch>
        </p:blipFill>
        <p:spPr>
          <a:xfrm>
            <a:off x="6350479" y="3692062"/>
            <a:ext cx="5163271" cy="2896004"/>
          </a:xfrm>
          <a:prstGeom prst="rect">
            <a:avLst/>
          </a:prstGeom>
        </p:spPr>
      </p:pic>
    </p:spTree>
    <p:extLst>
      <p:ext uri="{BB962C8B-B14F-4D97-AF65-F5344CB8AC3E}">
        <p14:creationId xmlns:p14="http://schemas.microsoft.com/office/powerpoint/2010/main" val="175436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Algorithms Testing</a:t>
            </a:r>
            <a:endParaRPr lang="en-IN" dirty="0"/>
          </a:p>
        </p:txBody>
      </p:sp>
      <p:pic>
        <p:nvPicPr>
          <p:cNvPr id="5" name="Picture 4">
            <a:extLst>
              <a:ext uri="{FF2B5EF4-FFF2-40B4-BE49-F238E27FC236}">
                <a16:creationId xmlns:a16="http://schemas.microsoft.com/office/drawing/2014/main" id="{84E1F065-0530-9A92-4C71-97ECCA508207}"/>
              </a:ext>
            </a:extLst>
          </p:cNvPr>
          <p:cNvPicPr>
            <a:picLocks noChangeAspect="1"/>
          </p:cNvPicPr>
          <p:nvPr/>
        </p:nvPicPr>
        <p:blipFill>
          <a:blip r:embed="rId2"/>
          <a:stretch>
            <a:fillRect/>
          </a:stretch>
        </p:blipFill>
        <p:spPr>
          <a:xfrm>
            <a:off x="581690" y="1896915"/>
            <a:ext cx="4810117" cy="3185786"/>
          </a:xfrm>
          <a:prstGeom prst="rect">
            <a:avLst/>
          </a:prstGeom>
        </p:spPr>
      </p:pic>
      <p:pic>
        <p:nvPicPr>
          <p:cNvPr id="8" name="Picture 7">
            <a:extLst>
              <a:ext uri="{FF2B5EF4-FFF2-40B4-BE49-F238E27FC236}">
                <a16:creationId xmlns:a16="http://schemas.microsoft.com/office/drawing/2014/main" id="{59512531-5AD7-F5CA-2F0B-CCC82D20A53F}"/>
              </a:ext>
            </a:extLst>
          </p:cNvPr>
          <p:cNvPicPr>
            <a:picLocks noChangeAspect="1"/>
          </p:cNvPicPr>
          <p:nvPr/>
        </p:nvPicPr>
        <p:blipFill>
          <a:blip r:embed="rId3"/>
          <a:stretch>
            <a:fillRect/>
          </a:stretch>
        </p:blipFill>
        <p:spPr>
          <a:xfrm>
            <a:off x="6595130" y="3925411"/>
            <a:ext cx="4477375" cy="2819794"/>
          </a:xfrm>
          <a:prstGeom prst="rect">
            <a:avLst/>
          </a:prstGeom>
        </p:spPr>
      </p:pic>
    </p:spTree>
    <p:extLst>
      <p:ext uri="{BB962C8B-B14F-4D97-AF65-F5344CB8AC3E}">
        <p14:creationId xmlns:p14="http://schemas.microsoft.com/office/powerpoint/2010/main" val="679403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Algorithms Testing</a:t>
            </a:r>
            <a:endParaRPr lang="en-IN" dirty="0"/>
          </a:p>
        </p:txBody>
      </p:sp>
      <p:pic>
        <p:nvPicPr>
          <p:cNvPr id="6" name="Picture 5">
            <a:extLst>
              <a:ext uri="{FF2B5EF4-FFF2-40B4-BE49-F238E27FC236}">
                <a16:creationId xmlns:a16="http://schemas.microsoft.com/office/drawing/2014/main" id="{866603C9-E821-6C10-0F55-1C2F2903B892}"/>
              </a:ext>
            </a:extLst>
          </p:cNvPr>
          <p:cNvPicPr>
            <a:picLocks noChangeAspect="1"/>
          </p:cNvPicPr>
          <p:nvPr/>
        </p:nvPicPr>
        <p:blipFill>
          <a:blip r:embed="rId2"/>
          <a:stretch>
            <a:fillRect/>
          </a:stretch>
        </p:blipFill>
        <p:spPr>
          <a:xfrm>
            <a:off x="644555" y="1761008"/>
            <a:ext cx="4074591" cy="4965613"/>
          </a:xfrm>
          <a:prstGeom prst="rect">
            <a:avLst/>
          </a:prstGeom>
        </p:spPr>
      </p:pic>
      <p:pic>
        <p:nvPicPr>
          <p:cNvPr id="7" name="Picture 6">
            <a:extLst>
              <a:ext uri="{FF2B5EF4-FFF2-40B4-BE49-F238E27FC236}">
                <a16:creationId xmlns:a16="http://schemas.microsoft.com/office/drawing/2014/main" id="{28C325C4-3DC1-7B12-3950-93CF0A35023B}"/>
              </a:ext>
            </a:extLst>
          </p:cNvPr>
          <p:cNvPicPr>
            <a:picLocks noChangeAspect="1"/>
          </p:cNvPicPr>
          <p:nvPr/>
        </p:nvPicPr>
        <p:blipFill>
          <a:blip r:embed="rId3"/>
          <a:stretch>
            <a:fillRect/>
          </a:stretch>
        </p:blipFill>
        <p:spPr>
          <a:xfrm>
            <a:off x="6001406" y="2492225"/>
            <a:ext cx="4335026" cy="2924583"/>
          </a:xfrm>
          <a:prstGeom prst="rect">
            <a:avLst/>
          </a:prstGeom>
        </p:spPr>
      </p:pic>
    </p:spTree>
    <p:extLst>
      <p:ext uri="{BB962C8B-B14F-4D97-AF65-F5344CB8AC3E}">
        <p14:creationId xmlns:p14="http://schemas.microsoft.com/office/powerpoint/2010/main" val="1016256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smtClean="0"/>
              <a:t>Cross Validation</a:t>
            </a:r>
            <a:endParaRPr lang="en-IN" dirty="0"/>
          </a:p>
        </p:txBody>
      </p:sp>
      <p:pic>
        <p:nvPicPr>
          <p:cNvPr id="5" name="Picture 4">
            <a:extLst>
              <a:ext uri="{FF2B5EF4-FFF2-40B4-BE49-F238E27FC236}">
                <a16:creationId xmlns:a16="http://schemas.microsoft.com/office/drawing/2014/main" id="{1674D039-1D68-9C5B-BB7F-466A5F89184C}"/>
              </a:ext>
            </a:extLst>
          </p:cNvPr>
          <p:cNvPicPr>
            <a:picLocks noChangeAspect="1"/>
          </p:cNvPicPr>
          <p:nvPr/>
        </p:nvPicPr>
        <p:blipFill>
          <a:blip r:embed="rId2"/>
          <a:stretch>
            <a:fillRect/>
          </a:stretch>
        </p:blipFill>
        <p:spPr>
          <a:xfrm>
            <a:off x="997458" y="2706991"/>
            <a:ext cx="3905795" cy="1933845"/>
          </a:xfrm>
          <a:prstGeom prst="rect">
            <a:avLst/>
          </a:prstGeom>
        </p:spPr>
      </p:pic>
      <p:pic>
        <p:nvPicPr>
          <p:cNvPr id="8" name="Picture 7">
            <a:extLst>
              <a:ext uri="{FF2B5EF4-FFF2-40B4-BE49-F238E27FC236}">
                <a16:creationId xmlns:a16="http://schemas.microsoft.com/office/drawing/2014/main" id="{85513EC3-A217-45A8-86F1-ACFA00EB4BBF}"/>
              </a:ext>
            </a:extLst>
          </p:cNvPr>
          <p:cNvPicPr>
            <a:picLocks noChangeAspect="1"/>
          </p:cNvPicPr>
          <p:nvPr/>
        </p:nvPicPr>
        <p:blipFill>
          <a:blip r:embed="rId3"/>
          <a:stretch>
            <a:fillRect/>
          </a:stretch>
        </p:blipFill>
        <p:spPr>
          <a:xfrm>
            <a:off x="6347176" y="1395244"/>
            <a:ext cx="4277322" cy="5001323"/>
          </a:xfrm>
          <a:prstGeom prst="rect">
            <a:avLst/>
          </a:prstGeom>
        </p:spPr>
      </p:pic>
    </p:spTree>
    <p:extLst>
      <p:ext uri="{BB962C8B-B14F-4D97-AF65-F5344CB8AC3E}">
        <p14:creationId xmlns:p14="http://schemas.microsoft.com/office/powerpoint/2010/main" val="2380533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Hyper Parameter Tunning</a:t>
            </a:r>
            <a:endParaRPr lang="en-IN" dirty="0"/>
          </a:p>
        </p:txBody>
      </p:sp>
      <p:pic>
        <p:nvPicPr>
          <p:cNvPr id="4" name="Picture 3">
            <a:extLst>
              <a:ext uri="{FF2B5EF4-FFF2-40B4-BE49-F238E27FC236}">
                <a16:creationId xmlns:a16="http://schemas.microsoft.com/office/drawing/2014/main" id="{DC27F31C-1027-82C2-F616-F79C026BB3BA}"/>
              </a:ext>
            </a:extLst>
          </p:cNvPr>
          <p:cNvPicPr>
            <a:picLocks noChangeAspect="1"/>
          </p:cNvPicPr>
          <p:nvPr/>
        </p:nvPicPr>
        <p:blipFill>
          <a:blip r:embed="rId2"/>
          <a:stretch>
            <a:fillRect/>
          </a:stretch>
        </p:blipFill>
        <p:spPr>
          <a:xfrm>
            <a:off x="1154954" y="1780466"/>
            <a:ext cx="5096586" cy="5077534"/>
          </a:xfrm>
          <a:prstGeom prst="rect">
            <a:avLst/>
          </a:prstGeom>
        </p:spPr>
      </p:pic>
    </p:spTree>
    <p:extLst>
      <p:ext uri="{BB962C8B-B14F-4D97-AF65-F5344CB8AC3E}">
        <p14:creationId xmlns:p14="http://schemas.microsoft.com/office/powerpoint/2010/main" val="2794497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Hyper Parameter Tunning</a:t>
            </a:r>
            <a:endParaRPr lang="en-IN" dirty="0"/>
          </a:p>
        </p:txBody>
      </p:sp>
      <p:pic>
        <p:nvPicPr>
          <p:cNvPr id="5" name="Picture 4">
            <a:extLst>
              <a:ext uri="{FF2B5EF4-FFF2-40B4-BE49-F238E27FC236}">
                <a16:creationId xmlns:a16="http://schemas.microsoft.com/office/drawing/2014/main" id="{FAC596D6-6917-5574-D0F9-2A1506E79081}"/>
              </a:ext>
            </a:extLst>
          </p:cNvPr>
          <p:cNvPicPr>
            <a:picLocks noChangeAspect="1"/>
          </p:cNvPicPr>
          <p:nvPr/>
        </p:nvPicPr>
        <p:blipFill>
          <a:blip r:embed="rId2"/>
          <a:stretch>
            <a:fillRect/>
          </a:stretch>
        </p:blipFill>
        <p:spPr>
          <a:xfrm>
            <a:off x="801074" y="1902896"/>
            <a:ext cx="4734586" cy="4544059"/>
          </a:xfrm>
          <a:prstGeom prst="rect">
            <a:avLst/>
          </a:prstGeom>
        </p:spPr>
      </p:pic>
      <p:pic>
        <p:nvPicPr>
          <p:cNvPr id="6" name="Picture 5">
            <a:extLst>
              <a:ext uri="{FF2B5EF4-FFF2-40B4-BE49-F238E27FC236}">
                <a16:creationId xmlns:a16="http://schemas.microsoft.com/office/drawing/2014/main" id="{B3E4B573-6C8E-622C-FC11-B5E575BD5504}"/>
              </a:ext>
            </a:extLst>
          </p:cNvPr>
          <p:cNvPicPr>
            <a:picLocks noChangeAspect="1"/>
          </p:cNvPicPr>
          <p:nvPr/>
        </p:nvPicPr>
        <p:blipFill>
          <a:blip r:embed="rId3"/>
          <a:stretch>
            <a:fillRect/>
          </a:stretch>
        </p:blipFill>
        <p:spPr>
          <a:xfrm>
            <a:off x="6954414" y="2466010"/>
            <a:ext cx="4201111" cy="3724795"/>
          </a:xfrm>
          <a:prstGeom prst="rect">
            <a:avLst/>
          </a:prstGeom>
        </p:spPr>
      </p:pic>
    </p:spTree>
    <p:extLst>
      <p:ext uri="{BB962C8B-B14F-4D97-AF65-F5344CB8AC3E}">
        <p14:creationId xmlns:p14="http://schemas.microsoft.com/office/powerpoint/2010/main" val="2860326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Final Steps</a:t>
            </a:r>
            <a:endParaRPr lang="en-IN" dirty="0"/>
          </a:p>
        </p:txBody>
      </p:sp>
      <p:sp>
        <p:nvSpPr>
          <p:cNvPr id="3" name="Content Placeholder 2">
            <a:extLst>
              <a:ext uri="{FF2B5EF4-FFF2-40B4-BE49-F238E27FC236}">
                <a16:creationId xmlns:a16="http://schemas.microsoft.com/office/drawing/2014/main" id="{29BFB1B2-9485-93D8-4D9D-FDB41974103B}"/>
              </a:ext>
            </a:extLst>
          </p:cNvPr>
          <p:cNvSpPr>
            <a:spLocks noGrp="1"/>
          </p:cNvSpPr>
          <p:nvPr>
            <p:ph idx="1"/>
          </p:nvPr>
        </p:nvSpPr>
        <p:spPr/>
        <p:txBody>
          <a:bodyPr/>
          <a:lstStyle/>
          <a:p>
            <a:r>
              <a:rPr lang="en-US" dirty="0"/>
              <a:t>Saving the Model</a:t>
            </a:r>
          </a:p>
          <a:p>
            <a:endParaRPr lang="en-US" dirty="0"/>
          </a:p>
          <a:p>
            <a:endParaRPr lang="en-US" dirty="0"/>
          </a:p>
          <a:p>
            <a:r>
              <a:rPr lang="en-IN" dirty="0"/>
              <a:t>Comparing Actual &amp; Prediction</a:t>
            </a:r>
          </a:p>
          <a:p>
            <a:endParaRPr lang="en-US" dirty="0"/>
          </a:p>
        </p:txBody>
      </p:sp>
      <p:pic>
        <p:nvPicPr>
          <p:cNvPr id="8" name="Picture 7">
            <a:extLst>
              <a:ext uri="{FF2B5EF4-FFF2-40B4-BE49-F238E27FC236}">
                <a16:creationId xmlns:a16="http://schemas.microsoft.com/office/drawing/2014/main" id="{EFD8C061-4D24-5DEC-A45B-CFD08BEFF035}"/>
              </a:ext>
            </a:extLst>
          </p:cNvPr>
          <p:cNvPicPr>
            <a:picLocks noChangeAspect="1"/>
          </p:cNvPicPr>
          <p:nvPr/>
        </p:nvPicPr>
        <p:blipFill>
          <a:blip r:embed="rId2"/>
          <a:stretch>
            <a:fillRect/>
          </a:stretch>
        </p:blipFill>
        <p:spPr>
          <a:xfrm>
            <a:off x="4993778" y="2468274"/>
            <a:ext cx="4890503" cy="483482"/>
          </a:xfrm>
          <a:prstGeom prst="rect">
            <a:avLst/>
          </a:prstGeom>
        </p:spPr>
      </p:pic>
      <p:pic>
        <p:nvPicPr>
          <p:cNvPr id="9" name="Picture 8">
            <a:extLst>
              <a:ext uri="{FF2B5EF4-FFF2-40B4-BE49-F238E27FC236}">
                <a16:creationId xmlns:a16="http://schemas.microsoft.com/office/drawing/2014/main" id="{91CE9062-9FA5-9C52-2197-E3608802752C}"/>
              </a:ext>
            </a:extLst>
          </p:cNvPr>
          <p:cNvPicPr>
            <a:picLocks noChangeAspect="1"/>
          </p:cNvPicPr>
          <p:nvPr/>
        </p:nvPicPr>
        <p:blipFill>
          <a:blip r:embed="rId3"/>
          <a:stretch>
            <a:fillRect/>
          </a:stretch>
        </p:blipFill>
        <p:spPr>
          <a:xfrm>
            <a:off x="6471993" y="3086982"/>
            <a:ext cx="3412288" cy="3732644"/>
          </a:xfrm>
          <a:prstGeom prst="rect">
            <a:avLst/>
          </a:prstGeom>
        </p:spPr>
      </p:pic>
    </p:spTree>
    <p:extLst>
      <p:ext uri="{BB962C8B-B14F-4D97-AF65-F5344CB8AC3E}">
        <p14:creationId xmlns:p14="http://schemas.microsoft.com/office/powerpoint/2010/main" val="2827305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BFB1B2-9485-93D8-4D9D-FDB41974103B}"/>
              </a:ext>
            </a:extLst>
          </p:cNvPr>
          <p:cNvSpPr>
            <a:spLocks noGrp="1"/>
          </p:cNvSpPr>
          <p:nvPr>
            <p:ph idx="1"/>
          </p:nvPr>
        </p:nvSpPr>
        <p:spPr/>
        <p:txBody>
          <a:bodyPr/>
          <a:lstStyle/>
          <a:p>
            <a:r>
              <a:rPr lang="en-US" dirty="0"/>
              <a:t>Saving model in CSV format</a:t>
            </a:r>
            <a:endParaRPr lang="en-IN" dirty="0"/>
          </a:p>
        </p:txBody>
      </p:sp>
      <p:pic>
        <p:nvPicPr>
          <p:cNvPr id="4" name="Picture 3">
            <a:extLst>
              <a:ext uri="{FF2B5EF4-FFF2-40B4-BE49-F238E27FC236}">
                <a16:creationId xmlns:a16="http://schemas.microsoft.com/office/drawing/2014/main" id="{8E08AC44-C40A-4750-2114-F66C158BE3F4}"/>
              </a:ext>
            </a:extLst>
          </p:cNvPr>
          <p:cNvPicPr>
            <a:picLocks noChangeAspect="1"/>
          </p:cNvPicPr>
          <p:nvPr/>
        </p:nvPicPr>
        <p:blipFill>
          <a:blip r:embed="rId2"/>
          <a:stretch>
            <a:fillRect/>
          </a:stretch>
        </p:blipFill>
        <p:spPr>
          <a:xfrm>
            <a:off x="1349668" y="3261777"/>
            <a:ext cx="6605451" cy="1015933"/>
          </a:xfrm>
          <a:prstGeom prst="rect">
            <a:avLst/>
          </a:prstGeom>
        </p:spPr>
      </p:pic>
    </p:spTree>
    <p:extLst>
      <p:ext uri="{BB962C8B-B14F-4D97-AF65-F5344CB8AC3E}">
        <p14:creationId xmlns:p14="http://schemas.microsoft.com/office/powerpoint/2010/main" val="2689031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29BFB1B2-9485-93D8-4D9D-FDB41974103B}"/>
              </a:ext>
            </a:extLst>
          </p:cNvPr>
          <p:cNvSpPr>
            <a:spLocks noGrp="1"/>
          </p:cNvSpPr>
          <p:nvPr>
            <p:ph idx="1"/>
          </p:nvPr>
        </p:nvSpPr>
        <p:spPr>
          <a:xfrm>
            <a:off x="481263" y="2603500"/>
            <a:ext cx="11194181" cy="3416300"/>
          </a:xfrm>
        </p:spPr>
        <p:txBody>
          <a:bodyPr>
            <a:noAutofit/>
          </a:bodyPr>
          <a:lstStyle/>
          <a:p>
            <a:pPr marL="0" indent="0" algn="just">
              <a:lnSpc>
                <a:spcPct val="107000"/>
              </a:lnSpc>
              <a:spcAft>
                <a:spcPts val="800"/>
              </a:spcAft>
              <a:buNone/>
            </a:pPr>
            <a:r>
              <a:rPr lang="en-US" dirty="0" smtClean="0">
                <a:latin typeface="+mj-lt"/>
              </a:rPr>
              <a:t>In </a:t>
            </a:r>
            <a:r>
              <a:rPr lang="en-US" dirty="0">
                <a:latin typeface="+mj-lt"/>
              </a:rPr>
              <a:t>this project we have detected which news are fake news and which are true news. </a:t>
            </a:r>
            <a:r>
              <a:rPr lang="en-US" dirty="0">
                <a:latin typeface="+mj-lt"/>
              </a:rPr>
              <a:t>Then we have done different text process to eliminate problem of imbalance. By doing different EDA steps we have analyzed the text. </a:t>
            </a:r>
          </a:p>
          <a:p>
            <a:pPr marL="0" indent="0" algn="just">
              <a:lnSpc>
                <a:spcPct val="107000"/>
              </a:lnSpc>
              <a:spcAft>
                <a:spcPts val="800"/>
              </a:spcAft>
              <a:buNone/>
            </a:pPr>
            <a:r>
              <a:rPr lang="en-US" dirty="0">
                <a:latin typeface="+mj-lt"/>
              </a:rPr>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0" indent="0" algn="just">
              <a:lnSpc>
                <a:spcPct val="107000"/>
              </a:lnSpc>
              <a:spcAft>
                <a:spcPts val="800"/>
              </a:spcAft>
              <a:buNone/>
            </a:pPr>
            <a:r>
              <a:rPr lang="en-US" dirty="0">
                <a:latin typeface="+mj-lt"/>
              </a:rPr>
              <a:t>Finally, by doing </a:t>
            </a:r>
            <a:r>
              <a:rPr lang="en-US" dirty="0" smtClean="0">
                <a:latin typeface="+mj-lt"/>
              </a:rPr>
              <a:t>hyper parameter </a:t>
            </a:r>
            <a:r>
              <a:rPr lang="en-US" dirty="0">
                <a:latin typeface="+mj-lt"/>
              </a:rPr>
              <a:t>tuning we got optimum parameters for our final model. </a:t>
            </a:r>
            <a:r>
              <a:rPr lang="en-US" dirty="0">
                <a:latin typeface="+mj-lt"/>
              </a:rPr>
              <a:t>And finally, we got improved accuracy score for our final model.</a:t>
            </a:r>
            <a:endParaRPr lang="en-IN" dirty="0">
              <a:latin typeface="+mj-lt"/>
            </a:endParaRP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77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AD06-BED4-B76A-16BE-C0B599770D9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9FFCB08-824E-D945-58CF-9D8C81B61968}"/>
              </a:ext>
            </a:extLst>
          </p:cNvPr>
          <p:cNvSpPr>
            <a:spLocks noGrp="1"/>
          </p:cNvSpPr>
          <p:nvPr>
            <p:ph idx="1"/>
          </p:nvPr>
        </p:nvSpPr>
        <p:spPr>
          <a:xfrm>
            <a:off x="1154954" y="2468032"/>
            <a:ext cx="10568617" cy="3416300"/>
          </a:xfrm>
        </p:spPr>
        <p:txBody>
          <a:bodyPr>
            <a:noAutofit/>
          </a:bodyPr>
          <a:lstStyle/>
          <a:p>
            <a:pPr marL="457200" algn="just">
              <a:lnSpc>
                <a:spcPct val="107000"/>
              </a:lnSpc>
              <a:spcAft>
                <a:spcPts val="800"/>
              </a:spcAft>
            </a:pPr>
            <a:r>
              <a:rPr lang="en-US" sz="1600" dirty="0" smtClean="0">
                <a:latin typeface="+mj-lt"/>
                <a:cs typeface="Arial" pitchFamily="34" charset="0"/>
              </a:rPr>
              <a:t>Fake </a:t>
            </a:r>
            <a:r>
              <a:rPr lang="en-US" sz="1600" dirty="0">
                <a:latin typeface="+mj-lt"/>
                <a:cs typeface="Arial" pitchFamily="34" charset="0"/>
              </a:rPr>
              <a:t>news's simple meaning is to incorporate information that leads people to the wrong path. </a:t>
            </a:r>
            <a:r>
              <a:rPr lang="en-US" sz="1600" dirty="0">
                <a:latin typeface="+mj-lt"/>
                <a:cs typeface="Arial" pitchFamily="34" charset="0"/>
              </a:rPr>
              <a:t>Nowadays fake news spreading like water and people share this information without verifying it. This is often done to further or impose certain ideas and is often achieved with political agendas. For media outlets, the ability to attract viewers to their websites is necessary to generate online advertising revenue. So it is necessary to detect fake news</a:t>
            </a:r>
            <a:r>
              <a:rPr lang="en-US" sz="1600" dirty="0">
                <a:latin typeface="+mj-lt"/>
                <a:cs typeface="Arial" pitchFamily="34" charset="0"/>
              </a:rPr>
              <a:t>.</a:t>
            </a:r>
            <a:endParaRPr lang="en-US" sz="1600" dirty="0">
              <a:latin typeface="+mj-lt"/>
              <a:cs typeface="Arial" pitchFamily="34" charset="0"/>
            </a:endParaRPr>
          </a:p>
        </p:txBody>
      </p:sp>
    </p:spTree>
    <p:extLst>
      <p:ext uri="{BB962C8B-B14F-4D97-AF65-F5344CB8AC3E}">
        <p14:creationId xmlns:p14="http://schemas.microsoft.com/office/powerpoint/2010/main" val="1761975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BAAA8-3B89-0E74-1FCC-A8DD51175CF7}"/>
              </a:ext>
            </a:extLst>
          </p:cNvPr>
          <p:cNvSpPr>
            <a:spLocks noGrp="1"/>
          </p:cNvSpPr>
          <p:nvPr>
            <p:ph type="title"/>
          </p:nvPr>
        </p:nvSpPr>
        <p:spPr/>
        <p:txBody>
          <a:bodyPr/>
          <a:lstStyle/>
          <a:p>
            <a:r>
              <a:rPr lang="en-US" dirty="0"/>
              <a:t>Business Goal</a:t>
            </a:r>
            <a:endParaRPr lang="en-IN" dirty="0"/>
          </a:p>
        </p:txBody>
      </p:sp>
      <p:sp>
        <p:nvSpPr>
          <p:cNvPr id="3" name="Content Placeholder 2">
            <a:extLst>
              <a:ext uri="{FF2B5EF4-FFF2-40B4-BE49-F238E27FC236}">
                <a16:creationId xmlns:a16="http://schemas.microsoft.com/office/drawing/2014/main" id="{352B3462-5C77-23AF-93BF-21BB904895BA}"/>
              </a:ext>
            </a:extLst>
          </p:cNvPr>
          <p:cNvSpPr>
            <a:spLocks noGrp="1"/>
          </p:cNvSpPr>
          <p:nvPr>
            <p:ph idx="1"/>
          </p:nvPr>
        </p:nvSpPr>
        <p:spPr/>
        <p:txBody>
          <a:bodyPr>
            <a:normAutofit/>
          </a:bodyPr>
          <a:lstStyle/>
          <a:p>
            <a:pPr marL="114300" indent="0" algn="just">
              <a:lnSpc>
                <a:spcPct val="107000"/>
              </a:lnSpc>
              <a:spcAft>
                <a:spcPts val="800"/>
              </a:spcAft>
              <a:buNone/>
            </a:pPr>
            <a:r>
              <a:rPr lang="en-US" dirty="0" smtClean="0">
                <a:latin typeface="+mj-lt"/>
              </a:rPr>
              <a:t>Fake </a:t>
            </a:r>
            <a:r>
              <a:rPr lang="en-US" dirty="0">
                <a:latin typeface="+mj-lt"/>
              </a:rPr>
              <a:t>news has become one of the biggest problems of our age. </a:t>
            </a:r>
            <a:r>
              <a:rPr lang="en-US" dirty="0">
                <a:latin typeface="+mj-lt"/>
              </a:rPr>
              <a:t>It has serious impact on our online as well as offline discourse. One can even go as far as saying that, to date, fake news poses a clear and present danger to western democracy and stability of the society.</a:t>
            </a:r>
          </a:p>
          <a:p>
            <a:pPr marL="742950" lvl="1" indent="-285750" algn="just">
              <a:lnSpc>
                <a:spcPct val="107000"/>
              </a:lnSpc>
              <a:spcAft>
                <a:spcPts val="800"/>
              </a:spcAft>
              <a:buFont typeface="+mj-lt"/>
              <a:buAutoNum type="alphaLcPeriod"/>
            </a:pPr>
            <a:endParaRPr lang="en-IN" sz="1800" dirty="0">
              <a:latin typeface="+mj-lt"/>
            </a:endParaRPr>
          </a:p>
        </p:txBody>
      </p:sp>
    </p:spTree>
    <p:extLst>
      <p:ext uri="{BB962C8B-B14F-4D97-AF65-F5344CB8AC3E}">
        <p14:creationId xmlns:p14="http://schemas.microsoft.com/office/powerpoint/2010/main" val="318723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8E266-F6FA-BC4C-1CF0-421B2B68D735}"/>
              </a:ext>
            </a:extLst>
          </p:cNvPr>
          <p:cNvSpPr>
            <a:spLocks noGrp="1"/>
          </p:cNvSpPr>
          <p:nvPr>
            <p:ph type="title"/>
          </p:nvPr>
        </p:nvSpPr>
        <p:spPr/>
        <p:txBody>
          <a:bodyPr/>
          <a:lstStyle/>
          <a:p>
            <a:r>
              <a:rPr lang="en-US" dirty="0"/>
              <a:t>Technical Requirements</a:t>
            </a:r>
            <a:endParaRPr lang="en-IN" dirty="0"/>
          </a:p>
        </p:txBody>
      </p:sp>
      <p:sp>
        <p:nvSpPr>
          <p:cNvPr id="3" name="Content Placeholder 2">
            <a:extLst>
              <a:ext uri="{FF2B5EF4-FFF2-40B4-BE49-F238E27FC236}">
                <a16:creationId xmlns:a16="http://schemas.microsoft.com/office/drawing/2014/main" id="{E486AF33-A65E-2FB8-1CE4-5C619DF1DEEB}"/>
              </a:ext>
            </a:extLst>
          </p:cNvPr>
          <p:cNvSpPr>
            <a:spLocks noGrp="1"/>
          </p:cNvSpPr>
          <p:nvPr>
            <p:ph idx="1"/>
          </p:nvPr>
        </p:nvSpPr>
        <p:spPr>
          <a:xfrm>
            <a:off x="472966" y="2217494"/>
            <a:ext cx="11393213" cy="3416300"/>
          </a:xfrm>
        </p:spPr>
        <p:txBody>
          <a:bodyPr>
            <a:noAutofit/>
          </a:bodyPr>
          <a:lstStyle/>
          <a:p>
            <a:pPr algn="just"/>
            <a:r>
              <a:rPr lang="en-US" dirty="0">
                <a:latin typeface="+mj-lt"/>
              </a:rPr>
              <a:t>We have </a:t>
            </a:r>
            <a:r>
              <a:rPr lang="en-US" dirty="0">
                <a:latin typeface="+mj-lt"/>
              </a:rPr>
              <a:t>We need to build a machine learning model. But before model building do all data preprocessing steps involving NLP. </a:t>
            </a:r>
            <a:r>
              <a:rPr lang="en-US" dirty="0">
                <a:latin typeface="+mj-lt"/>
              </a:rPr>
              <a:t>Try different models with different hyper parameters and select the best model</a:t>
            </a:r>
            <a:r>
              <a:rPr lang="en-US" dirty="0" smtClean="0">
                <a:latin typeface="+mj-lt"/>
              </a:rPr>
              <a:t>.</a:t>
            </a:r>
            <a:endParaRPr lang="en-US" dirty="0">
              <a:latin typeface="+mj-lt"/>
            </a:endParaRPr>
          </a:p>
          <a:p>
            <a:pPr algn="just"/>
            <a:r>
              <a:rPr lang="en-US" dirty="0">
                <a:latin typeface="+mj-lt"/>
              </a:rPr>
              <a:t>There are two datasets one for fake news and one for true news. In true news, there is 21417 news, and in fake news, there is 23481 news. We have to insert one label column zero for fake news and one for true news. </a:t>
            </a:r>
            <a:r>
              <a:rPr lang="en-US" dirty="0">
                <a:latin typeface="+mj-lt"/>
              </a:rPr>
              <a:t>We have to combine both datasets using pandas built-in function</a:t>
            </a:r>
            <a:r>
              <a:rPr lang="en-US" dirty="0" smtClean="0">
                <a:latin typeface="+mj-lt"/>
              </a:rPr>
              <a:t>.</a:t>
            </a:r>
            <a:endParaRPr lang="en-US" dirty="0">
              <a:latin typeface="+mj-lt"/>
            </a:endParaRPr>
          </a:p>
          <a:p>
            <a:pPr algn="just"/>
            <a:r>
              <a:rPr lang="en-US" dirty="0">
                <a:latin typeface="+mj-lt"/>
              </a:rPr>
              <a:t>Follow the complete life cycle of data science. </a:t>
            </a:r>
            <a:r>
              <a:rPr lang="en-US" dirty="0">
                <a:latin typeface="+mj-lt"/>
              </a:rPr>
              <a:t>Include all the steps like</a:t>
            </a:r>
            <a:r>
              <a:rPr lang="en-US" dirty="0" smtClean="0">
                <a:latin typeface="+mj-lt"/>
              </a:rPr>
              <a:t>:</a:t>
            </a:r>
          </a:p>
          <a:p>
            <a:pPr algn="just">
              <a:buAutoNum type="arabicPeriod"/>
            </a:pPr>
            <a:r>
              <a:rPr lang="en-US" dirty="0" smtClean="0">
                <a:latin typeface="+mj-lt"/>
              </a:rPr>
              <a:t>Data Cleaning</a:t>
            </a:r>
          </a:p>
          <a:p>
            <a:pPr algn="just">
              <a:buAutoNum type="arabicPeriod"/>
            </a:pPr>
            <a:r>
              <a:rPr lang="en-US" dirty="0" smtClean="0">
                <a:latin typeface="+mj-lt"/>
              </a:rPr>
              <a:t>Exploratory Data Analysis</a:t>
            </a:r>
          </a:p>
          <a:p>
            <a:pPr algn="just">
              <a:buAutoNum type="arabicPeriod"/>
            </a:pPr>
            <a:r>
              <a:rPr lang="en-US" dirty="0" smtClean="0">
                <a:latin typeface="+mj-lt"/>
              </a:rPr>
              <a:t>Data Preprocessing</a:t>
            </a:r>
          </a:p>
          <a:p>
            <a:pPr algn="just">
              <a:buAutoNum type="arabicPeriod"/>
            </a:pPr>
            <a:r>
              <a:rPr lang="en-US" dirty="0" smtClean="0">
                <a:latin typeface="+mj-lt"/>
              </a:rPr>
              <a:t>Model Building</a:t>
            </a:r>
          </a:p>
          <a:p>
            <a:pPr algn="just">
              <a:buAutoNum type="arabicPeriod"/>
            </a:pPr>
            <a:r>
              <a:rPr lang="en-US" dirty="0" smtClean="0">
                <a:latin typeface="+mj-lt"/>
              </a:rPr>
              <a:t>Model Evaluation</a:t>
            </a:r>
          </a:p>
          <a:p>
            <a:pPr algn="just">
              <a:buAutoNum type="arabicPeriod"/>
            </a:pPr>
            <a:r>
              <a:rPr lang="en-US" dirty="0" smtClean="0">
                <a:latin typeface="+mj-lt"/>
              </a:rPr>
              <a:t>Selecting the best model</a:t>
            </a:r>
            <a:endParaRPr lang="en-US" dirty="0">
              <a:latin typeface="+mj-lt"/>
            </a:endParaRPr>
          </a:p>
        </p:txBody>
      </p:sp>
    </p:spTree>
    <p:extLst>
      <p:ext uri="{BB962C8B-B14F-4D97-AF65-F5344CB8AC3E}">
        <p14:creationId xmlns:p14="http://schemas.microsoft.com/office/powerpoint/2010/main" val="255529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6951B-2D41-C6CF-18AB-F7DA6158834B}"/>
              </a:ext>
            </a:extLst>
          </p:cNvPr>
          <p:cNvSpPr>
            <a:spLocks noGrp="1"/>
          </p:cNvSpPr>
          <p:nvPr>
            <p:ph type="title"/>
          </p:nvPr>
        </p:nvSpPr>
        <p:spPr/>
        <p:txBody>
          <a:bodyPr/>
          <a:lstStyle/>
          <a:p>
            <a:r>
              <a:rPr lang="en-US" dirty="0"/>
              <a:t>EDA</a:t>
            </a:r>
            <a:endParaRPr lang="en-IN" dirty="0"/>
          </a:p>
        </p:txBody>
      </p:sp>
      <p:sp>
        <p:nvSpPr>
          <p:cNvPr id="3" name="Content Placeholder 2">
            <a:extLst>
              <a:ext uri="{FF2B5EF4-FFF2-40B4-BE49-F238E27FC236}">
                <a16:creationId xmlns:a16="http://schemas.microsoft.com/office/drawing/2014/main" id="{EBED0D24-96B8-FE2B-BE0D-7421DFCCBAFC}"/>
              </a:ext>
            </a:extLst>
          </p:cNvPr>
          <p:cNvSpPr>
            <a:spLocks noGrp="1"/>
          </p:cNvSpPr>
          <p:nvPr>
            <p:ph idx="1"/>
          </p:nvPr>
        </p:nvSpPr>
        <p:spPr>
          <a:xfrm>
            <a:off x="1154954" y="2252313"/>
            <a:ext cx="8825659" cy="4417994"/>
          </a:xfrm>
        </p:spPr>
        <p:txBody>
          <a:bodyPr>
            <a:normAutofit/>
          </a:bodyPr>
          <a:lstStyle/>
          <a:p>
            <a:pPr>
              <a:lnSpc>
                <a:spcPct val="150000"/>
              </a:lnSpc>
            </a:pPr>
            <a:r>
              <a:rPr lang="en-US" sz="1400" dirty="0" smtClean="0"/>
              <a:t>Top </a:t>
            </a:r>
            <a:r>
              <a:rPr lang="en-US" sz="1400" dirty="0"/>
              <a:t>5 rows of dataset</a:t>
            </a:r>
          </a:p>
          <a:p>
            <a:pPr>
              <a:lnSpc>
                <a:spcPct val="150000"/>
              </a:lnSpc>
            </a:pPr>
            <a:r>
              <a:rPr lang="en-US" sz="1400" dirty="0"/>
              <a:t>Checked Total Numbers of Rows and Column</a:t>
            </a:r>
          </a:p>
          <a:p>
            <a:pPr>
              <a:lnSpc>
                <a:spcPct val="150000"/>
              </a:lnSpc>
            </a:pPr>
            <a:r>
              <a:rPr lang="en-US" sz="1400" dirty="0"/>
              <a:t>Checked</a:t>
            </a:r>
            <a:r>
              <a:rPr lang="en-IN" sz="1400" dirty="0"/>
              <a:t> All Column Name </a:t>
            </a:r>
          </a:p>
          <a:p>
            <a:pPr>
              <a:lnSpc>
                <a:spcPct val="150000"/>
              </a:lnSpc>
            </a:pPr>
            <a:r>
              <a:rPr lang="en-US" sz="1400" dirty="0"/>
              <a:t>Checked Data Type of All Data </a:t>
            </a:r>
          </a:p>
          <a:p>
            <a:pPr>
              <a:lnSpc>
                <a:spcPct val="150000"/>
              </a:lnSpc>
            </a:pPr>
            <a:r>
              <a:rPr lang="en-US" sz="1400" dirty="0"/>
              <a:t>Checked</a:t>
            </a:r>
            <a:r>
              <a:rPr lang="en-IN" sz="1400" dirty="0"/>
              <a:t> for Null Values</a:t>
            </a:r>
            <a:r>
              <a:rPr lang="en-US" sz="1400" dirty="0"/>
              <a:t> of both dataset</a:t>
            </a:r>
          </a:p>
          <a:p>
            <a:pPr>
              <a:lnSpc>
                <a:spcPct val="150000"/>
              </a:lnSpc>
            </a:pPr>
            <a:r>
              <a:rPr lang="en-IN" sz="1400" dirty="0"/>
              <a:t>Added one more feature to distinguish between fake and true news by labelling</a:t>
            </a:r>
          </a:p>
          <a:p>
            <a:pPr>
              <a:lnSpc>
                <a:spcPct val="150000"/>
              </a:lnSpc>
            </a:pPr>
            <a:r>
              <a:rPr lang="en-IN" sz="1400" dirty="0"/>
              <a:t>Merged both dataset</a:t>
            </a:r>
          </a:p>
          <a:p>
            <a:pPr>
              <a:lnSpc>
                <a:spcPct val="150000"/>
              </a:lnSpc>
            </a:pPr>
            <a:r>
              <a:rPr lang="en-US" sz="1400" dirty="0"/>
              <a:t>Dropped irrelevant features</a:t>
            </a:r>
            <a:endParaRPr lang="en-IN" sz="1400" dirty="0"/>
          </a:p>
          <a:p>
            <a:pPr>
              <a:lnSpc>
                <a:spcPct val="150000"/>
              </a:lnSpc>
            </a:pPr>
            <a:r>
              <a:rPr lang="en-IN" sz="1400" dirty="0"/>
              <a:t>Checked Information about Data</a:t>
            </a:r>
            <a:r>
              <a:rPr lang="en-US" sz="1400" dirty="0"/>
              <a:t> </a:t>
            </a:r>
          </a:p>
        </p:txBody>
      </p:sp>
    </p:spTree>
    <p:extLst>
      <p:ext uri="{BB962C8B-B14F-4D97-AF65-F5344CB8AC3E}">
        <p14:creationId xmlns:p14="http://schemas.microsoft.com/office/powerpoint/2010/main" val="323007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8593-316F-BF58-655C-751A917A00C1}"/>
              </a:ext>
            </a:extLst>
          </p:cNvPr>
          <p:cNvSpPr>
            <a:spLocks noGrp="1"/>
          </p:cNvSpPr>
          <p:nvPr>
            <p:ph type="title"/>
          </p:nvPr>
        </p:nvSpPr>
        <p:spPr/>
        <p:txBody>
          <a:bodyPr/>
          <a:lstStyle/>
          <a:p>
            <a:r>
              <a:rPr lang="en-US" dirty="0"/>
              <a:t>Data Description</a:t>
            </a:r>
            <a:endParaRPr lang="en-IN" dirty="0"/>
          </a:p>
        </p:txBody>
      </p:sp>
      <p:sp>
        <p:nvSpPr>
          <p:cNvPr id="3" name="Content Placeholder 2">
            <a:extLst>
              <a:ext uri="{FF2B5EF4-FFF2-40B4-BE49-F238E27FC236}">
                <a16:creationId xmlns:a16="http://schemas.microsoft.com/office/drawing/2014/main" id="{A0A761F9-7FC7-0F41-C54B-25AA4642960B}"/>
              </a:ext>
            </a:extLst>
          </p:cNvPr>
          <p:cNvSpPr>
            <a:spLocks noGrp="1"/>
          </p:cNvSpPr>
          <p:nvPr>
            <p:ph idx="1"/>
          </p:nvPr>
        </p:nvSpPr>
        <p:spPr>
          <a:xfrm>
            <a:off x="1154954" y="2603500"/>
            <a:ext cx="10558991" cy="3416300"/>
          </a:xfrm>
        </p:spPr>
        <p:txBody>
          <a:bodyPr>
            <a:normAutofit/>
          </a:bodyPr>
          <a:lstStyle/>
          <a:p>
            <a:r>
              <a:rPr lang="en-US" dirty="0">
                <a:latin typeface="+mj-lt"/>
              </a:rPr>
              <a:t>The dataset contains </a:t>
            </a:r>
            <a:r>
              <a:rPr lang="en-US" dirty="0" smtClean="0">
                <a:latin typeface="+mj-lt"/>
              </a:rPr>
              <a:t>21417 </a:t>
            </a:r>
            <a:r>
              <a:rPr lang="en-US" dirty="0">
                <a:latin typeface="+mj-lt"/>
              </a:rPr>
              <a:t>records (rows) and </a:t>
            </a:r>
            <a:r>
              <a:rPr lang="en-US" dirty="0" smtClean="0">
                <a:latin typeface="+mj-lt"/>
              </a:rPr>
              <a:t>4 </a:t>
            </a:r>
            <a:r>
              <a:rPr lang="en-US" dirty="0">
                <a:latin typeface="+mj-lt"/>
              </a:rPr>
              <a:t>features (columns).</a:t>
            </a:r>
          </a:p>
          <a:p>
            <a:endParaRPr lang="en-US" dirty="0">
              <a:latin typeface="+mj-lt"/>
            </a:endParaRPr>
          </a:p>
          <a:p>
            <a:endParaRPr lang="en-US" dirty="0">
              <a:latin typeface="+mj-lt"/>
            </a:endParaRPr>
          </a:p>
          <a:p>
            <a:endParaRPr lang="en-US" dirty="0">
              <a:latin typeface="+mj-lt"/>
            </a:endParaRPr>
          </a:p>
          <a:p>
            <a:r>
              <a:rPr lang="en-US" dirty="0">
                <a:latin typeface="+mj-lt"/>
              </a:rPr>
              <a:t>And after removal of irrelevant data and column, we remains with </a:t>
            </a:r>
            <a:r>
              <a:rPr lang="en-US" dirty="0" smtClean="0">
                <a:latin typeface="+mj-lt"/>
              </a:rPr>
              <a:t>23481 </a:t>
            </a:r>
            <a:r>
              <a:rPr lang="en-US" dirty="0">
                <a:latin typeface="+mj-lt"/>
              </a:rPr>
              <a:t>records (rows) and </a:t>
            </a:r>
            <a:r>
              <a:rPr lang="en-US" dirty="0" smtClean="0">
                <a:latin typeface="+mj-lt"/>
              </a:rPr>
              <a:t>4 </a:t>
            </a:r>
            <a:r>
              <a:rPr lang="en-US" dirty="0">
                <a:latin typeface="+mj-lt"/>
              </a:rPr>
              <a:t>features (columns).  </a:t>
            </a:r>
          </a:p>
          <a:p>
            <a:pPr marL="0" indent="0">
              <a:buNone/>
            </a:pPr>
            <a:endParaRPr lang="en-IN" dirty="0">
              <a:latin typeface="+mj-lt"/>
            </a:endParaRPr>
          </a:p>
        </p:txBody>
      </p:sp>
      <p:pic>
        <p:nvPicPr>
          <p:cNvPr id="6" name="Picture 5">
            <a:extLst>
              <a:ext uri="{FF2B5EF4-FFF2-40B4-BE49-F238E27FC236}">
                <a16:creationId xmlns:a16="http://schemas.microsoft.com/office/drawing/2014/main" id="{08594981-4CA6-16E9-5799-7890BA9E1240}"/>
              </a:ext>
            </a:extLst>
          </p:cNvPr>
          <p:cNvPicPr>
            <a:picLocks noChangeAspect="1"/>
          </p:cNvPicPr>
          <p:nvPr/>
        </p:nvPicPr>
        <p:blipFill>
          <a:blip r:embed="rId2"/>
          <a:stretch>
            <a:fillRect/>
          </a:stretch>
        </p:blipFill>
        <p:spPr>
          <a:xfrm>
            <a:off x="5074024" y="2951629"/>
            <a:ext cx="1169122" cy="1147406"/>
          </a:xfrm>
          <a:prstGeom prst="rect">
            <a:avLst/>
          </a:prstGeom>
        </p:spPr>
      </p:pic>
      <p:pic>
        <p:nvPicPr>
          <p:cNvPr id="8" name="Picture 7">
            <a:extLst>
              <a:ext uri="{FF2B5EF4-FFF2-40B4-BE49-F238E27FC236}">
                <a16:creationId xmlns:a16="http://schemas.microsoft.com/office/drawing/2014/main" id="{EC917587-431E-A95F-70ED-0A2119E7E3B9}"/>
              </a:ext>
            </a:extLst>
          </p:cNvPr>
          <p:cNvPicPr>
            <a:picLocks noChangeAspect="1"/>
          </p:cNvPicPr>
          <p:nvPr/>
        </p:nvPicPr>
        <p:blipFill>
          <a:blip r:embed="rId3"/>
          <a:stretch>
            <a:fillRect/>
          </a:stretch>
        </p:blipFill>
        <p:spPr>
          <a:xfrm>
            <a:off x="5074024" y="4897975"/>
            <a:ext cx="1169122" cy="1121825"/>
          </a:xfrm>
          <a:prstGeom prst="rect">
            <a:avLst/>
          </a:prstGeom>
        </p:spPr>
      </p:pic>
    </p:spTree>
    <p:extLst>
      <p:ext uri="{BB962C8B-B14F-4D97-AF65-F5344CB8AC3E}">
        <p14:creationId xmlns:p14="http://schemas.microsoft.com/office/powerpoint/2010/main" val="3931922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8593-316F-BF58-655C-751A917A00C1}"/>
              </a:ext>
            </a:extLst>
          </p:cNvPr>
          <p:cNvSpPr>
            <a:spLocks noGrp="1"/>
          </p:cNvSpPr>
          <p:nvPr>
            <p:ph type="title"/>
          </p:nvPr>
        </p:nvSpPr>
        <p:spPr/>
        <p:txBody>
          <a:bodyPr/>
          <a:lstStyle/>
          <a:p>
            <a:r>
              <a:rPr lang="en-US" dirty="0"/>
              <a:t>Data Description</a:t>
            </a:r>
            <a:endParaRPr lang="en-IN" dirty="0"/>
          </a:p>
        </p:txBody>
      </p:sp>
      <p:pic>
        <p:nvPicPr>
          <p:cNvPr id="9" name="Picture 8">
            <a:extLst>
              <a:ext uri="{FF2B5EF4-FFF2-40B4-BE49-F238E27FC236}">
                <a16:creationId xmlns:a16="http://schemas.microsoft.com/office/drawing/2014/main" id="{1A0A31DF-8C27-2129-C197-D012E017C812}"/>
              </a:ext>
            </a:extLst>
          </p:cNvPr>
          <p:cNvPicPr>
            <a:picLocks noChangeAspect="1"/>
          </p:cNvPicPr>
          <p:nvPr/>
        </p:nvPicPr>
        <p:blipFill>
          <a:blip r:embed="rId2"/>
          <a:stretch>
            <a:fillRect/>
          </a:stretch>
        </p:blipFill>
        <p:spPr>
          <a:xfrm>
            <a:off x="396786" y="2652043"/>
            <a:ext cx="5625642" cy="1825364"/>
          </a:xfrm>
          <a:prstGeom prst="rect">
            <a:avLst/>
          </a:prstGeom>
        </p:spPr>
      </p:pic>
      <p:pic>
        <p:nvPicPr>
          <p:cNvPr id="10" name="Picture 9">
            <a:extLst>
              <a:ext uri="{FF2B5EF4-FFF2-40B4-BE49-F238E27FC236}">
                <a16:creationId xmlns:a16="http://schemas.microsoft.com/office/drawing/2014/main" id="{3DD551C8-D713-5A64-50A5-64D85396D912}"/>
              </a:ext>
            </a:extLst>
          </p:cNvPr>
          <p:cNvPicPr>
            <a:picLocks noChangeAspect="1"/>
          </p:cNvPicPr>
          <p:nvPr/>
        </p:nvPicPr>
        <p:blipFill>
          <a:blip r:embed="rId3"/>
          <a:stretch>
            <a:fillRect/>
          </a:stretch>
        </p:blipFill>
        <p:spPr>
          <a:xfrm>
            <a:off x="6579476" y="4344463"/>
            <a:ext cx="5026552" cy="2067213"/>
          </a:xfrm>
          <a:prstGeom prst="rect">
            <a:avLst/>
          </a:prstGeom>
        </p:spPr>
      </p:pic>
    </p:spTree>
    <p:extLst>
      <p:ext uri="{BB962C8B-B14F-4D97-AF65-F5344CB8AC3E}">
        <p14:creationId xmlns:p14="http://schemas.microsoft.com/office/powerpoint/2010/main" val="1011000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CEFD-A820-00E5-11AF-C84227C5DC69}"/>
              </a:ext>
            </a:extLst>
          </p:cNvPr>
          <p:cNvSpPr>
            <a:spLocks noGrp="1"/>
          </p:cNvSpPr>
          <p:nvPr>
            <p:ph type="title"/>
          </p:nvPr>
        </p:nvSpPr>
        <p:spPr/>
        <p:txBody>
          <a:bodyPr/>
          <a:lstStyle/>
          <a:p>
            <a:r>
              <a:rPr lang="en-US" dirty="0"/>
              <a:t>Data Visualization</a:t>
            </a:r>
            <a:endParaRPr lang="en-IN" dirty="0"/>
          </a:p>
        </p:txBody>
      </p:sp>
      <p:pic>
        <p:nvPicPr>
          <p:cNvPr id="8" name="Picture 7">
            <a:extLst>
              <a:ext uri="{FF2B5EF4-FFF2-40B4-BE49-F238E27FC236}">
                <a16:creationId xmlns:a16="http://schemas.microsoft.com/office/drawing/2014/main" id="{C3CD3A2A-DE32-6AEA-DD92-DF80C98AE8B5}"/>
              </a:ext>
            </a:extLst>
          </p:cNvPr>
          <p:cNvPicPr>
            <a:picLocks noChangeAspect="1"/>
          </p:cNvPicPr>
          <p:nvPr/>
        </p:nvPicPr>
        <p:blipFill>
          <a:blip r:embed="rId2"/>
          <a:stretch>
            <a:fillRect/>
          </a:stretch>
        </p:blipFill>
        <p:spPr>
          <a:xfrm>
            <a:off x="216752" y="2935250"/>
            <a:ext cx="4092489" cy="3467584"/>
          </a:xfrm>
          <a:prstGeom prst="rect">
            <a:avLst/>
          </a:prstGeom>
        </p:spPr>
      </p:pic>
      <p:pic>
        <p:nvPicPr>
          <p:cNvPr id="9" name="Picture 8">
            <a:extLst>
              <a:ext uri="{FF2B5EF4-FFF2-40B4-BE49-F238E27FC236}">
                <a16:creationId xmlns:a16="http://schemas.microsoft.com/office/drawing/2014/main" id="{C9B09829-3A63-83C3-15E4-F0A5FC124786}"/>
              </a:ext>
            </a:extLst>
          </p:cNvPr>
          <p:cNvPicPr>
            <a:picLocks noChangeAspect="1"/>
          </p:cNvPicPr>
          <p:nvPr/>
        </p:nvPicPr>
        <p:blipFill>
          <a:blip r:embed="rId3"/>
          <a:stretch>
            <a:fillRect/>
          </a:stretch>
        </p:blipFill>
        <p:spPr>
          <a:xfrm>
            <a:off x="1599358" y="2165003"/>
            <a:ext cx="1629002" cy="381053"/>
          </a:xfrm>
          <a:prstGeom prst="rect">
            <a:avLst/>
          </a:prstGeom>
        </p:spPr>
      </p:pic>
    </p:spTree>
    <p:extLst>
      <p:ext uri="{BB962C8B-B14F-4D97-AF65-F5344CB8AC3E}">
        <p14:creationId xmlns:p14="http://schemas.microsoft.com/office/powerpoint/2010/main" val="471623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115</TotalTime>
  <Words>585</Words>
  <Application>Microsoft Office PowerPoint</Application>
  <PresentationFormat>Widescreen</PresentationFormat>
  <Paragraphs>82</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Century Gothic</vt:lpstr>
      <vt:lpstr>Wingdings</vt:lpstr>
      <vt:lpstr>Wingdings 3</vt:lpstr>
      <vt:lpstr>Ion Boardroom</vt:lpstr>
      <vt:lpstr>Fake News Project</vt:lpstr>
      <vt:lpstr>Agenda</vt:lpstr>
      <vt:lpstr>Introduction</vt:lpstr>
      <vt:lpstr>Business Goal</vt:lpstr>
      <vt:lpstr>Technical Requirements</vt:lpstr>
      <vt:lpstr>EDA</vt:lpstr>
      <vt:lpstr>Data Description</vt:lpstr>
      <vt:lpstr>Data Description</vt:lpstr>
      <vt:lpstr>Data Visualization</vt:lpstr>
      <vt:lpstr>Data Pre- Processing</vt:lpstr>
      <vt:lpstr>Word Cloud</vt:lpstr>
      <vt:lpstr>Word Cloud</vt:lpstr>
      <vt:lpstr>Word Cloud</vt:lpstr>
      <vt:lpstr>PowerPoint Presentation</vt:lpstr>
      <vt:lpstr>Hyper Parameter Tunning</vt:lpstr>
      <vt:lpstr>Algorithms Testing</vt:lpstr>
      <vt:lpstr>Algorithms Testing</vt:lpstr>
      <vt:lpstr>Algorithms Testing</vt:lpstr>
      <vt:lpstr>Algorithms Testing</vt:lpstr>
      <vt:lpstr>Algorithms Testing</vt:lpstr>
      <vt:lpstr>Algorithms Testing</vt:lpstr>
      <vt:lpstr>Algorithms Testing</vt:lpstr>
      <vt:lpstr>Cross Validation</vt:lpstr>
      <vt:lpstr>Hyper Parameter Tunning</vt:lpstr>
      <vt:lpstr>Hyper Parameter Tunning</vt:lpstr>
      <vt:lpstr>Final Steps</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sarthak.gupta000@outlook.com</dc:creator>
  <cp:lastModifiedBy>Windows User</cp:lastModifiedBy>
  <cp:revision>8</cp:revision>
  <dcterms:created xsi:type="dcterms:W3CDTF">2022-11-04T14:30:13Z</dcterms:created>
  <dcterms:modified xsi:type="dcterms:W3CDTF">2023-01-08T10:30:39Z</dcterms:modified>
</cp:coreProperties>
</file>