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76" r:id="rId6"/>
    <p:sldId id="288" r:id="rId7"/>
    <p:sldId id="277"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66" d="100"/>
          <a:sy n="66" d="100"/>
        </p:scale>
        <p:origin x="668" y="3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9/27/2022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002082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479371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09478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31122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618064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525798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521505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4157291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187907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27456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1190933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583901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255339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42844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338748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422231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611672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206103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49538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9/27/2022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9/27/2022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9/27/2022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9/27/2022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9/27/2022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9/27/2022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9/27/2022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9/27/2022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9/27/2022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9/27/2022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9/27/2022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9/27/2022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888/notebooks/Customer_retention.ipynb#We-can-see-Male-customers-of:"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1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99501" y="1905506"/>
            <a:ext cx="9144000" cy="2492990"/>
          </a:xfrm>
        </p:spPr>
        <p:txBody>
          <a:bodyPr lIns="0" tIns="0" rIns="0" bIns="0" anchor="t">
            <a:spAutoFit/>
          </a:bodyPr>
          <a:lstStyle/>
          <a:p>
            <a:r>
              <a:rPr lang="en-US" b="1" dirty="0">
                <a:solidFill>
                  <a:schemeClr val="bg1"/>
                </a:solidFill>
              </a:rPr>
              <a:t>E-Retail factors for CUSTOMER Activation and Retention</a:t>
            </a:r>
            <a:endParaRPr lang="en-US" dirty="0">
              <a:solidFill>
                <a:schemeClr val="accent4"/>
              </a:solidFill>
            </a:endParaRPr>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1270525"/>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 name="Title 1">
            <a:extLst>
              <a:ext uri="{FF2B5EF4-FFF2-40B4-BE49-F238E27FC236}">
                <a16:creationId xmlns:a16="http://schemas.microsoft.com/office/drawing/2014/main" id="{0E860434-4974-FA69-96E7-A806EBC255A5}"/>
              </a:ext>
            </a:extLst>
          </p:cNvPr>
          <p:cNvSpPr txBox="1">
            <a:spLocks/>
          </p:cNvSpPr>
          <p:nvPr/>
        </p:nvSpPr>
        <p:spPr>
          <a:xfrm>
            <a:off x="6506681" y="4985887"/>
            <a:ext cx="5675260" cy="1163395"/>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accent4"/>
                </a:solidFill>
              </a:rPr>
              <a:t>Presentation prepared by :</a:t>
            </a:r>
          </a:p>
          <a:p>
            <a:pPr algn="l"/>
            <a:endParaRPr lang="en-US" sz="2800" dirty="0">
              <a:solidFill>
                <a:schemeClr val="accent4"/>
              </a:solidFill>
            </a:endParaRPr>
          </a:p>
          <a:p>
            <a:r>
              <a:rPr lang="en-US" sz="2800" dirty="0">
                <a:solidFill>
                  <a:schemeClr val="accent4"/>
                </a:solidFill>
              </a:rPr>
              <a:t>Sarthak Gupta</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909310"/>
          </a:xfrm>
          <a:prstGeom prst="rect">
            <a:avLst/>
          </a:prstGeom>
          <a:noFill/>
        </p:spPr>
        <p:txBody>
          <a:bodyPr wrap="square" rtlCol="0">
            <a:spAutoFit/>
          </a:bodyPr>
          <a:lstStyle/>
          <a:p>
            <a:r>
              <a:rPr lang="en-US" dirty="0">
                <a:cs typeface="Arial" pitchFamily="34" charset="0"/>
              </a:rPr>
              <a:t>28. Several Channel Responses</a:t>
            </a:r>
          </a:p>
          <a:p>
            <a:pPr marL="285750" indent="-285750">
              <a:buFont typeface="Arial" panose="020B0604020202020204" pitchFamily="34" charset="0"/>
              <a:buChar char="•"/>
            </a:pPr>
            <a:r>
              <a:rPr lang="en-US" dirty="0">
                <a:cs typeface="Arial" pitchFamily="34" charset="0"/>
              </a:rPr>
              <a:t>As shown in Fig.28 most of the customers strongly agree for several</a:t>
            </a:r>
          </a:p>
          <a:p>
            <a:r>
              <a:rPr lang="en-US" dirty="0">
                <a:cs typeface="Arial" pitchFamily="34" charset="0"/>
              </a:rPr>
              <a:t>communication channels availability.</a:t>
            </a:r>
          </a:p>
          <a:p>
            <a:endParaRPr lang="en-US" dirty="0">
              <a:cs typeface="Arial" pitchFamily="34" charset="0"/>
            </a:endParaRPr>
          </a:p>
          <a:p>
            <a:r>
              <a:rPr lang="en-US" dirty="0">
                <a:cs typeface="Arial" pitchFamily="34" charset="0"/>
              </a:rPr>
              <a:t>29. Discount Benefit</a:t>
            </a:r>
          </a:p>
          <a:p>
            <a:pPr marL="285750" indent="-285750">
              <a:buFont typeface="Arial" panose="020B0604020202020204" pitchFamily="34" charset="0"/>
              <a:buChar char="•"/>
            </a:pPr>
            <a:r>
              <a:rPr lang="en-US" dirty="0">
                <a:cs typeface="Arial" pitchFamily="34" charset="0"/>
              </a:rPr>
              <a:t>As shown in Fig. 29 most of the customers strongly agree that online</a:t>
            </a:r>
          </a:p>
          <a:p>
            <a:r>
              <a:rPr lang="en-US" dirty="0">
                <a:cs typeface="Arial" pitchFamily="34" charset="0"/>
              </a:rPr>
              <a:t>shopping provides monetary benefits.</a:t>
            </a:r>
          </a:p>
          <a:p>
            <a:endParaRPr lang="en-US" dirty="0">
              <a:cs typeface="Arial" pitchFamily="34" charset="0"/>
            </a:endParaRPr>
          </a:p>
          <a:p>
            <a:r>
              <a:rPr lang="en-US" dirty="0">
                <a:cs typeface="Arial" pitchFamily="34" charset="0"/>
              </a:rPr>
              <a:t>30. Online Shopping Benefit</a:t>
            </a:r>
          </a:p>
          <a:p>
            <a:pPr marL="285750" indent="-285750">
              <a:buFont typeface="Arial" panose="020B0604020202020204" pitchFamily="34" charset="0"/>
              <a:buChar char="•"/>
            </a:pPr>
            <a:r>
              <a:rPr lang="en-US" dirty="0">
                <a:cs typeface="Arial" pitchFamily="34" charset="0"/>
              </a:rPr>
              <a:t>As shown in Fig. 30 most of the customers strongly agree.</a:t>
            </a:r>
          </a:p>
          <a:p>
            <a:endParaRPr lang="en-US" dirty="0">
              <a:cs typeface="Arial" pitchFamily="34" charset="0"/>
            </a:endParaRPr>
          </a:p>
          <a:p>
            <a:r>
              <a:rPr lang="en-US" dirty="0">
                <a:cs typeface="Arial" pitchFamily="34" charset="0"/>
              </a:rPr>
              <a:t>31. Online Shopping Convenience Flexibility</a:t>
            </a:r>
          </a:p>
          <a:p>
            <a:pPr marL="285750" indent="-285750">
              <a:buFont typeface="Arial" panose="020B0604020202020204" pitchFamily="34" charset="0"/>
              <a:buChar char="•"/>
            </a:pPr>
            <a:r>
              <a:rPr lang="en-US" dirty="0">
                <a:cs typeface="Arial" pitchFamily="34" charset="0"/>
              </a:rPr>
              <a:t>As shown in Fig. 31 most of the customers strongly agree.</a:t>
            </a:r>
          </a:p>
          <a:p>
            <a:endParaRPr lang="en-US" dirty="0">
              <a:cs typeface="Arial" pitchFamily="34" charset="0"/>
            </a:endParaRPr>
          </a:p>
          <a:p>
            <a:r>
              <a:rPr lang="en-US" dirty="0">
                <a:cs typeface="Arial" pitchFamily="34" charset="0"/>
              </a:rPr>
              <a:t>32. Return Replace Policy</a:t>
            </a:r>
          </a:p>
          <a:p>
            <a:pPr marL="285750" indent="-285750">
              <a:buFont typeface="Arial" panose="020B0604020202020204" pitchFamily="34" charset="0"/>
              <a:buChar char="•"/>
            </a:pPr>
            <a:r>
              <a:rPr lang="en-US" dirty="0">
                <a:cs typeface="Arial" pitchFamily="34" charset="0"/>
              </a:rPr>
              <a:t>As shown in Fig. 32 most of the customers strongly agree for this type of </a:t>
            </a:r>
          </a:p>
          <a:p>
            <a:r>
              <a:rPr lang="en-US" dirty="0">
                <a:cs typeface="Arial" pitchFamily="34" charset="0"/>
              </a:rPr>
              <a:t>policy.</a:t>
            </a:r>
          </a:p>
          <a:p>
            <a:endParaRPr lang="en-US" dirty="0">
              <a:cs typeface="Arial" pitchFamily="34" charset="0"/>
            </a:endParaRPr>
          </a:p>
          <a:p>
            <a:r>
              <a:rPr lang="en-US" dirty="0">
                <a:cs typeface="Arial" pitchFamily="34" charset="0"/>
              </a:rPr>
              <a:t>33. Loyalty Program Access</a:t>
            </a:r>
          </a:p>
          <a:p>
            <a:pPr marL="285750" indent="-285750">
              <a:buFont typeface="Arial" panose="020B0604020202020204" pitchFamily="34" charset="0"/>
              <a:buChar char="•"/>
            </a:pPr>
            <a:r>
              <a:rPr lang="en-US" dirty="0">
                <a:cs typeface="Arial" pitchFamily="34" charset="0"/>
              </a:rPr>
              <a:t>As shown in Fig. 33 most of the customers strongly agree because of the benefits of LPA.</a:t>
            </a:r>
          </a:p>
          <a:p>
            <a:endParaRPr lang="en-US" dirty="0">
              <a:cs typeface="Arial" pitchFamily="34" charset="0"/>
            </a:endParaRPr>
          </a:p>
        </p:txBody>
      </p:sp>
      <p:sp>
        <p:nvSpPr>
          <p:cNvPr id="13" name="TextBox 12">
            <a:extLst>
              <a:ext uri="{FF2B5EF4-FFF2-40B4-BE49-F238E27FC236}">
                <a16:creationId xmlns:a16="http://schemas.microsoft.com/office/drawing/2014/main" id="{69358FAD-D749-EAAA-4CFA-F527153F947B}"/>
              </a:ext>
            </a:extLst>
          </p:cNvPr>
          <p:cNvSpPr txBox="1"/>
          <p:nvPr/>
        </p:nvSpPr>
        <p:spPr>
          <a:xfrm>
            <a:off x="10160752" y="1008198"/>
            <a:ext cx="1689455" cy="369332"/>
          </a:xfrm>
          <a:prstGeom prst="rect">
            <a:avLst/>
          </a:prstGeom>
          <a:noFill/>
        </p:spPr>
        <p:txBody>
          <a:bodyPr wrap="square" rtlCol="0">
            <a:spAutoFit/>
          </a:bodyPr>
          <a:lstStyle/>
          <a:p>
            <a:r>
              <a:rPr lang="en-US" dirty="0"/>
              <a:t>Fig.28</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190728" y="1975575"/>
            <a:ext cx="1689455" cy="369332"/>
          </a:xfrm>
          <a:prstGeom prst="rect">
            <a:avLst/>
          </a:prstGeom>
          <a:noFill/>
        </p:spPr>
        <p:txBody>
          <a:bodyPr wrap="square" rtlCol="0">
            <a:spAutoFit/>
          </a:bodyPr>
          <a:lstStyle/>
          <a:p>
            <a:r>
              <a:rPr lang="en-US" dirty="0"/>
              <a:t>Fig.29</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10215188" y="2819947"/>
            <a:ext cx="1689455" cy="369332"/>
          </a:xfrm>
          <a:prstGeom prst="rect">
            <a:avLst/>
          </a:prstGeom>
          <a:noFill/>
        </p:spPr>
        <p:txBody>
          <a:bodyPr wrap="square" rtlCol="0">
            <a:spAutoFit/>
          </a:bodyPr>
          <a:lstStyle/>
          <a:p>
            <a:r>
              <a:rPr lang="en-US" dirty="0"/>
              <a:t>Fig.30</a:t>
            </a:r>
            <a:endParaRPr lang="en-IN" dirty="0"/>
          </a:p>
        </p:txBody>
      </p:sp>
      <p:sp>
        <p:nvSpPr>
          <p:cNvPr id="25" name="TextBox 24">
            <a:extLst>
              <a:ext uri="{FF2B5EF4-FFF2-40B4-BE49-F238E27FC236}">
                <a16:creationId xmlns:a16="http://schemas.microsoft.com/office/drawing/2014/main" id="{FE1318AD-045B-1009-0BAD-FBFB4F2BBDBF}"/>
              </a:ext>
            </a:extLst>
          </p:cNvPr>
          <p:cNvSpPr txBox="1"/>
          <p:nvPr/>
        </p:nvSpPr>
        <p:spPr>
          <a:xfrm>
            <a:off x="9316024" y="3744250"/>
            <a:ext cx="1689455" cy="369332"/>
          </a:xfrm>
          <a:prstGeom prst="rect">
            <a:avLst/>
          </a:prstGeom>
          <a:noFill/>
        </p:spPr>
        <p:txBody>
          <a:bodyPr wrap="square" rtlCol="0">
            <a:spAutoFit/>
          </a:bodyPr>
          <a:lstStyle/>
          <a:p>
            <a:r>
              <a:rPr lang="en-US" dirty="0"/>
              <a:t>Fig.31</a:t>
            </a:r>
            <a:endParaRPr lang="en-IN" dirty="0"/>
          </a:p>
        </p:txBody>
      </p:sp>
      <p:sp>
        <p:nvSpPr>
          <p:cNvPr id="26" name="TextBox 25">
            <a:extLst>
              <a:ext uri="{FF2B5EF4-FFF2-40B4-BE49-F238E27FC236}">
                <a16:creationId xmlns:a16="http://schemas.microsoft.com/office/drawing/2014/main" id="{E88E1ED3-7215-2BEC-9139-724DF20D8562}"/>
              </a:ext>
            </a:extLst>
          </p:cNvPr>
          <p:cNvSpPr txBox="1"/>
          <p:nvPr/>
        </p:nvSpPr>
        <p:spPr>
          <a:xfrm>
            <a:off x="10160752" y="4738014"/>
            <a:ext cx="1689455" cy="369332"/>
          </a:xfrm>
          <a:prstGeom prst="rect">
            <a:avLst/>
          </a:prstGeom>
          <a:noFill/>
        </p:spPr>
        <p:txBody>
          <a:bodyPr wrap="square" rtlCol="0">
            <a:spAutoFit/>
          </a:bodyPr>
          <a:lstStyle/>
          <a:p>
            <a:r>
              <a:rPr lang="en-US" dirty="0"/>
              <a:t>Fig.32</a:t>
            </a:r>
            <a:endParaRPr lang="en-IN" dirty="0"/>
          </a:p>
        </p:txBody>
      </p:sp>
      <p:sp>
        <p:nvSpPr>
          <p:cNvPr id="27" name="TextBox 26">
            <a:extLst>
              <a:ext uri="{FF2B5EF4-FFF2-40B4-BE49-F238E27FC236}">
                <a16:creationId xmlns:a16="http://schemas.microsoft.com/office/drawing/2014/main" id="{55AE52CA-0593-759B-AB22-E1DFE2E016B5}"/>
              </a:ext>
            </a:extLst>
          </p:cNvPr>
          <p:cNvSpPr txBox="1"/>
          <p:nvPr/>
        </p:nvSpPr>
        <p:spPr>
          <a:xfrm>
            <a:off x="9172614" y="5803927"/>
            <a:ext cx="1689455" cy="369332"/>
          </a:xfrm>
          <a:prstGeom prst="rect">
            <a:avLst/>
          </a:prstGeom>
          <a:noFill/>
        </p:spPr>
        <p:txBody>
          <a:bodyPr wrap="square" rtlCol="0">
            <a:spAutoFit/>
          </a:bodyPr>
          <a:lstStyle/>
          <a:p>
            <a:r>
              <a:rPr lang="en-US" dirty="0"/>
              <a:t>Fig.33</a:t>
            </a:r>
            <a:endParaRPr lang="en-IN" dirty="0"/>
          </a:p>
        </p:txBody>
      </p:sp>
      <p:pic>
        <p:nvPicPr>
          <p:cNvPr id="5" name="Picture 4">
            <a:extLst>
              <a:ext uri="{FF2B5EF4-FFF2-40B4-BE49-F238E27FC236}">
                <a16:creationId xmlns:a16="http://schemas.microsoft.com/office/drawing/2014/main" id="{69B89294-F0B3-6444-E6D9-0A1CA5BEE7C4}"/>
              </a:ext>
            </a:extLst>
          </p:cNvPr>
          <p:cNvPicPr>
            <a:picLocks noChangeAspect="1"/>
          </p:cNvPicPr>
          <p:nvPr/>
        </p:nvPicPr>
        <p:blipFill>
          <a:blip r:embed="rId3"/>
          <a:stretch>
            <a:fillRect/>
          </a:stretch>
        </p:blipFill>
        <p:spPr>
          <a:xfrm>
            <a:off x="8025565" y="733330"/>
            <a:ext cx="1983155" cy="1035719"/>
          </a:xfrm>
          <a:prstGeom prst="rect">
            <a:avLst/>
          </a:prstGeom>
        </p:spPr>
      </p:pic>
      <p:pic>
        <p:nvPicPr>
          <p:cNvPr id="9" name="Picture 8">
            <a:extLst>
              <a:ext uri="{FF2B5EF4-FFF2-40B4-BE49-F238E27FC236}">
                <a16:creationId xmlns:a16="http://schemas.microsoft.com/office/drawing/2014/main" id="{311F90D5-904B-7574-4665-C76DBCEC7758}"/>
              </a:ext>
            </a:extLst>
          </p:cNvPr>
          <p:cNvPicPr>
            <a:picLocks noChangeAspect="1"/>
          </p:cNvPicPr>
          <p:nvPr/>
        </p:nvPicPr>
        <p:blipFill>
          <a:blip r:embed="rId4"/>
          <a:stretch>
            <a:fillRect/>
          </a:stretch>
        </p:blipFill>
        <p:spPr>
          <a:xfrm>
            <a:off x="10106249" y="1602843"/>
            <a:ext cx="1983156" cy="1026650"/>
          </a:xfrm>
          <a:prstGeom prst="rect">
            <a:avLst/>
          </a:prstGeom>
        </p:spPr>
      </p:pic>
      <p:pic>
        <p:nvPicPr>
          <p:cNvPr id="17" name="Picture 16">
            <a:extLst>
              <a:ext uri="{FF2B5EF4-FFF2-40B4-BE49-F238E27FC236}">
                <a16:creationId xmlns:a16="http://schemas.microsoft.com/office/drawing/2014/main" id="{B5743D6C-E9C4-BE4E-F15C-42092681C7EC}"/>
              </a:ext>
            </a:extLst>
          </p:cNvPr>
          <p:cNvPicPr>
            <a:picLocks noChangeAspect="1"/>
          </p:cNvPicPr>
          <p:nvPr/>
        </p:nvPicPr>
        <p:blipFill>
          <a:blip r:embed="rId5"/>
          <a:stretch>
            <a:fillRect/>
          </a:stretch>
        </p:blipFill>
        <p:spPr>
          <a:xfrm>
            <a:off x="7996448" y="2535691"/>
            <a:ext cx="2112540" cy="1151229"/>
          </a:xfrm>
          <a:prstGeom prst="rect">
            <a:avLst/>
          </a:prstGeom>
        </p:spPr>
      </p:pic>
      <p:pic>
        <p:nvPicPr>
          <p:cNvPr id="20" name="Picture 19">
            <a:extLst>
              <a:ext uri="{FF2B5EF4-FFF2-40B4-BE49-F238E27FC236}">
                <a16:creationId xmlns:a16="http://schemas.microsoft.com/office/drawing/2014/main" id="{E87B5DCB-4219-8FBF-A2DD-B916B5B897B7}"/>
              </a:ext>
            </a:extLst>
          </p:cNvPr>
          <p:cNvPicPr>
            <a:picLocks noChangeAspect="1"/>
          </p:cNvPicPr>
          <p:nvPr/>
        </p:nvPicPr>
        <p:blipFill>
          <a:blip r:embed="rId6"/>
          <a:stretch>
            <a:fillRect/>
          </a:stretch>
        </p:blipFill>
        <p:spPr>
          <a:xfrm>
            <a:off x="10148887" y="3470185"/>
            <a:ext cx="1876816" cy="977253"/>
          </a:xfrm>
          <a:prstGeom prst="rect">
            <a:avLst/>
          </a:prstGeom>
        </p:spPr>
      </p:pic>
      <p:pic>
        <p:nvPicPr>
          <p:cNvPr id="23" name="Picture 22">
            <a:extLst>
              <a:ext uri="{FF2B5EF4-FFF2-40B4-BE49-F238E27FC236}">
                <a16:creationId xmlns:a16="http://schemas.microsoft.com/office/drawing/2014/main" id="{D6E2D21F-21D6-DC17-1D0A-A1A22BA85536}"/>
              </a:ext>
            </a:extLst>
          </p:cNvPr>
          <p:cNvPicPr>
            <a:picLocks noChangeAspect="1"/>
          </p:cNvPicPr>
          <p:nvPr/>
        </p:nvPicPr>
        <p:blipFill>
          <a:blip r:embed="rId7"/>
          <a:stretch>
            <a:fillRect/>
          </a:stretch>
        </p:blipFill>
        <p:spPr>
          <a:xfrm>
            <a:off x="7730413" y="4265665"/>
            <a:ext cx="2430338" cy="1268455"/>
          </a:xfrm>
          <a:prstGeom prst="rect">
            <a:avLst/>
          </a:prstGeom>
        </p:spPr>
      </p:pic>
      <p:pic>
        <p:nvPicPr>
          <p:cNvPr id="29" name="Picture 28">
            <a:extLst>
              <a:ext uri="{FF2B5EF4-FFF2-40B4-BE49-F238E27FC236}">
                <a16:creationId xmlns:a16="http://schemas.microsoft.com/office/drawing/2014/main" id="{7FDE0A6C-0246-8615-2F70-3E8AD49EB425}"/>
              </a:ext>
            </a:extLst>
          </p:cNvPr>
          <p:cNvPicPr>
            <a:picLocks noChangeAspect="1"/>
          </p:cNvPicPr>
          <p:nvPr/>
        </p:nvPicPr>
        <p:blipFill>
          <a:blip r:embed="rId8"/>
          <a:stretch>
            <a:fillRect/>
          </a:stretch>
        </p:blipFill>
        <p:spPr>
          <a:xfrm>
            <a:off x="9959561" y="5562195"/>
            <a:ext cx="2129844" cy="1113984"/>
          </a:xfrm>
          <a:prstGeom prst="rect">
            <a:avLst/>
          </a:prstGeom>
        </p:spPr>
      </p:pic>
    </p:spTree>
    <p:extLst>
      <p:ext uri="{BB962C8B-B14F-4D97-AF65-F5344CB8AC3E}">
        <p14:creationId xmlns:p14="http://schemas.microsoft.com/office/powerpoint/2010/main" val="399801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355312"/>
          </a:xfrm>
          <a:prstGeom prst="rect">
            <a:avLst/>
          </a:prstGeom>
          <a:noFill/>
        </p:spPr>
        <p:txBody>
          <a:bodyPr wrap="square" rtlCol="0">
            <a:spAutoFit/>
          </a:bodyPr>
          <a:lstStyle/>
          <a:p>
            <a:r>
              <a:rPr lang="en-US" dirty="0">
                <a:cs typeface="Arial" pitchFamily="34" charset="0"/>
              </a:rPr>
              <a:t>34. Quality Information Satisfaction</a:t>
            </a:r>
          </a:p>
          <a:p>
            <a:pPr marL="285750" indent="-285750">
              <a:buFont typeface="Arial" panose="020B0604020202020204" pitchFamily="34" charset="0"/>
              <a:buChar char="•"/>
            </a:pPr>
            <a:r>
              <a:rPr lang="en-US" dirty="0">
                <a:cs typeface="Arial" pitchFamily="34" charset="0"/>
              </a:rPr>
              <a:t>As shown in Fig.34 most of the customers strongly agree for website shows</a:t>
            </a:r>
          </a:p>
          <a:p>
            <a:r>
              <a:rPr lang="en-US" dirty="0">
                <a:cs typeface="Arial" pitchFamily="34" charset="0"/>
              </a:rPr>
              <a:t>quality information.</a:t>
            </a:r>
          </a:p>
          <a:p>
            <a:endParaRPr lang="en-US" dirty="0">
              <a:cs typeface="Arial" pitchFamily="34" charset="0"/>
            </a:endParaRPr>
          </a:p>
          <a:p>
            <a:r>
              <a:rPr lang="en-US" dirty="0">
                <a:cs typeface="Arial" pitchFamily="34" charset="0"/>
              </a:rPr>
              <a:t>35. Quality Satisfaction</a:t>
            </a:r>
          </a:p>
          <a:p>
            <a:pPr marL="285750" indent="-285750">
              <a:buFont typeface="Arial" panose="020B0604020202020204" pitchFamily="34" charset="0"/>
              <a:buChar char="•"/>
            </a:pPr>
            <a:r>
              <a:rPr lang="en-US" dirty="0">
                <a:cs typeface="Arial" pitchFamily="34" charset="0"/>
              </a:rPr>
              <a:t>As shown in Fig. 35 most of the customers strongly agree.</a:t>
            </a:r>
          </a:p>
          <a:p>
            <a:endParaRPr lang="en-US" dirty="0">
              <a:cs typeface="Arial" pitchFamily="34" charset="0"/>
            </a:endParaRPr>
          </a:p>
          <a:p>
            <a:r>
              <a:rPr lang="en-US" dirty="0">
                <a:cs typeface="Arial" pitchFamily="34" charset="0"/>
              </a:rPr>
              <a:t>36. Net Benefit Satisfaction</a:t>
            </a:r>
          </a:p>
          <a:p>
            <a:pPr marL="285750" indent="-285750">
              <a:buFont typeface="Arial" panose="020B0604020202020204" pitchFamily="34" charset="0"/>
              <a:buChar char="•"/>
            </a:pPr>
            <a:r>
              <a:rPr lang="en-US" dirty="0">
                <a:cs typeface="Arial" pitchFamily="34" charset="0"/>
              </a:rPr>
              <a:t>As shown in Fig. 36 most of the customers strongly agree.</a:t>
            </a:r>
          </a:p>
          <a:p>
            <a:endParaRPr lang="en-US" dirty="0">
              <a:cs typeface="Arial" pitchFamily="34" charset="0"/>
            </a:endParaRPr>
          </a:p>
          <a:p>
            <a:r>
              <a:rPr lang="en-US" dirty="0">
                <a:cs typeface="Arial" pitchFamily="34" charset="0"/>
              </a:rPr>
              <a:t>37. User Trust</a:t>
            </a:r>
          </a:p>
          <a:p>
            <a:pPr marL="285750" indent="-285750">
              <a:buFont typeface="Arial" panose="020B0604020202020204" pitchFamily="34" charset="0"/>
              <a:buChar char="•"/>
            </a:pPr>
            <a:r>
              <a:rPr lang="en-US" dirty="0">
                <a:cs typeface="Arial" pitchFamily="34" charset="0"/>
              </a:rPr>
              <a:t>As shown in Fig. 37 most of the customers strongly agree.</a:t>
            </a:r>
          </a:p>
          <a:p>
            <a:endParaRPr lang="en-US" dirty="0">
              <a:cs typeface="Arial" pitchFamily="34" charset="0"/>
            </a:endParaRPr>
          </a:p>
          <a:p>
            <a:r>
              <a:rPr lang="en-US" dirty="0">
                <a:cs typeface="Arial" pitchFamily="34" charset="0"/>
              </a:rPr>
              <a:t>38. Product Categories</a:t>
            </a:r>
          </a:p>
          <a:p>
            <a:pPr marL="285750" indent="-285750">
              <a:buFont typeface="Arial" panose="020B0604020202020204" pitchFamily="34" charset="0"/>
              <a:buChar char="•"/>
            </a:pPr>
            <a:r>
              <a:rPr lang="en-US" dirty="0">
                <a:cs typeface="Arial" pitchFamily="34" charset="0"/>
              </a:rPr>
              <a:t>As shown in Fig. 38 most of the customers strongly agree.</a:t>
            </a:r>
          </a:p>
          <a:p>
            <a:endParaRPr lang="en-US" dirty="0">
              <a:cs typeface="Arial" pitchFamily="34" charset="0"/>
            </a:endParaRPr>
          </a:p>
          <a:p>
            <a:r>
              <a:rPr lang="en-US" dirty="0">
                <a:cs typeface="Arial" pitchFamily="34" charset="0"/>
              </a:rPr>
              <a:t>39. Relevant Product Information</a:t>
            </a:r>
          </a:p>
          <a:p>
            <a:pPr marL="285750" indent="-285750">
              <a:buFont typeface="Arial" panose="020B0604020202020204" pitchFamily="34" charset="0"/>
              <a:buChar char="•"/>
            </a:pPr>
            <a:r>
              <a:rPr lang="en-US" dirty="0">
                <a:cs typeface="Arial" pitchFamily="34" charset="0"/>
              </a:rPr>
              <a:t>As shown in Fig. 39 most of the customers strongly agree.</a:t>
            </a:r>
          </a:p>
          <a:p>
            <a:endParaRPr lang="en-US" dirty="0">
              <a:cs typeface="Arial" pitchFamily="34" charset="0"/>
            </a:endParaRPr>
          </a:p>
        </p:txBody>
      </p:sp>
      <p:sp>
        <p:nvSpPr>
          <p:cNvPr id="13" name="TextBox 12">
            <a:extLst>
              <a:ext uri="{FF2B5EF4-FFF2-40B4-BE49-F238E27FC236}">
                <a16:creationId xmlns:a16="http://schemas.microsoft.com/office/drawing/2014/main" id="{69358FAD-D749-EAAA-4CFA-F527153F947B}"/>
              </a:ext>
            </a:extLst>
          </p:cNvPr>
          <p:cNvSpPr txBox="1"/>
          <p:nvPr/>
        </p:nvSpPr>
        <p:spPr>
          <a:xfrm>
            <a:off x="10160752" y="1008198"/>
            <a:ext cx="1689455" cy="369332"/>
          </a:xfrm>
          <a:prstGeom prst="rect">
            <a:avLst/>
          </a:prstGeom>
          <a:noFill/>
        </p:spPr>
        <p:txBody>
          <a:bodyPr wrap="square" rtlCol="0">
            <a:spAutoFit/>
          </a:bodyPr>
          <a:lstStyle/>
          <a:p>
            <a:r>
              <a:rPr lang="en-US" dirty="0"/>
              <a:t>Fig.34</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190728" y="1975575"/>
            <a:ext cx="1689455" cy="369332"/>
          </a:xfrm>
          <a:prstGeom prst="rect">
            <a:avLst/>
          </a:prstGeom>
          <a:noFill/>
        </p:spPr>
        <p:txBody>
          <a:bodyPr wrap="square" rtlCol="0">
            <a:spAutoFit/>
          </a:bodyPr>
          <a:lstStyle/>
          <a:p>
            <a:r>
              <a:rPr lang="en-US" dirty="0"/>
              <a:t>Fig.35</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10215188" y="2819947"/>
            <a:ext cx="1689455" cy="369332"/>
          </a:xfrm>
          <a:prstGeom prst="rect">
            <a:avLst/>
          </a:prstGeom>
          <a:noFill/>
        </p:spPr>
        <p:txBody>
          <a:bodyPr wrap="square" rtlCol="0">
            <a:spAutoFit/>
          </a:bodyPr>
          <a:lstStyle/>
          <a:p>
            <a:r>
              <a:rPr lang="en-US" dirty="0"/>
              <a:t>Fig.36</a:t>
            </a:r>
            <a:endParaRPr lang="en-IN" dirty="0"/>
          </a:p>
        </p:txBody>
      </p:sp>
      <p:sp>
        <p:nvSpPr>
          <p:cNvPr id="25" name="TextBox 24">
            <a:extLst>
              <a:ext uri="{FF2B5EF4-FFF2-40B4-BE49-F238E27FC236}">
                <a16:creationId xmlns:a16="http://schemas.microsoft.com/office/drawing/2014/main" id="{FE1318AD-045B-1009-0BAD-FBFB4F2BBDBF}"/>
              </a:ext>
            </a:extLst>
          </p:cNvPr>
          <p:cNvSpPr txBox="1"/>
          <p:nvPr/>
        </p:nvSpPr>
        <p:spPr>
          <a:xfrm>
            <a:off x="8945582" y="3727210"/>
            <a:ext cx="1689455" cy="369332"/>
          </a:xfrm>
          <a:prstGeom prst="rect">
            <a:avLst/>
          </a:prstGeom>
          <a:noFill/>
        </p:spPr>
        <p:txBody>
          <a:bodyPr wrap="square" rtlCol="0">
            <a:spAutoFit/>
          </a:bodyPr>
          <a:lstStyle/>
          <a:p>
            <a:r>
              <a:rPr lang="en-US" dirty="0"/>
              <a:t>Fig.37</a:t>
            </a:r>
            <a:endParaRPr lang="en-IN" dirty="0"/>
          </a:p>
        </p:txBody>
      </p:sp>
      <p:sp>
        <p:nvSpPr>
          <p:cNvPr id="26" name="TextBox 25">
            <a:extLst>
              <a:ext uri="{FF2B5EF4-FFF2-40B4-BE49-F238E27FC236}">
                <a16:creationId xmlns:a16="http://schemas.microsoft.com/office/drawing/2014/main" id="{E88E1ED3-7215-2BEC-9139-724DF20D8562}"/>
              </a:ext>
            </a:extLst>
          </p:cNvPr>
          <p:cNvSpPr txBox="1"/>
          <p:nvPr/>
        </p:nvSpPr>
        <p:spPr>
          <a:xfrm>
            <a:off x="10160752" y="4738014"/>
            <a:ext cx="1689455" cy="369332"/>
          </a:xfrm>
          <a:prstGeom prst="rect">
            <a:avLst/>
          </a:prstGeom>
          <a:noFill/>
        </p:spPr>
        <p:txBody>
          <a:bodyPr wrap="square" rtlCol="0">
            <a:spAutoFit/>
          </a:bodyPr>
          <a:lstStyle/>
          <a:p>
            <a:r>
              <a:rPr lang="en-US" dirty="0"/>
              <a:t>Fig.38</a:t>
            </a:r>
            <a:endParaRPr lang="en-IN" dirty="0"/>
          </a:p>
        </p:txBody>
      </p:sp>
      <p:sp>
        <p:nvSpPr>
          <p:cNvPr id="27" name="TextBox 26">
            <a:extLst>
              <a:ext uri="{FF2B5EF4-FFF2-40B4-BE49-F238E27FC236}">
                <a16:creationId xmlns:a16="http://schemas.microsoft.com/office/drawing/2014/main" id="{55AE52CA-0593-759B-AB22-E1DFE2E016B5}"/>
              </a:ext>
            </a:extLst>
          </p:cNvPr>
          <p:cNvSpPr txBox="1"/>
          <p:nvPr/>
        </p:nvSpPr>
        <p:spPr>
          <a:xfrm>
            <a:off x="9172614" y="5803927"/>
            <a:ext cx="1689455" cy="369332"/>
          </a:xfrm>
          <a:prstGeom prst="rect">
            <a:avLst/>
          </a:prstGeom>
          <a:noFill/>
        </p:spPr>
        <p:txBody>
          <a:bodyPr wrap="square" rtlCol="0">
            <a:spAutoFit/>
          </a:bodyPr>
          <a:lstStyle/>
          <a:p>
            <a:r>
              <a:rPr lang="en-US" dirty="0"/>
              <a:t>Fig.39</a:t>
            </a:r>
            <a:endParaRPr lang="en-IN" dirty="0"/>
          </a:p>
        </p:txBody>
      </p:sp>
      <p:pic>
        <p:nvPicPr>
          <p:cNvPr id="6" name="Picture 5">
            <a:extLst>
              <a:ext uri="{FF2B5EF4-FFF2-40B4-BE49-F238E27FC236}">
                <a16:creationId xmlns:a16="http://schemas.microsoft.com/office/drawing/2014/main" id="{0216FE3F-8184-8930-EA0E-B9550A1460DB}"/>
              </a:ext>
            </a:extLst>
          </p:cNvPr>
          <p:cNvPicPr>
            <a:picLocks noChangeAspect="1"/>
          </p:cNvPicPr>
          <p:nvPr/>
        </p:nvPicPr>
        <p:blipFill>
          <a:blip r:embed="rId3"/>
          <a:stretch>
            <a:fillRect/>
          </a:stretch>
        </p:blipFill>
        <p:spPr>
          <a:xfrm>
            <a:off x="7936313" y="777164"/>
            <a:ext cx="2232810" cy="1179782"/>
          </a:xfrm>
          <a:prstGeom prst="rect">
            <a:avLst/>
          </a:prstGeom>
        </p:spPr>
      </p:pic>
      <p:pic>
        <p:nvPicPr>
          <p:cNvPr id="10" name="Picture 9">
            <a:extLst>
              <a:ext uri="{FF2B5EF4-FFF2-40B4-BE49-F238E27FC236}">
                <a16:creationId xmlns:a16="http://schemas.microsoft.com/office/drawing/2014/main" id="{23C46682-89CA-A1B1-9FA8-F204501A3A6A}"/>
              </a:ext>
            </a:extLst>
          </p:cNvPr>
          <p:cNvPicPr>
            <a:picLocks noChangeAspect="1"/>
          </p:cNvPicPr>
          <p:nvPr/>
        </p:nvPicPr>
        <p:blipFill>
          <a:blip r:embed="rId4"/>
          <a:stretch>
            <a:fillRect/>
          </a:stretch>
        </p:blipFill>
        <p:spPr>
          <a:xfrm>
            <a:off x="10227475" y="1740461"/>
            <a:ext cx="1858022" cy="994492"/>
          </a:xfrm>
          <a:prstGeom prst="rect">
            <a:avLst/>
          </a:prstGeom>
        </p:spPr>
      </p:pic>
      <p:pic>
        <p:nvPicPr>
          <p:cNvPr id="18" name="Picture 17">
            <a:extLst>
              <a:ext uri="{FF2B5EF4-FFF2-40B4-BE49-F238E27FC236}">
                <a16:creationId xmlns:a16="http://schemas.microsoft.com/office/drawing/2014/main" id="{38BCAD0D-8CE2-67E0-BB7C-0498033F0596}"/>
              </a:ext>
            </a:extLst>
          </p:cNvPr>
          <p:cNvPicPr>
            <a:picLocks noChangeAspect="1"/>
          </p:cNvPicPr>
          <p:nvPr/>
        </p:nvPicPr>
        <p:blipFill>
          <a:blip r:embed="rId5"/>
          <a:stretch>
            <a:fillRect/>
          </a:stretch>
        </p:blipFill>
        <p:spPr>
          <a:xfrm>
            <a:off x="7877961" y="2356911"/>
            <a:ext cx="2262906" cy="1172082"/>
          </a:xfrm>
          <a:prstGeom prst="rect">
            <a:avLst/>
          </a:prstGeom>
        </p:spPr>
      </p:pic>
      <p:pic>
        <p:nvPicPr>
          <p:cNvPr id="21" name="Picture 20">
            <a:extLst>
              <a:ext uri="{FF2B5EF4-FFF2-40B4-BE49-F238E27FC236}">
                <a16:creationId xmlns:a16="http://schemas.microsoft.com/office/drawing/2014/main" id="{723C8AEA-2B29-9793-EB22-F58ED0FA2BF6}"/>
              </a:ext>
            </a:extLst>
          </p:cNvPr>
          <p:cNvPicPr>
            <a:picLocks noChangeAspect="1"/>
          </p:cNvPicPr>
          <p:nvPr/>
        </p:nvPicPr>
        <p:blipFill>
          <a:blip r:embed="rId6"/>
          <a:stretch>
            <a:fillRect/>
          </a:stretch>
        </p:blipFill>
        <p:spPr>
          <a:xfrm>
            <a:off x="10082459" y="3317409"/>
            <a:ext cx="2071812" cy="1058328"/>
          </a:xfrm>
          <a:prstGeom prst="rect">
            <a:avLst/>
          </a:prstGeom>
        </p:spPr>
      </p:pic>
      <p:pic>
        <p:nvPicPr>
          <p:cNvPr id="24" name="Picture 23">
            <a:extLst>
              <a:ext uri="{FF2B5EF4-FFF2-40B4-BE49-F238E27FC236}">
                <a16:creationId xmlns:a16="http://schemas.microsoft.com/office/drawing/2014/main" id="{0CA3704E-3D3F-2ECC-1A4E-BAB1FD114029}"/>
              </a:ext>
            </a:extLst>
          </p:cNvPr>
          <p:cNvPicPr>
            <a:picLocks noChangeAspect="1"/>
          </p:cNvPicPr>
          <p:nvPr/>
        </p:nvPicPr>
        <p:blipFill>
          <a:blip r:embed="rId7"/>
          <a:stretch>
            <a:fillRect/>
          </a:stretch>
        </p:blipFill>
        <p:spPr>
          <a:xfrm>
            <a:off x="7888762" y="4302760"/>
            <a:ext cx="2071811" cy="1259436"/>
          </a:xfrm>
          <a:prstGeom prst="rect">
            <a:avLst/>
          </a:prstGeom>
        </p:spPr>
      </p:pic>
      <p:pic>
        <p:nvPicPr>
          <p:cNvPr id="30" name="Picture 29">
            <a:extLst>
              <a:ext uri="{FF2B5EF4-FFF2-40B4-BE49-F238E27FC236}">
                <a16:creationId xmlns:a16="http://schemas.microsoft.com/office/drawing/2014/main" id="{DF902231-9795-D35A-3170-71FB6F6981A5}"/>
              </a:ext>
            </a:extLst>
          </p:cNvPr>
          <p:cNvPicPr>
            <a:picLocks noChangeAspect="1"/>
          </p:cNvPicPr>
          <p:nvPr/>
        </p:nvPicPr>
        <p:blipFill>
          <a:blip r:embed="rId8"/>
          <a:stretch>
            <a:fillRect/>
          </a:stretch>
        </p:blipFill>
        <p:spPr>
          <a:xfrm>
            <a:off x="10031930" y="5480772"/>
            <a:ext cx="2071811" cy="1279862"/>
          </a:xfrm>
          <a:prstGeom prst="rect">
            <a:avLst/>
          </a:prstGeom>
        </p:spPr>
      </p:pic>
    </p:spTree>
    <p:extLst>
      <p:ext uri="{BB962C8B-B14F-4D97-AF65-F5344CB8AC3E}">
        <p14:creationId xmlns:p14="http://schemas.microsoft.com/office/powerpoint/2010/main" val="276539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078313"/>
          </a:xfrm>
          <a:prstGeom prst="rect">
            <a:avLst/>
          </a:prstGeom>
          <a:noFill/>
        </p:spPr>
        <p:txBody>
          <a:bodyPr wrap="square" rtlCol="0">
            <a:spAutoFit/>
          </a:bodyPr>
          <a:lstStyle/>
          <a:p>
            <a:r>
              <a:rPr lang="en-US" dirty="0">
                <a:cs typeface="Arial" pitchFamily="34" charset="0"/>
              </a:rPr>
              <a:t>40. Monetary Savings</a:t>
            </a:r>
          </a:p>
          <a:p>
            <a:pPr marL="285750" indent="-285750">
              <a:buFont typeface="Arial" panose="020B0604020202020204" pitchFamily="34" charset="0"/>
              <a:buChar char="•"/>
            </a:pPr>
            <a:r>
              <a:rPr lang="en-US" dirty="0">
                <a:cs typeface="Arial" pitchFamily="34" charset="0"/>
              </a:rPr>
              <a:t>As shown in Fig.40 most of the customers strongly agree for high savings.</a:t>
            </a:r>
          </a:p>
          <a:p>
            <a:endParaRPr lang="en-US" dirty="0">
              <a:cs typeface="Arial" pitchFamily="34" charset="0"/>
            </a:endParaRPr>
          </a:p>
          <a:p>
            <a:r>
              <a:rPr lang="en-US" dirty="0">
                <a:cs typeface="Arial" pitchFamily="34" charset="0"/>
              </a:rPr>
              <a:t>41. Patronizing Convenience</a:t>
            </a:r>
          </a:p>
          <a:p>
            <a:pPr marL="285750" indent="-285750">
              <a:buFont typeface="Arial" panose="020B0604020202020204" pitchFamily="34" charset="0"/>
              <a:buChar char="•"/>
            </a:pPr>
            <a:r>
              <a:rPr lang="en-US" dirty="0">
                <a:cs typeface="Arial" pitchFamily="34" charset="0"/>
              </a:rPr>
              <a:t>As shown in Fig. 41 most of the customers strongly agree.</a:t>
            </a:r>
          </a:p>
          <a:p>
            <a:endParaRPr lang="en-US" dirty="0">
              <a:cs typeface="Arial" pitchFamily="34" charset="0"/>
            </a:endParaRPr>
          </a:p>
          <a:p>
            <a:r>
              <a:rPr lang="en-US" dirty="0">
                <a:cs typeface="Arial" pitchFamily="34" charset="0"/>
              </a:rPr>
              <a:t>42. Adventure Sense</a:t>
            </a:r>
          </a:p>
          <a:p>
            <a:pPr marL="285750" indent="-285750">
              <a:buFont typeface="Arial" panose="020B0604020202020204" pitchFamily="34" charset="0"/>
              <a:buChar char="•"/>
            </a:pPr>
            <a:r>
              <a:rPr lang="en-US" dirty="0">
                <a:cs typeface="Arial" pitchFamily="34" charset="0"/>
              </a:rPr>
              <a:t>As shown in Fig. 42 most of the customers agree.</a:t>
            </a:r>
          </a:p>
          <a:p>
            <a:endParaRPr lang="en-US" dirty="0">
              <a:cs typeface="Arial" pitchFamily="34" charset="0"/>
            </a:endParaRPr>
          </a:p>
          <a:p>
            <a:r>
              <a:rPr lang="en-US" dirty="0">
                <a:cs typeface="Arial" pitchFamily="34" charset="0"/>
              </a:rPr>
              <a:t>43. Enhances Social Status</a:t>
            </a:r>
          </a:p>
          <a:p>
            <a:pPr marL="285750" indent="-285750">
              <a:buFont typeface="Arial" panose="020B0604020202020204" pitchFamily="34" charset="0"/>
              <a:buChar char="•"/>
            </a:pPr>
            <a:r>
              <a:rPr lang="en-US" dirty="0">
                <a:cs typeface="Arial" pitchFamily="34" charset="0"/>
              </a:rPr>
              <a:t>As shown in Fig. 43 most of the customers indifferent.</a:t>
            </a:r>
          </a:p>
          <a:p>
            <a:endParaRPr lang="en-US" dirty="0">
              <a:cs typeface="Arial" pitchFamily="34" charset="0"/>
            </a:endParaRPr>
          </a:p>
          <a:p>
            <a:r>
              <a:rPr lang="en-US" dirty="0">
                <a:cs typeface="Arial" pitchFamily="34" charset="0"/>
              </a:rPr>
              <a:t>44. Shopping Gratification</a:t>
            </a:r>
          </a:p>
          <a:p>
            <a:pPr marL="285750" indent="-285750">
              <a:buFont typeface="Arial" panose="020B0604020202020204" pitchFamily="34" charset="0"/>
              <a:buChar char="•"/>
            </a:pPr>
            <a:r>
              <a:rPr lang="en-US" dirty="0">
                <a:cs typeface="Arial" pitchFamily="34" charset="0"/>
              </a:rPr>
              <a:t>As shown in Fig. 44 most of the customers indifferent with this.</a:t>
            </a:r>
          </a:p>
          <a:p>
            <a:endParaRPr lang="en-US" dirty="0">
              <a:cs typeface="Arial" pitchFamily="34" charset="0"/>
            </a:endParaRPr>
          </a:p>
          <a:p>
            <a:r>
              <a:rPr lang="en-US" dirty="0">
                <a:cs typeface="Arial" pitchFamily="34" charset="0"/>
              </a:rPr>
              <a:t>45. Role Fulfillment</a:t>
            </a:r>
          </a:p>
          <a:p>
            <a:pPr marL="285750" indent="-285750">
              <a:buFont typeface="Arial" panose="020B0604020202020204" pitchFamily="34" charset="0"/>
              <a:buChar char="•"/>
            </a:pPr>
            <a:r>
              <a:rPr lang="en-US" dirty="0">
                <a:cs typeface="Arial" pitchFamily="34" charset="0"/>
              </a:rPr>
              <a:t>As shown in Fig. 45 most of the customers strongly agree.</a:t>
            </a:r>
          </a:p>
          <a:p>
            <a:endParaRPr lang="en-US" dirty="0">
              <a:cs typeface="Arial" pitchFamily="34" charset="0"/>
            </a:endParaRPr>
          </a:p>
        </p:txBody>
      </p:sp>
      <p:sp>
        <p:nvSpPr>
          <p:cNvPr id="13" name="TextBox 12">
            <a:extLst>
              <a:ext uri="{FF2B5EF4-FFF2-40B4-BE49-F238E27FC236}">
                <a16:creationId xmlns:a16="http://schemas.microsoft.com/office/drawing/2014/main" id="{69358FAD-D749-EAAA-4CFA-F527153F947B}"/>
              </a:ext>
            </a:extLst>
          </p:cNvPr>
          <p:cNvSpPr txBox="1"/>
          <p:nvPr/>
        </p:nvSpPr>
        <p:spPr>
          <a:xfrm>
            <a:off x="10160752" y="1008198"/>
            <a:ext cx="1689455" cy="369332"/>
          </a:xfrm>
          <a:prstGeom prst="rect">
            <a:avLst/>
          </a:prstGeom>
          <a:noFill/>
        </p:spPr>
        <p:txBody>
          <a:bodyPr wrap="square" rtlCol="0">
            <a:spAutoFit/>
          </a:bodyPr>
          <a:lstStyle/>
          <a:p>
            <a:r>
              <a:rPr lang="en-US" dirty="0"/>
              <a:t>Fig.40</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190728" y="1975575"/>
            <a:ext cx="1689455" cy="369332"/>
          </a:xfrm>
          <a:prstGeom prst="rect">
            <a:avLst/>
          </a:prstGeom>
          <a:noFill/>
        </p:spPr>
        <p:txBody>
          <a:bodyPr wrap="square" rtlCol="0">
            <a:spAutoFit/>
          </a:bodyPr>
          <a:lstStyle/>
          <a:p>
            <a:r>
              <a:rPr lang="en-US" dirty="0"/>
              <a:t>Fig.41</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10215188" y="2819947"/>
            <a:ext cx="1689455" cy="369332"/>
          </a:xfrm>
          <a:prstGeom prst="rect">
            <a:avLst/>
          </a:prstGeom>
          <a:noFill/>
        </p:spPr>
        <p:txBody>
          <a:bodyPr wrap="square" rtlCol="0">
            <a:spAutoFit/>
          </a:bodyPr>
          <a:lstStyle/>
          <a:p>
            <a:r>
              <a:rPr lang="en-US" dirty="0"/>
              <a:t>Fig.42</a:t>
            </a:r>
            <a:endParaRPr lang="en-IN" dirty="0"/>
          </a:p>
        </p:txBody>
      </p:sp>
      <p:sp>
        <p:nvSpPr>
          <p:cNvPr id="25" name="TextBox 24">
            <a:extLst>
              <a:ext uri="{FF2B5EF4-FFF2-40B4-BE49-F238E27FC236}">
                <a16:creationId xmlns:a16="http://schemas.microsoft.com/office/drawing/2014/main" id="{FE1318AD-045B-1009-0BAD-FBFB4F2BBDBF}"/>
              </a:ext>
            </a:extLst>
          </p:cNvPr>
          <p:cNvSpPr txBox="1"/>
          <p:nvPr/>
        </p:nvSpPr>
        <p:spPr>
          <a:xfrm>
            <a:off x="8945582" y="3727210"/>
            <a:ext cx="1689455" cy="369332"/>
          </a:xfrm>
          <a:prstGeom prst="rect">
            <a:avLst/>
          </a:prstGeom>
          <a:noFill/>
        </p:spPr>
        <p:txBody>
          <a:bodyPr wrap="square" rtlCol="0">
            <a:spAutoFit/>
          </a:bodyPr>
          <a:lstStyle/>
          <a:p>
            <a:r>
              <a:rPr lang="en-US" dirty="0"/>
              <a:t>Fig.43</a:t>
            </a:r>
            <a:endParaRPr lang="en-IN" dirty="0"/>
          </a:p>
        </p:txBody>
      </p:sp>
      <p:sp>
        <p:nvSpPr>
          <p:cNvPr id="26" name="TextBox 25">
            <a:extLst>
              <a:ext uri="{FF2B5EF4-FFF2-40B4-BE49-F238E27FC236}">
                <a16:creationId xmlns:a16="http://schemas.microsoft.com/office/drawing/2014/main" id="{E88E1ED3-7215-2BEC-9139-724DF20D8562}"/>
              </a:ext>
            </a:extLst>
          </p:cNvPr>
          <p:cNvSpPr txBox="1"/>
          <p:nvPr/>
        </p:nvSpPr>
        <p:spPr>
          <a:xfrm>
            <a:off x="10160752" y="4738014"/>
            <a:ext cx="1689455" cy="369332"/>
          </a:xfrm>
          <a:prstGeom prst="rect">
            <a:avLst/>
          </a:prstGeom>
          <a:noFill/>
        </p:spPr>
        <p:txBody>
          <a:bodyPr wrap="square" rtlCol="0">
            <a:spAutoFit/>
          </a:bodyPr>
          <a:lstStyle/>
          <a:p>
            <a:r>
              <a:rPr lang="en-US" dirty="0"/>
              <a:t>Fig.44</a:t>
            </a:r>
            <a:endParaRPr lang="en-IN" dirty="0"/>
          </a:p>
        </p:txBody>
      </p:sp>
      <p:sp>
        <p:nvSpPr>
          <p:cNvPr id="27" name="TextBox 26">
            <a:extLst>
              <a:ext uri="{FF2B5EF4-FFF2-40B4-BE49-F238E27FC236}">
                <a16:creationId xmlns:a16="http://schemas.microsoft.com/office/drawing/2014/main" id="{55AE52CA-0593-759B-AB22-E1DFE2E016B5}"/>
              </a:ext>
            </a:extLst>
          </p:cNvPr>
          <p:cNvSpPr txBox="1"/>
          <p:nvPr/>
        </p:nvSpPr>
        <p:spPr>
          <a:xfrm>
            <a:off x="9172614" y="5803927"/>
            <a:ext cx="1689455" cy="369332"/>
          </a:xfrm>
          <a:prstGeom prst="rect">
            <a:avLst/>
          </a:prstGeom>
          <a:noFill/>
        </p:spPr>
        <p:txBody>
          <a:bodyPr wrap="square" rtlCol="0">
            <a:spAutoFit/>
          </a:bodyPr>
          <a:lstStyle/>
          <a:p>
            <a:r>
              <a:rPr lang="en-US" dirty="0"/>
              <a:t>Fig.45</a:t>
            </a:r>
            <a:endParaRPr lang="en-IN" dirty="0"/>
          </a:p>
        </p:txBody>
      </p:sp>
      <p:pic>
        <p:nvPicPr>
          <p:cNvPr id="5" name="Picture 4">
            <a:extLst>
              <a:ext uri="{FF2B5EF4-FFF2-40B4-BE49-F238E27FC236}">
                <a16:creationId xmlns:a16="http://schemas.microsoft.com/office/drawing/2014/main" id="{2782415A-62BE-2AB8-9B37-C36817F5F5C0}"/>
              </a:ext>
            </a:extLst>
          </p:cNvPr>
          <p:cNvPicPr>
            <a:picLocks noChangeAspect="1"/>
          </p:cNvPicPr>
          <p:nvPr/>
        </p:nvPicPr>
        <p:blipFill>
          <a:blip r:embed="rId3"/>
          <a:stretch>
            <a:fillRect/>
          </a:stretch>
        </p:blipFill>
        <p:spPr>
          <a:xfrm>
            <a:off x="8007045" y="677078"/>
            <a:ext cx="2146383" cy="1134418"/>
          </a:xfrm>
          <a:prstGeom prst="rect">
            <a:avLst/>
          </a:prstGeom>
        </p:spPr>
      </p:pic>
      <p:pic>
        <p:nvPicPr>
          <p:cNvPr id="9" name="Picture 8">
            <a:extLst>
              <a:ext uri="{FF2B5EF4-FFF2-40B4-BE49-F238E27FC236}">
                <a16:creationId xmlns:a16="http://schemas.microsoft.com/office/drawing/2014/main" id="{5F5C60CA-BBFD-A950-6883-ED0CF92530E5}"/>
              </a:ext>
            </a:extLst>
          </p:cNvPr>
          <p:cNvPicPr>
            <a:picLocks noChangeAspect="1"/>
          </p:cNvPicPr>
          <p:nvPr/>
        </p:nvPicPr>
        <p:blipFill>
          <a:blip r:embed="rId4"/>
          <a:stretch>
            <a:fillRect/>
          </a:stretch>
        </p:blipFill>
        <p:spPr>
          <a:xfrm>
            <a:off x="10138557" y="1583144"/>
            <a:ext cx="2015714" cy="957608"/>
          </a:xfrm>
          <a:prstGeom prst="rect">
            <a:avLst/>
          </a:prstGeom>
        </p:spPr>
      </p:pic>
      <p:pic>
        <p:nvPicPr>
          <p:cNvPr id="17" name="Picture 16">
            <a:extLst>
              <a:ext uri="{FF2B5EF4-FFF2-40B4-BE49-F238E27FC236}">
                <a16:creationId xmlns:a16="http://schemas.microsoft.com/office/drawing/2014/main" id="{8AF5CDAA-90C8-C615-9F25-0FD71F4C4104}"/>
              </a:ext>
            </a:extLst>
          </p:cNvPr>
          <p:cNvPicPr>
            <a:picLocks noChangeAspect="1"/>
          </p:cNvPicPr>
          <p:nvPr/>
        </p:nvPicPr>
        <p:blipFill>
          <a:blip r:embed="rId5"/>
          <a:stretch>
            <a:fillRect/>
          </a:stretch>
        </p:blipFill>
        <p:spPr>
          <a:xfrm>
            <a:off x="7928464" y="2369443"/>
            <a:ext cx="2146383" cy="1254658"/>
          </a:xfrm>
          <a:prstGeom prst="rect">
            <a:avLst/>
          </a:prstGeom>
        </p:spPr>
      </p:pic>
      <p:pic>
        <p:nvPicPr>
          <p:cNvPr id="20" name="Picture 19">
            <a:extLst>
              <a:ext uri="{FF2B5EF4-FFF2-40B4-BE49-F238E27FC236}">
                <a16:creationId xmlns:a16="http://schemas.microsoft.com/office/drawing/2014/main" id="{8EF11EF9-17F9-0072-5715-C1BB3CF6F23E}"/>
              </a:ext>
            </a:extLst>
          </p:cNvPr>
          <p:cNvPicPr>
            <a:picLocks noChangeAspect="1"/>
          </p:cNvPicPr>
          <p:nvPr/>
        </p:nvPicPr>
        <p:blipFill>
          <a:blip r:embed="rId6"/>
          <a:stretch>
            <a:fillRect/>
          </a:stretch>
        </p:blipFill>
        <p:spPr>
          <a:xfrm>
            <a:off x="10087587" y="3512490"/>
            <a:ext cx="1918151" cy="1023991"/>
          </a:xfrm>
          <a:prstGeom prst="rect">
            <a:avLst/>
          </a:prstGeom>
        </p:spPr>
      </p:pic>
      <p:pic>
        <p:nvPicPr>
          <p:cNvPr id="23" name="Picture 22">
            <a:extLst>
              <a:ext uri="{FF2B5EF4-FFF2-40B4-BE49-F238E27FC236}">
                <a16:creationId xmlns:a16="http://schemas.microsoft.com/office/drawing/2014/main" id="{441D6442-1CA4-0846-DE1D-5679780594A9}"/>
              </a:ext>
            </a:extLst>
          </p:cNvPr>
          <p:cNvPicPr>
            <a:picLocks noChangeAspect="1"/>
          </p:cNvPicPr>
          <p:nvPr/>
        </p:nvPicPr>
        <p:blipFill>
          <a:blip r:embed="rId7"/>
          <a:stretch>
            <a:fillRect/>
          </a:stretch>
        </p:blipFill>
        <p:spPr>
          <a:xfrm>
            <a:off x="7739897" y="4282628"/>
            <a:ext cx="2357437" cy="1254558"/>
          </a:xfrm>
          <a:prstGeom prst="rect">
            <a:avLst/>
          </a:prstGeom>
        </p:spPr>
      </p:pic>
      <p:pic>
        <p:nvPicPr>
          <p:cNvPr id="29" name="Picture 28">
            <a:extLst>
              <a:ext uri="{FF2B5EF4-FFF2-40B4-BE49-F238E27FC236}">
                <a16:creationId xmlns:a16="http://schemas.microsoft.com/office/drawing/2014/main" id="{512BEBD3-4147-8C08-6231-D64B01FC8BD3}"/>
              </a:ext>
            </a:extLst>
          </p:cNvPr>
          <p:cNvPicPr>
            <a:picLocks noChangeAspect="1"/>
          </p:cNvPicPr>
          <p:nvPr/>
        </p:nvPicPr>
        <p:blipFill>
          <a:blip r:embed="rId8"/>
          <a:stretch>
            <a:fillRect/>
          </a:stretch>
        </p:blipFill>
        <p:spPr>
          <a:xfrm>
            <a:off x="9887460" y="5545678"/>
            <a:ext cx="2236038" cy="1202699"/>
          </a:xfrm>
          <a:prstGeom prst="rect">
            <a:avLst/>
          </a:prstGeom>
        </p:spPr>
      </p:pic>
    </p:spTree>
    <p:extLst>
      <p:ext uri="{BB962C8B-B14F-4D97-AF65-F5344CB8AC3E}">
        <p14:creationId xmlns:p14="http://schemas.microsoft.com/office/powerpoint/2010/main" val="361176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355312"/>
          </a:xfrm>
          <a:prstGeom prst="rect">
            <a:avLst/>
          </a:prstGeom>
          <a:noFill/>
        </p:spPr>
        <p:txBody>
          <a:bodyPr wrap="square" rtlCol="0">
            <a:spAutoFit/>
          </a:bodyPr>
          <a:lstStyle/>
          <a:p>
            <a:r>
              <a:rPr lang="en-US" dirty="0">
                <a:cs typeface="Arial" pitchFamily="34" charset="0"/>
              </a:rPr>
              <a:t>46. Worth of Money</a:t>
            </a:r>
          </a:p>
          <a:p>
            <a:pPr marL="285750" indent="-285750">
              <a:buFont typeface="Arial" panose="020B0604020202020204" pitchFamily="34" charset="0"/>
              <a:buChar char="•"/>
            </a:pPr>
            <a:r>
              <a:rPr lang="en-US" dirty="0">
                <a:cs typeface="Arial" pitchFamily="34" charset="0"/>
              </a:rPr>
              <a:t>As shown in Fig.46 most of the customers agree.</a:t>
            </a:r>
          </a:p>
          <a:p>
            <a:endParaRPr lang="en-US" dirty="0">
              <a:cs typeface="Arial" pitchFamily="34" charset="0"/>
            </a:endParaRPr>
          </a:p>
          <a:p>
            <a:r>
              <a:rPr lang="en-US" dirty="0">
                <a:cs typeface="Arial" pitchFamily="34" charset="0"/>
              </a:rPr>
              <a:t>47. Shopped from Retailer</a:t>
            </a:r>
          </a:p>
          <a:p>
            <a:pPr marL="285750" indent="-285750">
              <a:buFont typeface="Arial" panose="020B0604020202020204" pitchFamily="34" charset="0"/>
              <a:buChar char="•"/>
            </a:pPr>
            <a:r>
              <a:rPr lang="en-US" dirty="0">
                <a:cs typeface="Arial" pitchFamily="34" charset="0"/>
              </a:rPr>
              <a:t>As shown in Fig. 47 Amazon, Flipkart, Paytm, Myntra, Snapdeal shows mostly shopped.</a:t>
            </a:r>
          </a:p>
          <a:p>
            <a:endParaRPr lang="en-US" dirty="0">
              <a:cs typeface="Arial" pitchFamily="34" charset="0"/>
            </a:endParaRPr>
          </a:p>
          <a:p>
            <a:r>
              <a:rPr lang="en-US" dirty="0">
                <a:cs typeface="Arial" pitchFamily="34" charset="0"/>
              </a:rPr>
              <a:t>48. Ease Website Application</a:t>
            </a:r>
          </a:p>
          <a:p>
            <a:pPr marL="285750" indent="-285750">
              <a:buFont typeface="Arial" panose="020B0604020202020204" pitchFamily="34" charset="0"/>
              <a:buChar char="•"/>
            </a:pPr>
            <a:r>
              <a:rPr lang="en-US" dirty="0">
                <a:cs typeface="Arial" pitchFamily="34" charset="0"/>
              </a:rPr>
              <a:t>As shown in Fig. 48 Amazon, Flipkart, Paytm, Myntra, Snapdeal shows ease</a:t>
            </a:r>
          </a:p>
          <a:p>
            <a:r>
              <a:rPr lang="en-US" dirty="0">
                <a:cs typeface="Arial" pitchFamily="34" charset="0"/>
              </a:rPr>
              <a:t>of use.</a:t>
            </a:r>
          </a:p>
          <a:p>
            <a:endParaRPr lang="en-US" dirty="0">
              <a:cs typeface="Arial" pitchFamily="34" charset="0"/>
            </a:endParaRPr>
          </a:p>
          <a:p>
            <a:r>
              <a:rPr lang="en-US" dirty="0">
                <a:cs typeface="Arial" pitchFamily="34" charset="0"/>
              </a:rPr>
              <a:t>49. Visual Appealing</a:t>
            </a:r>
          </a:p>
          <a:p>
            <a:pPr marL="285750" indent="-285750">
              <a:buFont typeface="Arial" panose="020B0604020202020204" pitchFamily="34" charset="0"/>
              <a:buChar char="•"/>
            </a:pPr>
            <a:r>
              <a:rPr lang="en-US" dirty="0">
                <a:cs typeface="Arial" pitchFamily="34" charset="0"/>
              </a:rPr>
              <a:t>As shown in Fig. 49 Amazon &amp; Flipkart appeals very much.</a:t>
            </a:r>
          </a:p>
          <a:p>
            <a:endParaRPr lang="en-US" dirty="0">
              <a:cs typeface="Arial" pitchFamily="34" charset="0"/>
            </a:endParaRPr>
          </a:p>
          <a:p>
            <a:r>
              <a:rPr lang="en-US" dirty="0">
                <a:cs typeface="Arial" pitchFamily="34" charset="0"/>
              </a:rPr>
              <a:t>50. Product Variety</a:t>
            </a:r>
          </a:p>
          <a:p>
            <a:pPr marL="285750" indent="-285750">
              <a:buFont typeface="Arial" panose="020B0604020202020204" pitchFamily="34" charset="0"/>
              <a:buChar char="•"/>
            </a:pPr>
            <a:r>
              <a:rPr lang="en-US" dirty="0">
                <a:cs typeface="Arial" pitchFamily="34" charset="0"/>
              </a:rPr>
              <a:t>As shown in Fig. 50 Amazon &amp; Flipkart have high product variety.</a:t>
            </a:r>
          </a:p>
          <a:p>
            <a:endParaRPr lang="en-US" dirty="0">
              <a:cs typeface="Arial" pitchFamily="34" charset="0"/>
            </a:endParaRPr>
          </a:p>
          <a:p>
            <a:r>
              <a:rPr lang="en-US" dirty="0">
                <a:cs typeface="Arial" pitchFamily="34" charset="0"/>
              </a:rPr>
              <a:t>51. Complete Product Info</a:t>
            </a:r>
          </a:p>
          <a:p>
            <a:pPr marL="285750" indent="-285750">
              <a:buFont typeface="Arial" panose="020B0604020202020204" pitchFamily="34" charset="0"/>
              <a:buChar char="•"/>
            </a:pPr>
            <a:r>
              <a:rPr lang="en-US" dirty="0">
                <a:cs typeface="Arial" pitchFamily="34" charset="0"/>
              </a:rPr>
              <a:t>As shown in Fig. 51 Amazon &amp; Flipkart have all product quality info.</a:t>
            </a:r>
          </a:p>
          <a:p>
            <a:endParaRPr lang="en-US" dirty="0">
              <a:cs typeface="Arial" pitchFamily="34" charset="0"/>
            </a:endParaRPr>
          </a:p>
        </p:txBody>
      </p:sp>
      <p:sp>
        <p:nvSpPr>
          <p:cNvPr id="13" name="TextBox 12">
            <a:extLst>
              <a:ext uri="{FF2B5EF4-FFF2-40B4-BE49-F238E27FC236}">
                <a16:creationId xmlns:a16="http://schemas.microsoft.com/office/drawing/2014/main" id="{69358FAD-D749-EAAA-4CFA-F527153F947B}"/>
              </a:ext>
            </a:extLst>
          </p:cNvPr>
          <p:cNvSpPr txBox="1"/>
          <p:nvPr/>
        </p:nvSpPr>
        <p:spPr>
          <a:xfrm>
            <a:off x="10160752" y="1008198"/>
            <a:ext cx="1689455" cy="369332"/>
          </a:xfrm>
          <a:prstGeom prst="rect">
            <a:avLst/>
          </a:prstGeom>
          <a:noFill/>
        </p:spPr>
        <p:txBody>
          <a:bodyPr wrap="square" rtlCol="0">
            <a:spAutoFit/>
          </a:bodyPr>
          <a:lstStyle/>
          <a:p>
            <a:r>
              <a:rPr lang="en-US" dirty="0"/>
              <a:t>Fig.46</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190728" y="1975575"/>
            <a:ext cx="1689455" cy="369332"/>
          </a:xfrm>
          <a:prstGeom prst="rect">
            <a:avLst/>
          </a:prstGeom>
          <a:noFill/>
        </p:spPr>
        <p:txBody>
          <a:bodyPr wrap="square" rtlCol="0">
            <a:spAutoFit/>
          </a:bodyPr>
          <a:lstStyle/>
          <a:p>
            <a:r>
              <a:rPr lang="en-US" dirty="0"/>
              <a:t>Fig.47</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10215188" y="2819947"/>
            <a:ext cx="1689455" cy="369332"/>
          </a:xfrm>
          <a:prstGeom prst="rect">
            <a:avLst/>
          </a:prstGeom>
          <a:noFill/>
        </p:spPr>
        <p:txBody>
          <a:bodyPr wrap="square" rtlCol="0">
            <a:spAutoFit/>
          </a:bodyPr>
          <a:lstStyle/>
          <a:p>
            <a:r>
              <a:rPr lang="en-US" dirty="0"/>
              <a:t>Fig.48</a:t>
            </a:r>
            <a:endParaRPr lang="en-IN" dirty="0"/>
          </a:p>
        </p:txBody>
      </p:sp>
      <p:sp>
        <p:nvSpPr>
          <p:cNvPr id="25" name="TextBox 24">
            <a:extLst>
              <a:ext uri="{FF2B5EF4-FFF2-40B4-BE49-F238E27FC236}">
                <a16:creationId xmlns:a16="http://schemas.microsoft.com/office/drawing/2014/main" id="{FE1318AD-045B-1009-0BAD-FBFB4F2BBDBF}"/>
              </a:ext>
            </a:extLst>
          </p:cNvPr>
          <p:cNvSpPr txBox="1"/>
          <p:nvPr/>
        </p:nvSpPr>
        <p:spPr>
          <a:xfrm>
            <a:off x="8945582" y="3727210"/>
            <a:ext cx="1689455" cy="369332"/>
          </a:xfrm>
          <a:prstGeom prst="rect">
            <a:avLst/>
          </a:prstGeom>
          <a:noFill/>
        </p:spPr>
        <p:txBody>
          <a:bodyPr wrap="square" rtlCol="0">
            <a:spAutoFit/>
          </a:bodyPr>
          <a:lstStyle/>
          <a:p>
            <a:r>
              <a:rPr lang="en-US" dirty="0"/>
              <a:t>Fig.49</a:t>
            </a:r>
            <a:endParaRPr lang="en-IN" dirty="0"/>
          </a:p>
        </p:txBody>
      </p:sp>
      <p:sp>
        <p:nvSpPr>
          <p:cNvPr id="26" name="TextBox 25">
            <a:extLst>
              <a:ext uri="{FF2B5EF4-FFF2-40B4-BE49-F238E27FC236}">
                <a16:creationId xmlns:a16="http://schemas.microsoft.com/office/drawing/2014/main" id="{E88E1ED3-7215-2BEC-9139-724DF20D8562}"/>
              </a:ext>
            </a:extLst>
          </p:cNvPr>
          <p:cNvSpPr txBox="1"/>
          <p:nvPr/>
        </p:nvSpPr>
        <p:spPr>
          <a:xfrm>
            <a:off x="10160752" y="4738014"/>
            <a:ext cx="1689455" cy="369332"/>
          </a:xfrm>
          <a:prstGeom prst="rect">
            <a:avLst/>
          </a:prstGeom>
          <a:noFill/>
        </p:spPr>
        <p:txBody>
          <a:bodyPr wrap="square" rtlCol="0">
            <a:spAutoFit/>
          </a:bodyPr>
          <a:lstStyle/>
          <a:p>
            <a:r>
              <a:rPr lang="en-US" dirty="0"/>
              <a:t>Fig.50</a:t>
            </a:r>
            <a:endParaRPr lang="en-IN" dirty="0"/>
          </a:p>
        </p:txBody>
      </p:sp>
      <p:sp>
        <p:nvSpPr>
          <p:cNvPr id="27" name="TextBox 26">
            <a:extLst>
              <a:ext uri="{FF2B5EF4-FFF2-40B4-BE49-F238E27FC236}">
                <a16:creationId xmlns:a16="http://schemas.microsoft.com/office/drawing/2014/main" id="{55AE52CA-0593-759B-AB22-E1DFE2E016B5}"/>
              </a:ext>
            </a:extLst>
          </p:cNvPr>
          <p:cNvSpPr txBox="1"/>
          <p:nvPr/>
        </p:nvSpPr>
        <p:spPr>
          <a:xfrm>
            <a:off x="9172614" y="5803927"/>
            <a:ext cx="1689455" cy="369332"/>
          </a:xfrm>
          <a:prstGeom prst="rect">
            <a:avLst/>
          </a:prstGeom>
          <a:noFill/>
        </p:spPr>
        <p:txBody>
          <a:bodyPr wrap="square" rtlCol="0">
            <a:spAutoFit/>
          </a:bodyPr>
          <a:lstStyle/>
          <a:p>
            <a:r>
              <a:rPr lang="en-US" dirty="0"/>
              <a:t>Fig.51</a:t>
            </a:r>
            <a:endParaRPr lang="en-IN" dirty="0"/>
          </a:p>
        </p:txBody>
      </p:sp>
      <p:pic>
        <p:nvPicPr>
          <p:cNvPr id="6" name="Picture 5">
            <a:extLst>
              <a:ext uri="{FF2B5EF4-FFF2-40B4-BE49-F238E27FC236}">
                <a16:creationId xmlns:a16="http://schemas.microsoft.com/office/drawing/2014/main" id="{045A5B66-B3C3-30E6-996B-B284CB076E65}"/>
              </a:ext>
            </a:extLst>
          </p:cNvPr>
          <p:cNvPicPr>
            <a:picLocks noChangeAspect="1"/>
          </p:cNvPicPr>
          <p:nvPr/>
        </p:nvPicPr>
        <p:blipFill>
          <a:blip r:embed="rId3"/>
          <a:stretch>
            <a:fillRect/>
          </a:stretch>
        </p:blipFill>
        <p:spPr>
          <a:xfrm>
            <a:off x="7862893" y="610703"/>
            <a:ext cx="2137761" cy="1106849"/>
          </a:xfrm>
          <a:prstGeom prst="rect">
            <a:avLst/>
          </a:prstGeom>
        </p:spPr>
      </p:pic>
      <p:pic>
        <p:nvPicPr>
          <p:cNvPr id="10" name="Picture 9">
            <a:extLst>
              <a:ext uri="{FF2B5EF4-FFF2-40B4-BE49-F238E27FC236}">
                <a16:creationId xmlns:a16="http://schemas.microsoft.com/office/drawing/2014/main" id="{307C3399-2F9A-F244-7C2C-95E87CEFC75D}"/>
              </a:ext>
            </a:extLst>
          </p:cNvPr>
          <p:cNvPicPr>
            <a:picLocks noChangeAspect="1"/>
          </p:cNvPicPr>
          <p:nvPr/>
        </p:nvPicPr>
        <p:blipFill>
          <a:blip r:embed="rId4"/>
          <a:stretch>
            <a:fillRect/>
          </a:stretch>
        </p:blipFill>
        <p:spPr>
          <a:xfrm>
            <a:off x="10125350" y="1520514"/>
            <a:ext cx="1779293" cy="1136460"/>
          </a:xfrm>
          <a:prstGeom prst="rect">
            <a:avLst/>
          </a:prstGeom>
        </p:spPr>
      </p:pic>
      <p:pic>
        <p:nvPicPr>
          <p:cNvPr id="18" name="Picture 17">
            <a:extLst>
              <a:ext uri="{FF2B5EF4-FFF2-40B4-BE49-F238E27FC236}">
                <a16:creationId xmlns:a16="http://schemas.microsoft.com/office/drawing/2014/main" id="{814B43DD-1DBA-79E8-9EF2-DDACDCBC409C}"/>
              </a:ext>
            </a:extLst>
          </p:cNvPr>
          <p:cNvPicPr>
            <a:picLocks noChangeAspect="1"/>
          </p:cNvPicPr>
          <p:nvPr/>
        </p:nvPicPr>
        <p:blipFill>
          <a:blip r:embed="rId5"/>
          <a:stretch>
            <a:fillRect/>
          </a:stretch>
        </p:blipFill>
        <p:spPr>
          <a:xfrm>
            <a:off x="10040926" y="3266943"/>
            <a:ext cx="1689455" cy="1136460"/>
          </a:xfrm>
          <a:prstGeom prst="rect">
            <a:avLst/>
          </a:prstGeom>
        </p:spPr>
      </p:pic>
      <p:pic>
        <p:nvPicPr>
          <p:cNvPr id="21" name="Picture 20">
            <a:extLst>
              <a:ext uri="{FF2B5EF4-FFF2-40B4-BE49-F238E27FC236}">
                <a16:creationId xmlns:a16="http://schemas.microsoft.com/office/drawing/2014/main" id="{BC85768D-5EF5-4FF4-3109-78D4B6929664}"/>
              </a:ext>
            </a:extLst>
          </p:cNvPr>
          <p:cNvPicPr>
            <a:picLocks noChangeAspect="1"/>
          </p:cNvPicPr>
          <p:nvPr/>
        </p:nvPicPr>
        <p:blipFill>
          <a:blip r:embed="rId6"/>
          <a:stretch>
            <a:fillRect/>
          </a:stretch>
        </p:blipFill>
        <p:spPr>
          <a:xfrm>
            <a:off x="7975158" y="2385355"/>
            <a:ext cx="2091435" cy="1294687"/>
          </a:xfrm>
          <a:prstGeom prst="rect">
            <a:avLst/>
          </a:prstGeom>
        </p:spPr>
      </p:pic>
      <p:pic>
        <p:nvPicPr>
          <p:cNvPr id="24" name="Picture 23">
            <a:extLst>
              <a:ext uri="{FF2B5EF4-FFF2-40B4-BE49-F238E27FC236}">
                <a16:creationId xmlns:a16="http://schemas.microsoft.com/office/drawing/2014/main" id="{142DED60-9CA3-948B-BCDD-ADC8526F1B93}"/>
              </a:ext>
            </a:extLst>
          </p:cNvPr>
          <p:cNvPicPr>
            <a:picLocks noChangeAspect="1"/>
          </p:cNvPicPr>
          <p:nvPr/>
        </p:nvPicPr>
        <p:blipFill>
          <a:blip r:embed="rId7"/>
          <a:stretch>
            <a:fillRect/>
          </a:stretch>
        </p:blipFill>
        <p:spPr>
          <a:xfrm>
            <a:off x="7877961" y="4199189"/>
            <a:ext cx="1940875" cy="1294687"/>
          </a:xfrm>
          <a:prstGeom prst="rect">
            <a:avLst/>
          </a:prstGeom>
        </p:spPr>
      </p:pic>
      <p:pic>
        <p:nvPicPr>
          <p:cNvPr id="30" name="Picture 29">
            <a:extLst>
              <a:ext uri="{FF2B5EF4-FFF2-40B4-BE49-F238E27FC236}">
                <a16:creationId xmlns:a16="http://schemas.microsoft.com/office/drawing/2014/main" id="{5E2253D6-FE33-D516-1F14-9D610B3CA291}"/>
              </a:ext>
            </a:extLst>
          </p:cNvPr>
          <p:cNvPicPr>
            <a:picLocks noChangeAspect="1"/>
          </p:cNvPicPr>
          <p:nvPr/>
        </p:nvPicPr>
        <p:blipFill>
          <a:blip r:embed="rId8"/>
          <a:stretch>
            <a:fillRect/>
          </a:stretch>
        </p:blipFill>
        <p:spPr>
          <a:xfrm>
            <a:off x="10192482" y="5445968"/>
            <a:ext cx="1734865" cy="1294687"/>
          </a:xfrm>
          <a:prstGeom prst="rect">
            <a:avLst/>
          </a:prstGeom>
        </p:spPr>
      </p:pic>
    </p:spTree>
    <p:extLst>
      <p:ext uri="{BB962C8B-B14F-4D97-AF65-F5344CB8AC3E}">
        <p14:creationId xmlns:p14="http://schemas.microsoft.com/office/powerpoint/2010/main" val="85646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078313"/>
          </a:xfrm>
          <a:prstGeom prst="rect">
            <a:avLst/>
          </a:prstGeom>
          <a:noFill/>
        </p:spPr>
        <p:txBody>
          <a:bodyPr wrap="square" rtlCol="0">
            <a:spAutoFit/>
          </a:bodyPr>
          <a:lstStyle/>
          <a:p>
            <a:r>
              <a:rPr lang="en-US" dirty="0">
                <a:cs typeface="Arial" pitchFamily="34" charset="0"/>
              </a:rPr>
              <a:t>52. Fast Loading Speed Web app</a:t>
            </a:r>
          </a:p>
          <a:p>
            <a:pPr marL="285750" indent="-285750">
              <a:buFont typeface="Arial" panose="020B0604020202020204" pitchFamily="34" charset="0"/>
              <a:buChar char="•"/>
            </a:pPr>
            <a:r>
              <a:rPr lang="en-US" dirty="0">
                <a:cs typeface="Arial" pitchFamily="34" charset="0"/>
              </a:rPr>
              <a:t>As shown in Fig.52 Amazon app is fastest loading app.</a:t>
            </a:r>
          </a:p>
          <a:p>
            <a:endParaRPr lang="en-US" dirty="0">
              <a:cs typeface="Arial" pitchFamily="34" charset="0"/>
            </a:endParaRPr>
          </a:p>
          <a:p>
            <a:r>
              <a:rPr lang="en-US" dirty="0">
                <a:cs typeface="Arial" pitchFamily="34" charset="0"/>
              </a:rPr>
              <a:t>53. Reliable Website Application</a:t>
            </a:r>
          </a:p>
          <a:p>
            <a:pPr marL="285750" indent="-285750">
              <a:buFont typeface="Arial" panose="020B0604020202020204" pitchFamily="34" charset="0"/>
              <a:buChar char="•"/>
            </a:pPr>
            <a:r>
              <a:rPr lang="en-US" dirty="0">
                <a:cs typeface="Arial" pitchFamily="34" charset="0"/>
              </a:rPr>
              <a:t>As shown in Fig. 53 Amazon app is very reliable app.</a:t>
            </a:r>
          </a:p>
          <a:p>
            <a:endParaRPr lang="en-US" dirty="0">
              <a:cs typeface="Arial" pitchFamily="34" charset="0"/>
            </a:endParaRPr>
          </a:p>
          <a:p>
            <a:r>
              <a:rPr lang="en-US" dirty="0">
                <a:cs typeface="Arial" pitchFamily="34" charset="0"/>
              </a:rPr>
              <a:t>54. Quick Purchase</a:t>
            </a:r>
          </a:p>
          <a:p>
            <a:pPr marL="285750" indent="-285750">
              <a:buFont typeface="Arial" panose="020B0604020202020204" pitchFamily="34" charset="0"/>
              <a:buChar char="•"/>
            </a:pPr>
            <a:r>
              <a:rPr lang="en-US" dirty="0">
                <a:cs typeface="Arial" pitchFamily="34" charset="0"/>
              </a:rPr>
              <a:t>As shown in Fig. 54 Amazon has quick purchase options.</a:t>
            </a:r>
          </a:p>
          <a:p>
            <a:endParaRPr lang="en-US" dirty="0">
              <a:cs typeface="Arial" pitchFamily="34" charset="0"/>
            </a:endParaRPr>
          </a:p>
          <a:p>
            <a:r>
              <a:rPr lang="en-US" dirty="0">
                <a:cs typeface="Arial" pitchFamily="34" charset="0"/>
              </a:rPr>
              <a:t>55. Payment Options</a:t>
            </a:r>
          </a:p>
          <a:p>
            <a:pPr marL="285750" indent="-285750">
              <a:buFont typeface="Arial" panose="020B0604020202020204" pitchFamily="34" charset="0"/>
              <a:buChar char="•"/>
            </a:pPr>
            <a:r>
              <a:rPr lang="en-US" dirty="0">
                <a:cs typeface="Arial" pitchFamily="34" charset="0"/>
              </a:rPr>
              <a:t>As shown in Fig. 55 Amazon &amp; Flipkart have multiple payment options.</a:t>
            </a:r>
          </a:p>
          <a:p>
            <a:endParaRPr lang="en-US" dirty="0">
              <a:cs typeface="Arial" pitchFamily="34" charset="0"/>
            </a:endParaRPr>
          </a:p>
          <a:p>
            <a:r>
              <a:rPr lang="en-US" dirty="0">
                <a:cs typeface="Arial" pitchFamily="34" charset="0"/>
              </a:rPr>
              <a:t>56. Fast Delivery</a:t>
            </a:r>
          </a:p>
          <a:p>
            <a:pPr marL="285750" indent="-285750">
              <a:buFont typeface="Arial" panose="020B0604020202020204" pitchFamily="34" charset="0"/>
              <a:buChar char="•"/>
            </a:pPr>
            <a:r>
              <a:rPr lang="en-US" dirty="0">
                <a:cs typeface="Arial" pitchFamily="34" charset="0"/>
              </a:rPr>
              <a:t>As shown in Fig. 56 Amazon have fastest delivery.</a:t>
            </a:r>
          </a:p>
          <a:p>
            <a:endParaRPr lang="en-US" dirty="0">
              <a:cs typeface="Arial" pitchFamily="34" charset="0"/>
            </a:endParaRPr>
          </a:p>
          <a:p>
            <a:r>
              <a:rPr lang="en-US" dirty="0">
                <a:cs typeface="Arial" pitchFamily="34" charset="0"/>
              </a:rPr>
              <a:t>57. Customer Info Privacy</a:t>
            </a:r>
          </a:p>
          <a:p>
            <a:pPr marL="285750" indent="-285750">
              <a:buFont typeface="Arial" panose="020B0604020202020204" pitchFamily="34" charset="0"/>
              <a:buChar char="•"/>
            </a:pPr>
            <a:r>
              <a:rPr lang="en-US" dirty="0">
                <a:cs typeface="Arial" pitchFamily="34" charset="0"/>
              </a:rPr>
              <a:t>As shown in Fig. 57 Amazon is better,.</a:t>
            </a:r>
          </a:p>
          <a:p>
            <a:endParaRPr lang="en-US" dirty="0">
              <a:cs typeface="Arial" pitchFamily="34" charset="0"/>
            </a:endParaRPr>
          </a:p>
        </p:txBody>
      </p:sp>
      <p:sp>
        <p:nvSpPr>
          <p:cNvPr id="13" name="TextBox 12">
            <a:extLst>
              <a:ext uri="{FF2B5EF4-FFF2-40B4-BE49-F238E27FC236}">
                <a16:creationId xmlns:a16="http://schemas.microsoft.com/office/drawing/2014/main" id="{69358FAD-D749-EAAA-4CFA-F527153F947B}"/>
              </a:ext>
            </a:extLst>
          </p:cNvPr>
          <p:cNvSpPr txBox="1"/>
          <p:nvPr/>
        </p:nvSpPr>
        <p:spPr>
          <a:xfrm>
            <a:off x="10160752" y="1008198"/>
            <a:ext cx="1689455" cy="369332"/>
          </a:xfrm>
          <a:prstGeom prst="rect">
            <a:avLst/>
          </a:prstGeom>
          <a:noFill/>
        </p:spPr>
        <p:txBody>
          <a:bodyPr wrap="square" rtlCol="0">
            <a:spAutoFit/>
          </a:bodyPr>
          <a:lstStyle/>
          <a:p>
            <a:r>
              <a:rPr lang="en-US" dirty="0"/>
              <a:t>Fig.52</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190728" y="1975575"/>
            <a:ext cx="1689455" cy="369332"/>
          </a:xfrm>
          <a:prstGeom prst="rect">
            <a:avLst/>
          </a:prstGeom>
          <a:noFill/>
        </p:spPr>
        <p:txBody>
          <a:bodyPr wrap="square" rtlCol="0">
            <a:spAutoFit/>
          </a:bodyPr>
          <a:lstStyle/>
          <a:p>
            <a:r>
              <a:rPr lang="en-US" dirty="0"/>
              <a:t>Fig.53</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10215188" y="2819947"/>
            <a:ext cx="1689455" cy="369332"/>
          </a:xfrm>
          <a:prstGeom prst="rect">
            <a:avLst/>
          </a:prstGeom>
          <a:noFill/>
        </p:spPr>
        <p:txBody>
          <a:bodyPr wrap="square" rtlCol="0">
            <a:spAutoFit/>
          </a:bodyPr>
          <a:lstStyle/>
          <a:p>
            <a:r>
              <a:rPr lang="en-US" dirty="0"/>
              <a:t>Fig.54</a:t>
            </a:r>
            <a:endParaRPr lang="en-IN" dirty="0"/>
          </a:p>
        </p:txBody>
      </p:sp>
      <p:sp>
        <p:nvSpPr>
          <p:cNvPr id="25" name="TextBox 24">
            <a:extLst>
              <a:ext uri="{FF2B5EF4-FFF2-40B4-BE49-F238E27FC236}">
                <a16:creationId xmlns:a16="http://schemas.microsoft.com/office/drawing/2014/main" id="{FE1318AD-045B-1009-0BAD-FBFB4F2BBDBF}"/>
              </a:ext>
            </a:extLst>
          </p:cNvPr>
          <p:cNvSpPr txBox="1"/>
          <p:nvPr/>
        </p:nvSpPr>
        <p:spPr>
          <a:xfrm>
            <a:off x="8945582" y="3727210"/>
            <a:ext cx="1689455" cy="369332"/>
          </a:xfrm>
          <a:prstGeom prst="rect">
            <a:avLst/>
          </a:prstGeom>
          <a:noFill/>
        </p:spPr>
        <p:txBody>
          <a:bodyPr wrap="square" rtlCol="0">
            <a:spAutoFit/>
          </a:bodyPr>
          <a:lstStyle/>
          <a:p>
            <a:r>
              <a:rPr lang="en-US" dirty="0"/>
              <a:t>Fig.55</a:t>
            </a:r>
            <a:endParaRPr lang="en-IN" dirty="0"/>
          </a:p>
        </p:txBody>
      </p:sp>
      <p:sp>
        <p:nvSpPr>
          <p:cNvPr id="26" name="TextBox 25">
            <a:extLst>
              <a:ext uri="{FF2B5EF4-FFF2-40B4-BE49-F238E27FC236}">
                <a16:creationId xmlns:a16="http://schemas.microsoft.com/office/drawing/2014/main" id="{E88E1ED3-7215-2BEC-9139-724DF20D8562}"/>
              </a:ext>
            </a:extLst>
          </p:cNvPr>
          <p:cNvSpPr txBox="1"/>
          <p:nvPr/>
        </p:nvSpPr>
        <p:spPr>
          <a:xfrm>
            <a:off x="10160752" y="4738014"/>
            <a:ext cx="1689455" cy="369332"/>
          </a:xfrm>
          <a:prstGeom prst="rect">
            <a:avLst/>
          </a:prstGeom>
          <a:noFill/>
        </p:spPr>
        <p:txBody>
          <a:bodyPr wrap="square" rtlCol="0">
            <a:spAutoFit/>
          </a:bodyPr>
          <a:lstStyle/>
          <a:p>
            <a:r>
              <a:rPr lang="en-US" dirty="0"/>
              <a:t>Fig.56</a:t>
            </a:r>
            <a:endParaRPr lang="en-IN" dirty="0"/>
          </a:p>
        </p:txBody>
      </p:sp>
      <p:sp>
        <p:nvSpPr>
          <p:cNvPr id="27" name="TextBox 26">
            <a:extLst>
              <a:ext uri="{FF2B5EF4-FFF2-40B4-BE49-F238E27FC236}">
                <a16:creationId xmlns:a16="http://schemas.microsoft.com/office/drawing/2014/main" id="{55AE52CA-0593-759B-AB22-E1DFE2E016B5}"/>
              </a:ext>
            </a:extLst>
          </p:cNvPr>
          <p:cNvSpPr txBox="1"/>
          <p:nvPr/>
        </p:nvSpPr>
        <p:spPr>
          <a:xfrm>
            <a:off x="9172614" y="5803927"/>
            <a:ext cx="1689455" cy="369332"/>
          </a:xfrm>
          <a:prstGeom prst="rect">
            <a:avLst/>
          </a:prstGeom>
          <a:noFill/>
        </p:spPr>
        <p:txBody>
          <a:bodyPr wrap="square" rtlCol="0">
            <a:spAutoFit/>
          </a:bodyPr>
          <a:lstStyle/>
          <a:p>
            <a:r>
              <a:rPr lang="en-US" dirty="0"/>
              <a:t>Fig.57</a:t>
            </a:r>
            <a:endParaRPr lang="en-IN" dirty="0"/>
          </a:p>
        </p:txBody>
      </p:sp>
      <p:pic>
        <p:nvPicPr>
          <p:cNvPr id="5" name="Picture 4">
            <a:extLst>
              <a:ext uri="{FF2B5EF4-FFF2-40B4-BE49-F238E27FC236}">
                <a16:creationId xmlns:a16="http://schemas.microsoft.com/office/drawing/2014/main" id="{8939DF9A-8DB5-0912-3079-283909794B1A}"/>
              </a:ext>
            </a:extLst>
          </p:cNvPr>
          <p:cNvPicPr>
            <a:picLocks noChangeAspect="1"/>
          </p:cNvPicPr>
          <p:nvPr/>
        </p:nvPicPr>
        <p:blipFill>
          <a:blip r:embed="rId3"/>
          <a:stretch>
            <a:fillRect/>
          </a:stretch>
        </p:blipFill>
        <p:spPr>
          <a:xfrm>
            <a:off x="8105775" y="752476"/>
            <a:ext cx="1485899" cy="841161"/>
          </a:xfrm>
          <a:prstGeom prst="rect">
            <a:avLst/>
          </a:prstGeom>
        </p:spPr>
      </p:pic>
      <p:pic>
        <p:nvPicPr>
          <p:cNvPr id="9" name="Picture 8">
            <a:extLst>
              <a:ext uri="{FF2B5EF4-FFF2-40B4-BE49-F238E27FC236}">
                <a16:creationId xmlns:a16="http://schemas.microsoft.com/office/drawing/2014/main" id="{89442EB7-8579-05F3-AA89-BCF39AE72905}"/>
              </a:ext>
            </a:extLst>
          </p:cNvPr>
          <p:cNvPicPr>
            <a:picLocks noChangeAspect="1"/>
          </p:cNvPicPr>
          <p:nvPr/>
        </p:nvPicPr>
        <p:blipFill>
          <a:blip r:embed="rId4"/>
          <a:stretch>
            <a:fillRect/>
          </a:stretch>
        </p:blipFill>
        <p:spPr>
          <a:xfrm>
            <a:off x="10163790" y="1469059"/>
            <a:ext cx="1599192" cy="1308995"/>
          </a:xfrm>
          <a:prstGeom prst="rect">
            <a:avLst/>
          </a:prstGeom>
        </p:spPr>
      </p:pic>
      <p:pic>
        <p:nvPicPr>
          <p:cNvPr id="17" name="Picture 16">
            <a:extLst>
              <a:ext uri="{FF2B5EF4-FFF2-40B4-BE49-F238E27FC236}">
                <a16:creationId xmlns:a16="http://schemas.microsoft.com/office/drawing/2014/main" id="{B418A82E-F5AE-CEF9-1FDF-B5103E0381B8}"/>
              </a:ext>
            </a:extLst>
          </p:cNvPr>
          <p:cNvPicPr>
            <a:picLocks noChangeAspect="1"/>
          </p:cNvPicPr>
          <p:nvPr/>
        </p:nvPicPr>
        <p:blipFill>
          <a:blip r:embed="rId5"/>
          <a:stretch>
            <a:fillRect/>
          </a:stretch>
        </p:blipFill>
        <p:spPr>
          <a:xfrm>
            <a:off x="7877961" y="2319000"/>
            <a:ext cx="1992193" cy="1425128"/>
          </a:xfrm>
          <a:prstGeom prst="rect">
            <a:avLst/>
          </a:prstGeom>
        </p:spPr>
      </p:pic>
      <p:pic>
        <p:nvPicPr>
          <p:cNvPr id="20" name="Picture 19">
            <a:extLst>
              <a:ext uri="{FF2B5EF4-FFF2-40B4-BE49-F238E27FC236}">
                <a16:creationId xmlns:a16="http://schemas.microsoft.com/office/drawing/2014/main" id="{EBD3F8B1-D241-4453-B5EB-81621C4D02AB}"/>
              </a:ext>
            </a:extLst>
          </p:cNvPr>
          <p:cNvPicPr>
            <a:picLocks noChangeAspect="1"/>
          </p:cNvPicPr>
          <p:nvPr/>
        </p:nvPicPr>
        <p:blipFill>
          <a:blip r:embed="rId6"/>
          <a:stretch>
            <a:fillRect/>
          </a:stretch>
        </p:blipFill>
        <p:spPr>
          <a:xfrm>
            <a:off x="10142624" y="3299077"/>
            <a:ext cx="1678364" cy="1318387"/>
          </a:xfrm>
          <a:prstGeom prst="rect">
            <a:avLst/>
          </a:prstGeom>
        </p:spPr>
      </p:pic>
      <p:pic>
        <p:nvPicPr>
          <p:cNvPr id="23" name="Picture 22">
            <a:extLst>
              <a:ext uri="{FF2B5EF4-FFF2-40B4-BE49-F238E27FC236}">
                <a16:creationId xmlns:a16="http://schemas.microsoft.com/office/drawing/2014/main" id="{4ED78EE2-13BB-E23A-EF99-1E9CB9FDAF2B}"/>
              </a:ext>
            </a:extLst>
          </p:cNvPr>
          <p:cNvPicPr>
            <a:picLocks noChangeAspect="1"/>
          </p:cNvPicPr>
          <p:nvPr/>
        </p:nvPicPr>
        <p:blipFill>
          <a:blip r:embed="rId7"/>
          <a:stretch>
            <a:fillRect/>
          </a:stretch>
        </p:blipFill>
        <p:spPr>
          <a:xfrm>
            <a:off x="7874913" y="4223496"/>
            <a:ext cx="2131476" cy="1379198"/>
          </a:xfrm>
          <a:prstGeom prst="rect">
            <a:avLst/>
          </a:prstGeom>
        </p:spPr>
      </p:pic>
      <p:pic>
        <p:nvPicPr>
          <p:cNvPr id="29" name="Picture 28">
            <a:extLst>
              <a:ext uri="{FF2B5EF4-FFF2-40B4-BE49-F238E27FC236}">
                <a16:creationId xmlns:a16="http://schemas.microsoft.com/office/drawing/2014/main" id="{6C9D9722-3D9B-ABAD-B718-5911CF0EF7EE}"/>
              </a:ext>
            </a:extLst>
          </p:cNvPr>
          <p:cNvPicPr>
            <a:picLocks noChangeAspect="1"/>
          </p:cNvPicPr>
          <p:nvPr/>
        </p:nvPicPr>
        <p:blipFill>
          <a:blip r:embed="rId8"/>
          <a:stretch>
            <a:fillRect/>
          </a:stretch>
        </p:blipFill>
        <p:spPr>
          <a:xfrm>
            <a:off x="10215188" y="5274619"/>
            <a:ext cx="1688442" cy="1425128"/>
          </a:xfrm>
          <a:prstGeom prst="rect">
            <a:avLst/>
          </a:prstGeom>
        </p:spPr>
      </p:pic>
    </p:spTree>
    <p:extLst>
      <p:ext uri="{BB962C8B-B14F-4D97-AF65-F5344CB8AC3E}">
        <p14:creationId xmlns:p14="http://schemas.microsoft.com/office/powerpoint/2010/main" val="3588805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355312"/>
          </a:xfrm>
          <a:prstGeom prst="rect">
            <a:avLst/>
          </a:prstGeom>
          <a:noFill/>
        </p:spPr>
        <p:txBody>
          <a:bodyPr wrap="square" rtlCol="0">
            <a:spAutoFit/>
          </a:bodyPr>
          <a:lstStyle/>
          <a:p>
            <a:r>
              <a:rPr lang="en-US" dirty="0">
                <a:cs typeface="Arial" pitchFamily="34" charset="0"/>
              </a:rPr>
              <a:t>58. Customer Financial Info Security</a:t>
            </a:r>
          </a:p>
          <a:p>
            <a:pPr marL="285750" indent="-285750">
              <a:buFont typeface="Arial" panose="020B0604020202020204" pitchFamily="34" charset="0"/>
              <a:buChar char="•"/>
            </a:pPr>
            <a:r>
              <a:rPr lang="en-US" dirty="0">
                <a:cs typeface="Arial" pitchFamily="34" charset="0"/>
              </a:rPr>
              <a:t>As shown in Fig.58 Amazon secure customer data.</a:t>
            </a:r>
          </a:p>
          <a:p>
            <a:endParaRPr lang="en-US" dirty="0">
              <a:cs typeface="Arial" pitchFamily="34" charset="0"/>
            </a:endParaRPr>
          </a:p>
          <a:p>
            <a:r>
              <a:rPr lang="en-US" dirty="0">
                <a:cs typeface="Arial" pitchFamily="34" charset="0"/>
              </a:rPr>
              <a:t>59. Perceived Trustworthiness</a:t>
            </a:r>
          </a:p>
          <a:p>
            <a:pPr marL="285750" indent="-285750">
              <a:buFont typeface="Arial" panose="020B0604020202020204" pitchFamily="34" charset="0"/>
              <a:buChar char="•"/>
            </a:pPr>
            <a:r>
              <a:rPr lang="en-US" dirty="0">
                <a:cs typeface="Arial" pitchFamily="34" charset="0"/>
              </a:rPr>
              <a:t>As shown in Fig. 59 Amazon is trustworthy.</a:t>
            </a:r>
          </a:p>
          <a:p>
            <a:endParaRPr lang="en-US" dirty="0">
              <a:cs typeface="Arial" pitchFamily="34" charset="0"/>
            </a:endParaRPr>
          </a:p>
          <a:p>
            <a:r>
              <a:rPr lang="en-US" dirty="0">
                <a:cs typeface="Arial" pitchFamily="34" charset="0"/>
              </a:rPr>
              <a:t>60. Multi Channel Assistance</a:t>
            </a:r>
          </a:p>
          <a:p>
            <a:pPr marL="285750" indent="-285750">
              <a:buFont typeface="Arial" panose="020B0604020202020204" pitchFamily="34" charset="0"/>
              <a:buChar char="•"/>
            </a:pPr>
            <a:r>
              <a:rPr lang="en-US" dirty="0">
                <a:cs typeface="Arial" pitchFamily="34" charset="0"/>
              </a:rPr>
              <a:t>As shown in Fig. 60 Amazon, Flipkart, Myntra, Snapdeal have multi channel</a:t>
            </a:r>
          </a:p>
          <a:p>
            <a:r>
              <a:rPr lang="en-US" dirty="0">
                <a:cs typeface="Arial" pitchFamily="34" charset="0"/>
              </a:rPr>
              <a:t>assistance.</a:t>
            </a:r>
          </a:p>
          <a:p>
            <a:endParaRPr lang="en-US" dirty="0">
              <a:cs typeface="Arial" pitchFamily="34" charset="0"/>
            </a:endParaRPr>
          </a:p>
          <a:p>
            <a:r>
              <a:rPr lang="en-US" dirty="0">
                <a:cs typeface="Arial" pitchFamily="34" charset="0"/>
              </a:rPr>
              <a:t>61. Loading Logging Time</a:t>
            </a:r>
          </a:p>
          <a:p>
            <a:pPr marL="285750" indent="-285750">
              <a:buFont typeface="Arial" panose="020B0604020202020204" pitchFamily="34" charset="0"/>
              <a:buChar char="•"/>
            </a:pPr>
            <a:r>
              <a:rPr lang="en-US" dirty="0">
                <a:cs typeface="Arial" pitchFamily="34" charset="0"/>
              </a:rPr>
              <a:t>As shown in Fig. 61 Amazon.</a:t>
            </a:r>
          </a:p>
          <a:p>
            <a:endParaRPr lang="en-US" dirty="0">
              <a:cs typeface="Arial" pitchFamily="34" charset="0"/>
            </a:endParaRPr>
          </a:p>
          <a:p>
            <a:r>
              <a:rPr lang="en-US" dirty="0">
                <a:cs typeface="Arial" pitchFamily="34" charset="0"/>
              </a:rPr>
              <a:t>62. Loading Graphics Photos Display Time</a:t>
            </a:r>
          </a:p>
          <a:p>
            <a:pPr marL="285750" indent="-285750">
              <a:buFont typeface="Arial" panose="020B0604020202020204" pitchFamily="34" charset="0"/>
              <a:buChar char="•"/>
            </a:pPr>
            <a:r>
              <a:rPr lang="en-US" dirty="0">
                <a:cs typeface="Arial" pitchFamily="34" charset="0"/>
              </a:rPr>
              <a:t>As shown in Fig. 62 Amazon &amp; Flipkart takes less time to load.</a:t>
            </a:r>
          </a:p>
          <a:p>
            <a:endParaRPr lang="en-US" dirty="0">
              <a:cs typeface="Arial" pitchFamily="34" charset="0"/>
            </a:endParaRPr>
          </a:p>
          <a:p>
            <a:r>
              <a:rPr lang="en-US" dirty="0">
                <a:cs typeface="Arial" pitchFamily="34" charset="0"/>
              </a:rPr>
              <a:t>63. Late Price Declare</a:t>
            </a:r>
          </a:p>
          <a:p>
            <a:pPr marL="285750" indent="-285750">
              <a:buFont typeface="Arial" panose="020B0604020202020204" pitchFamily="34" charset="0"/>
              <a:buChar char="•"/>
            </a:pPr>
            <a:r>
              <a:rPr lang="en-US" dirty="0">
                <a:cs typeface="Arial" pitchFamily="34" charset="0"/>
              </a:rPr>
              <a:t>As shown in Fig. 63 Myntra have highest count</a:t>
            </a:r>
          </a:p>
          <a:p>
            <a:endParaRPr lang="en-US" dirty="0">
              <a:cs typeface="Arial" pitchFamily="34" charset="0"/>
            </a:endParaRPr>
          </a:p>
        </p:txBody>
      </p:sp>
      <p:sp>
        <p:nvSpPr>
          <p:cNvPr id="13" name="TextBox 12">
            <a:extLst>
              <a:ext uri="{FF2B5EF4-FFF2-40B4-BE49-F238E27FC236}">
                <a16:creationId xmlns:a16="http://schemas.microsoft.com/office/drawing/2014/main" id="{69358FAD-D749-EAAA-4CFA-F527153F947B}"/>
              </a:ext>
            </a:extLst>
          </p:cNvPr>
          <p:cNvSpPr txBox="1"/>
          <p:nvPr/>
        </p:nvSpPr>
        <p:spPr>
          <a:xfrm>
            <a:off x="10160752" y="1008198"/>
            <a:ext cx="1689455" cy="369332"/>
          </a:xfrm>
          <a:prstGeom prst="rect">
            <a:avLst/>
          </a:prstGeom>
          <a:noFill/>
        </p:spPr>
        <p:txBody>
          <a:bodyPr wrap="square" rtlCol="0">
            <a:spAutoFit/>
          </a:bodyPr>
          <a:lstStyle/>
          <a:p>
            <a:r>
              <a:rPr lang="en-US" dirty="0"/>
              <a:t>Fig.58</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190728" y="1975575"/>
            <a:ext cx="1689455" cy="369332"/>
          </a:xfrm>
          <a:prstGeom prst="rect">
            <a:avLst/>
          </a:prstGeom>
          <a:noFill/>
        </p:spPr>
        <p:txBody>
          <a:bodyPr wrap="square" rtlCol="0">
            <a:spAutoFit/>
          </a:bodyPr>
          <a:lstStyle/>
          <a:p>
            <a:r>
              <a:rPr lang="en-US" dirty="0"/>
              <a:t>Fig.59</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10215188" y="2819947"/>
            <a:ext cx="1689455" cy="369332"/>
          </a:xfrm>
          <a:prstGeom prst="rect">
            <a:avLst/>
          </a:prstGeom>
          <a:noFill/>
        </p:spPr>
        <p:txBody>
          <a:bodyPr wrap="square" rtlCol="0">
            <a:spAutoFit/>
          </a:bodyPr>
          <a:lstStyle/>
          <a:p>
            <a:r>
              <a:rPr lang="en-US" dirty="0"/>
              <a:t>Fig.60</a:t>
            </a:r>
            <a:endParaRPr lang="en-IN" dirty="0"/>
          </a:p>
        </p:txBody>
      </p:sp>
      <p:sp>
        <p:nvSpPr>
          <p:cNvPr id="25" name="TextBox 24">
            <a:extLst>
              <a:ext uri="{FF2B5EF4-FFF2-40B4-BE49-F238E27FC236}">
                <a16:creationId xmlns:a16="http://schemas.microsoft.com/office/drawing/2014/main" id="{FE1318AD-045B-1009-0BAD-FBFB4F2BBDBF}"/>
              </a:ext>
            </a:extLst>
          </p:cNvPr>
          <p:cNvSpPr txBox="1"/>
          <p:nvPr/>
        </p:nvSpPr>
        <p:spPr>
          <a:xfrm>
            <a:off x="8945582" y="3727210"/>
            <a:ext cx="1689455" cy="369332"/>
          </a:xfrm>
          <a:prstGeom prst="rect">
            <a:avLst/>
          </a:prstGeom>
          <a:noFill/>
        </p:spPr>
        <p:txBody>
          <a:bodyPr wrap="square" rtlCol="0">
            <a:spAutoFit/>
          </a:bodyPr>
          <a:lstStyle/>
          <a:p>
            <a:r>
              <a:rPr lang="en-US" dirty="0"/>
              <a:t>Fig.61</a:t>
            </a:r>
            <a:endParaRPr lang="en-IN" dirty="0"/>
          </a:p>
        </p:txBody>
      </p:sp>
      <p:sp>
        <p:nvSpPr>
          <p:cNvPr id="26" name="TextBox 25">
            <a:extLst>
              <a:ext uri="{FF2B5EF4-FFF2-40B4-BE49-F238E27FC236}">
                <a16:creationId xmlns:a16="http://schemas.microsoft.com/office/drawing/2014/main" id="{E88E1ED3-7215-2BEC-9139-724DF20D8562}"/>
              </a:ext>
            </a:extLst>
          </p:cNvPr>
          <p:cNvSpPr txBox="1"/>
          <p:nvPr/>
        </p:nvSpPr>
        <p:spPr>
          <a:xfrm>
            <a:off x="10160752" y="4738014"/>
            <a:ext cx="1689455" cy="369332"/>
          </a:xfrm>
          <a:prstGeom prst="rect">
            <a:avLst/>
          </a:prstGeom>
          <a:noFill/>
        </p:spPr>
        <p:txBody>
          <a:bodyPr wrap="square" rtlCol="0">
            <a:spAutoFit/>
          </a:bodyPr>
          <a:lstStyle/>
          <a:p>
            <a:r>
              <a:rPr lang="en-US" dirty="0"/>
              <a:t>Fig.62</a:t>
            </a:r>
            <a:endParaRPr lang="en-IN" dirty="0"/>
          </a:p>
        </p:txBody>
      </p:sp>
      <p:sp>
        <p:nvSpPr>
          <p:cNvPr id="27" name="TextBox 26">
            <a:extLst>
              <a:ext uri="{FF2B5EF4-FFF2-40B4-BE49-F238E27FC236}">
                <a16:creationId xmlns:a16="http://schemas.microsoft.com/office/drawing/2014/main" id="{55AE52CA-0593-759B-AB22-E1DFE2E016B5}"/>
              </a:ext>
            </a:extLst>
          </p:cNvPr>
          <p:cNvSpPr txBox="1"/>
          <p:nvPr/>
        </p:nvSpPr>
        <p:spPr>
          <a:xfrm>
            <a:off x="9172614" y="5803927"/>
            <a:ext cx="1689455" cy="369332"/>
          </a:xfrm>
          <a:prstGeom prst="rect">
            <a:avLst/>
          </a:prstGeom>
          <a:noFill/>
        </p:spPr>
        <p:txBody>
          <a:bodyPr wrap="square" rtlCol="0">
            <a:spAutoFit/>
          </a:bodyPr>
          <a:lstStyle/>
          <a:p>
            <a:r>
              <a:rPr lang="en-US" dirty="0"/>
              <a:t>Fig.63</a:t>
            </a:r>
            <a:endParaRPr lang="en-IN" dirty="0"/>
          </a:p>
        </p:txBody>
      </p:sp>
      <p:pic>
        <p:nvPicPr>
          <p:cNvPr id="6" name="Picture 5">
            <a:extLst>
              <a:ext uri="{FF2B5EF4-FFF2-40B4-BE49-F238E27FC236}">
                <a16:creationId xmlns:a16="http://schemas.microsoft.com/office/drawing/2014/main" id="{7ADCA26D-810B-8936-2558-2D4862443096}"/>
              </a:ext>
            </a:extLst>
          </p:cNvPr>
          <p:cNvPicPr>
            <a:picLocks noChangeAspect="1"/>
          </p:cNvPicPr>
          <p:nvPr/>
        </p:nvPicPr>
        <p:blipFill>
          <a:blip r:embed="rId3"/>
          <a:stretch>
            <a:fillRect/>
          </a:stretch>
        </p:blipFill>
        <p:spPr>
          <a:xfrm>
            <a:off x="8070364" y="754200"/>
            <a:ext cx="1740574" cy="1107734"/>
          </a:xfrm>
          <a:prstGeom prst="rect">
            <a:avLst/>
          </a:prstGeom>
        </p:spPr>
      </p:pic>
      <p:pic>
        <p:nvPicPr>
          <p:cNvPr id="10" name="Picture 9">
            <a:extLst>
              <a:ext uri="{FF2B5EF4-FFF2-40B4-BE49-F238E27FC236}">
                <a16:creationId xmlns:a16="http://schemas.microsoft.com/office/drawing/2014/main" id="{C27CA1AA-E069-7804-77B9-EE0DEE3A4913}"/>
              </a:ext>
            </a:extLst>
          </p:cNvPr>
          <p:cNvPicPr>
            <a:picLocks noChangeAspect="1"/>
          </p:cNvPicPr>
          <p:nvPr/>
        </p:nvPicPr>
        <p:blipFill>
          <a:blip r:embed="rId4"/>
          <a:stretch>
            <a:fillRect/>
          </a:stretch>
        </p:blipFill>
        <p:spPr>
          <a:xfrm>
            <a:off x="10215188" y="1469648"/>
            <a:ext cx="1620216" cy="1201309"/>
          </a:xfrm>
          <a:prstGeom prst="rect">
            <a:avLst/>
          </a:prstGeom>
        </p:spPr>
      </p:pic>
      <p:pic>
        <p:nvPicPr>
          <p:cNvPr id="18" name="Picture 17">
            <a:extLst>
              <a:ext uri="{FF2B5EF4-FFF2-40B4-BE49-F238E27FC236}">
                <a16:creationId xmlns:a16="http://schemas.microsoft.com/office/drawing/2014/main" id="{27B18529-8F5B-64D9-29BA-2F7DF3501C88}"/>
              </a:ext>
            </a:extLst>
          </p:cNvPr>
          <p:cNvPicPr>
            <a:picLocks noChangeAspect="1"/>
          </p:cNvPicPr>
          <p:nvPr/>
        </p:nvPicPr>
        <p:blipFill>
          <a:blip r:embed="rId5"/>
          <a:stretch>
            <a:fillRect/>
          </a:stretch>
        </p:blipFill>
        <p:spPr>
          <a:xfrm>
            <a:off x="7882931" y="2449069"/>
            <a:ext cx="2191575" cy="1184838"/>
          </a:xfrm>
          <a:prstGeom prst="rect">
            <a:avLst/>
          </a:prstGeom>
        </p:spPr>
      </p:pic>
      <p:pic>
        <p:nvPicPr>
          <p:cNvPr id="21" name="Picture 20">
            <a:extLst>
              <a:ext uri="{FF2B5EF4-FFF2-40B4-BE49-F238E27FC236}">
                <a16:creationId xmlns:a16="http://schemas.microsoft.com/office/drawing/2014/main" id="{13593BBE-AC74-597D-17E0-2BDE4652F288}"/>
              </a:ext>
            </a:extLst>
          </p:cNvPr>
          <p:cNvPicPr>
            <a:picLocks noChangeAspect="1"/>
          </p:cNvPicPr>
          <p:nvPr/>
        </p:nvPicPr>
        <p:blipFill>
          <a:blip r:embed="rId6"/>
          <a:stretch>
            <a:fillRect/>
          </a:stretch>
        </p:blipFill>
        <p:spPr>
          <a:xfrm>
            <a:off x="10056268" y="3251663"/>
            <a:ext cx="2006282" cy="1512343"/>
          </a:xfrm>
          <a:prstGeom prst="rect">
            <a:avLst/>
          </a:prstGeom>
        </p:spPr>
      </p:pic>
      <p:pic>
        <p:nvPicPr>
          <p:cNvPr id="24" name="Picture 23">
            <a:extLst>
              <a:ext uri="{FF2B5EF4-FFF2-40B4-BE49-F238E27FC236}">
                <a16:creationId xmlns:a16="http://schemas.microsoft.com/office/drawing/2014/main" id="{5BA7B08B-DDCE-FDCF-2A67-178978B97E77}"/>
              </a:ext>
            </a:extLst>
          </p:cNvPr>
          <p:cNvPicPr>
            <a:picLocks noChangeAspect="1"/>
          </p:cNvPicPr>
          <p:nvPr/>
        </p:nvPicPr>
        <p:blipFill>
          <a:blip r:embed="rId7"/>
          <a:stretch>
            <a:fillRect/>
          </a:stretch>
        </p:blipFill>
        <p:spPr>
          <a:xfrm>
            <a:off x="8070364" y="4221307"/>
            <a:ext cx="1740574" cy="1274396"/>
          </a:xfrm>
          <a:prstGeom prst="rect">
            <a:avLst/>
          </a:prstGeom>
        </p:spPr>
      </p:pic>
      <p:pic>
        <p:nvPicPr>
          <p:cNvPr id="30" name="Picture 29">
            <a:extLst>
              <a:ext uri="{FF2B5EF4-FFF2-40B4-BE49-F238E27FC236}">
                <a16:creationId xmlns:a16="http://schemas.microsoft.com/office/drawing/2014/main" id="{B993ADC7-DC0D-5836-9918-58E615F9DB9B}"/>
              </a:ext>
            </a:extLst>
          </p:cNvPr>
          <p:cNvPicPr>
            <a:picLocks noChangeAspect="1"/>
          </p:cNvPicPr>
          <p:nvPr/>
        </p:nvPicPr>
        <p:blipFill>
          <a:blip r:embed="rId8"/>
          <a:stretch>
            <a:fillRect/>
          </a:stretch>
        </p:blipFill>
        <p:spPr>
          <a:xfrm>
            <a:off x="10454596" y="5441199"/>
            <a:ext cx="1607954" cy="1178127"/>
          </a:xfrm>
          <a:prstGeom prst="rect">
            <a:avLst/>
          </a:prstGeom>
        </p:spPr>
      </p:pic>
    </p:spTree>
    <p:extLst>
      <p:ext uri="{BB962C8B-B14F-4D97-AF65-F5344CB8AC3E}">
        <p14:creationId xmlns:p14="http://schemas.microsoft.com/office/powerpoint/2010/main" val="110868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078313"/>
          </a:xfrm>
          <a:prstGeom prst="rect">
            <a:avLst/>
          </a:prstGeom>
          <a:noFill/>
        </p:spPr>
        <p:txBody>
          <a:bodyPr wrap="square" rtlCol="0">
            <a:spAutoFit/>
          </a:bodyPr>
          <a:lstStyle/>
          <a:p>
            <a:r>
              <a:rPr lang="en-US" dirty="0">
                <a:cs typeface="Arial" pitchFamily="34" charset="0"/>
              </a:rPr>
              <a:t>64. Limited Payment Mode</a:t>
            </a:r>
          </a:p>
          <a:p>
            <a:pPr marL="285750" indent="-285750">
              <a:buFont typeface="Arial" panose="020B0604020202020204" pitchFamily="34" charset="0"/>
              <a:buChar char="•"/>
            </a:pPr>
            <a:r>
              <a:rPr lang="en-US" dirty="0">
                <a:cs typeface="Arial" pitchFamily="34" charset="0"/>
              </a:rPr>
              <a:t>As shown in Fig.64 Snapdeal have limited mode.</a:t>
            </a:r>
          </a:p>
          <a:p>
            <a:endParaRPr lang="en-US" dirty="0">
              <a:cs typeface="Arial" pitchFamily="34" charset="0"/>
            </a:endParaRPr>
          </a:p>
          <a:p>
            <a:r>
              <a:rPr lang="en-US" dirty="0">
                <a:cs typeface="Arial" pitchFamily="34" charset="0"/>
              </a:rPr>
              <a:t>65. Late Delivery</a:t>
            </a:r>
          </a:p>
          <a:p>
            <a:pPr marL="285750" indent="-285750">
              <a:buFont typeface="Arial" panose="020B0604020202020204" pitchFamily="34" charset="0"/>
              <a:buChar char="•"/>
            </a:pPr>
            <a:r>
              <a:rPr lang="en-US" dirty="0">
                <a:cs typeface="Arial" pitchFamily="34" charset="0"/>
              </a:rPr>
              <a:t>As shown in Fig. 65 Paytm have highest counts.</a:t>
            </a:r>
          </a:p>
          <a:p>
            <a:endParaRPr lang="en-US" dirty="0">
              <a:cs typeface="Arial" pitchFamily="34" charset="0"/>
            </a:endParaRPr>
          </a:p>
          <a:p>
            <a:r>
              <a:rPr lang="en-US" dirty="0">
                <a:cs typeface="Arial" pitchFamily="34" charset="0"/>
              </a:rPr>
              <a:t>66. Design Change of Web Page</a:t>
            </a:r>
          </a:p>
          <a:p>
            <a:pPr marL="285750" indent="-285750">
              <a:buFont typeface="Arial" panose="020B0604020202020204" pitchFamily="34" charset="0"/>
              <a:buChar char="•"/>
            </a:pPr>
            <a:r>
              <a:rPr lang="en-US" dirty="0">
                <a:cs typeface="Arial" pitchFamily="34" charset="0"/>
              </a:rPr>
              <a:t>As shown in Fig. 66 Amazon.</a:t>
            </a:r>
          </a:p>
          <a:p>
            <a:endParaRPr lang="en-US" dirty="0">
              <a:cs typeface="Arial" pitchFamily="34" charset="0"/>
            </a:endParaRPr>
          </a:p>
          <a:p>
            <a:r>
              <a:rPr lang="en-US" dirty="0">
                <a:cs typeface="Arial" pitchFamily="34" charset="0"/>
              </a:rPr>
              <a:t>67. Page Disruption</a:t>
            </a:r>
          </a:p>
          <a:p>
            <a:pPr marL="285750" indent="-285750">
              <a:buFont typeface="Arial" panose="020B0604020202020204" pitchFamily="34" charset="0"/>
              <a:buChar char="•"/>
            </a:pPr>
            <a:r>
              <a:rPr lang="en-US" dirty="0">
                <a:cs typeface="Arial" pitchFamily="34" charset="0"/>
              </a:rPr>
              <a:t>As shown in Fig. 67 Amazon have highest while moving between pages.</a:t>
            </a:r>
          </a:p>
          <a:p>
            <a:endParaRPr lang="en-US" dirty="0">
              <a:cs typeface="Arial" pitchFamily="34" charset="0"/>
            </a:endParaRPr>
          </a:p>
          <a:p>
            <a:r>
              <a:rPr lang="en-US" dirty="0">
                <a:cs typeface="Arial" pitchFamily="34" charset="0"/>
              </a:rPr>
              <a:t>68. Website Efficiency</a:t>
            </a:r>
          </a:p>
          <a:p>
            <a:pPr marL="285750" indent="-285750">
              <a:buFont typeface="Arial" panose="020B0604020202020204" pitchFamily="34" charset="0"/>
              <a:buChar char="•"/>
            </a:pPr>
            <a:r>
              <a:rPr lang="en-US" dirty="0">
                <a:cs typeface="Arial" pitchFamily="34" charset="0"/>
              </a:rPr>
              <a:t>As shown in Fig. 68 Amazon.</a:t>
            </a:r>
          </a:p>
          <a:p>
            <a:endParaRPr lang="en-US" dirty="0">
              <a:cs typeface="Arial" pitchFamily="34" charset="0"/>
            </a:endParaRPr>
          </a:p>
          <a:p>
            <a:r>
              <a:rPr lang="en-US" dirty="0">
                <a:cs typeface="Arial" pitchFamily="34" charset="0"/>
              </a:rPr>
              <a:t>69. Recommend to Friend</a:t>
            </a:r>
          </a:p>
          <a:p>
            <a:pPr marL="285750" indent="-285750">
              <a:buFont typeface="Arial" panose="020B0604020202020204" pitchFamily="34" charset="0"/>
              <a:buChar char="•"/>
            </a:pPr>
            <a:r>
              <a:rPr lang="en-US" dirty="0">
                <a:cs typeface="Arial" pitchFamily="34" charset="0"/>
              </a:rPr>
              <a:t>As shown in Fig. 69 Amazon has highest recommendations</a:t>
            </a:r>
          </a:p>
          <a:p>
            <a:endParaRPr lang="en-US" dirty="0">
              <a:cs typeface="Arial" pitchFamily="34" charset="0"/>
            </a:endParaRPr>
          </a:p>
        </p:txBody>
      </p:sp>
      <p:sp>
        <p:nvSpPr>
          <p:cNvPr id="13" name="TextBox 12">
            <a:extLst>
              <a:ext uri="{FF2B5EF4-FFF2-40B4-BE49-F238E27FC236}">
                <a16:creationId xmlns:a16="http://schemas.microsoft.com/office/drawing/2014/main" id="{69358FAD-D749-EAAA-4CFA-F527153F947B}"/>
              </a:ext>
            </a:extLst>
          </p:cNvPr>
          <p:cNvSpPr txBox="1"/>
          <p:nvPr/>
        </p:nvSpPr>
        <p:spPr>
          <a:xfrm>
            <a:off x="10160752" y="1008198"/>
            <a:ext cx="1689455" cy="369332"/>
          </a:xfrm>
          <a:prstGeom prst="rect">
            <a:avLst/>
          </a:prstGeom>
          <a:noFill/>
        </p:spPr>
        <p:txBody>
          <a:bodyPr wrap="square" rtlCol="0">
            <a:spAutoFit/>
          </a:bodyPr>
          <a:lstStyle/>
          <a:p>
            <a:r>
              <a:rPr lang="en-US" dirty="0"/>
              <a:t>Fig.64</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190728" y="1975575"/>
            <a:ext cx="1689455" cy="369332"/>
          </a:xfrm>
          <a:prstGeom prst="rect">
            <a:avLst/>
          </a:prstGeom>
          <a:noFill/>
        </p:spPr>
        <p:txBody>
          <a:bodyPr wrap="square" rtlCol="0">
            <a:spAutoFit/>
          </a:bodyPr>
          <a:lstStyle/>
          <a:p>
            <a:r>
              <a:rPr lang="en-US" dirty="0"/>
              <a:t>Fig.65</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10215188" y="2819947"/>
            <a:ext cx="1689455" cy="369332"/>
          </a:xfrm>
          <a:prstGeom prst="rect">
            <a:avLst/>
          </a:prstGeom>
          <a:noFill/>
        </p:spPr>
        <p:txBody>
          <a:bodyPr wrap="square" rtlCol="0">
            <a:spAutoFit/>
          </a:bodyPr>
          <a:lstStyle/>
          <a:p>
            <a:r>
              <a:rPr lang="en-US" dirty="0"/>
              <a:t>Fig.66</a:t>
            </a:r>
            <a:endParaRPr lang="en-IN" dirty="0"/>
          </a:p>
        </p:txBody>
      </p:sp>
      <p:sp>
        <p:nvSpPr>
          <p:cNvPr id="25" name="TextBox 24">
            <a:extLst>
              <a:ext uri="{FF2B5EF4-FFF2-40B4-BE49-F238E27FC236}">
                <a16:creationId xmlns:a16="http://schemas.microsoft.com/office/drawing/2014/main" id="{FE1318AD-045B-1009-0BAD-FBFB4F2BBDBF}"/>
              </a:ext>
            </a:extLst>
          </p:cNvPr>
          <p:cNvSpPr txBox="1"/>
          <p:nvPr/>
        </p:nvSpPr>
        <p:spPr>
          <a:xfrm>
            <a:off x="8945582" y="3727210"/>
            <a:ext cx="1689455" cy="369332"/>
          </a:xfrm>
          <a:prstGeom prst="rect">
            <a:avLst/>
          </a:prstGeom>
          <a:noFill/>
        </p:spPr>
        <p:txBody>
          <a:bodyPr wrap="square" rtlCol="0">
            <a:spAutoFit/>
          </a:bodyPr>
          <a:lstStyle/>
          <a:p>
            <a:r>
              <a:rPr lang="en-US" dirty="0"/>
              <a:t>Fig.67</a:t>
            </a:r>
            <a:endParaRPr lang="en-IN" dirty="0"/>
          </a:p>
        </p:txBody>
      </p:sp>
      <p:sp>
        <p:nvSpPr>
          <p:cNvPr id="26" name="TextBox 25">
            <a:extLst>
              <a:ext uri="{FF2B5EF4-FFF2-40B4-BE49-F238E27FC236}">
                <a16:creationId xmlns:a16="http://schemas.microsoft.com/office/drawing/2014/main" id="{E88E1ED3-7215-2BEC-9139-724DF20D8562}"/>
              </a:ext>
            </a:extLst>
          </p:cNvPr>
          <p:cNvSpPr txBox="1"/>
          <p:nvPr/>
        </p:nvSpPr>
        <p:spPr>
          <a:xfrm>
            <a:off x="10160752" y="4738014"/>
            <a:ext cx="1689455" cy="369332"/>
          </a:xfrm>
          <a:prstGeom prst="rect">
            <a:avLst/>
          </a:prstGeom>
          <a:noFill/>
        </p:spPr>
        <p:txBody>
          <a:bodyPr wrap="square" rtlCol="0">
            <a:spAutoFit/>
          </a:bodyPr>
          <a:lstStyle/>
          <a:p>
            <a:r>
              <a:rPr lang="en-US" dirty="0"/>
              <a:t>Fig.68</a:t>
            </a:r>
            <a:endParaRPr lang="en-IN" dirty="0"/>
          </a:p>
        </p:txBody>
      </p:sp>
      <p:sp>
        <p:nvSpPr>
          <p:cNvPr id="27" name="TextBox 26">
            <a:extLst>
              <a:ext uri="{FF2B5EF4-FFF2-40B4-BE49-F238E27FC236}">
                <a16:creationId xmlns:a16="http://schemas.microsoft.com/office/drawing/2014/main" id="{55AE52CA-0593-759B-AB22-E1DFE2E016B5}"/>
              </a:ext>
            </a:extLst>
          </p:cNvPr>
          <p:cNvSpPr txBox="1"/>
          <p:nvPr/>
        </p:nvSpPr>
        <p:spPr>
          <a:xfrm>
            <a:off x="9172614" y="5803927"/>
            <a:ext cx="1689455" cy="369332"/>
          </a:xfrm>
          <a:prstGeom prst="rect">
            <a:avLst/>
          </a:prstGeom>
          <a:noFill/>
        </p:spPr>
        <p:txBody>
          <a:bodyPr wrap="square" rtlCol="0">
            <a:spAutoFit/>
          </a:bodyPr>
          <a:lstStyle/>
          <a:p>
            <a:r>
              <a:rPr lang="en-US" dirty="0"/>
              <a:t>Fig.69</a:t>
            </a:r>
            <a:endParaRPr lang="en-IN" dirty="0"/>
          </a:p>
        </p:txBody>
      </p:sp>
      <p:pic>
        <p:nvPicPr>
          <p:cNvPr id="5" name="Picture 4">
            <a:extLst>
              <a:ext uri="{FF2B5EF4-FFF2-40B4-BE49-F238E27FC236}">
                <a16:creationId xmlns:a16="http://schemas.microsoft.com/office/drawing/2014/main" id="{9B8CAAC4-BC6A-5085-3D44-9F68DF07B387}"/>
              </a:ext>
            </a:extLst>
          </p:cNvPr>
          <p:cNvPicPr>
            <a:picLocks noChangeAspect="1"/>
          </p:cNvPicPr>
          <p:nvPr/>
        </p:nvPicPr>
        <p:blipFill>
          <a:blip r:embed="rId3"/>
          <a:stretch>
            <a:fillRect/>
          </a:stretch>
        </p:blipFill>
        <p:spPr>
          <a:xfrm>
            <a:off x="7995271" y="681808"/>
            <a:ext cx="1737526" cy="1309610"/>
          </a:xfrm>
          <a:prstGeom prst="rect">
            <a:avLst/>
          </a:prstGeom>
        </p:spPr>
      </p:pic>
      <p:pic>
        <p:nvPicPr>
          <p:cNvPr id="9" name="Picture 8">
            <a:extLst>
              <a:ext uri="{FF2B5EF4-FFF2-40B4-BE49-F238E27FC236}">
                <a16:creationId xmlns:a16="http://schemas.microsoft.com/office/drawing/2014/main" id="{945A7743-3656-38D0-8C25-AA40FFFC5981}"/>
              </a:ext>
            </a:extLst>
          </p:cNvPr>
          <p:cNvPicPr>
            <a:picLocks noChangeAspect="1"/>
          </p:cNvPicPr>
          <p:nvPr/>
        </p:nvPicPr>
        <p:blipFill>
          <a:blip r:embed="rId4"/>
          <a:stretch>
            <a:fillRect/>
          </a:stretch>
        </p:blipFill>
        <p:spPr>
          <a:xfrm>
            <a:off x="10297061" y="1550928"/>
            <a:ext cx="1553146" cy="1143525"/>
          </a:xfrm>
          <a:prstGeom prst="rect">
            <a:avLst/>
          </a:prstGeom>
        </p:spPr>
      </p:pic>
      <p:pic>
        <p:nvPicPr>
          <p:cNvPr id="17" name="Picture 16">
            <a:extLst>
              <a:ext uri="{FF2B5EF4-FFF2-40B4-BE49-F238E27FC236}">
                <a16:creationId xmlns:a16="http://schemas.microsoft.com/office/drawing/2014/main" id="{0FBFD87D-3D18-5A33-1E25-C8FC202A68EC}"/>
              </a:ext>
            </a:extLst>
          </p:cNvPr>
          <p:cNvPicPr>
            <a:picLocks noChangeAspect="1"/>
          </p:cNvPicPr>
          <p:nvPr/>
        </p:nvPicPr>
        <p:blipFill>
          <a:blip r:embed="rId5"/>
          <a:stretch>
            <a:fillRect/>
          </a:stretch>
        </p:blipFill>
        <p:spPr>
          <a:xfrm>
            <a:off x="8150818" y="2356284"/>
            <a:ext cx="1782238" cy="1274396"/>
          </a:xfrm>
          <a:prstGeom prst="rect">
            <a:avLst/>
          </a:prstGeom>
        </p:spPr>
      </p:pic>
      <p:pic>
        <p:nvPicPr>
          <p:cNvPr id="20" name="Picture 19">
            <a:extLst>
              <a:ext uri="{FF2B5EF4-FFF2-40B4-BE49-F238E27FC236}">
                <a16:creationId xmlns:a16="http://schemas.microsoft.com/office/drawing/2014/main" id="{A773FEAD-9F99-DFFC-3AC4-5287A38F6C7C}"/>
              </a:ext>
            </a:extLst>
          </p:cNvPr>
          <p:cNvPicPr>
            <a:picLocks noChangeAspect="1"/>
          </p:cNvPicPr>
          <p:nvPr/>
        </p:nvPicPr>
        <p:blipFill>
          <a:blip r:embed="rId6"/>
          <a:stretch>
            <a:fillRect/>
          </a:stretch>
        </p:blipFill>
        <p:spPr>
          <a:xfrm>
            <a:off x="10032359" y="3214959"/>
            <a:ext cx="2113043" cy="1523054"/>
          </a:xfrm>
          <a:prstGeom prst="rect">
            <a:avLst/>
          </a:prstGeom>
        </p:spPr>
      </p:pic>
      <p:pic>
        <p:nvPicPr>
          <p:cNvPr id="23" name="Picture 22">
            <a:extLst>
              <a:ext uri="{FF2B5EF4-FFF2-40B4-BE49-F238E27FC236}">
                <a16:creationId xmlns:a16="http://schemas.microsoft.com/office/drawing/2014/main" id="{4338AC86-794F-88C0-515B-3A4233C04404}"/>
              </a:ext>
            </a:extLst>
          </p:cNvPr>
          <p:cNvPicPr>
            <a:picLocks noChangeAspect="1"/>
          </p:cNvPicPr>
          <p:nvPr/>
        </p:nvPicPr>
        <p:blipFill>
          <a:blip r:embed="rId7"/>
          <a:stretch>
            <a:fillRect/>
          </a:stretch>
        </p:blipFill>
        <p:spPr>
          <a:xfrm>
            <a:off x="7841778" y="4142931"/>
            <a:ext cx="2074195" cy="1667880"/>
          </a:xfrm>
          <a:prstGeom prst="rect">
            <a:avLst/>
          </a:prstGeom>
        </p:spPr>
      </p:pic>
      <p:pic>
        <p:nvPicPr>
          <p:cNvPr id="29" name="Picture 28">
            <a:extLst>
              <a:ext uri="{FF2B5EF4-FFF2-40B4-BE49-F238E27FC236}">
                <a16:creationId xmlns:a16="http://schemas.microsoft.com/office/drawing/2014/main" id="{89804785-2BE4-EA71-6A29-D86EADB4428B}"/>
              </a:ext>
            </a:extLst>
          </p:cNvPr>
          <p:cNvPicPr>
            <a:picLocks noChangeAspect="1"/>
          </p:cNvPicPr>
          <p:nvPr/>
        </p:nvPicPr>
        <p:blipFill>
          <a:blip r:embed="rId8"/>
          <a:stretch>
            <a:fillRect/>
          </a:stretch>
        </p:blipFill>
        <p:spPr>
          <a:xfrm>
            <a:off x="10170274" y="5172034"/>
            <a:ext cx="1896691" cy="1633118"/>
          </a:xfrm>
          <a:prstGeom prst="rect">
            <a:avLst/>
          </a:prstGeom>
        </p:spPr>
      </p:pic>
    </p:spTree>
    <p:extLst>
      <p:ext uri="{BB962C8B-B14F-4D97-AF65-F5344CB8AC3E}">
        <p14:creationId xmlns:p14="http://schemas.microsoft.com/office/powerpoint/2010/main" val="203248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078313"/>
          </a:xfrm>
          <a:prstGeom prst="rect">
            <a:avLst/>
          </a:prstGeom>
          <a:noFill/>
        </p:spPr>
        <p:txBody>
          <a:bodyPr wrap="square" rtlCol="0">
            <a:spAutoFit/>
          </a:bodyPr>
          <a:lstStyle/>
          <a:p>
            <a:r>
              <a:rPr lang="en-US" dirty="0">
                <a:cs typeface="Arial" pitchFamily="34" charset="0"/>
              </a:rPr>
              <a:t>- Using Bivariate Analysis</a:t>
            </a:r>
          </a:p>
          <a:p>
            <a:r>
              <a:rPr lang="en-US" dirty="0">
                <a:cs typeface="Arial" pitchFamily="34" charset="0"/>
              </a:rPr>
              <a:t>1. Gender &amp; Age</a:t>
            </a:r>
          </a:p>
          <a:p>
            <a:pPr algn="l"/>
            <a:r>
              <a:rPr lang="en-US" b="1" i="0" dirty="0">
                <a:solidFill>
                  <a:srgbClr val="000000"/>
                </a:solidFill>
                <a:effectLst/>
              </a:rPr>
              <a:t>We can see Male customers of:</a:t>
            </a:r>
            <a:r>
              <a:rPr lang="en-US" b="1" i="0" u="none" strike="noStrike" dirty="0">
                <a:solidFill>
                  <a:srgbClr val="296EAA"/>
                </a:solidFill>
                <a:effectLst/>
                <a:hlinkClick r:id="rId3"/>
              </a:rPr>
              <a:t>¶</a:t>
            </a:r>
            <a:endParaRPr lang="en-US" b="1" i="0" dirty="0">
              <a:solidFill>
                <a:srgbClr val="000000"/>
              </a:solidFill>
              <a:effectLst/>
            </a:endParaRPr>
          </a:p>
          <a:p>
            <a:pPr marL="285750" indent="-285750" algn="l">
              <a:buFont typeface="Arial" panose="020B0604020202020204" pitchFamily="34" charset="0"/>
              <a:buChar char="•"/>
            </a:pPr>
            <a:r>
              <a:rPr lang="en-US" b="0" i="0" dirty="0">
                <a:solidFill>
                  <a:srgbClr val="000000"/>
                </a:solidFill>
                <a:effectLst/>
              </a:rPr>
              <a:t>Age 31-40 years are 30</a:t>
            </a:r>
          </a:p>
          <a:p>
            <a:pPr marL="285750" indent="-285750" algn="l">
              <a:buFont typeface="Arial" panose="020B0604020202020204" pitchFamily="34" charset="0"/>
              <a:buChar char="•"/>
            </a:pPr>
            <a:r>
              <a:rPr lang="en-US" b="0" i="0" dirty="0">
                <a:solidFill>
                  <a:srgbClr val="000000"/>
                </a:solidFill>
                <a:effectLst/>
              </a:rPr>
              <a:t>Age 21-30 years are 20</a:t>
            </a:r>
          </a:p>
          <a:p>
            <a:pPr marL="285750" indent="-285750" algn="l">
              <a:buFont typeface="Arial" panose="020B0604020202020204" pitchFamily="34" charset="0"/>
              <a:buChar char="•"/>
            </a:pPr>
            <a:r>
              <a:rPr lang="en-US" b="0" i="0" dirty="0">
                <a:solidFill>
                  <a:srgbClr val="000000"/>
                </a:solidFill>
                <a:effectLst/>
              </a:rPr>
              <a:t>Age 41-50 years are 28</a:t>
            </a:r>
          </a:p>
          <a:p>
            <a:pPr marL="285750" indent="-285750" algn="l">
              <a:buFont typeface="Arial" panose="020B0604020202020204" pitchFamily="34" charset="0"/>
              <a:buChar char="•"/>
            </a:pPr>
            <a:r>
              <a:rPr lang="en-US" b="0" i="0" dirty="0">
                <a:solidFill>
                  <a:srgbClr val="000000"/>
                </a:solidFill>
                <a:effectLst/>
              </a:rPr>
              <a:t>Age less than 20 years are 8</a:t>
            </a:r>
          </a:p>
          <a:p>
            <a:pPr marL="285750" indent="-285750" algn="l">
              <a:buFont typeface="Arial" panose="020B0604020202020204" pitchFamily="34" charset="0"/>
              <a:buChar char="•"/>
            </a:pPr>
            <a:r>
              <a:rPr lang="en-US" b="0" i="0" dirty="0">
                <a:solidFill>
                  <a:srgbClr val="000000"/>
                </a:solidFill>
                <a:effectLst/>
              </a:rPr>
              <a:t>Age 51 years and above are 5</a:t>
            </a:r>
          </a:p>
          <a:p>
            <a:pPr algn="l"/>
            <a:r>
              <a:rPr lang="en-US" b="1" i="0" dirty="0">
                <a:solidFill>
                  <a:srgbClr val="000000"/>
                </a:solidFill>
                <a:effectLst/>
              </a:rPr>
              <a:t>And Female Customers of:</a:t>
            </a:r>
          </a:p>
          <a:p>
            <a:pPr marL="285750" indent="-285750" algn="l">
              <a:buFont typeface="Arial" panose="020B0604020202020204" pitchFamily="34" charset="0"/>
              <a:buChar char="•"/>
            </a:pPr>
            <a:r>
              <a:rPr lang="en-US" b="0" i="0" dirty="0">
                <a:solidFill>
                  <a:srgbClr val="000000"/>
                </a:solidFill>
                <a:effectLst/>
              </a:rPr>
              <a:t>Age 31-40 years are 50</a:t>
            </a:r>
          </a:p>
          <a:p>
            <a:pPr marL="285750" indent="-285750" algn="l">
              <a:buFont typeface="Arial" panose="020B0604020202020204" pitchFamily="34" charset="0"/>
              <a:buChar char="•"/>
            </a:pPr>
            <a:r>
              <a:rPr lang="en-US" b="0" i="0" dirty="0">
                <a:solidFill>
                  <a:srgbClr val="000000"/>
                </a:solidFill>
                <a:effectLst/>
              </a:rPr>
              <a:t>Age 21-30 years are 58</a:t>
            </a:r>
          </a:p>
          <a:p>
            <a:pPr marL="285750" indent="-285750" algn="l">
              <a:buFont typeface="Arial" panose="020B0604020202020204" pitchFamily="34" charset="0"/>
              <a:buChar char="•"/>
            </a:pPr>
            <a:r>
              <a:rPr lang="en-US" b="0" i="0" dirty="0">
                <a:solidFill>
                  <a:srgbClr val="000000"/>
                </a:solidFill>
                <a:effectLst/>
              </a:rPr>
              <a:t>Age 41-50 years are 42</a:t>
            </a:r>
          </a:p>
          <a:p>
            <a:pPr marL="285750" indent="-285750" algn="l">
              <a:buFont typeface="Arial" panose="020B0604020202020204" pitchFamily="34" charset="0"/>
              <a:buChar char="•"/>
            </a:pPr>
            <a:r>
              <a:rPr lang="en-US" b="0" i="0" dirty="0">
                <a:solidFill>
                  <a:srgbClr val="000000"/>
                </a:solidFill>
                <a:effectLst/>
              </a:rPr>
              <a:t>Age less than 20 years are 12</a:t>
            </a:r>
          </a:p>
          <a:p>
            <a:pPr marL="285750" indent="-285750" algn="l">
              <a:buFont typeface="Arial" panose="020B0604020202020204" pitchFamily="34" charset="0"/>
              <a:buChar char="•"/>
            </a:pPr>
            <a:r>
              <a:rPr lang="en-US" b="0" i="0" dirty="0">
                <a:solidFill>
                  <a:srgbClr val="000000"/>
                </a:solidFill>
                <a:effectLst/>
              </a:rPr>
              <a:t>Age 51 years and above are 15</a:t>
            </a:r>
          </a:p>
          <a:p>
            <a:endParaRPr lang="en-US" dirty="0">
              <a:cs typeface="Arial" pitchFamily="34" charset="0"/>
            </a:endParaRPr>
          </a:p>
          <a:p>
            <a:r>
              <a:rPr lang="en-US" dirty="0">
                <a:cs typeface="Arial" pitchFamily="34" charset="0"/>
              </a:rPr>
              <a:t>2. Gender &amp; City of Shopping</a:t>
            </a:r>
          </a:p>
          <a:p>
            <a:pPr marL="285750" indent="-285750">
              <a:buFont typeface="Arial" panose="020B0604020202020204" pitchFamily="34" charset="0"/>
              <a:buChar char="•"/>
            </a:pPr>
            <a:r>
              <a:rPr lang="en-US" b="0" i="0" dirty="0">
                <a:solidFill>
                  <a:srgbClr val="000000"/>
                </a:solidFill>
                <a:effectLst/>
              </a:rPr>
              <a:t>Female Customers from Greater Noida is more compared to other city and Male Customers from Delhi is more compared to another city. Also Female customer are more compared to male customer.</a:t>
            </a:r>
            <a:endParaRPr lang="en-US" dirty="0">
              <a:cs typeface="Arial" pitchFamily="34" charset="0"/>
            </a:endParaRPr>
          </a:p>
        </p:txBody>
      </p:sp>
      <p:pic>
        <p:nvPicPr>
          <p:cNvPr id="6" name="Picture 5">
            <a:extLst>
              <a:ext uri="{FF2B5EF4-FFF2-40B4-BE49-F238E27FC236}">
                <a16:creationId xmlns:a16="http://schemas.microsoft.com/office/drawing/2014/main" id="{866FB5F1-D636-72BA-29E8-529DC9A4B42D}"/>
              </a:ext>
            </a:extLst>
          </p:cNvPr>
          <p:cNvPicPr>
            <a:picLocks noChangeAspect="1"/>
          </p:cNvPicPr>
          <p:nvPr/>
        </p:nvPicPr>
        <p:blipFill>
          <a:blip r:embed="rId4"/>
          <a:stretch>
            <a:fillRect/>
          </a:stretch>
        </p:blipFill>
        <p:spPr>
          <a:xfrm>
            <a:off x="7877961" y="1008001"/>
            <a:ext cx="3846703" cy="2033069"/>
          </a:xfrm>
          <a:prstGeom prst="rect">
            <a:avLst/>
          </a:prstGeom>
        </p:spPr>
      </p:pic>
      <p:pic>
        <p:nvPicPr>
          <p:cNvPr id="10" name="Picture 9">
            <a:extLst>
              <a:ext uri="{FF2B5EF4-FFF2-40B4-BE49-F238E27FC236}">
                <a16:creationId xmlns:a16="http://schemas.microsoft.com/office/drawing/2014/main" id="{A1E82D04-61B5-1C71-98C2-45B18BDD677B}"/>
              </a:ext>
            </a:extLst>
          </p:cNvPr>
          <p:cNvPicPr>
            <a:picLocks noChangeAspect="1"/>
          </p:cNvPicPr>
          <p:nvPr/>
        </p:nvPicPr>
        <p:blipFill>
          <a:blip r:embed="rId5"/>
          <a:stretch>
            <a:fillRect/>
          </a:stretch>
        </p:blipFill>
        <p:spPr>
          <a:xfrm>
            <a:off x="8051800" y="3427721"/>
            <a:ext cx="3594727" cy="1458645"/>
          </a:xfrm>
          <a:prstGeom prst="rect">
            <a:avLst/>
          </a:prstGeom>
        </p:spPr>
      </p:pic>
    </p:spTree>
    <p:extLst>
      <p:ext uri="{BB962C8B-B14F-4D97-AF65-F5344CB8AC3E}">
        <p14:creationId xmlns:p14="http://schemas.microsoft.com/office/powerpoint/2010/main" val="1047018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2862322"/>
          </a:xfrm>
          <a:prstGeom prst="rect">
            <a:avLst/>
          </a:prstGeom>
          <a:noFill/>
        </p:spPr>
        <p:txBody>
          <a:bodyPr wrap="square" rtlCol="0">
            <a:spAutoFit/>
          </a:bodyPr>
          <a:lstStyle/>
          <a:p>
            <a:r>
              <a:rPr lang="en-US" dirty="0">
                <a:cs typeface="Arial" pitchFamily="34" charset="0"/>
              </a:rPr>
              <a:t>- Using Bivariate Analysis</a:t>
            </a:r>
          </a:p>
          <a:p>
            <a:r>
              <a:rPr lang="en-US" dirty="0">
                <a:cs typeface="Arial" pitchFamily="34" charset="0"/>
              </a:rPr>
              <a:t>3. Gender &amp; Online Shopping Since</a:t>
            </a:r>
          </a:p>
          <a:p>
            <a:pPr algn="l"/>
            <a:r>
              <a:rPr lang="en-US" b="0" i="0" dirty="0">
                <a:solidFill>
                  <a:srgbClr val="000000"/>
                </a:solidFill>
                <a:effectLst/>
              </a:rPr>
              <a:t>Female customer shopping from above 4years are more than 70.</a:t>
            </a:r>
          </a:p>
          <a:p>
            <a:pPr algn="l"/>
            <a:endParaRPr lang="en-US" dirty="0">
              <a:solidFill>
                <a:srgbClr val="000000"/>
              </a:solidFill>
              <a:cs typeface="Arial" pitchFamily="34" charset="0"/>
            </a:endParaRPr>
          </a:p>
          <a:p>
            <a:pPr algn="l"/>
            <a:endParaRPr lang="en-US" dirty="0">
              <a:solidFill>
                <a:srgbClr val="000000"/>
              </a:solidFill>
              <a:cs typeface="Arial" pitchFamily="34" charset="0"/>
            </a:endParaRPr>
          </a:p>
          <a:p>
            <a:pPr algn="l"/>
            <a:endParaRPr lang="en-US" dirty="0">
              <a:solidFill>
                <a:srgbClr val="000000"/>
              </a:solidFill>
              <a:cs typeface="Arial" pitchFamily="34" charset="0"/>
            </a:endParaRPr>
          </a:p>
          <a:p>
            <a:pPr algn="l"/>
            <a:endParaRPr lang="en-US" dirty="0">
              <a:solidFill>
                <a:srgbClr val="000000"/>
              </a:solidFill>
              <a:cs typeface="Arial" pitchFamily="34" charset="0"/>
            </a:endParaRPr>
          </a:p>
          <a:p>
            <a:pPr algn="l"/>
            <a:endParaRPr lang="en-US" dirty="0">
              <a:cs typeface="Arial" pitchFamily="34" charset="0"/>
            </a:endParaRPr>
          </a:p>
          <a:p>
            <a:r>
              <a:rPr lang="en-US" dirty="0">
                <a:cs typeface="Arial" pitchFamily="34" charset="0"/>
              </a:rPr>
              <a:t>4. Gender &amp; Purchase Frequency</a:t>
            </a:r>
          </a:p>
          <a:p>
            <a:pPr marL="285750" indent="-285750">
              <a:buFont typeface="Arial" panose="020B0604020202020204" pitchFamily="34" charset="0"/>
              <a:buChar char="•"/>
            </a:pPr>
            <a:r>
              <a:rPr lang="en-US" b="0" i="0" dirty="0">
                <a:solidFill>
                  <a:srgbClr val="000000"/>
                </a:solidFill>
                <a:effectLst/>
              </a:rPr>
              <a:t>Female customer purchasing online Less than 10 times are 70 and male e-customer are 44.</a:t>
            </a:r>
            <a:endParaRPr lang="en-US" dirty="0">
              <a:cs typeface="Arial" pitchFamily="34" charset="0"/>
            </a:endParaRPr>
          </a:p>
        </p:txBody>
      </p:sp>
      <p:pic>
        <p:nvPicPr>
          <p:cNvPr id="5" name="Picture 4">
            <a:extLst>
              <a:ext uri="{FF2B5EF4-FFF2-40B4-BE49-F238E27FC236}">
                <a16:creationId xmlns:a16="http://schemas.microsoft.com/office/drawing/2014/main" id="{44689908-69CD-5A1C-9C69-FBD9DF6552ED}"/>
              </a:ext>
            </a:extLst>
          </p:cNvPr>
          <p:cNvPicPr>
            <a:picLocks noChangeAspect="1"/>
          </p:cNvPicPr>
          <p:nvPr/>
        </p:nvPicPr>
        <p:blipFill>
          <a:blip r:embed="rId3"/>
          <a:stretch>
            <a:fillRect/>
          </a:stretch>
        </p:blipFill>
        <p:spPr>
          <a:xfrm>
            <a:off x="8225640" y="797991"/>
            <a:ext cx="3196538" cy="2391930"/>
          </a:xfrm>
          <a:prstGeom prst="rect">
            <a:avLst/>
          </a:prstGeom>
        </p:spPr>
      </p:pic>
      <p:pic>
        <p:nvPicPr>
          <p:cNvPr id="9" name="Picture 8">
            <a:extLst>
              <a:ext uri="{FF2B5EF4-FFF2-40B4-BE49-F238E27FC236}">
                <a16:creationId xmlns:a16="http://schemas.microsoft.com/office/drawing/2014/main" id="{F70FF815-1CE8-8194-6DFB-6AA9D1E3EC94}"/>
              </a:ext>
            </a:extLst>
          </p:cNvPr>
          <p:cNvPicPr>
            <a:picLocks noChangeAspect="1"/>
          </p:cNvPicPr>
          <p:nvPr/>
        </p:nvPicPr>
        <p:blipFill>
          <a:blip r:embed="rId4"/>
          <a:stretch>
            <a:fillRect/>
          </a:stretch>
        </p:blipFill>
        <p:spPr>
          <a:xfrm>
            <a:off x="8225639" y="3826310"/>
            <a:ext cx="3310561" cy="2467358"/>
          </a:xfrm>
          <a:prstGeom prst="rect">
            <a:avLst/>
          </a:prstGeom>
        </p:spPr>
      </p:pic>
    </p:spTree>
    <p:extLst>
      <p:ext uri="{BB962C8B-B14F-4D97-AF65-F5344CB8AC3E}">
        <p14:creationId xmlns:p14="http://schemas.microsoft.com/office/powerpoint/2010/main" val="3171152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3416320"/>
          </a:xfrm>
          <a:prstGeom prst="rect">
            <a:avLst/>
          </a:prstGeom>
          <a:noFill/>
        </p:spPr>
        <p:txBody>
          <a:bodyPr wrap="square" rtlCol="0">
            <a:spAutoFit/>
          </a:bodyPr>
          <a:lstStyle/>
          <a:p>
            <a:r>
              <a:rPr lang="en-US" dirty="0">
                <a:cs typeface="Arial" pitchFamily="34" charset="0"/>
              </a:rPr>
              <a:t>- Using Bivariate Analysis</a:t>
            </a:r>
          </a:p>
          <a:p>
            <a:r>
              <a:rPr lang="en-US" dirty="0">
                <a:cs typeface="Arial" pitchFamily="34" charset="0"/>
              </a:rPr>
              <a:t>5. Shopping cart Abandon Frequency &amp; Bag Abandon Reason</a:t>
            </a:r>
          </a:p>
          <a:p>
            <a:pPr algn="l"/>
            <a:r>
              <a:rPr lang="en-US" b="0" i="0" dirty="0">
                <a:solidFill>
                  <a:srgbClr val="000000"/>
                </a:solidFill>
                <a:effectLst/>
              </a:rPr>
              <a:t>There are 5 reason to abandon Bag/Shopping cart but Top 2 reasons are:</a:t>
            </a:r>
          </a:p>
          <a:p>
            <a:pPr algn="l">
              <a:buFont typeface="Arial" panose="020B0604020202020204" pitchFamily="34" charset="0"/>
              <a:buChar char="•"/>
            </a:pPr>
            <a:r>
              <a:rPr lang="en-US" b="0" i="0" dirty="0">
                <a:solidFill>
                  <a:srgbClr val="000000"/>
                </a:solidFill>
                <a:effectLst/>
              </a:rPr>
              <a:t>Sometimes and frequently Bag/Shopping cart is abandon due to better alternative offer mostly is first reason and*</a:t>
            </a:r>
          </a:p>
          <a:p>
            <a:pPr algn="l">
              <a:buFont typeface="Arial" panose="020B0604020202020204" pitchFamily="34" charset="0"/>
              <a:buChar char="•"/>
            </a:pPr>
            <a:r>
              <a:rPr lang="en-US" b="0" i="0" dirty="0">
                <a:solidFill>
                  <a:srgbClr val="000000"/>
                </a:solidFill>
                <a:effectLst/>
              </a:rPr>
              <a:t>second reason is Sometimes due to change in price</a:t>
            </a:r>
          </a:p>
          <a:p>
            <a:pPr algn="l"/>
            <a:endParaRPr lang="en-US" dirty="0">
              <a:solidFill>
                <a:srgbClr val="000000"/>
              </a:solidFill>
              <a:cs typeface="Arial" pitchFamily="34" charset="0"/>
            </a:endParaRPr>
          </a:p>
          <a:p>
            <a:pPr algn="l"/>
            <a:endParaRPr lang="en-US" dirty="0">
              <a:solidFill>
                <a:srgbClr val="000000"/>
              </a:solidFill>
              <a:cs typeface="Arial" pitchFamily="34" charset="0"/>
            </a:endParaRPr>
          </a:p>
          <a:p>
            <a:pPr algn="l"/>
            <a:endParaRPr lang="en-US" dirty="0">
              <a:solidFill>
                <a:srgbClr val="000000"/>
              </a:solidFill>
              <a:cs typeface="Arial" pitchFamily="34" charset="0"/>
            </a:endParaRPr>
          </a:p>
          <a:p>
            <a:pPr algn="l"/>
            <a:endParaRPr lang="en-US" dirty="0">
              <a:solidFill>
                <a:srgbClr val="000000"/>
              </a:solidFill>
              <a:cs typeface="Arial" pitchFamily="34" charset="0"/>
            </a:endParaRPr>
          </a:p>
          <a:p>
            <a:pPr algn="l"/>
            <a:endParaRPr lang="en-US" dirty="0">
              <a:cs typeface="Arial" pitchFamily="34" charset="0"/>
            </a:endParaRPr>
          </a:p>
          <a:p>
            <a:r>
              <a:rPr lang="en-US" dirty="0">
                <a:cs typeface="Arial" pitchFamily="34" charset="0"/>
              </a:rPr>
              <a:t>6. Product Categories &amp; Relevant Product Information</a:t>
            </a:r>
          </a:p>
          <a:p>
            <a:pPr marL="285750" indent="-285750">
              <a:buFont typeface="Arial" panose="020B0604020202020204" pitchFamily="34" charset="0"/>
              <a:buChar char="•"/>
            </a:pPr>
            <a:r>
              <a:rPr lang="en-US" b="0" i="0" dirty="0">
                <a:solidFill>
                  <a:srgbClr val="000000"/>
                </a:solidFill>
                <a:effectLst/>
              </a:rPr>
              <a:t>Female customer purchasing online Less than 10 times are 70 and male e-customer are 44.</a:t>
            </a:r>
            <a:endParaRPr lang="en-US" dirty="0">
              <a:cs typeface="Arial" pitchFamily="34" charset="0"/>
            </a:endParaRPr>
          </a:p>
        </p:txBody>
      </p:sp>
      <p:pic>
        <p:nvPicPr>
          <p:cNvPr id="6" name="Picture 5">
            <a:extLst>
              <a:ext uri="{FF2B5EF4-FFF2-40B4-BE49-F238E27FC236}">
                <a16:creationId xmlns:a16="http://schemas.microsoft.com/office/drawing/2014/main" id="{4C30AF86-4EC5-F8F5-6725-3E2A5D26CC22}"/>
              </a:ext>
            </a:extLst>
          </p:cNvPr>
          <p:cNvPicPr>
            <a:picLocks noChangeAspect="1"/>
          </p:cNvPicPr>
          <p:nvPr/>
        </p:nvPicPr>
        <p:blipFill>
          <a:blip r:embed="rId3"/>
          <a:stretch>
            <a:fillRect/>
          </a:stretch>
        </p:blipFill>
        <p:spPr>
          <a:xfrm>
            <a:off x="6635301" y="2258494"/>
            <a:ext cx="2036759" cy="1393572"/>
          </a:xfrm>
          <a:prstGeom prst="rect">
            <a:avLst/>
          </a:prstGeom>
        </p:spPr>
      </p:pic>
      <p:pic>
        <p:nvPicPr>
          <p:cNvPr id="10" name="Picture 9">
            <a:extLst>
              <a:ext uri="{FF2B5EF4-FFF2-40B4-BE49-F238E27FC236}">
                <a16:creationId xmlns:a16="http://schemas.microsoft.com/office/drawing/2014/main" id="{2FFA1AB5-C3DF-892B-1586-11BEFDC24214}"/>
              </a:ext>
            </a:extLst>
          </p:cNvPr>
          <p:cNvPicPr>
            <a:picLocks noChangeAspect="1"/>
          </p:cNvPicPr>
          <p:nvPr/>
        </p:nvPicPr>
        <p:blipFill>
          <a:blip r:embed="rId4"/>
          <a:stretch>
            <a:fillRect/>
          </a:stretch>
        </p:blipFill>
        <p:spPr>
          <a:xfrm>
            <a:off x="6612090" y="4550751"/>
            <a:ext cx="2485208" cy="2173056"/>
          </a:xfrm>
          <a:prstGeom prst="rect">
            <a:avLst/>
          </a:prstGeom>
        </p:spPr>
      </p:pic>
    </p:spTree>
    <p:extLst>
      <p:ext uri="{BB962C8B-B14F-4D97-AF65-F5344CB8AC3E}">
        <p14:creationId xmlns:p14="http://schemas.microsoft.com/office/powerpoint/2010/main" val="169580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Contents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76986274-6284-2E70-579A-3E9E8F3D3A47}"/>
              </a:ext>
            </a:extLst>
          </p:cNvPr>
          <p:cNvSpPr txBox="1"/>
          <p:nvPr/>
        </p:nvSpPr>
        <p:spPr>
          <a:xfrm>
            <a:off x="228600" y="702651"/>
            <a:ext cx="9059779"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Problem Statement</a:t>
            </a:r>
          </a:p>
          <a:p>
            <a:pPr marL="285750" indent="-285750">
              <a:buFont typeface="Wingdings" panose="05000000000000000000" pitchFamily="2" charset="2"/>
              <a:buChar char="q"/>
            </a:pPr>
            <a:r>
              <a:rPr lang="en-US" dirty="0"/>
              <a:t>EDA &amp; Data Visualization</a:t>
            </a:r>
            <a:endParaRPr lang="en-IN"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355312"/>
          </a:xfrm>
          <a:prstGeom prst="rect">
            <a:avLst/>
          </a:prstGeom>
          <a:noFill/>
        </p:spPr>
        <p:txBody>
          <a:bodyPr wrap="square" rtlCol="0">
            <a:spAutoFit/>
          </a:bodyPr>
          <a:lstStyle/>
          <a:p>
            <a:r>
              <a:rPr lang="en-US" dirty="0">
                <a:cs typeface="Arial" pitchFamily="34" charset="0"/>
              </a:rPr>
              <a:t>- Using Bivariate Analysis</a:t>
            </a:r>
          </a:p>
          <a:p>
            <a:r>
              <a:rPr lang="en-US" dirty="0">
                <a:cs typeface="Arial" pitchFamily="34" charset="0"/>
              </a:rPr>
              <a:t>5. Reliable Website Application &amp; Quick Purchase</a:t>
            </a:r>
          </a:p>
          <a:p>
            <a:pPr algn="l"/>
            <a:r>
              <a:rPr lang="en-US" i="0" dirty="0">
                <a:solidFill>
                  <a:srgbClr val="000000"/>
                </a:solidFill>
                <a:effectLst/>
              </a:rPr>
              <a:t>According to Most of the customers, Reliability of the website/application and quickness to complete purchase is good with Amazon.</a:t>
            </a:r>
            <a:endParaRPr lang="en-US" dirty="0">
              <a:solidFill>
                <a:srgbClr val="000000"/>
              </a:solidFill>
              <a:cs typeface="Arial" pitchFamily="34" charset="0"/>
            </a:endParaRPr>
          </a:p>
          <a:p>
            <a:pPr algn="l"/>
            <a:endParaRPr lang="en-US" dirty="0">
              <a:solidFill>
                <a:srgbClr val="000000"/>
              </a:solidFill>
              <a:cs typeface="Arial" pitchFamily="34" charset="0"/>
            </a:endParaRPr>
          </a:p>
          <a:p>
            <a:pPr algn="l"/>
            <a:endParaRPr lang="en-US" dirty="0">
              <a:solidFill>
                <a:srgbClr val="000000"/>
              </a:solidFill>
              <a:cs typeface="Arial" pitchFamily="34" charset="0"/>
            </a:endParaRPr>
          </a:p>
          <a:p>
            <a:pPr algn="l"/>
            <a:endParaRPr lang="en-US" dirty="0">
              <a:solidFill>
                <a:srgbClr val="000000"/>
              </a:solidFill>
              <a:cs typeface="Arial" pitchFamily="34" charset="0"/>
            </a:endParaRPr>
          </a:p>
          <a:p>
            <a:pPr algn="l"/>
            <a:endParaRPr lang="en-US" dirty="0">
              <a:cs typeface="Arial" pitchFamily="34" charset="0"/>
            </a:endParaRPr>
          </a:p>
          <a:p>
            <a:r>
              <a:rPr lang="en-US" dirty="0">
                <a:cs typeface="Arial" pitchFamily="34" charset="0"/>
              </a:rPr>
              <a:t>6. Website Efficiency &amp; Fast Delivery</a:t>
            </a:r>
          </a:p>
          <a:p>
            <a:pPr algn="l"/>
            <a:r>
              <a:rPr lang="en-IN" i="0" dirty="0">
                <a:solidFill>
                  <a:srgbClr val="000000"/>
                </a:solidFill>
                <a:effectLst/>
              </a:rPr>
              <a:t>efficient Website with Fastest Delivery is Amazon.in according to customers.</a:t>
            </a:r>
          </a:p>
          <a:p>
            <a:pPr algn="l"/>
            <a:r>
              <a:rPr lang="en-IN" i="0" dirty="0">
                <a:solidFill>
                  <a:srgbClr val="000000"/>
                </a:solidFill>
                <a:effectLst/>
              </a:rPr>
              <a:t>1. High Customer Satisfaction from website:</a:t>
            </a:r>
          </a:p>
          <a:p>
            <a:pPr marL="285750" indent="-285750" algn="l">
              <a:buFont typeface="Arial" panose="020B0604020202020204" pitchFamily="34" charset="0"/>
              <a:buChar char="•"/>
            </a:pPr>
            <a:r>
              <a:rPr lang="en-IN" i="0" dirty="0">
                <a:solidFill>
                  <a:srgbClr val="000000"/>
                </a:solidFill>
                <a:effectLst/>
              </a:rPr>
              <a:t>Amazon.com</a:t>
            </a:r>
          </a:p>
          <a:p>
            <a:pPr marL="285750" indent="-285750" algn="l">
              <a:buFont typeface="Arial" panose="020B0604020202020204" pitchFamily="34" charset="0"/>
              <a:buChar char="•"/>
            </a:pPr>
            <a:r>
              <a:rPr lang="en-IN" i="0" dirty="0">
                <a:solidFill>
                  <a:srgbClr val="000000"/>
                </a:solidFill>
                <a:effectLst/>
              </a:rPr>
              <a:t>Flipkart.com</a:t>
            </a:r>
          </a:p>
          <a:p>
            <a:pPr algn="l"/>
            <a:r>
              <a:rPr lang="en-IN" i="0" dirty="0">
                <a:solidFill>
                  <a:srgbClr val="000000"/>
                </a:solidFill>
                <a:effectLst/>
              </a:rPr>
              <a:t>2. High Risk from website:</a:t>
            </a:r>
          </a:p>
          <a:p>
            <a:pPr marL="285750" indent="-285750" algn="l">
              <a:buFont typeface="Arial" panose="020B0604020202020204" pitchFamily="34" charset="0"/>
              <a:buChar char="•"/>
            </a:pPr>
            <a:r>
              <a:rPr lang="en-IN" i="0" dirty="0">
                <a:solidFill>
                  <a:srgbClr val="000000"/>
                </a:solidFill>
                <a:effectLst/>
              </a:rPr>
              <a:t>Myntra.com</a:t>
            </a:r>
          </a:p>
          <a:p>
            <a:pPr marL="285750" indent="-285750" algn="l">
              <a:buFont typeface="Arial" panose="020B0604020202020204" pitchFamily="34" charset="0"/>
              <a:buChar char="•"/>
            </a:pPr>
            <a:r>
              <a:rPr lang="en-IN" i="0" dirty="0">
                <a:solidFill>
                  <a:srgbClr val="000000"/>
                </a:solidFill>
                <a:effectLst/>
              </a:rPr>
              <a:t>Snapdeal.com</a:t>
            </a:r>
          </a:p>
          <a:p>
            <a:pPr algn="l"/>
            <a:r>
              <a:rPr lang="en-IN" i="0" dirty="0">
                <a:solidFill>
                  <a:srgbClr val="000000"/>
                </a:solidFill>
                <a:effectLst/>
              </a:rPr>
              <a:t>3. Website recommendation to a friend:</a:t>
            </a:r>
          </a:p>
          <a:p>
            <a:pPr marL="285750" indent="-285750" algn="l">
              <a:buFont typeface="Arial" panose="020B0604020202020204" pitchFamily="34" charset="0"/>
              <a:buChar char="•"/>
            </a:pPr>
            <a:r>
              <a:rPr lang="en-IN" i="0" dirty="0">
                <a:solidFill>
                  <a:srgbClr val="000000"/>
                </a:solidFill>
                <a:effectLst/>
              </a:rPr>
              <a:t>Amazon.in (first)</a:t>
            </a:r>
          </a:p>
          <a:p>
            <a:pPr marL="285750" indent="-285750" algn="l">
              <a:buFont typeface="Arial" panose="020B0604020202020204" pitchFamily="34" charset="0"/>
              <a:buChar char="•"/>
            </a:pPr>
            <a:r>
              <a:rPr lang="en-IN" i="0" dirty="0">
                <a:solidFill>
                  <a:srgbClr val="000000"/>
                </a:solidFill>
                <a:effectLst/>
              </a:rPr>
              <a:t>Flipkart.com (second)</a:t>
            </a:r>
          </a:p>
        </p:txBody>
      </p:sp>
      <p:pic>
        <p:nvPicPr>
          <p:cNvPr id="5" name="Picture 4">
            <a:extLst>
              <a:ext uri="{FF2B5EF4-FFF2-40B4-BE49-F238E27FC236}">
                <a16:creationId xmlns:a16="http://schemas.microsoft.com/office/drawing/2014/main" id="{3EEF421F-E209-46D7-86FE-6CC020B36A3E}"/>
              </a:ext>
            </a:extLst>
          </p:cNvPr>
          <p:cNvPicPr>
            <a:picLocks noChangeAspect="1"/>
          </p:cNvPicPr>
          <p:nvPr/>
        </p:nvPicPr>
        <p:blipFill>
          <a:blip r:embed="rId3"/>
          <a:stretch>
            <a:fillRect/>
          </a:stretch>
        </p:blipFill>
        <p:spPr>
          <a:xfrm>
            <a:off x="7946507" y="1970432"/>
            <a:ext cx="3060055" cy="1169360"/>
          </a:xfrm>
          <a:prstGeom prst="rect">
            <a:avLst/>
          </a:prstGeom>
        </p:spPr>
      </p:pic>
      <p:pic>
        <p:nvPicPr>
          <p:cNvPr id="9" name="Picture 8">
            <a:extLst>
              <a:ext uri="{FF2B5EF4-FFF2-40B4-BE49-F238E27FC236}">
                <a16:creationId xmlns:a16="http://schemas.microsoft.com/office/drawing/2014/main" id="{5DE41FD4-7FAF-5C43-FFA0-44D39633B280}"/>
              </a:ext>
            </a:extLst>
          </p:cNvPr>
          <p:cNvPicPr>
            <a:picLocks noChangeAspect="1"/>
          </p:cNvPicPr>
          <p:nvPr/>
        </p:nvPicPr>
        <p:blipFill>
          <a:blip r:embed="rId4"/>
          <a:stretch>
            <a:fillRect/>
          </a:stretch>
        </p:blipFill>
        <p:spPr>
          <a:xfrm>
            <a:off x="7877961" y="4145526"/>
            <a:ext cx="2220476" cy="2059104"/>
          </a:xfrm>
          <a:prstGeom prst="rect">
            <a:avLst/>
          </a:prstGeom>
        </p:spPr>
      </p:pic>
    </p:spTree>
    <p:extLst>
      <p:ext uri="{BB962C8B-B14F-4D97-AF65-F5344CB8AC3E}">
        <p14:creationId xmlns:p14="http://schemas.microsoft.com/office/powerpoint/2010/main" val="297385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Observations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909310"/>
          </a:xfrm>
          <a:prstGeom prst="rect">
            <a:avLst/>
          </a:prstGeom>
          <a:noFill/>
        </p:spPr>
        <p:txBody>
          <a:bodyPr wrap="square" rtlCol="0">
            <a:spAutoFit/>
          </a:bodyPr>
          <a:lstStyle/>
          <a:p>
            <a:pPr algn="l"/>
            <a:r>
              <a:rPr lang="en-US" b="1" i="0" dirty="0">
                <a:solidFill>
                  <a:srgbClr val="000000"/>
                </a:solidFill>
                <a:effectLst/>
              </a:rPr>
              <a:t>Observation:</a:t>
            </a:r>
          </a:p>
          <a:p>
            <a:pPr marL="285750" indent="-285750" algn="l">
              <a:buFont typeface="Arial" panose="020B0604020202020204" pitchFamily="34" charset="0"/>
              <a:buChar char="•"/>
            </a:pPr>
            <a:r>
              <a:rPr lang="en-US" b="0" i="0" dirty="0">
                <a:solidFill>
                  <a:srgbClr val="000000"/>
                </a:solidFill>
                <a:effectLst/>
              </a:rPr>
              <a:t>Most Customer believe that the content on the website must be easy to read and understand.</a:t>
            </a:r>
          </a:p>
          <a:p>
            <a:pPr marL="285750" indent="-285750" algn="l">
              <a:buFont typeface="Arial" panose="020B0604020202020204" pitchFamily="34" charset="0"/>
              <a:buChar char="•"/>
            </a:pPr>
            <a:r>
              <a:rPr lang="en-US" b="0" i="0" dirty="0">
                <a:solidFill>
                  <a:srgbClr val="000000"/>
                </a:solidFill>
                <a:effectLst/>
              </a:rPr>
              <a:t>Most Customer agree that information on similar product to the one highlighted is important for product comparison.</a:t>
            </a:r>
          </a:p>
          <a:p>
            <a:pPr marL="285750" indent="-285750" algn="l">
              <a:buFont typeface="Arial" panose="020B0604020202020204" pitchFamily="34" charset="0"/>
              <a:buChar char="•"/>
            </a:pPr>
            <a:r>
              <a:rPr lang="en-US" b="0" i="0" dirty="0">
                <a:solidFill>
                  <a:srgbClr val="000000"/>
                </a:solidFill>
                <a:effectLst/>
              </a:rPr>
              <a:t>Most Customer (70%) believe that Complete information of listed seller and product is important for purchase decision.</a:t>
            </a:r>
          </a:p>
          <a:p>
            <a:pPr marL="285750" indent="-285750" algn="l">
              <a:buFont typeface="Arial" panose="020B0604020202020204" pitchFamily="34" charset="0"/>
              <a:buChar char="•"/>
            </a:pPr>
            <a:r>
              <a:rPr lang="en-US" b="0" i="0" dirty="0">
                <a:solidFill>
                  <a:srgbClr val="000000"/>
                </a:solidFill>
                <a:effectLst/>
              </a:rPr>
              <a:t>Most Customer (90%) agree Shopping online is convenient and flexible.</a:t>
            </a:r>
          </a:p>
          <a:p>
            <a:pPr marL="285750" indent="-285750" algn="l">
              <a:buFont typeface="Arial" panose="020B0604020202020204" pitchFamily="34" charset="0"/>
              <a:buChar char="•"/>
            </a:pPr>
            <a:r>
              <a:rPr lang="en-US" b="0" i="0" dirty="0">
                <a:solidFill>
                  <a:srgbClr val="000000"/>
                </a:solidFill>
                <a:effectLst/>
              </a:rPr>
              <a:t>Most Customer (70%) believe that Enjoyment is derived from shopping online.</a:t>
            </a:r>
          </a:p>
          <a:p>
            <a:pPr marL="285750" indent="-285750" algn="l">
              <a:buFont typeface="Arial" panose="020B0604020202020204" pitchFamily="34" charset="0"/>
              <a:buChar char="•"/>
            </a:pPr>
            <a:r>
              <a:rPr lang="en-US" b="0" i="0" dirty="0">
                <a:solidFill>
                  <a:srgbClr val="000000"/>
                </a:solidFill>
                <a:effectLst/>
              </a:rPr>
              <a:t>Most Customer believe that Online shopping gives monetary benefit and discounts.</a:t>
            </a:r>
          </a:p>
          <a:p>
            <a:pPr marL="285750" indent="-285750" algn="l">
              <a:buFont typeface="Arial" panose="020B0604020202020204" pitchFamily="34" charset="0"/>
              <a:buChar char="•"/>
            </a:pPr>
            <a:r>
              <a:rPr lang="en-US" b="0" i="0" dirty="0">
                <a:solidFill>
                  <a:srgbClr val="000000"/>
                </a:solidFill>
                <a:effectLst/>
              </a:rPr>
              <a:t>Getting value for money spent on Online Shopping.</a:t>
            </a:r>
          </a:p>
          <a:p>
            <a:pPr marL="285750" indent="-285750" algn="l">
              <a:buFont typeface="Arial" panose="020B0604020202020204" pitchFamily="34" charset="0"/>
              <a:buChar char="•"/>
            </a:pPr>
            <a:r>
              <a:rPr lang="en-US" b="0" i="0" dirty="0">
                <a:solidFill>
                  <a:srgbClr val="000000"/>
                </a:solidFill>
                <a:effectLst/>
              </a:rPr>
              <a:t>Return and replacement policy is important for purchase decision according to 90% customers.</a:t>
            </a:r>
          </a:p>
          <a:p>
            <a:pPr marL="285750" indent="-285750" algn="l">
              <a:buFont typeface="Arial" panose="020B0604020202020204" pitchFamily="34" charset="0"/>
              <a:buChar char="•"/>
            </a:pPr>
            <a:r>
              <a:rPr lang="en-US" b="0" i="0" dirty="0">
                <a:solidFill>
                  <a:srgbClr val="000000"/>
                </a:solidFill>
                <a:effectLst/>
              </a:rPr>
              <a:t>Gaining access to loyalty programs is a benefit of shopping online.</a:t>
            </a:r>
          </a:p>
          <a:p>
            <a:pPr marL="285750" indent="-285750" algn="l">
              <a:buFont typeface="Arial" panose="020B0604020202020204" pitchFamily="34" charset="0"/>
              <a:buChar char="•"/>
            </a:pPr>
            <a:r>
              <a:rPr lang="en-US" b="0" i="0" dirty="0">
                <a:solidFill>
                  <a:srgbClr val="000000"/>
                </a:solidFill>
                <a:effectLst/>
              </a:rPr>
              <a:t>Most Customer (90%) believe that All relevant information on listed products must be stated clearly.</a:t>
            </a:r>
          </a:p>
          <a:p>
            <a:pPr marL="285750" indent="-285750" algn="l">
              <a:buFont typeface="Arial" panose="020B0604020202020204" pitchFamily="34" charset="0"/>
              <a:buChar char="•"/>
            </a:pPr>
            <a:r>
              <a:rPr lang="en-US" b="0" i="0" dirty="0">
                <a:solidFill>
                  <a:srgbClr val="000000"/>
                </a:solidFill>
                <a:effectLst/>
              </a:rPr>
              <a:t>Most Customer (80%) believe that Displaying quality Information on the website improves satisfaction of customers.</a:t>
            </a:r>
          </a:p>
          <a:p>
            <a:pPr algn="l"/>
            <a:endParaRPr lang="en-US" b="1" i="0" dirty="0">
              <a:solidFill>
                <a:srgbClr val="000000"/>
              </a:solidFill>
              <a:effectLst/>
            </a:endParaRPr>
          </a:p>
          <a:p>
            <a:pPr algn="l"/>
            <a:r>
              <a:rPr lang="en-US" b="1" i="0" dirty="0">
                <a:solidFill>
                  <a:srgbClr val="000000"/>
                </a:solidFill>
                <a:effectLst/>
              </a:rPr>
              <a:t>More than 90% Customer wants website to be:</a:t>
            </a:r>
          </a:p>
          <a:p>
            <a:pPr marL="342900" indent="-342900" algn="l">
              <a:buFont typeface="+mj-lt"/>
              <a:buAutoNum type="arabicPeriod"/>
            </a:pPr>
            <a:r>
              <a:rPr lang="en-US" b="0" i="0" dirty="0">
                <a:solidFill>
                  <a:srgbClr val="000000"/>
                </a:solidFill>
                <a:effectLst/>
              </a:rPr>
              <a:t>Easy to navigate</a:t>
            </a:r>
          </a:p>
          <a:p>
            <a:pPr marL="342900" indent="-342900" algn="l">
              <a:buFont typeface="+mj-lt"/>
              <a:buAutoNum type="arabicPeriod"/>
            </a:pPr>
            <a:r>
              <a:rPr lang="en-US" b="0" i="0" dirty="0">
                <a:solidFill>
                  <a:srgbClr val="000000"/>
                </a:solidFill>
                <a:effectLst/>
              </a:rPr>
              <a:t>Loading and processing speed fast</a:t>
            </a:r>
          </a:p>
          <a:p>
            <a:pPr marL="342900" indent="-342900" algn="l">
              <a:buFont typeface="+mj-lt"/>
              <a:buAutoNum type="arabicPeriod"/>
            </a:pPr>
            <a:r>
              <a:rPr lang="en-US" b="0" i="0" dirty="0">
                <a:solidFill>
                  <a:srgbClr val="000000"/>
                </a:solidFill>
                <a:effectLst/>
              </a:rPr>
              <a:t>User friendly Interface</a:t>
            </a:r>
          </a:p>
          <a:p>
            <a:pPr marL="342900" indent="-342900" algn="l">
              <a:buFont typeface="+mj-lt"/>
              <a:buAutoNum type="arabicPeriod"/>
            </a:pPr>
            <a:r>
              <a:rPr lang="en-US" b="0" i="0" dirty="0">
                <a:solidFill>
                  <a:srgbClr val="000000"/>
                </a:solidFill>
                <a:effectLst/>
              </a:rPr>
              <a:t>Convenient Payment methods</a:t>
            </a:r>
          </a:p>
          <a:p>
            <a:pPr marL="342900" indent="-342900" algn="l">
              <a:buFont typeface="+mj-lt"/>
              <a:buAutoNum type="arabicPeriod"/>
            </a:pPr>
            <a:r>
              <a:rPr lang="en-US" b="0" i="0" dirty="0">
                <a:solidFill>
                  <a:srgbClr val="000000"/>
                </a:solidFill>
                <a:effectLst/>
              </a:rPr>
              <a:t>Guarantee the privacy of the customer</a:t>
            </a:r>
          </a:p>
          <a:p>
            <a:pPr marL="342900" indent="-342900" algn="l">
              <a:buFont typeface="+mj-lt"/>
              <a:buAutoNum type="arabicPeriod"/>
            </a:pPr>
            <a:r>
              <a:rPr lang="en-US" b="0" i="0" dirty="0">
                <a:solidFill>
                  <a:srgbClr val="000000"/>
                </a:solidFill>
                <a:effectLst/>
              </a:rPr>
              <a:t>Availability of several communication channels (email, online rep, twitter, phone etc.)</a:t>
            </a:r>
          </a:p>
        </p:txBody>
      </p:sp>
    </p:spTree>
    <p:extLst>
      <p:ext uri="{BB962C8B-B14F-4D97-AF65-F5344CB8AC3E}">
        <p14:creationId xmlns:p14="http://schemas.microsoft.com/office/powerpoint/2010/main" val="4222763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Observations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4801314"/>
          </a:xfrm>
          <a:prstGeom prst="rect">
            <a:avLst/>
          </a:prstGeom>
          <a:noFill/>
        </p:spPr>
        <p:txBody>
          <a:bodyPr wrap="square" rtlCol="0">
            <a:spAutoFit/>
          </a:bodyPr>
          <a:lstStyle/>
          <a:p>
            <a:pPr algn="l"/>
            <a:r>
              <a:rPr lang="en-US" b="1" i="0" dirty="0">
                <a:solidFill>
                  <a:srgbClr val="000000"/>
                </a:solidFill>
                <a:effectLst/>
              </a:rPr>
              <a:t>60-80 % Customer believe that:</a:t>
            </a:r>
          </a:p>
          <a:p>
            <a:pPr marL="342900" indent="-342900" algn="l">
              <a:buFont typeface="+mj-lt"/>
              <a:buAutoNum type="arabicPeriod"/>
            </a:pPr>
            <a:r>
              <a:rPr lang="en-US" b="0" i="0" dirty="0">
                <a:solidFill>
                  <a:srgbClr val="000000"/>
                </a:solidFill>
                <a:effectLst/>
              </a:rPr>
              <a:t>Shopping on your preferred e-tailer enhances your social status</a:t>
            </a:r>
          </a:p>
          <a:p>
            <a:pPr marL="342900" indent="-342900" algn="l">
              <a:buFont typeface="+mj-lt"/>
              <a:buAutoNum type="arabicPeriod"/>
            </a:pPr>
            <a:r>
              <a:rPr lang="en-US" b="0" i="0" dirty="0">
                <a:solidFill>
                  <a:srgbClr val="000000"/>
                </a:solidFill>
                <a:effectLst/>
              </a:rPr>
              <a:t>You feel gratification shopping on your favorite e-tailer</a:t>
            </a:r>
          </a:p>
          <a:p>
            <a:pPr marL="342900" indent="-342900" algn="l">
              <a:buFont typeface="+mj-lt"/>
              <a:buAutoNum type="arabicPeriod"/>
            </a:pPr>
            <a:r>
              <a:rPr lang="en-US" b="0" i="0" dirty="0">
                <a:solidFill>
                  <a:srgbClr val="000000"/>
                </a:solidFill>
                <a:effectLst/>
              </a:rPr>
              <a:t>Shopping on the website helps you fulfill certain roles</a:t>
            </a:r>
          </a:p>
          <a:p>
            <a:pPr algn="l"/>
            <a:endParaRPr lang="en-US" b="1" i="0" dirty="0">
              <a:solidFill>
                <a:srgbClr val="000000"/>
              </a:solidFill>
              <a:effectLst/>
            </a:endParaRPr>
          </a:p>
          <a:p>
            <a:pPr algn="l"/>
            <a:r>
              <a:rPr lang="en-US" b="1" i="0" dirty="0">
                <a:solidFill>
                  <a:srgbClr val="000000"/>
                </a:solidFill>
                <a:effectLst/>
              </a:rPr>
              <a:t>Customer "Strongly Agree" (rating 5) to:</a:t>
            </a:r>
          </a:p>
          <a:p>
            <a:pPr marL="342900" indent="-342900" algn="l">
              <a:buFont typeface="+mj-lt"/>
              <a:buAutoNum type="arabicPeriod"/>
            </a:pPr>
            <a:r>
              <a:rPr lang="en-US" b="0" i="0" dirty="0">
                <a:solidFill>
                  <a:srgbClr val="000000"/>
                </a:solidFill>
                <a:effectLst/>
              </a:rPr>
              <a:t>Shopping on a good quality website or application</a:t>
            </a:r>
          </a:p>
          <a:p>
            <a:pPr marL="342900" indent="-342900" algn="l">
              <a:buFont typeface="+mj-lt"/>
              <a:buAutoNum type="arabicPeriod"/>
            </a:pPr>
            <a:r>
              <a:rPr lang="en-US" b="0" i="0" dirty="0">
                <a:solidFill>
                  <a:srgbClr val="000000"/>
                </a:solidFill>
                <a:effectLst/>
              </a:rPr>
              <a:t>Net Benefit derived from shopping online</a:t>
            </a:r>
          </a:p>
          <a:p>
            <a:pPr marL="342900" indent="-342900" algn="l">
              <a:buFont typeface="+mj-lt"/>
              <a:buAutoNum type="arabicPeriod"/>
            </a:pPr>
            <a:r>
              <a:rPr lang="en-US" b="0" i="0" dirty="0">
                <a:solidFill>
                  <a:srgbClr val="000000"/>
                </a:solidFill>
                <a:effectLst/>
              </a:rPr>
              <a:t>Customer Trust</a:t>
            </a:r>
          </a:p>
          <a:p>
            <a:pPr marL="342900" indent="-342900" algn="l">
              <a:buFont typeface="+mj-lt"/>
              <a:buAutoNum type="arabicPeriod"/>
            </a:pPr>
            <a:r>
              <a:rPr lang="en-US" b="0" i="0" dirty="0">
                <a:solidFill>
                  <a:srgbClr val="000000"/>
                </a:solidFill>
                <a:effectLst/>
              </a:rPr>
              <a:t>Offering a wide variety of listed product in several category</a:t>
            </a:r>
          </a:p>
          <a:p>
            <a:pPr marL="342900" indent="-342900" algn="l">
              <a:buFont typeface="+mj-lt"/>
              <a:buAutoNum type="arabicPeriod"/>
            </a:pPr>
            <a:r>
              <a:rPr lang="en-US" b="0" i="0" dirty="0">
                <a:solidFill>
                  <a:srgbClr val="000000"/>
                </a:solidFill>
                <a:effectLst/>
              </a:rPr>
              <a:t>Provision of complete and relevant product information</a:t>
            </a:r>
          </a:p>
          <a:p>
            <a:pPr marL="342900" indent="-342900" algn="l">
              <a:buFont typeface="+mj-lt"/>
              <a:buAutoNum type="arabicPeriod"/>
            </a:pPr>
            <a:r>
              <a:rPr lang="en-US" b="0" i="0" dirty="0">
                <a:solidFill>
                  <a:srgbClr val="000000"/>
                </a:solidFill>
                <a:effectLst/>
              </a:rPr>
              <a:t>Monetary savings</a:t>
            </a:r>
          </a:p>
          <a:p>
            <a:pPr marL="342900" indent="-342900" algn="l">
              <a:buFont typeface="+mj-lt"/>
              <a:buAutoNum type="arabicPeriod"/>
            </a:pPr>
            <a:r>
              <a:rPr lang="en-US" b="0" i="0" dirty="0">
                <a:solidFill>
                  <a:srgbClr val="000000"/>
                </a:solidFill>
                <a:effectLst/>
              </a:rPr>
              <a:t>The Convenience of patronizing the online retailer</a:t>
            </a:r>
          </a:p>
          <a:p>
            <a:pPr marL="342900" indent="-342900" algn="l">
              <a:buFont typeface="+mj-lt"/>
              <a:buAutoNum type="arabicPeriod"/>
            </a:pPr>
            <a:r>
              <a:rPr lang="en-US" b="0" i="0" dirty="0">
                <a:solidFill>
                  <a:srgbClr val="000000"/>
                </a:solidFill>
                <a:effectLst/>
              </a:rPr>
              <a:t>Shopping on the website gives you the sense of adventure</a:t>
            </a:r>
          </a:p>
          <a:p>
            <a:pPr algn="l"/>
            <a:endParaRPr lang="en-US" b="1" i="0" dirty="0">
              <a:solidFill>
                <a:srgbClr val="000000"/>
              </a:solidFill>
              <a:effectLst/>
            </a:endParaRPr>
          </a:p>
          <a:p>
            <a:pPr algn="l"/>
            <a:r>
              <a:rPr lang="en-US" b="1" i="0" dirty="0">
                <a:solidFill>
                  <a:srgbClr val="000000"/>
                </a:solidFill>
                <a:effectLst/>
              </a:rPr>
              <a:t>E-commerce to consider their customer satisfaction because this will retain customer loyalty as well as attract potential customers</a:t>
            </a:r>
          </a:p>
        </p:txBody>
      </p:sp>
    </p:spTree>
    <p:extLst>
      <p:ext uri="{BB962C8B-B14F-4D97-AF65-F5344CB8AC3E}">
        <p14:creationId xmlns:p14="http://schemas.microsoft.com/office/powerpoint/2010/main" val="69878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Statement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308126DD-6B4E-1EBC-D042-4181C6674350}"/>
              </a:ext>
            </a:extLst>
          </p:cNvPr>
          <p:cNvSpPr txBox="1"/>
          <p:nvPr/>
        </p:nvSpPr>
        <p:spPr>
          <a:xfrm>
            <a:off x="228600" y="702651"/>
            <a:ext cx="11734800" cy="6186309"/>
          </a:xfrm>
          <a:prstGeom prst="rect">
            <a:avLst/>
          </a:prstGeom>
          <a:noFill/>
        </p:spPr>
        <p:txBody>
          <a:bodyPr wrap="square" rtlCol="0">
            <a:spAutoFit/>
          </a:bodyPr>
          <a:lstStyle/>
          <a:p>
            <a:r>
              <a:rPr lang="en-IN" dirty="0">
                <a:cs typeface="Arial" pitchFamily="34" charset="0"/>
              </a:rPr>
              <a:t>Success of Online store or e-Store is most importantly dependent on </a:t>
            </a:r>
            <a:r>
              <a:rPr lang="en-IN" b="1" i="1" dirty="0">
                <a:cs typeface="Arial" pitchFamily="34" charset="0"/>
              </a:rPr>
              <a:t>Customer satisfaction</a:t>
            </a:r>
            <a:r>
              <a:rPr lang="en-IN" dirty="0">
                <a:cs typeface="Arial" pitchFamily="34" charset="0"/>
              </a:rPr>
              <a:t>.</a:t>
            </a:r>
          </a:p>
          <a:p>
            <a:r>
              <a:rPr lang="en-IN" dirty="0">
                <a:cs typeface="Arial" pitchFamily="34" charset="0"/>
              </a:rPr>
              <a:t>It is one of the most important factors that guarantee its success.</a:t>
            </a:r>
          </a:p>
          <a:p>
            <a:r>
              <a:rPr lang="en-IN" dirty="0">
                <a:cs typeface="Arial" pitchFamily="34" charset="0"/>
              </a:rPr>
              <a:t>Customer satisfaction is a key stimulant of :</a:t>
            </a:r>
          </a:p>
          <a:p>
            <a:pPr marL="681228" indent="-571500">
              <a:buFont typeface="+mj-lt"/>
              <a:buAutoNum type="romanLcPeriod"/>
            </a:pPr>
            <a:r>
              <a:rPr lang="en-IN" dirty="0">
                <a:cs typeface="Arial" pitchFamily="34" charset="0"/>
              </a:rPr>
              <a:t>Purchase, </a:t>
            </a:r>
          </a:p>
          <a:p>
            <a:pPr marL="681228" indent="-571500">
              <a:buFont typeface="+mj-lt"/>
              <a:buAutoNum type="romanLcPeriod"/>
            </a:pPr>
            <a:r>
              <a:rPr lang="en-IN" dirty="0">
                <a:cs typeface="Arial" pitchFamily="34" charset="0"/>
              </a:rPr>
              <a:t>Repurchase Intentions, and </a:t>
            </a:r>
          </a:p>
          <a:p>
            <a:pPr marL="681228" indent="-571500">
              <a:buFont typeface="+mj-lt"/>
              <a:buAutoNum type="romanLcPeriod"/>
            </a:pPr>
            <a:r>
              <a:rPr lang="en-IN" dirty="0">
                <a:cs typeface="Arial" pitchFamily="34" charset="0"/>
              </a:rPr>
              <a:t>Customer Loyalty. </a:t>
            </a:r>
          </a:p>
          <a:p>
            <a:pPr marL="109728"/>
            <a:r>
              <a:rPr lang="en-IN" dirty="0">
                <a:cs typeface="Arial" pitchFamily="34" charset="0"/>
              </a:rPr>
              <a:t>A comprehensive review of the literature, theories and models have been carried out to propose the models for customer activation and customer retention.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pPr marL="109728"/>
            <a:endParaRPr lang="en-IN" dirty="0">
              <a:cs typeface="Arial" pitchFamily="34" charset="0"/>
            </a:endParaRPr>
          </a:p>
          <a:p>
            <a:pPr marL="681228" indent="-571500">
              <a:buNone/>
            </a:pPr>
            <a:r>
              <a:rPr lang="en-IN" dirty="0">
                <a:cs typeface="Arial" pitchFamily="34" charset="0"/>
              </a:rPr>
              <a:t>Five major factors that contributed to the success of an e-commerce store have been identified as: </a:t>
            </a:r>
          </a:p>
          <a:p>
            <a:pPr marL="681228" indent="-571500">
              <a:buFont typeface="+mj-lt"/>
              <a:buAutoNum type="alphaLcPeriod"/>
            </a:pPr>
            <a:r>
              <a:rPr lang="en-IN" dirty="0">
                <a:cs typeface="Arial" pitchFamily="34" charset="0"/>
              </a:rPr>
              <a:t>Service Quality, </a:t>
            </a:r>
          </a:p>
          <a:p>
            <a:pPr marL="681228" indent="-571500">
              <a:buFont typeface="+mj-lt"/>
              <a:buAutoNum type="alphaLcPeriod"/>
            </a:pPr>
            <a:r>
              <a:rPr lang="en-IN" dirty="0">
                <a:cs typeface="Arial" pitchFamily="34" charset="0"/>
              </a:rPr>
              <a:t>System Quality, </a:t>
            </a:r>
          </a:p>
          <a:p>
            <a:pPr marL="681228" indent="-571500">
              <a:buFont typeface="+mj-lt"/>
              <a:buAutoNum type="alphaLcPeriod"/>
            </a:pPr>
            <a:r>
              <a:rPr lang="en-IN" dirty="0">
                <a:cs typeface="Arial" pitchFamily="34" charset="0"/>
              </a:rPr>
              <a:t>Information Quality,</a:t>
            </a:r>
          </a:p>
          <a:p>
            <a:pPr marL="681228" indent="-571500">
              <a:buFont typeface="+mj-lt"/>
              <a:buAutoNum type="alphaLcPeriod"/>
            </a:pPr>
            <a:r>
              <a:rPr lang="en-IN" dirty="0">
                <a:cs typeface="Arial" pitchFamily="34" charset="0"/>
              </a:rPr>
              <a:t>Trust, and </a:t>
            </a:r>
          </a:p>
          <a:p>
            <a:pPr marL="681228" indent="-571500">
              <a:buFont typeface="+mj-lt"/>
              <a:buAutoNum type="alphaLcPeriod"/>
            </a:pPr>
            <a:r>
              <a:rPr lang="en-IN" dirty="0">
                <a:cs typeface="Arial" pitchFamily="34" charset="0"/>
              </a:rPr>
              <a:t>Net benefit. </a:t>
            </a:r>
          </a:p>
          <a:p>
            <a:pPr marL="681228" indent="-571500">
              <a:buFont typeface="+mj-lt"/>
              <a:buAutoNum type="alphaLcPeriod"/>
            </a:pPr>
            <a:r>
              <a:rPr lang="en-IN" dirty="0">
                <a:cs typeface="Arial" pitchFamily="34" charset="0"/>
              </a:rPr>
              <a:t>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cs typeface="Arial" pitchFamily="34" charset="0"/>
            </a:endParaRPr>
          </a:p>
        </p:txBody>
      </p:sp>
    </p:spTree>
    <p:extLst>
      <p:ext uri="{BB962C8B-B14F-4D97-AF65-F5344CB8AC3E}">
        <p14:creationId xmlns:p14="http://schemas.microsoft.com/office/powerpoint/2010/main" val="94057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Statement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Content Placeholder 3" descr="https://www.researchgate.net/profile/Vikas_Kumar146/publication/346412647/figure/fig1/AS:962618307145728@1606517497246/Proposed-customer-retention-model_W640.jpg">
            <a:extLst>
              <a:ext uri="{FF2B5EF4-FFF2-40B4-BE49-F238E27FC236}">
                <a16:creationId xmlns:a16="http://schemas.microsoft.com/office/drawing/2014/main" id="{DE97DDE4-131F-F462-02C6-B2F3C1BDFC6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auto">
          <a:xfrm>
            <a:off x="952099" y="1042220"/>
            <a:ext cx="10163297" cy="4328677"/>
          </a:xfrm>
          <a:prstGeom prst="rect">
            <a:avLst/>
          </a:prstGeom>
          <a:noFill/>
          <a:ln>
            <a:noFill/>
          </a:ln>
        </p:spPr>
      </p:pic>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5909310"/>
          </a:xfrm>
          <a:prstGeom prst="rect">
            <a:avLst/>
          </a:prstGeom>
          <a:noFill/>
        </p:spPr>
        <p:txBody>
          <a:bodyPr wrap="square" rtlCol="0">
            <a:spAutoFit/>
          </a:bodyPr>
          <a:lstStyle/>
          <a:p>
            <a:pPr marL="285750" indent="-285750">
              <a:buFont typeface="Wingdings" panose="05000000000000000000" pitchFamily="2" charset="2"/>
              <a:buChar char="v"/>
            </a:pPr>
            <a:r>
              <a:rPr lang="en-US" dirty="0">
                <a:cs typeface="Arial" pitchFamily="34" charset="0"/>
              </a:rPr>
              <a:t>EDA</a:t>
            </a:r>
          </a:p>
          <a:p>
            <a:pPr marL="285750" indent="-285750">
              <a:buFont typeface="Arial" panose="020B0604020202020204" pitchFamily="34" charset="0"/>
              <a:buChar char="•"/>
            </a:pPr>
            <a:endParaRPr lang="en-US" dirty="0">
              <a:cs typeface="Arial" pitchFamily="34" charset="0"/>
            </a:endParaRPr>
          </a:p>
          <a:p>
            <a:pPr marL="285750" indent="-285750">
              <a:buFont typeface="Arial" panose="020B0604020202020204" pitchFamily="34" charset="0"/>
              <a:buChar char="•"/>
            </a:pPr>
            <a:r>
              <a:rPr lang="en-US" dirty="0">
                <a:cs typeface="Arial" pitchFamily="34" charset="0"/>
              </a:rPr>
              <a:t>While checking data type for data all data are object data type leaving “</a:t>
            </a:r>
            <a:r>
              <a:rPr lang="en-US" dirty="0" err="1">
                <a:cs typeface="Arial" pitchFamily="34" charset="0"/>
              </a:rPr>
              <a:t>Pin_Code</a:t>
            </a:r>
            <a:r>
              <a:rPr lang="en-US" dirty="0">
                <a:cs typeface="Arial" pitchFamily="34" charset="0"/>
              </a:rPr>
              <a:t>” as that is int64 data type.</a:t>
            </a:r>
          </a:p>
          <a:p>
            <a:pPr marL="285750" indent="-285750">
              <a:buFont typeface="Arial" panose="020B0604020202020204" pitchFamily="34" charset="0"/>
              <a:buChar char="•"/>
            </a:pPr>
            <a:r>
              <a:rPr lang="en-US" dirty="0">
                <a:cs typeface="Arial" pitchFamily="34" charset="0"/>
              </a:rPr>
              <a:t>There were no null values in the dataset.</a:t>
            </a:r>
          </a:p>
          <a:p>
            <a:pPr marL="285750" indent="-285750">
              <a:buFont typeface="Arial" panose="020B0604020202020204" pitchFamily="34" charset="0"/>
              <a:buChar char="•"/>
            </a:pPr>
            <a:r>
              <a:rPr lang="en-US" dirty="0">
                <a:cs typeface="Arial" pitchFamily="34" charset="0"/>
              </a:rPr>
              <a:t>There are no columns that are containing “0” in data set.</a:t>
            </a:r>
          </a:p>
          <a:p>
            <a:pPr marL="285750" indent="-285750">
              <a:buFont typeface="Arial" panose="020B0604020202020204" pitchFamily="34" charset="0"/>
              <a:buChar char="•"/>
            </a:pPr>
            <a:r>
              <a:rPr lang="en-US" dirty="0">
                <a:cs typeface="Arial" pitchFamily="34" charset="0"/>
              </a:rPr>
              <a:t>As we can see that there are repeated values in “</a:t>
            </a:r>
            <a:r>
              <a:rPr lang="en-US" dirty="0" err="1">
                <a:cs typeface="Arial" pitchFamily="34" charset="0"/>
              </a:rPr>
              <a:t>Purchase_Frequency</a:t>
            </a:r>
            <a:r>
              <a:rPr lang="en-US" dirty="0">
                <a:cs typeface="Arial" pitchFamily="34" charset="0"/>
              </a:rPr>
              <a:t>” &amp; “</a:t>
            </a:r>
            <a:r>
              <a:rPr lang="en-US" dirty="0" err="1">
                <a:cs typeface="Arial" pitchFamily="34" charset="0"/>
              </a:rPr>
              <a:t>Internet_Access_Mode</a:t>
            </a:r>
            <a:r>
              <a:rPr lang="en-US" dirty="0">
                <a:cs typeface="Arial" pitchFamily="34" charset="0"/>
              </a:rPr>
              <a:t>” so we will remove those to get the real data set which will further help in ML.</a:t>
            </a:r>
          </a:p>
          <a:p>
            <a:endParaRPr lang="en-US" dirty="0">
              <a:cs typeface="Arial" pitchFamily="34" charset="0"/>
            </a:endParaRPr>
          </a:p>
          <a:p>
            <a:pPr marL="285750" indent="-285750">
              <a:buFont typeface="Wingdings" panose="05000000000000000000" pitchFamily="2" charset="2"/>
              <a:buChar char="v"/>
            </a:pPr>
            <a:r>
              <a:rPr lang="en-US" dirty="0">
                <a:cs typeface="Arial" pitchFamily="34" charset="0"/>
              </a:rPr>
              <a:t>Data Visualization</a:t>
            </a:r>
          </a:p>
          <a:p>
            <a:endParaRPr lang="en-US" dirty="0">
              <a:cs typeface="Arial" pitchFamily="34" charset="0"/>
            </a:endParaRPr>
          </a:p>
          <a:p>
            <a:r>
              <a:rPr lang="en-US" dirty="0">
                <a:cs typeface="Arial" pitchFamily="34" charset="0"/>
              </a:rPr>
              <a:t>- Using Univariate Analysis</a:t>
            </a:r>
          </a:p>
          <a:p>
            <a:pPr marL="285750" indent="-285750">
              <a:buFont typeface="Arial" panose="020B0604020202020204" pitchFamily="34" charset="0"/>
              <a:buChar char="•"/>
            </a:pPr>
            <a:r>
              <a:rPr lang="en-US" dirty="0">
                <a:cs typeface="Arial" pitchFamily="34" charset="0"/>
              </a:rPr>
              <a:t>Count plotting for categorical columns</a:t>
            </a:r>
          </a:p>
          <a:p>
            <a:r>
              <a:rPr lang="en-US" dirty="0">
                <a:cs typeface="Arial" pitchFamily="34" charset="0"/>
              </a:rPr>
              <a:t>1. Gender	</a:t>
            </a:r>
          </a:p>
          <a:p>
            <a:pPr marL="285750" indent="-285750">
              <a:buFont typeface="Arial" panose="020B0604020202020204" pitchFamily="34" charset="0"/>
              <a:buChar char="•"/>
            </a:pPr>
            <a:r>
              <a:rPr lang="en-US" dirty="0">
                <a:cs typeface="Arial" pitchFamily="34" charset="0"/>
              </a:rPr>
              <a:t>As shown in Fig.1 Female customers are more as compared to male.</a:t>
            </a:r>
          </a:p>
          <a:p>
            <a:endParaRPr lang="en-US" dirty="0">
              <a:cs typeface="Arial" pitchFamily="34" charset="0"/>
            </a:endParaRPr>
          </a:p>
          <a:p>
            <a:r>
              <a:rPr lang="en-US" dirty="0">
                <a:cs typeface="Arial" pitchFamily="34" charset="0"/>
              </a:rPr>
              <a:t>2. Age</a:t>
            </a:r>
          </a:p>
          <a:p>
            <a:pPr marL="285750" indent="-285750">
              <a:buFont typeface="Arial" panose="020B0604020202020204" pitchFamily="34" charset="0"/>
              <a:buChar char="•"/>
            </a:pPr>
            <a:r>
              <a:rPr lang="en-US" dirty="0">
                <a:cs typeface="Arial" pitchFamily="34" charset="0"/>
              </a:rPr>
              <a:t>As shown in Fig. 2 Age range of 31-40 are more than other age ranges</a:t>
            </a:r>
          </a:p>
          <a:p>
            <a:endParaRPr lang="en-US" dirty="0">
              <a:cs typeface="Arial" pitchFamily="34" charset="0"/>
            </a:endParaRPr>
          </a:p>
          <a:p>
            <a:r>
              <a:rPr lang="en-US" dirty="0">
                <a:cs typeface="Arial" pitchFamily="34" charset="0"/>
              </a:rPr>
              <a:t>3. City of Shopping</a:t>
            </a:r>
          </a:p>
          <a:p>
            <a:pPr marL="285750" indent="-285750">
              <a:buFont typeface="Arial" panose="020B0604020202020204" pitchFamily="34" charset="0"/>
              <a:buChar char="•"/>
            </a:pPr>
            <a:r>
              <a:rPr lang="en-US" dirty="0">
                <a:cs typeface="Arial" pitchFamily="34" charset="0"/>
              </a:rPr>
              <a:t>As shown in Fig. 3 count of online shopping in Delhi is more than other</a:t>
            </a:r>
          </a:p>
          <a:p>
            <a:r>
              <a:rPr lang="en-US" dirty="0">
                <a:cs typeface="Arial" pitchFamily="34" charset="0"/>
              </a:rPr>
              <a:t>cities.</a:t>
            </a:r>
          </a:p>
        </p:txBody>
      </p:sp>
      <p:pic>
        <p:nvPicPr>
          <p:cNvPr id="6" name="Picture 5">
            <a:extLst>
              <a:ext uri="{FF2B5EF4-FFF2-40B4-BE49-F238E27FC236}">
                <a16:creationId xmlns:a16="http://schemas.microsoft.com/office/drawing/2014/main" id="{519FA2E0-011F-60C4-70F6-457A6AAD59E4}"/>
              </a:ext>
            </a:extLst>
          </p:cNvPr>
          <p:cNvPicPr>
            <a:picLocks noChangeAspect="1"/>
          </p:cNvPicPr>
          <p:nvPr/>
        </p:nvPicPr>
        <p:blipFill>
          <a:blip r:embed="rId3"/>
          <a:stretch>
            <a:fillRect/>
          </a:stretch>
        </p:blipFill>
        <p:spPr>
          <a:xfrm>
            <a:off x="7354364" y="3156527"/>
            <a:ext cx="1992372" cy="1337118"/>
          </a:xfrm>
          <a:prstGeom prst="rect">
            <a:avLst/>
          </a:prstGeom>
        </p:spPr>
      </p:pic>
      <p:pic>
        <p:nvPicPr>
          <p:cNvPr id="9" name="Picture 8">
            <a:extLst>
              <a:ext uri="{FF2B5EF4-FFF2-40B4-BE49-F238E27FC236}">
                <a16:creationId xmlns:a16="http://schemas.microsoft.com/office/drawing/2014/main" id="{C8B1E4AE-F506-779A-5E82-CFBBBB2C3D65}"/>
              </a:ext>
            </a:extLst>
          </p:cNvPr>
          <p:cNvPicPr>
            <a:picLocks noChangeAspect="1"/>
          </p:cNvPicPr>
          <p:nvPr/>
        </p:nvPicPr>
        <p:blipFill>
          <a:blip r:embed="rId4"/>
          <a:stretch>
            <a:fillRect/>
          </a:stretch>
        </p:blipFill>
        <p:spPr>
          <a:xfrm>
            <a:off x="9754014" y="4254947"/>
            <a:ext cx="1992372" cy="1337118"/>
          </a:xfrm>
          <a:prstGeom prst="rect">
            <a:avLst/>
          </a:prstGeom>
        </p:spPr>
      </p:pic>
      <p:pic>
        <p:nvPicPr>
          <p:cNvPr id="12" name="Picture 11">
            <a:extLst>
              <a:ext uri="{FF2B5EF4-FFF2-40B4-BE49-F238E27FC236}">
                <a16:creationId xmlns:a16="http://schemas.microsoft.com/office/drawing/2014/main" id="{86820215-57CB-1BC7-195F-392372D4E7D9}"/>
              </a:ext>
            </a:extLst>
          </p:cNvPr>
          <p:cNvPicPr>
            <a:picLocks noChangeAspect="1"/>
          </p:cNvPicPr>
          <p:nvPr/>
        </p:nvPicPr>
        <p:blipFill>
          <a:blip r:embed="rId5"/>
          <a:stretch>
            <a:fillRect/>
          </a:stretch>
        </p:blipFill>
        <p:spPr>
          <a:xfrm>
            <a:off x="7558003" y="5490976"/>
            <a:ext cx="1992372" cy="1337117"/>
          </a:xfrm>
          <a:prstGeom prst="rect">
            <a:avLst/>
          </a:prstGeom>
        </p:spPr>
      </p:pic>
      <p:sp>
        <p:nvSpPr>
          <p:cNvPr id="13" name="TextBox 12">
            <a:extLst>
              <a:ext uri="{FF2B5EF4-FFF2-40B4-BE49-F238E27FC236}">
                <a16:creationId xmlns:a16="http://schemas.microsoft.com/office/drawing/2014/main" id="{69358FAD-D749-EAAA-4CFA-F527153F947B}"/>
              </a:ext>
            </a:extLst>
          </p:cNvPr>
          <p:cNvSpPr txBox="1"/>
          <p:nvPr/>
        </p:nvSpPr>
        <p:spPr>
          <a:xfrm>
            <a:off x="9346736" y="3509733"/>
            <a:ext cx="1689455" cy="369332"/>
          </a:xfrm>
          <a:prstGeom prst="rect">
            <a:avLst/>
          </a:prstGeom>
          <a:noFill/>
        </p:spPr>
        <p:txBody>
          <a:bodyPr wrap="square" rtlCol="0">
            <a:spAutoFit/>
          </a:bodyPr>
          <a:lstStyle/>
          <a:p>
            <a:r>
              <a:rPr lang="en-US" dirty="0"/>
              <a:t>Fig.1</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091896" y="4730741"/>
            <a:ext cx="1689455" cy="369332"/>
          </a:xfrm>
          <a:prstGeom prst="rect">
            <a:avLst/>
          </a:prstGeom>
          <a:noFill/>
        </p:spPr>
        <p:txBody>
          <a:bodyPr wrap="square" rtlCol="0">
            <a:spAutoFit/>
          </a:bodyPr>
          <a:lstStyle/>
          <a:p>
            <a:r>
              <a:rPr lang="en-US" dirty="0"/>
              <a:t>Fig.2</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9463909" y="5903450"/>
            <a:ext cx="1689455" cy="369332"/>
          </a:xfrm>
          <a:prstGeom prst="rect">
            <a:avLst/>
          </a:prstGeom>
          <a:noFill/>
        </p:spPr>
        <p:txBody>
          <a:bodyPr wrap="square" rtlCol="0">
            <a:spAutoFit/>
          </a:bodyPr>
          <a:lstStyle/>
          <a:p>
            <a:r>
              <a:rPr lang="en-US" dirty="0"/>
              <a:t>Fig.3</a:t>
            </a:r>
            <a:endParaRPr lang="en-IN" dirty="0"/>
          </a:p>
        </p:txBody>
      </p:sp>
    </p:spTree>
    <p:extLst>
      <p:ext uri="{BB962C8B-B14F-4D97-AF65-F5344CB8AC3E}">
        <p14:creationId xmlns:p14="http://schemas.microsoft.com/office/powerpoint/2010/main" val="308723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632311"/>
          </a:xfrm>
          <a:prstGeom prst="rect">
            <a:avLst/>
          </a:prstGeom>
          <a:noFill/>
        </p:spPr>
        <p:txBody>
          <a:bodyPr wrap="square" rtlCol="0">
            <a:spAutoFit/>
          </a:bodyPr>
          <a:lstStyle/>
          <a:p>
            <a:r>
              <a:rPr lang="en-US" dirty="0">
                <a:cs typeface="Arial" pitchFamily="34" charset="0"/>
              </a:rPr>
              <a:t>4. Pin Code</a:t>
            </a:r>
          </a:p>
          <a:p>
            <a:pPr marL="285750" indent="-285750">
              <a:buFont typeface="Arial" panose="020B0604020202020204" pitchFamily="34" charset="0"/>
              <a:buChar char="•"/>
            </a:pPr>
            <a:r>
              <a:rPr lang="en-US" dirty="0">
                <a:cs typeface="Arial" pitchFamily="34" charset="0"/>
              </a:rPr>
              <a:t>As shown in Fig.4 201308 area done more shopping than other pin code areas.</a:t>
            </a:r>
          </a:p>
          <a:p>
            <a:endParaRPr lang="en-US" dirty="0">
              <a:cs typeface="Arial" pitchFamily="34" charset="0"/>
            </a:endParaRPr>
          </a:p>
          <a:p>
            <a:r>
              <a:rPr lang="en-US" dirty="0">
                <a:cs typeface="Arial" pitchFamily="34" charset="0"/>
              </a:rPr>
              <a:t>5. Online Shopping Since</a:t>
            </a:r>
          </a:p>
          <a:p>
            <a:pPr marL="285750" indent="-285750">
              <a:buFont typeface="Arial" panose="020B0604020202020204" pitchFamily="34" charset="0"/>
              <a:buChar char="•"/>
            </a:pPr>
            <a:r>
              <a:rPr lang="en-US" dirty="0">
                <a:cs typeface="Arial" pitchFamily="34" charset="0"/>
              </a:rPr>
              <a:t>As shown in Fig. 5 Above 4 years are more than other years range.</a:t>
            </a:r>
          </a:p>
          <a:p>
            <a:endParaRPr lang="en-US" dirty="0">
              <a:cs typeface="Arial" pitchFamily="34" charset="0"/>
            </a:endParaRPr>
          </a:p>
          <a:p>
            <a:r>
              <a:rPr lang="en-US" dirty="0">
                <a:cs typeface="Arial" pitchFamily="34" charset="0"/>
              </a:rPr>
              <a:t>6. Purchase Frequency</a:t>
            </a:r>
          </a:p>
          <a:p>
            <a:pPr marL="285750" indent="-285750">
              <a:buFont typeface="Arial" panose="020B0604020202020204" pitchFamily="34" charset="0"/>
              <a:buChar char="•"/>
            </a:pPr>
            <a:r>
              <a:rPr lang="en-US" dirty="0">
                <a:cs typeface="Arial" pitchFamily="34" charset="0"/>
              </a:rPr>
              <a:t>As shown in Fig. 6 count of online shopping in Delhi is more than other cities.</a:t>
            </a:r>
          </a:p>
          <a:p>
            <a:endParaRPr lang="en-US" dirty="0">
              <a:cs typeface="Arial" pitchFamily="34" charset="0"/>
            </a:endParaRPr>
          </a:p>
          <a:p>
            <a:r>
              <a:rPr lang="en-US" dirty="0">
                <a:cs typeface="Arial" pitchFamily="34" charset="0"/>
              </a:rPr>
              <a:t>7. Internet Access Mode</a:t>
            </a:r>
          </a:p>
          <a:p>
            <a:pPr marL="285750" indent="-285750">
              <a:buFont typeface="Arial" panose="020B0604020202020204" pitchFamily="34" charset="0"/>
              <a:buChar char="•"/>
            </a:pPr>
            <a:r>
              <a:rPr lang="en-US" dirty="0">
                <a:cs typeface="Arial" pitchFamily="34" charset="0"/>
              </a:rPr>
              <a:t>As shown in Fig. 7 shopping through Mobile Internet is more than others.</a:t>
            </a:r>
          </a:p>
          <a:p>
            <a:endParaRPr lang="en-US" dirty="0">
              <a:cs typeface="Arial" pitchFamily="34" charset="0"/>
            </a:endParaRPr>
          </a:p>
          <a:p>
            <a:r>
              <a:rPr lang="en-US" dirty="0">
                <a:cs typeface="Arial" pitchFamily="34" charset="0"/>
              </a:rPr>
              <a:t>8. Device Used</a:t>
            </a:r>
          </a:p>
          <a:p>
            <a:pPr marL="285750" indent="-285750">
              <a:buFont typeface="Arial" panose="020B0604020202020204" pitchFamily="34" charset="0"/>
              <a:buChar char="•"/>
            </a:pPr>
            <a:r>
              <a:rPr lang="en-US" dirty="0">
                <a:cs typeface="Arial" pitchFamily="34" charset="0"/>
              </a:rPr>
              <a:t>As shown in Fig. 8 major Smartphone is used for the online shopping.</a:t>
            </a:r>
          </a:p>
          <a:p>
            <a:endParaRPr lang="en-US" dirty="0">
              <a:cs typeface="Arial" pitchFamily="34" charset="0"/>
            </a:endParaRPr>
          </a:p>
          <a:p>
            <a:r>
              <a:rPr lang="en-US" dirty="0">
                <a:cs typeface="Arial" pitchFamily="34" charset="0"/>
              </a:rPr>
              <a:t>9. Mobile Screen Size</a:t>
            </a:r>
          </a:p>
          <a:p>
            <a:pPr marL="285750" indent="-285750">
              <a:buFont typeface="Arial" panose="020B0604020202020204" pitchFamily="34" charset="0"/>
              <a:buChar char="•"/>
            </a:pPr>
            <a:r>
              <a:rPr lang="en-US" dirty="0">
                <a:cs typeface="Arial" pitchFamily="34" charset="0"/>
              </a:rPr>
              <a:t>As shown in Fig. 9 Other category scree size Smartphone is mostly used </a:t>
            </a:r>
          </a:p>
          <a:p>
            <a:r>
              <a:rPr lang="en-US" dirty="0">
                <a:cs typeface="Arial" pitchFamily="34" charset="0"/>
              </a:rPr>
              <a:t>for the online shopping.</a:t>
            </a:r>
          </a:p>
          <a:p>
            <a:endParaRPr lang="en-US" dirty="0">
              <a:cs typeface="Arial" pitchFamily="34" charset="0"/>
            </a:endParaRPr>
          </a:p>
          <a:p>
            <a:endParaRPr lang="en-US" dirty="0">
              <a:cs typeface="Arial" pitchFamily="34" charset="0"/>
            </a:endParaRPr>
          </a:p>
        </p:txBody>
      </p:sp>
      <p:sp>
        <p:nvSpPr>
          <p:cNvPr id="13" name="TextBox 12">
            <a:extLst>
              <a:ext uri="{FF2B5EF4-FFF2-40B4-BE49-F238E27FC236}">
                <a16:creationId xmlns:a16="http://schemas.microsoft.com/office/drawing/2014/main" id="{69358FAD-D749-EAAA-4CFA-F527153F947B}"/>
              </a:ext>
            </a:extLst>
          </p:cNvPr>
          <p:cNvSpPr txBox="1"/>
          <p:nvPr/>
        </p:nvSpPr>
        <p:spPr>
          <a:xfrm>
            <a:off x="10160752" y="1008198"/>
            <a:ext cx="1689455" cy="369332"/>
          </a:xfrm>
          <a:prstGeom prst="rect">
            <a:avLst/>
          </a:prstGeom>
          <a:noFill/>
        </p:spPr>
        <p:txBody>
          <a:bodyPr wrap="square" rtlCol="0">
            <a:spAutoFit/>
          </a:bodyPr>
          <a:lstStyle/>
          <a:p>
            <a:r>
              <a:rPr lang="en-US" dirty="0"/>
              <a:t>Fig.4</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674264" y="1969113"/>
            <a:ext cx="1689455" cy="369332"/>
          </a:xfrm>
          <a:prstGeom prst="rect">
            <a:avLst/>
          </a:prstGeom>
          <a:noFill/>
        </p:spPr>
        <p:txBody>
          <a:bodyPr wrap="square" rtlCol="0">
            <a:spAutoFit/>
          </a:bodyPr>
          <a:lstStyle/>
          <a:p>
            <a:r>
              <a:rPr lang="en-US" dirty="0"/>
              <a:t>Fig.5</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9954575" y="2819991"/>
            <a:ext cx="1689455" cy="369332"/>
          </a:xfrm>
          <a:prstGeom prst="rect">
            <a:avLst/>
          </a:prstGeom>
          <a:noFill/>
        </p:spPr>
        <p:txBody>
          <a:bodyPr wrap="square" rtlCol="0">
            <a:spAutoFit/>
          </a:bodyPr>
          <a:lstStyle/>
          <a:p>
            <a:r>
              <a:rPr lang="en-US" dirty="0"/>
              <a:t>Fig.6</a:t>
            </a:r>
            <a:endParaRPr lang="en-IN" dirty="0"/>
          </a:p>
        </p:txBody>
      </p:sp>
      <p:pic>
        <p:nvPicPr>
          <p:cNvPr id="5" name="Picture 4">
            <a:extLst>
              <a:ext uri="{FF2B5EF4-FFF2-40B4-BE49-F238E27FC236}">
                <a16:creationId xmlns:a16="http://schemas.microsoft.com/office/drawing/2014/main" id="{38EA77A9-34AA-CB95-F1C2-CB704C4B4779}"/>
              </a:ext>
            </a:extLst>
          </p:cNvPr>
          <p:cNvPicPr>
            <a:picLocks noChangeAspect="1"/>
          </p:cNvPicPr>
          <p:nvPr/>
        </p:nvPicPr>
        <p:blipFill>
          <a:blip r:embed="rId3"/>
          <a:stretch>
            <a:fillRect/>
          </a:stretch>
        </p:blipFill>
        <p:spPr>
          <a:xfrm>
            <a:off x="8225639" y="770700"/>
            <a:ext cx="1821921" cy="1040796"/>
          </a:xfrm>
          <a:prstGeom prst="rect">
            <a:avLst/>
          </a:prstGeom>
        </p:spPr>
      </p:pic>
      <p:pic>
        <p:nvPicPr>
          <p:cNvPr id="10" name="Picture 9">
            <a:extLst>
              <a:ext uri="{FF2B5EF4-FFF2-40B4-BE49-F238E27FC236}">
                <a16:creationId xmlns:a16="http://schemas.microsoft.com/office/drawing/2014/main" id="{D1CCEF50-1352-0C26-C845-951AAE7928EE}"/>
              </a:ext>
            </a:extLst>
          </p:cNvPr>
          <p:cNvPicPr>
            <a:picLocks noChangeAspect="1"/>
          </p:cNvPicPr>
          <p:nvPr/>
        </p:nvPicPr>
        <p:blipFill>
          <a:blip r:embed="rId4"/>
          <a:stretch>
            <a:fillRect/>
          </a:stretch>
        </p:blipFill>
        <p:spPr>
          <a:xfrm>
            <a:off x="10309404" y="1573186"/>
            <a:ext cx="1689455" cy="1020149"/>
          </a:xfrm>
          <a:prstGeom prst="rect">
            <a:avLst/>
          </a:prstGeom>
        </p:spPr>
      </p:pic>
      <p:pic>
        <p:nvPicPr>
          <p:cNvPr id="18" name="Picture 17">
            <a:extLst>
              <a:ext uri="{FF2B5EF4-FFF2-40B4-BE49-F238E27FC236}">
                <a16:creationId xmlns:a16="http://schemas.microsoft.com/office/drawing/2014/main" id="{6579EC46-6089-4351-B7E7-5C2152417B5A}"/>
              </a:ext>
            </a:extLst>
          </p:cNvPr>
          <p:cNvPicPr>
            <a:picLocks noChangeAspect="1"/>
          </p:cNvPicPr>
          <p:nvPr/>
        </p:nvPicPr>
        <p:blipFill>
          <a:blip r:embed="rId5"/>
          <a:stretch>
            <a:fillRect/>
          </a:stretch>
        </p:blipFill>
        <p:spPr>
          <a:xfrm>
            <a:off x="8167449" y="2604646"/>
            <a:ext cx="1766484" cy="954831"/>
          </a:xfrm>
          <a:prstGeom prst="rect">
            <a:avLst/>
          </a:prstGeom>
        </p:spPr>
      </p:pic>
      <p:pic>
        <p:nvPicPr>
          <p:cNvPr id="20" name="Picture 19">
            <a:extLst>
              <a:ext uri="{FF2B5EF4-FFF2-40B4-BE49-F238E27FC236}">
                <a16:creationId xmlns:a16="http://schemas.microsoft.com/office/drawing/2014/main" id="{42CB8C04-D842-DF46-7CC4-A7BBE5DCDF23}"/>
              </a:ext>
            </a:extLst>
          </p:cNvPr>
          <p:cNvPicPr>
            <a:picLocks noChangeAspect="1"/>
          </p:cNvPicPr>
          <p:nvPr/>
        </p:nvPicPr>
        <p:blipFill>
          <a:blip r:embed="rId6"/>
          <a:stretch>
            <a:fillRect/>
          </a:stretch>
        </p:blipFill>
        <p:spPr>
          <a:xfrm>
            <a:off x="10286353" y="3333117"/>
            <a:ext cx="1912099" cy="1088659"/>
          </a:xfrm>
          <a:prstGeom prst="rect">
            <a:avLst/>
          </a:prstGeom>
        </p:spPr>
      </p:pic>
      <p:pic>
        <p:nvPicPr>
          <p:cNvPr id="22" name="Picture 21">
            <a:extLst>
              <a:ext uri="{FF2B5EF4-FFF2-40B4-BE49-F238E27FC236}">
                <a16:creationId xmlns:a16="http://schemas.microsoft.com/office/drawing/2014/main" id="{74620A3B-BEFF-3296-3158-379AC6E611FE}"/>
              </a:ext>
            </a:extLst>
          </p:cNvPr>
          <p:cNvPicPr>
            <a:picLocks noChangeAspect="1"/>
          </p:cNvPicPr>
          <p:nvPr/>
        </p:nvPicPr>
        <p:blipFill>
          <a:blip r:embed="rId7"/>
          <a:stretch>
            <a:fillRect/>
          </a:stretch>
        </p:blipFill>
        <p:spPr>
          <a:xfrm>
            <a:off x="7966853" y="4286448"/>
            <a:ext cx="2089129" cy="1129229"/>
          </a:xfrm>
          <a:prstGeom prst="rect">
            <a:avLst/>
          </a:prstGeom>
        </p:spPr>
      </p:pic>
      <p:pic>
        <p:nvPicPr>
          <p:cNvPr id="24" name="Picture 23">
            <a:extLst>
              <a:ext uri="{FF2B5EF4-FFF2-40B4-BE49-F238E27FC236}">
                <a16:creationId xmlns:a16="http://schemas.microsoft.com/office/drawing/2014/main" id="{463D7360-3835-DA9F-04BB-23086725C578}"/>
              </a:ext>
            </a:extLst>
          </p:cNvPr>
          <p:cNvPicPr>
            <a:picLocks noChangeAspect="1"/>
          </p:cNvPicPr>
          <p:nvPr/>
        </p:nvPicPr>
        <p:blipFill>
          <a:blip r:embed="rId8"/>
          <a:stretch>
            <a:fillRect/>
          </a:stretch>
        </p:blipFill>
        <p:spPr>
          <a:xfrm>
            <a:off x="10101436" y="5495703"/>
            <a:ext cx="2040605" cy="1102851"/>
          </a:xfrm>
          <a:prstGeom prst="rect">
            <a:avLst/>
          </a:prstGeom>
        </p:spPr>
      </p:pic>
      <p:sp>
        <p:nvSpPr>
          <p:cNvPr id="25" name="TextBox 24">
            <a:extLst>
              <a:ext uri="{FF2B5EF4-FFF2-40B4-BE49-F238E27FC236}">
                <a16:creationId xmlns:a16="http://schemas.microsoft.com/office/drawing/2014/main" id="{FE1318AD-045B-1009-0BAD-FBFB4F2BBDBF}"/>
              </a:ext>
            </a:extLst>
          </p:cNvPr>
          <p:cNvSpPr txBox="1"/>
          <p:nvPr/>
        </p:nvSpPr>
        <p:spPr>
          <a:xfrm>
            <a:off x="9432283" y="3648350"/>
            <a:ext cx="1689455" cy="369332"/>
          </a:xfrm>
          <a:prstGeom prst="rect">
            <a:avLst/>
          </a:prstGeom>
          <a:noFill/>
        </p:spPr>
        <p:txBody>
          <a:bodyPr wrap="square" rtlCol="0">
            <a:spAutoFit/>
          </a:bodyPr>
          <a:lstStyle/>
          <a:p>
            <a:r>
              <a:rPr lang="en-US" dirty="0"/>
              <a:t>Fig.7</a:t>
            </a:r>
            <a:endParaRPr lang="en-IN" dirty="0"/>
          </a:p>
        </p:txBody>
      </p:sp>
      <p:sp>
        <p:nvSpPr>
          <p:cNvPr id="26" name="TextBox 25">
            <a:extLst>
              <a:ext uri="{FF2B5EF4-FFF2-40B4-BE49-F238E27FC236}">
                <a16:creationId xmlns:a16="http://schemas.microsoft.com/office/drawing/2014/main" id="{E88E1ED3-7215-2BEC-9139-724DF20D8562}"/>
              </a:ext>
            </a:extLst>
          </p:cNvPr>
          <p:cNvSpPr txBox="1"/>
          <p:nvPr/>
        </p:nvSpPr>
        <p:spPr>
          <a:xfrm>
            <a:off x="10148887" y="4571814"/>
            <a:ext cx="1689455" cy="369332"/>
          </a:xfrm>
          <a:prstGeom prst="rect">
            <a:avLst/>
          </a:prstGeom>
          <a:noFill/>
        </p:spPr>
        <p:txBody>
          <a:bodyPr wrap="square" rtlCol="0">
            <a:spAutoFit/>
          </a:bodyPr>
          <a:lstStyle/>
          <a:p>
            <a:r>
              <a:rPr lang="en-US" dirty="0"/>
              <a:t>Fig.8</a:t>
            </a:r>
            <a:endParaRPr lang="en-IN" dirty="0"/>
          </a:p>
        </p:txBody>
      </p:sp>
      <p:sp>
        <p:nvSpPr>
          <p:cNvPr id="27" name="TextBox 26">
            <a:extLst>
              <a:ext uri="{FF2B5EF4-FFF2-40B4-BE49-F238E27FC236}">
                <a16:creationId xmlns:a16="http://schemas.microsoft.com/office/drawing/2014/main" id="{55AE52CA-0593-759B-AB22-E1DFE2E016B5}"/>
              </a:ext>
            </a:extLst>
          </p:cNvPr>
          <p:cNvSpPr txBox="1"/>
          <p:nvPr/>
        </p:nvSpPr>
        <p:spPr>
          <a:xfrm>
            <a:off x="9446947" y="5813514"/>
            <a:ext cx="1689455" cy="369332"/>
          </a:xfrm>
          <a:prstGeom prst="rect">
            <a:avLst/>
          </a:prstGeom>
          <a:noFill/>
        </p:spPr>
        <p:txBody>
          <a:bodyPr wrap="square" rtlCol="0">
            <a:spAutoFit/>
          </a:bodyPr>
          <a:lstStyle/>
          <a:p>
            <a:r>
              <a:rPr lang="en-US" dirty="0"/>
              <a:t>Fig.9</a:t>
            </a:r>
            <a:endParaRPr lang="en-IN" dirty="0"/>
          </a:p>
        </p:txBody>
      </p:sp>
    </p:spTree>
    <p:extLst>
      <p:ext uri="{BB962C8B-B14F-4D97-AF65-F5344CB8AC3E}">
        <p14:creationId xmlns:p14="http://schemas.microsoft.com/office/powerpoint/2010/main" val="370939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909310"/>
          </a:xfrm>
          <a:prstGeom prst="rect">
            <a:avLst/>
          </a:prstGeom>
          <a:noFill/>
        </p:spPr>
        <p:txBody>
          <a:bodyPr wrap="square" rtlCol="0">
            <a:spAutoFit/>
          </a:bodyPr>
          <a:lstStyle/>
          <a:p>
            <a:r>
              <a:rPr lang="en-US" dirty="0">
                <a:cs typeface="Arial" pitchFamily="34" charset="0"/>
              </a:rPr>
              <a:t>10. Device Operating System</a:t>
            </a:r>
          </a:p>
          <a:p>
            <a:pPr marL="285750" indent="-285750">
              <a:buFont typeface="Arial" panose="020B0604020202020204" pitchFamily="34" charset="0"/>
              <a:buChar char="•"/>
            </a:pPr>
            <a:r>
              <a:rPr lang="en-US" dirty="0">
                <a:cs typeface="Arial" pitchFamily="34" charset="0"/>
              </a:rPr>
              <a:t>As shown in Fig.10 count of Windows/windows Mobile OS are used </a:t>
            </a:r>
          </a:p>
          <a:p>
            <a:r>
              <a:rPr lang="en-US" dirty="0">
                <a:cs typeface="Arial" pitchFamily="34" charset="0"/>
              </a:rPr>
              <a:t>for shopping more than other.</a:t>
            </a:r>
          </a:p>
          <a:p>
            <a:endParaRPr lang="en-US" dirty="0">
              <a:cs typeface="Arial" pitchFamily="34" charset="0"/>
            </a:endParaRPr>
          </a:p>
          <a:p>
            <a:r>
              <a:rPr lang="en-US" dirty="0">
                <a:cs typeface="Arial" pitchFamily="34" charset="0"/>
              </a:rPr>
              <a:t>11. Browser Used</a:t>
            </a:r>
          </a:p>
          <a:p>
            <a:pPr marL="285750" indent="-285750">
              <a:buFont typeface="Arial" panose="020B0604020202020204" pitchFamily="34" charset="0"/>
              <a:buChar char="•"/>
            </a:pPr>
            <a:r>
              <a:rPr lang="en-US" dirty="0">
                <a:cs typeface="Arial" pitchFamily="34" charset="0"/>
              </a:rPr>
              <a:t>As shown in Fig. 11 count of Google chrome is used for shopping.</a:t>
            </a:r>
          </a:p>
          <a:p>
            <a:endParaRPr lang="en-US" dirty="0">
              <a:cs typeface="Arial" pitchFamily="34" charset="0"/>
            </a:endParaRPr>
          </a:p>
          <a:p>
            <a:r>
              <a:rPr lang="en-US" dirty="0">
                <a:cs typeface="Arial" pitchFamily="34" charset="0"/>
              </a:rPr>
              <a:t>12. Channel Followed</a:t>
            </a:r>
          </a:p>
          <a:p>
            <a:pPr marL="285750" indent="-285750">
              <a:buFont typeface="Arial" panose="020B0604020202020204" pitchFamily="34" charset="0"/>
              <a:buChar char="•"/>
            </a:pPr>
            <a:r>
              <a:rPr lang="en-US" dirty="0">
                <a:cs typeface="Arial" pitchFamily="34" charset="0"/>
              </a:rPr>
              <a:t>As shown in Fig. 12 count of Search Engine is more than other channels..</a:t>
            </a:r>
          </a:p>
          <a:p>
            <a:endParaRPr lang="en-US" dirty="0">
              <a:cs typeface="Arial" pitchFamily="34" charset="0"/>
            </a:endParaRPr>
          </a:p>
          <a:p>
            <a:r>
              <a:rPr lang="en-US" dirty="0">
                <a:cs typeface="Arial" pitchFamily="34" charset="0"/>
              </a:rPr>
              <a:t>13. Login Method</a:t>
            </a:r>
          </a:p>
          <a:p>
            <a:pPr marL="285750" indent="-285750">
              <a:buFont typeface="Arial" panose="020B0604020202020204" pitchFamily="34" charset="0"/>
              <a:buChar char="•"/>
            </a:pPr>
            <a:r>
              <a:rPr lang="en-US" dirty="0">
                <a:cs typeface="Arial" pitchFamily="34" charset="0"/>
              </a:rPr>
              <a:t>As shown in Fig. 13 count of Search Engine is more in case of log in.</a:t>
            </a:r>
          </a:p>
          <a:p>
            <a:endParaRPr lang="en-US" dirty="0">
              <a:cs typeface="Arial" pitchFamily="34" charset="0"/>
            </a:endParaRPr>
          </a:p>
          <a:p>
            <a:r>
              <a:rPr lang="en-US" dirty="0">
                <a:cs typeface="Arial" pitchFamily="34" charset="0"/>
              </a:rPr>
              <a:t>14. Exploring Time Spent</a:t>
            </a:r>
          </a:p>
          <a:p>
            <a:pPr marL="285750" indent="-285750">
              <a:buFont typeface="Arial" panose="020B0604020202020204" pitchFamily="34" charset="0"/>
              <a:buChar char="•"/>
            </a:pPr>
            <a:r>
              <a:rPr lang="en-US" dirty="0">
                <a:cs typeface="Arial" pitchFamily="34" charset="0"/>
              </a:rPr>
              <a:t>As shown in Fig. 14 more than 15 min were spent for online shopping.</a:t>
            </a:r>
          </a:p>
          <a:p>
            <a:endParaRPr lang="en-US" dirty="0">
              <a:cs typeface="Arial" pitchFamily="34" charset="0"/>
            </a:endParaRPr>
          </a:p>
          <a:p>
            <a:r>
              <a:rPr lang="en-US" dirty="0">
                <a:cs typeface="Arial" pitchFamily="34" charset="0"/>
              </a:rPr>
              <a:t>15. Payment Mode</a:t>
            </a:r>
          </a:p>
          <a:p>
            <a:pPr marL="285750" indent="-285750">
              <a:buFont typeface="Arial" panose="020B0604020202020204" pitchFamily="34" charset="0"/>
              <a:buChar char="•"/>
            </a:pPr>
            <a:r>
              <a:rPr lang="en-US" dirty="0">
                <a:cs typeface="Arial" pitchFamily="34" charset="0"/>
              </a:rPr>
              <a:t>As shown in Fig. 15 Credit. Debit Card payment method is mostly used </a:t>
            </a:r>
          </a:p>
          <a:p>
            <a:r>
              <a:rPr lang="en-US" dirty="0">
                <a:cs typeface="Arial" pitchFamily="34" charset="0"/>
              </a:rPr>
              <a:t>for the online shopping.</a:t>
            </a:r>
          </a:p>
          <a:p>
            <a:endParaRPr lang="en-US" dirty="0">
              <a:cs typeface="Arial" pitchFamily="34" charset="0"/>
            </a:endParaRPr>
          </a:p>
          <a:p>
            <a:endParaRPr lang="en-US" dirty="0">
              <a:cs typeface="Arial" pitchFamily="34" charset="0"/>
            </a:endParaRPr>
          </a:p>
        </p:txBody>
      </p:sp>
      <p:sp>
        <p:nvSpPr>
          <p:cNvPr id="13" name="TextBox 12">
            <a:extLst>
              <a:ext uri="{FF2B5EF4-FFF2-40B4-BE49-F238E27FC236}">
                <a16:creationId xmlns:a16="http://schemas.microsoft.com/office/drawing/2014/main" id="{69358FAD-D749-EAAA-4CFA-F527153F947B}"/>
              </a:ext>
            </a:extLst>
          </p:cNvPr>
          <p:cNvSpPr txBox="1"/>
          <p:nvPr/>
        </p:nvSpPr>
        <p:spPr>
          <a:xfrm>
            <a:off x="10160752" y="1008198"/>
            <a:ext cx="1689455" cy="369332"/>
          </a:xfrm>
          <a:prstGeom prst="rect">
            <a:avLst/>
          </a:prstGeom>
          <a:noFill/>
        </p:spPr>
        <p:txBody>
          <a:bodyPr wrap="square" rtlCol="0">
            <a:spAutoFit/>
          </a:bodyPr>
          <a:lstStyle/>
          <a:p>
            <a:r>
              <a:rPr lang="en-US" dirty="0"/>
              <a:t>Fig.10</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190728" y="1975575"/>
            <a:ext cx="1689455" cy="369332"/>
          </a:xfrm>
          <a:prstGeom prst="rect">
            <a:avLst/>
          </a:prstGeom>
          <a:noFill/>
        </p:spPr>
        <p:txBody>
          <a:bodyPr wrap="square" rtlCol="0">
            <a:spAutoFit/>
          </a:bodyPr>
          <a:lstStyle/>
          <a:p>
            <a:r>
              <a:rPr lang="en-US"/>
              <a:t>Fig.11</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10215188" y="2819947"/>
            <a:ext cx="1689455" cy="369332"/>
          </a:xfrm>
          <a:prstGeom prst="rect">
            <a:avLst/>
          </a:prstGeom>
          <a:noFill/>
        </p:spPr>
        <p:txBody>
          <a:bodyPr wrap="square" rtlCol="0">
            <a:spAutoFit/>
          </a:bodyPr>
          <a:lstStyle/>
          <a:p>
            <a:r>
              <a:rPr lang="en-US" dirty="0"/>
              <a:t>Fig.12</a:t>
            </a:r>
            <a:endParaRPr lang="en-IN" dirty="0"/>
          </a:p>
        </p:txBody>
      </p:sp>
      <p:sp>
        <p:nvSpPr>
          <p:cNvPr id="25" name="TextBox 24">
            <a:extLst>
              <a:ext uri="{FF2B5EF4-FFF2-40B4-BE49-F238E27FC236}">
                <a16:creationId xmlns:a16="http://schemas.microsoft.com/office/drawing/2014/main" id="{FE1318AD-045B-1009-0BAD-FBFB4F2BBDBF}"/>
              </a:ext>
            </a:extLst>
          </p:cNvPr>
          <p:cNvSpPr txBox="1"/>
          <p:nvPr/>
        </p:nvSpPr>
        <p:spPr>
          <a:xfrm>
            <a:off x="9316024" y="3744250"/>
            <a:ext cx="1689455" cy="369332"/>
          </a:xfrm>
          <a:prstGeom prst="rect">
            <a:avLst/>
          </a:prstGeom>
          <a:noFill/>
        </p:spPr>
        <p:txBody>
          <a:bodyPr wrap="square" rtlCol="0">
            <a:spAutoFit/>
          </a:bodyPr>
          <a:lstStyle/>
          <a:p>
            <a:r>
              <a:rPr lang="en-US" dirty="0"/>
              <a:t>Fig.13</a:t>
            </a:r>
            <a:endParaRPr lang="en-IN" dirty="0"/>
          </a:p>
        </p:txBody>
      </p:sp>
      <p:sp>
        <p:nvSpPr>
          <p:cNvPr id="26" name="TextBox 25">
            <a:extLst>
              <a:ext uri="{FF2B5EF4-FFF2-40B4-BE49-F238E27FC236}">
                <a16:creationId xmlns:a16="http://schemas.microsoft.com/office/drawing/2014/main" id="{E88E1ED3-7215-2BEC-9139-724DF20D8562}"/>
              </a:ext>
            </a:extLst>
          </p:cNvPr>
          <p:cNvSpPr txBox="1"/>
          <p:nvPr/>
        </p:nvSpPr>
        <p:spPr>
          <a:xfrm>
            <a:off x="10160752" y="4738014"/>
            <a:ext cx="1689455" cy="369332"/>
          </a:xfrm>
          <a:prstGeom prst="rect">
            <a:avLst/>
          </a:prstGeom>
          <a:noFill/>
        </p:spPr>
        <p:txBody>
          <a:bodyPr wrap="square" rtlCol="0">
            <a:spAutoFit/>
          </a:bodyPr>
          <a:lstStyle/>
          <a:p>
            <a:r>
              <a:rPr lang="en-US" dirty="0"/>
              <a:t>Fig.14</a:t>
            </a:r>
            <a:endParaRPr lang="en-IN" dirty="0"/>
          </a:p>
        </p:txBody>
      </p:sp>
      <p:sp>
        <p:nvSpPr>
          <p:cNvPr id="27" name="TextBox 26">
            <a:extLst>
              <a:ext uri="{FF2B5EF4-FFF2-40B4-BE49-F238E27FC236}">
                <a16:creationId xmlns:a16="http://schemas.microsoft.com/office/drawing/2014/main" id="{55AE52CA-0593-759B-AB22-E1DFE2E016B5}"/>
              </a:ext>
            </a:extLst>
          </p:cNvPr>
          <p:cNvSpPr txBox="1"/>
          <p:nvPr/>
        </p:nvSpPr>
        <p:spPr>
          <a:xfrm>
            <a:off x="9172614" y="5803927"/>
            <a:ext cx="1689455" cy="369332"/>
          </a:xfrm>
          <a:prstGeom prst="rect">
            <a:avLst/>
          </a:prstGeom>
          <a:noFill/>
        </p:spPr>
        <p:txBody>
          <a:bodyPr wrap="square" rtlCol="0">
            <a:spAutoFit/>
          </a:bodyPr>
          <a:lstStyle/>
          <a:p>
            <a:r>
              <a:rPr lang="en-US" dirty="0"/>
              <a:t>Fig.15</a:t>
            </a:r>
            <a:endParaRPr lang="en-IN" dirty="0"/>
          </a:p>
        </p:txBody>
      </p:sp>
      <p:pic>
        <p:nvPicPr>
          <p:cNvPr id="7" name="Picture 6">
            <a:extLst>
              <a:ext uri="{FF2B5EF4-FFF2-40B4-BE49-F238E27FC236}">
                <a16:creationId xmlns:a16="http://schemas.microsoft.com/office/drawing/2014/main" id="{825A25C2-7128-469C-7555-E50D1D816889}"/>
              </a:ext>
            </a:extLst>
          </p:cNvPr>
          <p:cNvPicPr>
            <a:picLocks noChangeAspect="1"/>
          </p:cNvPicPr>
          <p:nvPr/>
        </p:nvPicPr>
        <p:blipFill>
          <a:blip r:embed="rId3"/>
          <a:stretch>
            <a:fillRect/>
          </a:stretch>
        </p:blipFill>
        <p:spPr>
          <a:xfrm>
            <a:off x="7947207" y="756139"/>
            <a:ext cx="2088249" cy="1089620"/>
          </a:xfrm>
          <a:prstGeom prst="rect">
            <a:avLst/>
          </a:prstGeom>
        </p:spPr>
      </p:pic>
      <p:pic>
        <p:nvPicPr>
          <p:cNvPr id="12" name="Picture 11">
            <a:extLst>
              <a:ext uri="{FF2B5EF4-FFF2-40B4-BE49-F238E27FC236}">
                <a16:creationId xmlns:a16="http://schemas.microsoft.com/office/drawing/2014/main" id="{09FB71FF-620C-7998-0F26-BA36024971BE}"/>
              </a:ext>
            </a:extLst>
          </p:cNvPr>
          <p:cNvPicPr>
            <a:picLocks noChangeAspect="1"/>
          </p:cNvPicPr>
          <p:nvPr/>
        </p:nvPicPr>
        <p:blipFill>
          <a:blip r:embed="rId4"/>
          <a:stretch>
            <a:fillRect/>
          </a:stretch>
        </p:blipFill>
        <p:spPr>
          <a:xfrm>
            <a:off x="10035456" y="1475905"/>
            <a:ext cx="2089129" cy="1075320"/>
          </a:xfrm>
          <a:prstGeom prst="rect">
            <a:avLst/>
          </a:prstGeom>
        </p:spPr>
      </p:pic>
      <p:pic>
        <p:nvPicPr>
          <p:cNvPr id="19" name="Picture 18">
            <a:extLst>
              <a:ext uri="{FF2B5EF4-FFF2-40B4-BE49-F238E27FC236}">
                <a16:creationId xmlns:a16="http://schemas.microsoft.com/office/drawing/2014/main" id="{1BF8FAC4-4342-FA02-DA18-11CFF6A7271C}"/>
              </a:ext>
            </a:extLst>
          </p:cNvPr>
          <p:cNvPicPr>
            <a:picLocks noChangeAspect="1"/>
          </p:cNvPicPr>
          <p:nvPr/>
        </p:nvPicPr>
        <p:blipFill>
          <a:blip r:embed="rId5"/>
          <a:stretch>
            <a:fillRect/>
          </a:stretch>
        </p:blipFill>
        <p:spPr>
          <a:xfrm>
            <a:off x="7827454" y="2341924"/>
            <a:ext cx="2267265" cy="1183880"/>
          </a:xfrm>
          <a:prstGeom prst="rect">
            <a:avLst/>
          </a:prstGeom>
        </p:spPr>
      </p:pic>
      <p:pic>
        <p:nvPicPr>
          <p:cNvPr id="23" name="Picture 22">
            <a:extLst>
              <a:ext uri="{FF2B5EF4-FFF2-40B4-BE49-F238E27FC236}">
                <a16:creationId xmlns:a16="http://schemas.microsoft.com/office/drawing/2014/main" id="{5AA2FAA1-37AF-0BA3-42C3-160F312F3429}"/>
              </a:ext>
            </a:extLst>
          </p:cNvPr>
          <p:cNvPicPr>
            <a:picLocks noChangeAspect="1"/>
          </p:cNvPicPr>
          <p:nvPr/>
        </p:nvPicPr>
        <p:blipFill>
          <a:blip r:embed="rId6"/>
          <a:stretch>
            <a:fillRect/>
          </a:stretch>
        </p:blipFill>
        <p:spPr>
          <a:xfrm>
            <a:off x="10055982" y="3415855"/>
            <a:ext cx="2089130" cy="1128637"/>
          </a:xfrm>
          <a:prstGeom prst="rect">
            <a:avLst/>
          </a:prstGeom>
        </p:spPr>
      </p:pic>
      <p:pic>
        <p:nvPicPr>
          <p:cNvPr id="29" name="Picture 28">
            <a:extLst>
              <a:ext uri="{FF2B5EF4-FFF2-40B4-BE49-F238E27FC236}">
                <a16:creationId xmlns:a16="http://schemas.microsoft.com/office/drawing/2014/main" id="{3E5FC7CE-9D72-224A-51F9-1EDC0B88EFB7}"/>
              </a:ext>
            </a:extLst>
          </p:cNvPr>
          <p:cNvPicPr>
            <a:picLocks noChangeAspect="1"/>
          </p:cNvPicPr>
          <p:nvPr/>
        </p:nvPicPr>
        <p:blipFill>
          <a:blip r:embed="rId7"/>
          <a:stretch>
            <a:fillRect/>
          </a:stretch>
        </p:blipFill>
        <p:spPr>
          <a:xfrm>
            <a:off x="7980426" y="4340994"/>
            <a:ext cx="2087483" cy="1096271"/>
          </a:xfrm>
          <a:prstGeom prst="rect">
            <a:avLst/>
          </a:prstGeom>
        </p:spPr>
      </p:pic>
      <p:pic>
        <p:nvPicPr>
          <p:cNvPr id="31" name="Picture 30">
            <a:extLst>
              <a:ext uri="{FF2B5EF4-FFF2-40B4-BE49-F238E27FC236}">
                <a16:creationId xmlns:a16="http://schemas.microsoft.com/office/drawing/2014/main" id="{69119509-6850-AD02-8944-A50B80FC403F}"/>
              </a:ext>
            </a:extLst>
          </p:cNvPr>
          <p:cNvPicPr>
            <a:picLocks noChangeAspect="1"/>
          </p:cNvPicPr>
          <p:nvPr/>
        </p:nvPicPr>
        <p:blipFill>
          <a:blip r:embed="rId8"/>
          <a:stretch>
            <a:fillRect/>
          </a:stretch>
        </p:blipFill>
        <p:spPr>
          <a:xfrm>
            <a:off x="10017342" y="5474008"/>
            <a:ext cx="2087484" cy="1102994"/>
          </a:xfrm>
          <a:prstGeom prst="rect">
            <a:avLst/>
          </a:prstGeom>
        </p:spPr>
      </p:pic>
    </p:spTree>
    <p:extLst>
      <p:ext uri="{BB962C8B-B14F-4D97-AF65-F5344CB8AC3E}">
        <p14:creationId xmlns:p14="http://schemas.microsoft.com/office/powerpoint/2010/main" val="53164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632311"/>
          </a:xfrm>
          <a:prstGeom prst="rect">
            <a:avLst/>
          </a:prstGeom>
          <a:noFill/>
        </p:spPr>
        <p:txBody>
          <a:bodyPr wrap="square" rtlCol="0">
            <a:spAutoFit/>
          </a:bodyPr>
          <a:lstStyle/>
          <a:p>
            <a:r>
              <a:rPr lang="en-US" dirty="0">
                <a:cs typeface="Arial" pitchFamily="34" charset="0"/>
              </a:rPr>
              <a:t>16. Shopping Cart Abandon Frequency</a:t>
            </a:r>
          </a:p>
          <a:p>
            <a:pPr marL="285750" indent="-285750">
              <a:buFont typeface="Arial" panose="020B0604020202020204" pitchFamily="34" charset="0"/>
              <a:buChar char="•"/>
            </a:pPr>
            <a:r>
              <a:rPr lang="en-US" dirty="0">
                <a:cs typeface="Arial" pitchFamily="34" charset="0"/>
              </a:rPr>
              <a:t>As shown in Fig.16 count of Sometimes is more than other.</a:t>
            </a:r>
          </a:p>
          <a:p>
            <a:endParaRPr lang="en-US" dirty="0">
              <a:cs typeface="Arial" pitchFamily="34" charset="0"/>
            </a:endParaRPr>
          </a:p>
          <a:p>
            <a:r>
              <a:rPr lang="en-US" dirty="0">
                <a:cs typeface="Arial" pitchFamily="34" charset="0"/>
              </a:rPr>
              <a:t>17. Bag Abandon Reason</a:t>
            </a:r>
          </a:p>
          <a:p>
            <a:pPr marL="285750" indent="-285750">
              <a:buFont typeface="Arial" panose="020B0604020202020204" pitchFamily="34" charset="0"/>
              <a:buChar char="•"/>
            </a:pPr>
            <a:r>
              <a:rPr lang="en-US" dirty="0">
                <a:cs typeface="Arial" pitchFamily="34" charset="0"/>
              </a:rPr>
              <a:t>As shown in Fig. 17 count of Better Alternative offer is high.</a:t>
            </a:r>
          </a:p>
          <a:p>
            <a:endParaRPr lang="en-US" dirty="0">
              <a:cs typeface="Arial" pitchFamily="34" charset="0"/>
            </a:endParaRPr>
          </a:p>
          <a:p>
            <a:r>
              <a:rPr lang="en-US" dirty="0">
                <a:cs typeface="Arial" pitchFamily="34" charset="0"/>
              </a:rPr>
              <a:t>18. Similar Product Info</a:t>
            </a:r>
          </a:p>
          <a:p>
            <a:pPr marL="285750" indent="-285750">
              <a:buFont typeface="Arial" panose="020B0604020202020204" pitchFamily="34" charset="0"/>
              <a:buChar char="•"/>
            </a:pPr>
            <a:r>
              <a:rPr lang="en-US" dirty="0">
                <a:cs typeface="Arial" pitchFamily="34" charset="0"/>
              </a:rPr>
              <a:t>As shown in Fig. 18 count of Strongly agree is high.</a:t>
            </a:r>
          </a:p>
          <a:p>
            <a:endParaRPr lang="en-US" dirty="0">
              <a:cs typeface="Arial" pitchFamily="34" charset="0"/>
            </a:endParaRPr>
          </a:p>
          <a:p>
            <a:r>
              <a:rPr lang="en-US" dirty="0">
                <a:cs typeface="Arial" pitchFamily="34" charset="0"/>
              </a:rPr>
              <a:t>19. Seller Product Info</a:t>
            </a:r>
          </a:p>
          <a:p>
            <a:pPr marL="285750" indent="-285750">
              <a:buFont typeface="Arial" panose="020B0604020202020204" pitchFamily="34" charset="0"/>
              <a:buChar char="•"/>
            </a:pPr>
            <a:r>
              <a:rPr lang="en-US" dirty="0">
                <a:cs typeface="Arial" pitchFamily="34" charset="0"/>
              </a:rPr>
              <a:t>As shown in Fig. 19 count of Agree is high.</a:t>
            </a:r>
          </a:p>
          <a:p>
            <a:endParaRPr lang="en-US" dirty="0">
              <a:cs typeface="Arial" pitchFamily="34" charset="0"/>
            </a:endParaRPr>
          </a:p>
          <a:p>
            <a:r>
              <a:rPr lang="en-US" dirty="0">
                <a:cs typeface="Arial" pitchFamily="34" charset="0"/>
              </a:rPr>
              <a:t>20. Product Info clarity</a:t>
            </a:r>
          </a:p>
          <a:p>
            <a:pPr marL="285750" indent="-285750">
              <a:buFont typeface="Arial" panose="020B0604020202020204" pitchFamily="34" charset="0"/>
              <a:buChar char="•"/>
            </a:pPr>
            <a:r>
              <a:rPr lang="en-US" dirty="0">
                <a:cs typeface="Arial" pitchFamily="34" charset="0"/>
              </a:rPr>
              <a:t>As shown in Fig. 20 count of most of the customers agree for product info </a:t>
            </a:r>
          </a:p>
          <a:p>
            <a:r>
              <a:rPr lang="en-US" dirty="0">
                <a:cs typeface="Arial" pitchFamily="34" charset="0"/>
              </a:rPr>
              <a:t>clarity.</a:t>
            </a:r>
          </a:p>
          <a:p>
            <a:endParaRPr lang="en-US" dirty="0">
              <a:cs typeface="Arial" pitchFamily="34" charset="0"/>
            </a:endParaRPr>
          </a:p>
          <a:p>
            <a:r>
              <a:rPr lang="en-US" dirty="0">
                <a:cs typeface="Arial" pitchFamily="34" charset="0"/>
              </a:rPr>
              <a:t>21. Navigation Ease</a:t>
            </a:r>
          </a:p>
          <a:p>
            <a:pPr marL="285750" indent="-285750">
              <a:buFont typeface="Arial" panose="020B0604020202020204" pitchFamily="34" charset="0"/>
              <a:buChar char="•"/>
            </a:pPr>
            <a:r>
              <a:rPr lang="en-US" dirty="0">
                <a:cs typeface="Arial" pitchFamily="34" charset="0"/>
              </a:rPr>
              <a:t>As shown in Fig. 21 most of the customers agree for smooth navigation of site.</a:t>
            </a:r>
          </a:p>
          <a:p>
            <a:endParaRPr lang="en-US" dirty="0">
              <a:cs typeface="Arial" pitchFamily="34" charset="0"/>
            </a:endParaRPr>
          </a:p>
          <a:p>
            <a:endParaRPr lang="en-US" dirty="0">
              <a:cs typeface="Arial" pitchFamily="34" charset="0"/>
            </a:endParaRPr>
          </a:p>
        </p:txBody>
      </p:sp>
      <p:sp>
        <p:nvSpPr>
          <p:cNvPr id="13" name="TextBox 12">
            <a:extLst>
              <a:ext uri="{FF2B5EF4-FFF2-40B4-BE49-F238E27FC236}">
                <a16:creationId xmlns:a16="http://schemas.microsoft.com/office/drawing/2014/main" id="{69358FAD-D749-EAAA-4CFA-F527153F947B}"/>
              </a:ext>
            </a:extLst>
          </p:cNvPr>
          <p:cNvSpPr txBox="1"/>
          <p:nvPr/>
        </p:nvSpPr>
        <p:spPr>
          <a:xfrm>
            <a:off x="10160752" y="1008198"/>
            <a:ext cx="1689455" cy="369332"/>
          </a:xfrm>
          <a:prstGeom prst="rect">
            <a:avLst/>
          </a:prstGeom>
          <a:noFill/>
        </p:spPr>
        <p:txBody>
          <a:bodyPr wrap="square" rtlCol="0">
            <a:spAutoFit/>
          </a:bodyPr>
          <a:lstStyle/>
          <a:p>
            <a:r>
              <a:rPr lang="en-US" dirty="0"/>
              <a:t>Fig.16</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190728" y="1975575"/>
            <a:ext cx="1689455" cy="369332"/>
          </a:xfrm>
          <a:prstGeom prst="rect">
            <a:avLst/>
          </a:prstGeom>
          <a:noFill/>
        </p:spPr>
        <p:txBody>
          <a:bodyPr wrap="square" rtlCol="0">
            <a:spAutoFit/>
          </a:bodyPr>
          <a:lstStyle/>
          <a:p>
            <a:r>
              <a:rPr lang="en-US" dirty="0"/>
              <a:t>Fig.17</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10215188" y="2819947"/>
            <a:ext cx="1689455" cy="369332"/>
          </a:xfrm>
          <a:prstGeom prst="rect">
            <a:avLst/>
          </a:prstGeom>
          <a:noFill/>
        </p:spPr>
        <p:txBody>
          <a:bodyPr wrap="square" rtlCol="0">
            <a:spAutoFit/>
          </a:bodyPr>
          <a:lstStyle/>
          <a:p>
            <a:r>
              <a:rPr lang="en-US" dirty="0"/>
              <a:t>Fig.18</a:t>
            </a:r>
            <a:endParaRPr lang="en-IN" dirty="0"/>
          </a:p>
        </p:txBody>
      </p:sp>
      <p:sp>
        <p:nvSpPr>
          <p:cNvPr id="25" name="TextBox 24">
            <a:extLst>
              <a:ext uri="{FF2B5EF4-FFF2-40B4-BE49-F238E27FC236}">
                <a16:creationId xmlns:a16="http://schemas.microsoft.com/office/drawing/2014/main" id="{FE1318AD-045B-1009-0BAD-FBFB4F2BBDBF}"/>
              </a:ext>
            </a:extLst>
          </p:cNvPr>
          <p:cNvSpPr txBox="1"/>
          <p:nvPr/>
        </p:nvSpPr>
        <p:spPr>
          <a:xfrm>
            <a:off x="9316024" y="3744250"/>
            <a:ext cx="1689455" cy="369332"/>
          </a:xfrm>
          <a:prstGeom prst="rect">
            <a:avLst/>
          </a:prstGeom>
          <a:noFill/>
        </p:spPr>
        <p:txBody>
          <a:bodyPr wrap="square" rtlCol="0">
            <a:spAutoFit/>
          </a:bodyPr>
          <a:lstStyle/>
          <a:p>
            <a:r>
              <a:rPr lang="en-US" dirty="0"/>
              <a:t>Fig.19</a:t>
            </a:r>
            <a:endParaRPr lang="en-IN" dirty="0"/>
          </a:p>
        </p:txBody>
      </p:sp>
      <p:sp>
        <p:nvSpPr>
          <p:cNvPr id="26" name="TextBox 25">
            <a:extLst>
              <a:ext uri="{FF2B5EF4-FFF2-40B4-BE49-F238E27FC236}">
                <a16:creationId xmlns:a16="http://schemas.microsoft.com/office/drawing/2014/main" id="{E88E1ED3-7215-2BEC-9139-724DF20D8562}"/>
              </a:ext>
            </a:extLst>
          </p:cNvPr>
          <p:cNvSpPr txBox="1"/>
          <p:nvPr/>
        </p:nvSpPr>
        <p:spPr>
          <a:xfrm>
            <a:off x="10160752" y="4738014"/>
            <a:ext cx="1689455" cy="369332"/>
          </a:xfrm>
          <a:prstGeom prst="rect">
            <a:avLst/>
          </a:prstGeom>
          <a:noFill/>
        </p:spPr>
        <p:txBody>
          <a:bodyPr wrap="square" rtlCol="0">
            <a:spAutoFit/>
          </a:bodyPr>
          <a:lstStyle/>
          <a:p>
            <a:r>
              <a:rPr lang="en-US" dirty="0"/>
              <a:t>Fig.20</a:t>
            </a:r>
            <a:endParaRPr lang="en-IN" dirty="0"/>
          </a:p>
        </p:txBody>
      </p:sp>
      <p:sp>
        <p:nvSpPr>
          <p:cNvPr id="27" name="TextBox 26">
            <a:extLst>
              <a:ext uri="{FF2B5EF4-FFF2-40B4-BE49-F238E27FC236}">
                <a16:creationId xmlns:a16="http://schemas.microsoft.com/office/drawing/2014/main" id="{55AE52CA-0593-759B-AB22-E1DFE2E016B5}"/>
              </a:ext>
            </a:extLst>
          </p:cNvPr>
          <p:cNvSpPr txBox="1"/>
          <p:nvPr/>
        </p:nvSpPr>
        <p:spPr>
          <a:xfrm>
            <a:off x="9172614" y="5803927"/>
            <a:ext cx="1689455" cy="369332"/>
          </a:xfrm>
          <a:prstGeom prst="rect">
            <a:avLst/>
          </a:prstGeom>
          <a:noFill/>
        </p:spPr>
        <p:txBody>
          <a:bodyPr wrap="square" rtlCol="0">
            <a:spAutoFit/>
          </a:bodyPr>
          <a:lstStyle/>
          <a:p>
            <a:r>
              <a:rPr lang="en-US" dirty="0"/>
              <a:t>Fig.21</a:t>
            </a:r>
            <a:endParaRPr lang="en-IN" dirty="0"/>
          </a:p>
        </p:txBody>
      </p:sp>
      <p:pic>
        <p:nvPicPr>
          <p:cNvPr id="5" name="Picture 4">
            <a:extLst>
              <a:ext uri="{FF2B5EF4-FFF2-40B4-BE49-F238E27FC236}">
                <a16:creationId xmlns:a16="http://schemas.microsoft.com/office/drawing/2014/main" id="{DC00B735-FE7E-1454-E698-2FF090009909}"/>
              </a:ext>
            </a:extLst>
          </p:cNvPr>
          <p:cNvPicPr>
            <a:picLocks noChangeAspect="1"/>
          </p:cNvPicPr>
          <p:nvPr/>
        </p:nvPicPr>
        <p:blipFill>
          <a:blip r:embed="rId3"/>
          <a:stretch>
            <a:fillRect/>
          </a:stretch>
        </p:blipFill>
        <p:spPr>
          <a:xfrm>
            <a:off x="8044887" y="681418"/>
            <a:ext cx="1954680" cy="1027652"/>
          </a:xfrm>
          <a:prstGeom prst="rect">
            <a:avLst/>
          </a:prstGeom>
        </p:spPr>
      </p:pic>
      <p:pic>
        <p:nvPicPr>
          <p:cNvPr id="9" name="Picture 8">
            <a:extLst>
              <a:ext uri="{FF2B5EF4-FFF2-40B4-BE49-F238E27FC236}">
                <a16:creationId xmlns:a16="http://schemas.microsoft.com/office/drawing/2014/main" id="{BDD75D54-F856-71DB-81EA-9BFD01339DB7}"/>
              </a:ext>
            </a:extLst>
          </p:cNvPr>
          <p:cNvPicPr>
            <a:picLocks noChangeAspect="1"/>
          </p:cNvPicPr>
          <p:nvPr/>
        </p:nvPicPr>
        <p:blipFill>
          <a:blip r:embed="rId4"/>
          <a:stretch>
            <a:fillRect/>
          </a:stretch>
        </p:blipFill>
        <p:spPr>
          <a:xfrm>
            <a:off x="10067909" y="1501631"/>
            <a:ext cx="1954680" cy="901917"/>
          </a:xfrm>
          <a:prstGeom prst="rect">
            <a:avLst/>
          </a:prstGeom>
        </p:spPr>
      </p:pic>
      <p:pic>
        <p:nvPicPr>
          <p:cNvPr id="17" name="Picture 16">
            <a:extLst>
              <a:ext uri="{FF2B5EF4-FFF2-40B4-BE49-F238E27FC236}">
                <a16:creationId xmlns:a16="http://schemas.microsoft.com/office/drawing/2014/main" id="{73C1C1F4-702E-125F-98DC-7836F8556B9D}"/>
              </a:ext>
            </a:extLst>
          </p:cNvPr>
          <p:cNvPicPr>
            <a:picLocks noChangeAspect="1"/>
          </p:cNvPicPr>
          <p:nvPr/>
        </p:nvPicPr>
        <p:blipFill>
          <a:blip r:embed="rId5"/>
          <a:stretch>
            <a:fillRect/>
          </a:stretch>
        </p:blipFill>
        <p:spPr>
          <a:xfrm>
            <a:off x="8041940" y="2360227"/>
            <a:ext cx="1954680" cy="1166468"/>
          </a:xfrm>
          <a:prstGeom prst="rect">
            <a:avLst/>
          </a:prstGeom>
        </p:spPr>
      </p:pic>
      <p:pic>
        <p:nvPicPr>
          <p:cNvPr id="20" name="Picture 19">
            <a:extLst>
              <a:ext uri="{FF2B5EF4-FFF2-40B4-BE49-F238E27FC236}">
                <a16:creationId xmlns:a16="http://schemas.microsoft.com/office/drawing/2014/main" id="{2DF55E22-45F8-9AF8-B08D-F91F30F0294E}"/>
              </a:ext>
            </a:extLst>
          </p:cNvPr>
          <p:cNvPicPr>
            <a:picLocks noChangeAspect="1"/>
          </p:cNvPicPr>
          <p:nvPr/>
        </p:nvPicPr>
        <p:blipFill>
          <a:blip r:embed="rId6"/>
          <a:stretch>
            <a:fillRect/>
          </a:stretch>
        </p:blipFill>
        <p:spPr>
          <a:xfrm>
            <a:off x="10067909" y="3429000"/>
            <a:ext cx="2036917" cy="931241"/>
          </a:xfrm>
          <a:prstGeom prst="rect">
            <a:avLst/>
          </a:prstGeom>
        </p:spPr>
      </p:pic>
      <p:pic>
        <p:nvPicPr>
          <p:cNvPr id="22" name="Picture 21">
            <a:extLst>
              <a:ext uri="{FF2B5EF4-FFF2-40B4-BE49-F238E27FC236}">
                <a16:creationId xmlns:a16="http://schemas.microsoft.com/office/drawing/2014/main" id="{53D8668F-1168-A884-0C3B-04F690378AD9}"/>
              </a:ext>
            </a:extLst>
          </p:cNvPr>
          <p:cNvPicPr>
            <a:picLocks noChangeAspect="1"/>
          </p:cNvPicPr>
          <p:nvPr/>
        </p:nvPicPr>
        <p:blipFill>
          <a:blip r:embed="rId7"/>
          <a:stretch>
            <a:fillRect/>
          </a:stretch>
        </p:blipFill>
        <p:spPr>
          <a:xfrm>
            <a:off x="7877961" y="4232339"/>
            <a:ext cx="2219227" cy="1165994"/>
          </a:xfrm>
          <a:prstGeom prst="rect">
            <a:avLst/>
          </a:prstGeom>
        </p:spPr>
      </p:pic>
      <p:pic>
        <p:nvPicPr>
          <p:cNvPr id="28" name="Picture 27">
            <a:extLst>
              <a:ext uri="{FF2B5EF4-FFF2-40B4-BE49-F238E27FC236}">
                <a16:creationId xmlns:a16="http://schemas.microsoft.com/office/drawing/2014/main" id="{0EE38AD1-1975-5182-13A4-33867FC24F0B}"/>
              </a:ext>
            </a:extLst>
          </p:cNvPr>
          <p:cNvPicPr>
            <a:picLocks noChangeAspect="1"/>
          </p:cNvPicPr>
          <p:nvPr/>
        </p:nvPicPr>
        <p:blipFill>
          <a:blip r:embed="rId8"/>
          <a:stretch>
            <a:fillRect/>
          </a:stretch>
        </p:blipFill>
        <p:spPr>
          <a:xfrm>
            <a:off x="9997196" y="5500072"/>
            <a:ext cx="2036917" cy="1077841"/>
          </a:xfrm>
          <a:prstGeom prst="rect">
            <a:avLst/>
          </a:prstGeom>
        </p:spPr>
      </p:pic>
    </p:spTree>
    <p:extLst>
      <p:ext uri="{BB962C8B-B14F-4D97-AF65-F5344CB8AC3E}">
        <p14:creationId xmlns:p14="http://schemas.microsoft.com/office/powerpoint/2010/main" val="4772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&amp; </a:t>
            </a:r>
          </a:p>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5632311"/>
          </a:xfrm>
          <a:prstGeom prst="rect">
            <a:avLst/>
          </a:prstGeom>
          <a:noFill/>
        </p:spPr>
        <p:txBody>
          <a:bodyPr wrap="square" rtlCol="0">
            <a:spAutoFit/>
          </a:bodyPr>
          <a:lstStyle/>
          <a:p>
            <a:r>
              <a:rPr lang="en-US" dirty="0">
                <a:cs typeface="Arial" pitchFamily="34" charset="0"/>
              </a:rPr>
              <a:t>22. Loading Processing Speed</a:t>
            </a:r>
          </a:p>
          <a:p>
            <a:pPr marL="285750" indent="-285750">
              <a:buFont typeface="Arial" panose="020B0604020202020204" pitchFamily="34" charset="0"/>
              <a:buChar char="•"/>
            </a:pPr>
            <a:r>
              <a:rPr lang="en-US" dirty="0">
                <a:cs typeface="Arial" pitchFamily="34" charset="0"/>
              </a:rPr>
              <a:t>As shown in Fig.22 most of the customers agree that site load speed is high.</a:t>
            </a:r>
          </a:p>
          <a:p>
            <a:endParaRPr lang="en-US" dirty="0">
              <a:cs typeface="Arial" pitchFamily="34" charset="0"/>
            </a:endParaRPr>
          </a:p>
          <a:p>
            <a:r>
              <a:rPr lang="en-US" dirty="0">
                <a:cs typeface="Arial" pitchFamily="34" charset="0"/>
              </a:rPr>
              <a:t>23. User Friendly Interface</a:t>
            </a:r>
          </a:p>
          <a:p>
            <a:pPr marL="285750" indent="-285750">
              <a:buFont typeface="Arial" panose="020B0604020202020204" pitchFamily="34" charset="0"/>
              <a:buChar char="•"/>
            </a:pPr>
            <a:r>
              <a:rPr lang="en-US" dirty="0">
                <a:cs typeface="Arial" pitchFamily="34" charset="0"/>
              </a:rPr>
              <a:t>As shown in Fig. 23 most of the customers strongly agree with the familiar user interface.</a:t>
            </a:r>
          </a:p>
          <a:p>
            <a:endParaRPr lang="en-US" dirty="0">
              <a:cs typeface="Arial" pitchFamily="34" charset="0"/>
            </a:endParaRPr>
          </a:p>
          <a:p>
            <a:r>
              <a:rPr lang="en-US" dirty="0">
                <a:cs typeface="Arial" pitchFamily="34" charset="0"/>
              </a:rPr>
              <a:t>24. Convenient Payment Mode</a:t>
            </a:r>
          </a:p>
          <a:p>
            <a:pPr marL="285750" indent="-285750">
              <a:buFont typeface="Arial" panose="020B0604020202020204" pitchFamily="34" charset="0"/>
              <a:buChar char="•"/>
            </a:pPr>
            <a:r>
              <a:rPr lang="en-US" dirty="0">
                <a:cs typeface="Arial" pitchFamily="34" charset="0"/>
              </a:rPr>
              <a:t>As shown in Fig. 24 most of the customers strongly agree with ease of</a:t>
            </a:r>
          </a:p>
          <a:p>
            <a:r>
              <a:rPr lang="en-US" dirty="0">
                <a:cs typeface="Arial" pitchFamily="34" charset="0"/>
              </a:rPr>
              <a:t>payment mode.</a:t>
            </a:r>
          </a:p>
          <a:p>
            <a:endParaRPr lang="en-US" dirty="0">
              <a:cs typeface="Arial" pitchFamily="34" charset="0"/>
            </a:endParaRPr>
          </a:p>
          <a:p>
            <a:r>
              <a:rPr lang="en-US" dirty="0">
                <a:cs typeface="Arial" pitchFamily="34" charset="0"/>
              </a:rPr>
              <a:t>25. Timely Fulfillment Trust</a:t>
            </a:r>
          </a:p>
          <a:p>
            <a:pPr marL="285750" indent="-285750">
              <a:buFont typeface="Arial" panose="020B0604020202020204" pitchFamily="34" charset="0"/>
              <a:buChar char="•"/>
            </a:pPr>
            <a:r>
              <a:rPr lang="en-US" dirty="0">
                <a:cs typeface="Arial" pitchFamily="34" charset="0"/>
              </a:rPr>
              <a:t>As shown in Fig. 25 most of the customers strongly agree.</a:t>
            </a:r>
          </a:p>
          <a:p>
            <a:endParaRPr lang="en-US" dirty="0">
              <a:cs typeface="Arial" pitchFamily="34" charset="0"/>
            </a:endParaRPr>
          </a:p>
          <a:p>
            <a:r>
              <a:rPr lang="en-US" dirty="0">
                <a:cs typeface="Arial" pitchFamily="34" charset="0"/>
              </a:rPr>
              <a:t>26. Customer Empathy</a:t>
            </a:r>
          </a:p>
          <a:p>
            <a:pPr marL="285750" indent="-285750">
              <a:buFont typeface="Arial" panose="020B0604020202020204" pitchFamily="34" charset="0"/>
              <a:buChar char="•"/>
            </a:pPr>
            <a:r>
              <a:rPr lang="en-US" dirty="0">
                <a:cs typeface="Arial" pitchFamily="34" charset="0"/>
              </a:rPr>
              <a:t>As shown in Fig. 26 most of the customers strongly agree.</a:t>
            </a:r>
          </a:p>
          <a:p>
            <a:endParaRPr lang="en-US" dirty="0">
              <a:cs typeface="Arial" pitchFamily="34" charset="0"/>
            </a:endParaRPr>
          </a:p>
          <a:p>
            <a:r>
              <a:rPr lang="en-US" dirty="0">
                <a:cs typeface="Arial" pitchFamily="34" charset="0"/>
              </a:rPr>
              <a:t>27. Navigation Ease</a:t>
            </a:r>
          </a:p>
          <a:p>
            <a:pPr marL="285750" indent="-285750">
              <a:buFont typeface="Arial" panose="020B0604020202020204" pitchFamily="34" charset="0"/>
              <a:buChar char="•"/>
            </a:pPr>
            <a:r>
              <a:rPr lang="en-US" dirty="0">
                <a:cs typeface="Arial" pitchFamily="34" charset="0"/>
              </a:rPr>
              <a:t>As shown in Fig. 27 most of the customers strongly agree.</a:t>
            </a:r>
          </a:p>
          <a:p>
            <a:endParaRPr lang="en-US" dirty="0">
              <a:cs typeface="Arial" pitchFamily="34" charset="0"/>
            </a:endParaRPr>
          </a:p>
          <a:p>
            <a:endParaRPr lang="en-US" dirty="0">
              <a:cs typeface="Arial" pitchFamily="34" charset="0"/>
            </a:endParaRPr>
          </a:p>
        </p:txBody>
      </p:sp>
      <p:sp>
        <p:nvSpPr>
          <p:cNvPr id="13" name="TextBox 12">
            <a:extLst>
              <a:ext uri="{FF2B5EF4-FFF2-40B4-BE49-F238E27FC236}">
                <a16:creationId xmlns:a16="http://schemas.microsoft.com/office/drawing/2014/main" id="{69358FAD-D749-EAAA-4CFA-F527153F947B}"/>
              </a:ext>
            </a:extLst>
          </p:cNvPr>
          <p:cNvSpPr txBox="1"/>
          <p:nvPr/>
        </p:nvSpPr>
        <p:spPr>
          <a:xfrm>
            <a:off x="10160752" y="1008198"/>
            <a:ext cx="1689455" cy="369332"/>
          </a:xfrm>
          <a:prstGeom prst="rect">
            <a:avLst/>
          </a:prstGeom>
          <a:noFill/>
        </p:spPr>
        <p:txBody>
          <a:bodyPr wrap="square" rtlCol="0">
            <a:spAutoFit/>
          </a:bodyPr>
          <a:lstStyle/>
          <a:p>
            <a:r>
              <a:rPr lang="en-US" dirty="0"/>
              <a:t>Fig.22</a:t>
            </a:r>
            <a:endParaRPr lang="en-IN" dirty="0"/>
          </a:p>
        </p:txBody>
      </p:sp>
      <p:sp>
        <p:nvSpPr>
          <p:cNvPr id="15" name="TextBox 14">
            <a:extLst>
              <a:ext uri="{FF2B5EF4-FFF2-40B4-BE49-F238E27FC236}">
                <a16:creationId xmlns:a16="http://schemas.microsoft.com/office/drawing/2014/main" id="{0F5DC80A-2D6F-6950-47DF-1C1D089FE857}"/>
              </a:ext>
            </a:extLst>
          </p:cNvPr>
          <p:cNvSpPr txBox="1"/>
          <p:nvPr/>
        </p:nvSpPr>
        <p:spPr>
          <a:xfrm>
            <a:off x="9190728" y="1975575"/>
            <a:ext cx="1689455" cy="369332"/>
          </a:xfrm>
          <a:prstGeom prst="rect">
            <a:avLst/>
          </a:prstGeom>
          <a:noFill/>
        </p:spPr>
        <p:txBody>
          <a:bodyPr wrap="square" rtlCol="0">
            <a:spAutoFit/>
          </a:bodyPr>
          <a:lstStyle/>
          <a:p>
            <a:r>
              <a:rPr lang="en-US" dirty="0"/>
              <a:t>Fig.23</a:t>
            </a:r>
            <a:endParaRPr lang="en-IN" dirty="0"/>
          </a:p>
        </p:txBody>
      </p:sp>
      <p:sp>
        <p:nvSpPr>
          <p:cNvPr id="16" name="TextBox 15">
            <a:extLst>
              <a:ext uri="{FF2B5EF4-FFF2-40B4-BE49-F238E27FC236}">
                <a16:creationId xmlns:a16="http://schemas.microsoft.com/office/drawing/2014/main" id="{8D1CB2FB-E914-89FE-4395-DE0D8253BDC2}"/>
              </a:ext>
            </a:extLst>
          </p:cNvPr>
          <p:cNvSpPr txBox="1"/>
          <p:nvPr/>
        </p:nvSpPr>
        <p:spPr>
          <a:xfrm>
            <a:off x="10215188" y="2819947"/>
            <a:ext cx="1689455" cy="369332"/>
          </a:xfrm>
          <a:prstGeom prst="rect">
            <a:avLst/>
          </a:prstGeom>
          <a:noFill/>
        </p:spPr>
        <p:txBody>
          <a:bodyPr wrap="square" rtlCol="0">
            <a:spAutoFit/>
          </a:bodyPr>
          <a:lstStyle/>
          <a:p>
            <a:r>
              <a:rPr lang="en-US" dirty="0"/>
              <a:t>Fig.24</a:t>
            </a:r>
            <a:endParaRPr lang="en-IN" dirty="0"/>
          </a:p>
        </p:txBody>
      </p:sp>
      <p:sp>
        <p:nvSpPr>
          <p:cNvPr id="25" name="TextBox 24">
            <a:extLst>
              <a:ext uri="{FF2B5EF4-FFF2-40B4-BE49-F238E27FC236}">
                <a16:creationId xmlns:a16="http://schemas.microsoft.com/office/drawing/2014/main" id="{FE1318AD-045B-1009-0BAD-FBFB4F2BBDBF}"/>
              </a:ext>
            </a:extLst>
          </p:cNvPr>
          <p:cNvSpPr txBox="1"/>
          <p:nvPr/>
        </p:nvSpPr>
        <p:spPr>
          <a:xfrm>
            <a:off x="9316024" y="3744250"/>
            <a:ext cx="1689455" cy="369332"/>
          </a:xfrm>
          <a:prstGeom prst="rect">
            <a:avLst/>
          </a:prstGeom>
          <a:noFill/>
        </p:spPr>
        <p:txBody>
          <a:bodyPr wrap="square" rtlCol="0">
            <a:spAutoFit/>
          </a:bodyPr>
          <a:lstStyle/>
          <a:p>
            <a:r>
              <a:rPr lang="en-US" dirty="0"/>
              <a:t>Fig.25</a:t>
            </a:r>
            <a:endParaRPr lang="en-IN" dirty="0"/>
          </a:p>
        </p:txBody>
      </p:sp>
      <p:sp>
        <p:nvSpPr>
          <p:cNvPr id="26" name="TextBox 25">
            <a:extLst>
              <a:ext uri="{FF2B5EF4-FFF2-40B4-BE49-F238E27FC236}">
                <a16:creationId xmlns:a16="http://schemas.microsoft.com/office/drawing/2014/main" id="{E88E1ED3-7215-2BEC-9139-724DF20D8562}"/>
              </a:ext>
            </a:extLst>
          </p:cNvPr>
          <p:cNvSpPr txBox="1"/>
          <p:nvPr/>
        </p:nvSpPr>
        <p:spPr>
          <a:xfrm>
            <a:off x="10160752" y="4738014"/>
            <a:ext cx="1689455" cy="369332"/>
          </a:xfrm>
          <a:prstGeom prst="rect">
            <a:avLst/>
          </a:prstGeom>
          <a:noFill/>
        </p:spPr>
        <p:txBody>
          <a:bodyPr wrap="square" rtlCol="0">
            <a:spAutoFit/>
          </a:bodyPr>
          <a:lstStyle/>
          <a:p>
            <a:r>
              <a:rPr lang="en-US" dirty="0"/>
              <a:t>Fig.26</a:t>
            </a:r>
            <a:endParaRPr lang="en-IN" dirty="0"/>
          </a:p>
        </p:txBody>
      </p:sp>
      <p:sp>
        <p:nvSpPr>
          <p:cNvPr id="27" name="TextBox 26">
            <a:extLst>
              <a:ext uri="{FF2B5EF4-FFF2-40B4-BE49-F238E27FC236}">
                <a16:creationId xmlns:a16="http://schemas.microsoft.com/office/drawing/2014/main" id="{55AE52CA-0593-759B-AB22-E1DFE2E016B5}"/>
              </a:ext>
            </a:extLst>
          </p:cNvPr>
          <p:cNvSpPr txBox="1"/>
          <p:nvPr/>
        </p:nvSpPr>
        <p:spPr>
          <a:xfrm>
            <a:off x="9172614" y="5803927"/>
            <a:ext cx="1689455" cy="369332"/>
          </a:xfrm>
          <a:prstGeom prst="rect">
            <a:avLst/>
          </a:prstGeom>
          <a:noFill/>
        </p:spPr>
        <p:txBody>
          <a:bodyPr wrap="square" rtlCol="0">
            <a:spAutoFit/>
          </a:bodyPr>
          <a:lstStyle/>
          <a:p>
            <a:r>
              <a:rPr lang="en-US" dirty="0"/>
              <a:t>Fig.27</a:t>
            </a:r>
            <a:endParaRPr lang="en-IN" dirty="0"/>
          </a:p>
        </p:txBody>
      </p:sp>
      <p:pic>
        <p:nvPicPr>
          <p:cNvPr id="6" name="Picture 5">
            <a:extLst>
              <a:ext uri="{FF2B5EF4-FFF2-40B4-BE49-F238E27FC236}">
                <a16:creationId xmlns:a16="http://schemas.microsoft.com/office/drawing/2014/main" id="{9A78EDCF-EA32-76C0-3FA8-152E44E2A6BC}"/>
              </a:ext>
            </a:extLst>
          </p:cNvPr>
          <p:cNvPicPr>
            <a:picLocks noChangeAspect="1"/>
          </p:cNvPicPr>
          <p:nvPr/>
        </p:nvPicPr>
        <p:blipFill>
          <a:blip r:embed="rId3"/>
          <a:stretch>
            <a:fillRect/>
          </a:stretch>
        </p:blipFill>
        <p:spPr>
          <a:xfrm>
            <a:off x="7826056" y="809242"/>
            <a:ext cx="2170564" cy="1146095"/>
          </a:xfrm>
          <a:prstGeom prst="rect">
            <a:avLst/>
          </a:prstGeom>
        </p:spPr>
      </p:pic>
      <p:pic>
        <p:nvPicPr>
          <p:cNvPr id="10" name="Picture 9">
            <a:extLst>
              <a:ext uri="{FF2B5EF4-FFF2-40B4-BE49-F238E27FC236}">
                <a16:creationId xmlns:a16="http://schemas.microsoft.com/office/drawing/2014/main" id="{20B31316-B115-D4D3-E583-D789421E3812}"/>
              </a:ext>
            </a:extLst>
          </p:cNvPr>
          <p:cNvPicPr>
            <a:picLocks noChangeAspect="1"/>
          </p:cNvPicPr>
          <p:nvPr/>
        </p:nvPicPr>
        <p:blipFill>
          <a:blip r:embed="rId4"/>
          <a:stretch>
            <a:fillRect/>
          </a:stretch>
        </p:blipFill>
        <p:spPr>
          <a:xfrm>
            <a:off x="10139969" y="1466155"/>
            <a:ext cx="1954680" cy="1030994"/>
          </a:xfrm>
          <a:prstGeom prst="rect">
            <a:avLst/>
          </a:prstGeom>
        </p:spPr>
      </p:pic>
      <p:pic>
        <p:nvPicPr>
          <p:cNvPr id="18" name="Picture 17">
            <a:extLst>
              <a:ext uri="{FF2B5EF4-FFF2-40B4-BE49-F238E27FC236}">
                <a16:creationId xmlns:a16="http://schemas.microsoft.com/office/drawing/2014/main" id="{82B3904C-39DF-15B6-D17E-A160AA1221E5}"/>
              </a:ext>
            </a:extLst>
          </p:cNvPr>
          <p:cNvPicPr>
            <a:picLocks noChangeAspect="1"/>
          </p:cNvPicPr>
          <p:nvPr/>
        </p:nvPicPr>
        <p:blipFill>
          <a:blip r:embed="rId5"/>
          <a:stretch>
            <a:fillRect/>
          </a:stretch>
        </p:blipFill>
        <p:spPr>
          <a:xfrm>
            <a:off x="7826056" y="2510991"/>
            <a:ext cx="2241853" cy="1171988"/>
          </a:xfrm>
          <a:prstGeom prst="rect">
            <a:avLst/>
          </a:prstGeom>
        </p:spPr>
      </p:pic>
      <p:pic>
        <p:nvPicPr>
          <p:cNvPr id="21" name="Picture 20">
            <a:extLst>
              <a:ext uri="{FF2B5EF4-FFF2-40B4-BE49-F238E27FC236}">
                <a16:creationId xmlns:a16="http://schemas.microsoft.com/office/drawing/2014/main" id="{5536AFB7-41A5-B22B-5788-791A8206E0DB}"/>
              </a:ext>
            </a:extLst>
          </p:cNvPr>
          <p:cNvPicPr>
            <a:picLocks noChangeAspect="1"/>
          </p:cNvPicPr>
          <p:nvPr/>
        </p:nvPicPr>
        <p:blipFill>
          <a:blip r:embed="rId6"/>
          <a:stretch>
            <a:fillRect/>
          </a:stretch>
        </p:blipFill>
        <p:spPr>
          <a:xfrm>
            <a:off x="10180349" y="3413847"/>
            <a:ext cx="1834956" cy="971922"/>
          </a:xfrm>
          <a:prstGeom prst="rect">
            <a:avLst/>
          </a:prstGeom>
        </p:spPr>
      </p:pic>
      <p:pic>
        <p:nvPicPr>
          <p:cNvPr id="24" name="Picture 23">
            <a:extLst>
              <a:ext uri="{FF2B5EF4-FFF2-40B4-BE49-F238E27FC236}">
                <a16:creationId xmlns:a16="http://schemas.microsoft.com/office/drawing/2014/main" id="{01D3057A-5C29-50A1-818C-E6718829C20A}"/>
              </a:ext>
            </a:extLst>
          </p:cNvPr>
          <p:cNvPicPr>
            <a:picLocks noChangeAspect="1"/>
          </p:cNvPicPr>
          <p:nvPr/>
        </p:nvPicPr>
        <p:blipFill>
          <a:blip r:embed="rId7"/>
          <a:stretch>
            <a:fillRect/>
          </a:stretch>
        </p:blipFill>
        <p:spPr>
          <a:xfrm>
            <a:off x="7914698" y="4271791"/>
            <a:ext cx="2175341" cy="1151228"/>
          </a:xfrm>
          <a:prstGeom prst="rect">
            <a:avLst/>
          </a:prstGeom>
        </p:spPr>
      </p:pic>
      <p:pic>
        <p:nvPicPr>
          <p:cNvPr id="30" name="Picture 29">
            <a:extLst>
              <a:ext uri="{FF2B5EF4-FFF2-40B4-BE49-F238E27FC236}">
                <a16:creationId xmlns:a16="http://schemas.microsoft.com/office/drawing/2014/main" id="{6D8C76BF-E165-A54A-A068-C64E59BE8C7D}"/>
              </a:ext>
            </a:extLst>
          </p:cNvPr>
          <p:cNvPicPr>
            <a:picLocks noChangeAspect="1"/>
          </p:cNvPicPr>
          <p:nvPr/>
        </p:nvPicPr>
        <p:blipFill>
          <a:blip r:embed="rId8"/>
          <a:stretch>
            <a:fillRect/>
          </a:stretch>
        </p:blipFill>
        <p:spPr>
          <a:xfrm>
            <a:off x="9980326" y="5555511"/>
            <a:ext cx="2174181" cy="1143175"/>
          </a:xfrm>
          <a:prstGeom prst="rect">
            <a:avLst/>
          </a:prstGeom>
        </p:spPr>
      </p:pic>
    </p:spTree>
    <p:extLst>
      <p:ext uri="{BB962C8B-B14F-4D97-AF65-F5344CB8AC3E}">
        <p14:creationId xmlns:p14="http://schemas.microsoft.com/office/powerpoint/2010/main" val="278651415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163</TotalTime>
  <Words>2854</Words>
  <Application>Microsoft Office PowerPoint</Application>
  <PresentationFormat>Widescreen</PresentationFormat>
  <Paragraphs>493</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Segoe UI Light</vt:lpstr>
      <vt:lpstr>Wingdings</vt:lpstr>
      <vt:lpstr>Office Theme</vt:lpstr>
      <vt:lpstr>E-Retail factors for CUSTOMER Activation and Retention</vt:lpstr>
      <vt:lpstr>Project analysis slide 2</vt:lpstr>
      <vt:lpstr>Project analysis slide 2</vt:lpstr>
      <vt:lpstr>Project analysis slide 3</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sarthak.gupta000@outlook.com</dc:creator>
  <cp:lastModifiedBy>sarthak.gupta000@outlook.com</cp:lastModifiedBy>
  <cp:revision>10</cp:revision>
  <dcterms:created xsi:type="dcterms:W3CDTF">2022-09-27T15:38:45Z</dcterms:created>
  <dcterms:modified xsi:type="dcterms:W3CDTF">2022-09-27T18:22:11Z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