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850C-A9A5-6C69-B30B-6F90CAEC947E}"/>
              </a:ext>
            </a:extLst>
          </p:cNvPr>
          <p:cNvSpPr>
            <a:spLocks noGrp="1"/>
          </p:cNvSpPr>
          <p:nvPr>
            <p:ph type="ctrTitle"/>
          </p:nvPr>
        </p:nvSpPr>
        <p:spPr>
          <a:xfrm>
            <a:off x="1337911" y="2062746"/>
            <a:ext cx="9822214" cy="1989039"/>
          </a:xfrm>
        </p:spPr>
        <p:txBody>
          <a:bodyPr>
            <a:normAutofit/>
          </a:bodyPr>
          <a:lstStyle/>
          <a:p>
            <a:pPr algn="ctr"/>
            <a:r>
              <a:rPr lang="en-IN" sz="6000" b="1" cap="none"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Micro Credit Defaulter PROJECT</a:t>
            </a:r>
          </a:p>
        </p:txBody>
      </p:sp>
      <p:sp>
        <p:nvSpPr>
          <p:cNvPr id="3" name="Subtitle 2">
            <a:extLst>
              <a:ext uri="{FF2B5EF4-FFF2-40B4-BE49-F238E27FC236}">
                <a16:creationId xmlns:a16="http://schemas.microsoft.com/office/drawing/2014/main" id="{E61E424A-0F29-8E90-F3E1-A99CE128F2F9}"/>
              </a:ext>
            </a:extLst>
          </p:cNvPr>
          <p:cNvSpPr>
            <a:spLocks noGrp="1"/>
          </p:cNvSpPr>
          <p:nvPr>
            <p:ph type="subTitle" idx="1"/>
          </p:nvPr>
        </p:nvSpPr>
        <p:spPr>
          <a:xfrm>
            <a:off x="3962399" y="5165379"/>
            <a:ext cx="7197726" cy="898538"/>
          </a:xfrm>
        </p:spPr>
        <p:txBody>
          <a:bodyPr/>
          <a:lstStyle/>
          <a:p>
            <a:r>
              <a:rPr lang="en-US" b="1" cap="none"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PREPARED BY –</a:t>
            </a:r>
          </a:p>
          <a:p>
            <a:r>
              <a:rPr lang="en-US" b="1" cap="none" dirty="0">
                <a:ln w="6600">
                  <a:solidFill>
                    <a:schemeClr val="accent2"/>
                  </a:solidFill>
                  <a:prstDash val="solid"/>
                </a:ln>
                <a:solidFill>
                  <a:srgbClr val="FFFFFF"/>
                </a:solidFill>
                <a:effectLst>
                  <a:outerShdw dist="38100" dir="2700000" algn="tl" rotWithShape="0">
                    <a:schemeClr val="accent2"/>
                  </a:outerShdw>
                </a:effectLst>
                <a:latin typeface="Arial Rounded MT Bold" panose="020F0704030504030204" pitchFamily="34" charset="0"/>
              </a:rPr>
              <a:t>SARTHAK GUPTA</a:t>
            </a:r>
          </a:p>
        </p:txBody>
      </p:sp>
    </p:spTree>
    <p:extLst>
      <p:ext uri="{BB962C8B-B14F-4D97-AF65-F5344CB8AC3E}">
        <p14:creationId xmlns:p14="http://schemas.microsoft.com/office/powerpoint/2010/main" val="360953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Feature Selection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6" name="Picture 4" descr="Table&#10;&#10;Description automatically generated">
            <a:extLst>
              <a:ext uri="{FF2B5EF4-FFF2-40B4-BE49-F238E27FC236}">
                <a16:creationId xmlns:a16="http://schemas.microsoft.com/office/drawing/2014/main" id="{989F937D-1AD2-B178-A304-CE9D2989B02D}"/>
              </a:ext>
            </a:extLst>
          </p:cNvPr>
          <p:cNvPicPr>
            <a:picLocks noChangeAspect="1"/>
          </p:cNvPicPr>
          <p:nvPr/>
        </p:nvPicPr>
        <p:blipFill>
          <a:blip r:embed="rId2"/>
          <a:stretch>
            <a:fillRect/>
          </a:stretch>
        </p:blipFill>
        <p:spPr>
          <a:xfrm>
            <a:off x="4876169" y="113819"/>
            <a:ext cx="3233523" cy="6649423"/>
          </a:xfrm>
          <a:prstGeom prst="rect">
            <a:avLst/>
          </a:prstGeom>
        </p:spPr>
      </p:pic>
    </p:spTree>
    <p:extLst>
      <p:ext uri="{BB962C8B-B14F-4D97-AF65-F5344CB8AC3E}">
        <p14:creationId xmlns:p14="http://schemas.microsoft.com/office/powerpoint/2010/main" val="133955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Normal Distribution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4" name="Picture 4" descr="Graphical user interface, diagram, PowerPoint&#10;&#10;Description automatically generated">
            <a:extLst>
              <a:ext uri="{FF2B5EF4-FFF2-40B4-BE49-F238E27FC236}">
                <a16:creationId xmlns:a16="http://schemas.microsoft.com/office/drawing/2014/main" id="{765D29D3-9746-2107-E0BB-BF803409A339}"/>
              </a:ext>
            </a:extLst>
          </p:cNvPr>
          <p:cNvPicPr>
            <a:picLocks noChangeAspect="1"/>
          </p:cNvPicPr>
          <p:nvPr/>
        </p:nvPicPr>
        <p:blipFill>
          <a:blip r:embed="rId2"/>
          <a:stretch>
            <a:fillRect/>
          </a:stretch>
        </p:blipFill>
        <p:spPr>
          <a:xfrm>
            <a:off x="1039958" y="1009223"/>
            <a:ext cx="9836160" cy="5678960"/>
          </a:xfrm>
          <a:prstGeom prst="rect">
            <a:avLst/>
          </a:prstGeom>
        </p:spPr>
      </p:pic>
    </p:spTree>
    <p:extLst>
      <p:ext uri="{BB962C8B-B14F-4D97-AF65-F5344CB8AC3E}">
        <p14:creationId xmlns:p14="http://schemas.microsoft.com/office/powerpoint/2010/main" val="83254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Normal Distribution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4" name="Picture 4" descr="Graphical user interface, diagram, PowerPoint&#10;&#10;Description automatically generated">
            <a:extLst>
              <a:ext uri="{FF2B5EF4-FFF2-40B4-BE49-F238E27FC236}">
                <a16:creationId xmlns:a16="http://schemas.microsoft.com/office/drawing/2014/main" id="{765D29D3-9746-2107-E0BB-BF803409A339}"/>
              </a:ext>
            </a:extLst>
          </p:cNvPr>
          <p:cNvPicPr>
            <a:picLocks noChangeAspect="1"/>
          </p:cNvPicPr>
          <p:nvPr/>
        </p:nvPicPr>
        <p:blipFill>
          <a:blip r:embed="rId2"/>
          <a:stretch>
            <a:fillRect/>
          </a:stretch>
        </p:blipFill>
        <p:spPr>
          <a:xfrm>
            <a:off x="1039958" y="1009223"/>
            <a:ext cx="9836160" cy="5678960"/>
          </a:xfrm>
          <a:prstGeom prst="rect">
            <a:avLst/>
          </a:prstGeom>
        </p:spPr>
      </p:pic>
    </p:spTree>
    <p:extLst>
      <p:ext uri="{BB962C8B-B14F-4D97-AF65-F5344CB8AC3E}">
        <p14:creationId xmlns:p14="http://schemas.microsoft.com/office/powerpoint/2010/main" val="238352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Outliers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5" name="Picture 4" descr="A picture containing text, electronics&#10;&#10;Description automatically generated">
            <a:extLst>
              <a:ext uri="{FF2B5EF4-FFF2-40B4-BE49-F238E27FC236}">
                <a16:creationId xmlns:a16="http://schemas.microsoft.com/office/drawing/2014/main" id="{0E68B4A2-5533-42EF-6782-41F7B51B6859}"/>
              </a:ext>
            </a:extLst>
          </p:cNvPr>
          <p:cNvPicPr>
            <a:picLocks noChangeAspect="1"/>
          </p:cNvPicPr>
          <p:nvPr/>
        </p:nvPicPr>
        <p:blipFill rotWithShape="1">
          <a:blip r:embed="rId2"/>
          <a:srcRect l="2411" r="2410" b="-1"/>
          <a:stretch/>
        </p:blipFill>
        <p:spPr>
          <a:xfrm>
            <a:off x="5239582" y="772834"/>
            <a:ext cx="6791310" cy="5607882"/>
          </a:xfrm>
          <a:prstGeom prst="rect">
            <a:avLst/>
          </a:prstGeom>
        </p:spPr>
      </p:pic>
      <p:sp>
        <p:nvSpPr>
          <p:cNvPr id="6" name="TextBox 5">
            <a:extLst>
              <a:ext uri="{FF2B5EF4-FFF2-40B4-BE49-F238E27FC236}">
                <a16:creationId xmlns:a16="http://schemas.microsoft.com/office/drawing/2014/main" id="{0950D5FD-9825-57FD-7F27-C8FE9F80644E}"/>
              </a:ext>
            </a:extLst>
          </p:cNvPr>
          <p:cNvSpPr txBox="1"/>
          <p:nvPr/>
        </p:nvSpPr>
        <p:spPr>
          <a:xfrm>
            <a:off x="471639" y="1155032"/>
            <a:ext cx="4675127" cy="707886"/>
          </a:xfrm>
          <a:prstGeom prst="rect">
            <a:avLst/>
          </a:prstGeom>
          <a:noFill/>
        </p:spPr>
        <p:txBody>
          <a:bodyPr wrap="square" rtlCol="0">
            <a:spAutoFit/>
          </a:bodyPr>
          <a:lstStyle/>
          <a:p>
            <a:pPr algn="just"/>
            <a:r>
              <a:rPr lang="en-US" sz="2000" dirty="0">
                <a:ea typeface="Calibri"/>
                <a:cs typeface="Calibri"/>
              </a:rPr>
              <a:t>Skewness are present in the dataset.</a:t>
            </a:r>
          </a:p>
          <a:p>
            <a:pPr algn="just"/>
            <a:r>
              <a:rPr lang="en-US" sz="2000" dirty="0">
                <a:ea typeface="Calibri"/>
                <a:cs typeface="Calibri"/>
              </a:rPr>
              <a:t>And outliers are also there in dataset.</a:t>
            </a:r>
            <a:endParaRPr lang="en-US" sz="2000" dirty="0">
              <a:ea typeface="Calibri"/>
              <a:cs typeface="Calibri"/>
            </a:endParaRPr>
          </a:p>
        </p:txBody>
      </p:sp>
    </p:spTree>
    <p:extLst>
      <p:ext uri="{BB962C8B-B14F-4D97-AF65-F5344CB8AC3E}">
        <p14:creationId xmlns:p14="http://schemas.microsoft.com/office/powerpoint/2010/main" val="49687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1200329"/>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After Applying Power Transformer Method = Yeo – Johnson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7" name="Picture 13" descr="Graphical user interface, diagram, application&#10;&#10;Description automatically generated">
            <a:extLst>
              <a:ext uri="{FF2B5EF4-FFF2-40B4-BE49-F238E27FC236}">
                <a16:creationId xmlns:a16="http://schemas.microsoft.com/office/drawing/2014/main" id="{FAAA4E31-2285-5E86-6417-D1644089A379}"/>
              </a:ext>
            </a:extLst>
          </p:cNvPr>
          <p:cNvPicPr>
            <a:picLocks noChangeAspect="1"/>
          </p:cNvPicPr>
          <p:nvPr/>
        </p:nvPicPr>
        <p:blipFill>
          <a:blip r:embed="rId2"/>
          <a:stretch>
            <a:fillRect/>
          </a:stretch>
        </p:blipFill>
        <p:spPr>
          <a:xfrm>
            <a:off x="2353455" y="1431335"/>
            <a:ext cx="9090983" cy="4719907"/>
          </a:xfrm>
          <a:prstGeom prst="rect">
            <a:avLst/>
          </a:prstGeom>
        </p:spPr>
      </p:pic>
    </p:spTree>
    <p:extLst>
      <p:ext uri="{BB962C8B-B14F-4D97-AF65-F5344CB8AC3E}">
        <p14:creationId xmlns:p14="http://schemas.microsoft.com/office/powerpoint/2010/main" val="412904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Imbalanced Target Column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950D5FD-9825-57FD-7F27-C8FE9F80644E}"/>
              </a:ext>
            </a:extLst>
          </p:cNvPr>
          <p:cNvSpPr txBox="1"/>
          <p:nvPr/>
        </p:nvSpPr>
        <p:spPr>
          <a:xfrm>
            <a:off x="471638" y="1141969"/>
            <a:ext cx="4675127" cy="707886"/>
          </a:xfrm>
          <a:prstGeom prst="rect">
            <a:avLst/>
          </a:prstGeom>
          <a:noFill/>
        </p:spPr>
        <p:txBody>
          <a:bodyPr wrap="square" rtlCol="0">
            <a:spAutoFit/>
          </a:bodyPr>
          <a:lstStyle/>
          <a:p>
            <a:r>
              <a:rPr lang="en-US" sz="2000" dirty="0">
                <a:ea typeface="+mn-lt"/>
                <a:cs typeface="+mn-lt"/>
              </a:rPr>
              <a:t>Label ‘1’ has approximately 87.5% records.</a:t>
            </a:r>
            <a:endParaRPr lang="en-US" sz="2000" dirty="0">
              <a:cs typeface="Calibri" panose="020F0502020204030204"/>
            </a:endParaRPr>
          </a:p>
          <a:p>
            <a:r>
              <a:rPr lang="en-US" sz="2000" dirty="0">
                <a:ea typeface="+mn-lt"/>
                <a:cs typeface="+mn-lt"/>
              </a:rPr>
              <a:t>Label ‘0’ has approximately 12.5% </a:t>
            </a:r>
            <a:r>
              <a:rPr lang="en-US" sz="2000" dirty="0" smtClean="0">
                <a:ea typeface="+mn-lt"/>
                <a:cs typeface="+mn-lt"/>
              </a:rPr>
              <a:t>records</a:t>
            </a:r>
            <a:r>
              <a:rPr lang="en-US" sz="2000" dirty="0" smtClean="0">
                <a:ea typeface="Calibri"/>
                <a:cs typeface="Calibri"/>
              </a:rPr>
              <a:t>.</a:t>
            </a:r>
            <a:endParaRPr lang="en-US" sz="2000" dirty="0">
              <a:ea typeface="Calibri"/>
              <a:cs typeface="Calibri"/>
            </a:endParaRPr>
          </a:p>
        </p:txBody>
      </p:sp>
      <p:pic>
        <p:nvPicPr>
          <p:cNvPr id="5" name="Picture 4" descr="Chart, bar chart&#10;&#10;Description automatically generated">
            <a:extLst>
              <a:ext uri="{FF2B5EF4-FFF2-40B4-BE49-F238E27FC236}">
                <a16:creationId xmlns:a16="http://schemas.microsoft.com/office/drawing/2014/main" id="{F4143B43-91ED-53D3-7EAD-F908F629AD7C}"/>
              </a:ext>
            </a:extLst>
          </p:cNvPr>
          <p:cNvPicPr>
            <a:picLocks noChangeAspect="1"/>
          </p:cNvPicPr>
          <p:nvPr/>
        </p:nvPicPr>
        <p:blipFill>
          <a:blip r:embed="rId2"/>
          <a:stretch>
            <a:fillRect/>
          </a:stretch>
        </p:blipFill>
        <p:spPr>
          <a:xfrm>
            <a:off x="3159749" y="2352171"/>
            <a:ext cx="7545777" cy="3904938"/>
          </a:xfrm>
          <a:prstGeom prst="rect">
            <a:avLst/>
          </a:prstGeom>
        </p:spPr>
      </p:pic>
    </p:spTree>
    <p:extLst>
      <p:ext uri="{BB962C8B-B14F-4D97-AF65-F5344CB8AC3E}">
        <p14:creationId xmlns:p14="http://schemas.microsoft.com/office/powerpoint/2010/main" val="62936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After Over Sampling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6" name="Picture 4" descr="Chart, bar chart&#10;&#10;Description automatically generated">
            <a:extLst>
              <a:ext uri="{FF2B5EF4-FFF2-40B4-BE49-F238E27FC236}">
                <a16:creationId xmlns:a16="http://schemas.microsoft.com/office/drawing/2014/main" id="{A87C8E7D-6506-DF3D-7573-2075456A8F95}"/>
              </a:ext>
            </a:extLst>
          </p:cNvPr>
          <p:cNvPicPr>
            <a:picLocks noChangeAspect="1"/>
          </p:cNvPicPr>
          <p:nvPr/>
        </p:nvPicPr>
        <p:blipFill>
          <a:blip r:embed="rId2"/>
          <a:stretch>
            <a:fillRect/>
          </a:stretch>
        </p:blipFill>
        <p:spPr>
          <a:xfrm>
            <a:off x="2142051" y="1632095"/>
            <a:ext cx="8491207" cy="4394199"/>
          </a:xfrm>
          <a:prstGeom prst="rect">
            <a:avLst/>
          </a:prstGeom>
        </p:spPr>
      </p:pic>
    </p:spTree>
    <p:extLst>
      <p:ext uri="{BB962C8B-B14F-4D97-AF65-F5344CB8AC3E}">
        <p14:creationId xmlns:p14="http://schemas.microsoft.com/office/powerpoint/2010/main" val="2038689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Final </a:t>
            </a:r>
            <a:r>
              <a:rPr lang="en-US" sz="3600" b="1" dirty="0" err="1"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DataSet</a:t>
            </a:r>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 we get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4" name="Picture 4" descr="Table&#10;&#10;Description automatically generated">
            <a:extLst>
              <a:ext uri="{FF2B5EF4-FFF2-40B4-BE49-F238E27FC236}">
                <a16:creationId xmlns:a16="http://schemas.microsoft.com/office/drawing/2014/main" id="{CC0D2FF0-FC24-46FB-D4EC-D5836B9D1E47}"/>
              </a:ext>
            </a:extLst>
          </p:cNvPr>
          <p:cNvPicPr>
            <a:picLocks noChangeAspect="1"/>
          </p:cNvPicPr>
          <p:nvPr/>
        </p:nvPicPr>
        <p:blipFill>
          <a:blip r:embed="rId2"/>
          <a:stretch>
            <a:fillRect/>
          </a:stretch>
        </p:blipFill>
        <p:spPr>
          <a:xfrm>
            <a:off x="325874" y="1332411"/>
            <a:ext cx="11651410" cy="4873375"/>
          </a:xfrm>
          <a:prstGeom prst="rect">
            <a:avLst/>
          </a:prstGeom>
        </p:spPr>
      </p:pic>
    </p:spTree>
    <p:extLst>
      <p:ext uri="{BB962C8B-B14F-4D97-AF65-F5344CB8AC3E}">
        <p14:creationId xmlns:p14="http://schemas.microsoft.com/office/powerpoint/2010/main" val="380052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Best Model, Parameters &amp; Score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835342A6-D5D2-096F-4EDD-68AFEAFD661C}"/>
              </a:ext>
            </a:extLst>
          </p:cNvPr>
          <p:cNvPicPr>
            <a:picLocks noChangeAspect="1"/>
          </p:cNvPicPr>
          <p:nvPr/>
        </p:nvPicPr>
        <p:blipFill>
          <a:blip r:embed="rId2"/>
          <a:stretch>
            <a:fillRect/>
          </a:stretch>
        </p:blipFill>
        <p:spPr>
          <a:xfrm>
            <a:off x="7119358" y="231006"/>
            <a:ext cx="4848580" cy="6214550"/>
          </a:xfrm>
          <a:prstGeom prst="rect">
            <a:avLst/>
          </a:prstGeom>
        </p:spPr>
      </p:pic>
      <p:sp>
        <p:nvSpPr>
          <p:cNvPr id="6" name="TextBox 5">
            <a:extLst>
              <a:ext uri="{FF2B5EF4-FFF2-40B4-BE49-F238E27FC236}">
                <a16:creationId xmlns:a16="http://schemas.microsoft.com/office/drawing/2014/main" id="{0950D5FD-9825-57FD-7F27-C8FE9F80644E}"/>
              </a:ext>
            </a:extLst>
          </p:cNvPr>
          <p:cNvSpPr txBox="1"/>
          <p:nvPr/>
        </p:nvSpPr>
        <p:spPr>
          <a:xfrm>
            <a:off x="471638" y="1141969"/>
            <a:ext cx="4675127" cy="400110"/>
          </a:xfrm>
          <a:prstGeom prst="rect">
            <a:avLst/>
          </a:prstGeom>
          <a:noFill/>
        </p:spPr>
        <p:txBody>
          <a:bodyPr wrap="square" rtlCol="0">
            <a:spAutoFit/>
          </a:bodyPr>
          <a:lstStyle/>
          <a:p>
            <a:r>
              <a:rPr lang="en-US" sz="2000" dirty="0" smtClean="0">
                <a:ea typeface="+mn-lt"/>
                <a:cs typeface="+mn-lt"/>
              </a:rPr>
              <a:t>Random Forest Classifier</a:t>
            </a:r>
            <a:endParaRPr lang="en-US" sz="2000" dirty="0">
              <a:ea typeface="Calibri"/>
              <a:cs typeface="Calibri"/>
            </a:endParaRPr>
          </a:p>
        </p:txBody>
      </p:sp>
    </p:spTree>
    <p:extLst>
      <p:ext uri="{BB962C8B-B14F-4D97-AF65-F5344CB8AC3E}">
        <p14:creationId xmlns:p14="http://schemas.microsoft.com/office/powerpoint/2010/main" val="342821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Cross Validation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7" name="Picture 4" descr="Text&#10;&#10;Description automatically generated">
            <a:extLst>
              <a:ext uri="{FF2B5EF4-FFF2-40B4-BE49-F238E27FC236}">
                <a16:creationId xmlns:a16="http://schemas.microsoft.com/office/drawing/2014/main" id="{9DAA0DB6-50D9-E459-9D4C-392E4958798A}"/>
              </a:ext>
            </a:extLst>
          </p:cNvPr>
          <p:cNvPicPr>
            <a:picLocks noChangeAspect="1"/>
          </p:cNvPicPr>
          <p:nvPr/>
        </p:nvPicPr>
        <p:blipFill>
          <a:blip r:embed="rId2"/>
          <a:stretch>
            <a:fillRect/>
          </a:stretch>
        </p:blipFill>
        <p:spPr>
          <a:xfrm>
            <a:off x="1299476" y="1232240"/>
            <a:ext cx="9850771" cy="5170576"/>
          </a:xfrm>
          <a:prstGeom prst="rect">
            <a:avLst/>
          </a:prstGeom>
        </p:spPr>
      </p:pic>
    </p:spTree>
    <p:extLst>
      <p:ext uri="{BB962C8B-B14F-4D97-AF65-F5344CB8AC3E}">
        <p14:creationId xmlns:p14="http://schemas.microsoft.com/office/powerpoint/2010/main" val="202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u="sng"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AGENDA :</a:t>
            </a:r>
            <a:endParaRPr lang="en-IN" sz="3600" b="1" u="sng" dirty="0">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950D5FD-9825-57FD-7F27-C8FE9F80644E}"/>
              </a:ext>
            </a:extLst>
          </p:cNvPr>
          <p:cNvSpPr txBox="1"/>
          <p:nvPr/>
        </p:nvSpPr>
        <p:spPr>
          <a:xfrm>
            <a:off x="471638" y="1183908"/>
            <a:ext cx="6833937" cy="255454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latin typeface="Segoe UI Light" panose="020B0502040204020203" pitchFamily="34" charset="0"/>
                <a:cs typeface="Segoe UI Light" panose="020B0502040204020203" pitchFamily="34" charset="0"/>
              </a:rPr>
              <a:t> Introduction</a:t>
            </a:r>
          </a:p>
          <a:p>
            <a:pPr marL="285750" indent="-285750">
              <a:buFont typeface="Wingdings" panose="05000000000000000000" pitchFamily="2" charset="2"/>
              <a:buChar char="q"/>
            </a:pPr>
            <a:r>
              <a:rPr lang="en-US" sz="3200" dirty="0">
                <a:latin typeface="Segoe UI Light" panose="020B0502040204020203" pitchFamily="34" charset="0"/>
                <a:cs typeface="Segoe UI Light" panose="020B0502040204020203" pitchFamily="34" charset="0"/>
              </a:rPr>
              <a:t> Analytical Problem Framing</a:t>
            </a:r>
          </a:p>
          <a:p>
            <a:pPr marL="285750" indent="-285750">
              <a:buFont typeface="Wingdings" panose="05000000000000000000" pitchFamily="2" charset="2"/>
              <a:buChar char="q"/>
            </a:pPr>
            <a:r>
              <a:rPr lang="en-US" sz="3200" dirty="0">
                <a:latin typeface="Segoe UI Light" panose="020B0502040204020203" pitchFamily="34" charset="0"/>
                <a:cs typeface="Segoe UI Light" panose="020B0502040204020203" pitchFamily="34" charset="0"/>
              </a:rPr>
              <a:t> EDA</a:t>
            </a:r>
          </a:p>
          <a:p>
            <a:pPr marL="285750" indent="-285750">
              <a:buFont typeface="Wingdings" panose="05000000000000000000" pitchFamily="2" charset="2"/>
              <a:buChar char="q"/>
            </a:pPr>
            <a:r>
              <a:rPr lang="en-US" sz="3200" dirty="0">
                <a:latin typeface="Segoe UI Light" panose="020B0502040204020203" pitchFamily="34" charset="0"/>
                <a:cs typeface="Segoe UI Light" panose="020B0502040204020203" pitchFamily="34" charset="0"/>
              </a:rPr>
              <a:t> Models</a:t>
            </a:r>
          </a:p>
          <a:p>
            <a:pPr marL="285750" indent="-285750">
              <a:buFont typeface="Wingdings" panose="05000000000000000000" pitchFamily="2" charset="2"/>
              <a:buChar char="q"/>
            </a:pPr>
            <a:r>
              <a:rPr lang="en-US" sz="3200" dirty="0">
                <a:latin typeface="Segoe UI Light" panose="020B0502040204020203" pitchFamily="34" charset="0"/>
                <a:cs typeface="Segoe UI Light" panose="020B0502040204020203" pitchFamily="34" charset="0"/>
              </a:rPr>
              <a:t> Conclusion</a:t>
            </a:r>
          </a:p>
        </p:txBody>
      </p:sp>
    </p:spTree>
    <p:extLst>
      <p:ext uri="{BB962C8B-B14F-4D97-AF65-F5344CB8AC3E}">
        <p14:creationId xmlns:p14="http://schemas.microsoft.com/office/powerpoint/2010/main" val="21030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INTRODUCTION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950D5FD-9825-57FD-7F27-C8FE9F80644E}"/>
              </a:ext>
            </a:extLst>
          </p:cNvPr>
          <p:cNvSpPr txBox="1"/>
          <p:nvPr/>
        </p:nvSpPr>
        <p:spPr>
          <a:xfrm>
            <a:off x="471639" y="1155032"/>
            <a:ext cx="10972799" cy="4154984"/>
          </a:xfrm>
          <a:prstGeom prst="rect">
            <a:avLst/>
          </a:prstGeom>
          <a:noFill/>
        </p:spPr>
        <p:txBody>
          <a:bodyPr wrap="square" rtlCol="0">
            <a:spAutoFit/>
          </a:bodyPr>
          <a:lstStyle/>
          <a:p>
            <a:pPr algn="just"/>
            <a:r>
              <a:rPr lang="en-IN" sz="2400" dirty="0">
                <a:ea typeface="+mn-lt"/>
                <a:cs typeface="Segoe UI Light" panose="020B0502040204020203"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sz="2400" dirty="0">
              <a:cs typeface="Segoe UI Light" panose="020B0502040204020203" pitchFamily="34" charset="0"/>
            </a:endParaRPr>
          </a:p>
          <a:p>
            <a:pPr algn="just"/>
            <a:r>
              <a:rPr lang="en-IN" sz="2400" dirty="0">
                <a:ea typeface="+mn-lt"/>
                <a:cs typeface="Segoe UI Light" panose="020B0502040204020203"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2400" dirty="0">
              <a:cs typeface="Segoe UI Light" panose="020B0502040204020203" pitchFamily="34" charset="0"/>
            </a:endParaRPr>
          </a:p>
        </p:txBody>
      </p:sp>
    </p:spTree>
    <p:extLst>
      <p:ext uri="{BB962C8B-B14F-4D97-AF65-F5344CB8AC3E}">
        <p14:creationId xmlns:p14="http://schemas.microsoft.com/office/powerpoint/2010/main" val="2820998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INTRODUCTION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950D5FD-9825-57FD-7F27-C8FE9F80644E}"/>
              </a:ext>
            </a:extLst>
          </p:cNvPr>
          <p:cNvSpPr txBox="1"/>
          <p:nvPr/>
        </p:nvSpPr>
        <p:spPr>
          <a:xfrm>
            <a:off x="471638" y="1155032"/>
            <a:ext cx="10972799" cy="5709255"/>
          </a:xfrm>
          <a:prstGeom prst="rect">
            <a:avLst/>
          </a:prstGeom>
          <a:noFill/>
        </p:spPr>
        <p:txBody>
          <a:bodyPr wrap="square" rtlCol="0">
            <a:spAutoFit/>
          </a:bodyPr>
          <a:lstStyle/>
          <a:p>
            <a:r>
              <a:rPr lang="en-US" sz="2400" b="1" dirty="0" smtClean="0"/>
              <a:t>Features –</a:t>
            </a:r>
            <a:endParaRPr lang="en-US" sz="2400" dirty="0">
              <a:cs typeface="Calibri"/>
            </a:endParaRPr>
          </a:p>
          <a:p>
            <a:pPr marL="285750" indent="-285750">
              <a:buFont typeface="Arial"/>
              <a:buChar char="•"/>
            </a:pPr>
            <a:r>
              <a:rPr lang="en-US" sz="900" dirty="0" err="1">
                <a:ea typeface="+mn-lt"/>
                <a:cs typeface="+mn-lt"/>
              </a:rPr>
              <a:t>msisdn</a:t>
            </a:r>
            <a:r>
              <a:rPr lang="en-US" sz="900" dirty="0">
                <a:ea typeface="+mn-lt"/>
                <a:cs typeface="+mn-lt"/>
              </a:rPr>
              <a:t>: mobile number of user</a:t>
            </a:r>
            <a:endParaRPr lang="en-US" sz="900" dirty="0">
              <a:cs typeface="Calibri"/>
            </a:endParaRPr>
          </a:p>
          <a:p>
            <a:pPr marL="285750" indent="-285750">
              <a:buFont typeface="Arial"/>
              <a:buChar char="•"/>
            </a:pPr>
            <a:r>
              <a:rPr lang="en-US" sz="900" dirty="0" err="1">
                <a:ea typeface="+mn-lt"/>
                <a:cs typeface="+mn-lt"/>
              </a:rPr>
              <a:t>aon</a:t>
            </a:r>
            <a:r>
              <a:rPr lang="en-US" sz="900" dirty="0">
                <a:ea typeface="+mn-lt"/>
                <a:cs typeface="+mn-lt"/>
              </a:rPr>
              <a:t>: age on cellular network in days</a:t>
            </a:r>
            <a:endParaRPr lang="en-US" sz="900" dirty="0">
              <a:cs typeface="Calibri"/>
            </a:endParaRPr>
          </a:p>
          <a:p>
            <a:pPr marL="285750" indent="-285750">
              <a:buFont typeface="Arial"/>
              <a:buChar char="•"/>
            </a:pPr>
            <a:r>
              <a:rPr lang="en-US" sz="900" dirty="0">
                <a:ea typeface="+mn-lt"/>
                <a:cs typeface="+mn-lt"/>
              </a:rPr>
              <a:t>daily_decr30: Daily amount spent from main account, averaged over last 30 days (in Indonesian Rupiah)</a:t>
            </a:r>
            <a:endParaRPr lang="en-US" sz="900" dirty="0">
              <a:cs typeface="Calibri"/>
            </a:endParaRPr>
          </a:p>
          <a:p>
            <a:pPr marL="285750" indent="-285750">
              <a:buFont typeface="Arial"/>
              <a:buChar char="•"/>
            </a:pPr>
            <a:r>
              <a:rPr lang="en-US" sz="900" dirty="0">
                <a:ea typeface="+mn-lt"/>
                <a:cs typeface="+mn-lt"/>
              </a:rPr>
              <a:t>daily_decr90: Daily amount spent from main account, averaged over last 90 days (in Indonesian Rupiah)</a:t>
            </a:r>
            <a:endParaRPr lang="en-US" sz="900" dirty="0">
              <a:cs typeface="Calibri"/>
            </a:endParaRPr>
          </a:p>
          <a:p>
            <a:pPr marL="285750" indent="-285750">
              <a:buFont typeface="Arial"/>
              <a:buChar char="•"/>
            </a:pPr>
            <a:r>
              <a:rPr lang="en-US" sz="900" dirty="0">
                <a:ea typeface="+mn-lt"/>
                <a:cs typeface="+mn-lt"/>
              </a:rPr>
              <a:t>rental30: Average main account balance over last 30 days</a:t>
            </a:r>
            <a:endParaRPr lang="en-US" sz="900" dirty="0">
              <a:cs typeface="Calibri"/>
            </a:endParaRPr>
          </a:p>
          <a:p>
            <a:pPr marL="285750" indent="-285750">
              <a:buFont typeface="Arial"/>
              <a:buChar char="•"/>
            </a:pPr>
            <a:r>
              <a:rPr lang="en-US" sz="900" dirty="0">
                <a:ea typeface="+mn-lt"/>
                <a:cs typeface="+mn-lt"/>
              </a:rPr>
              <a:t>rental90: Average main account balance over last 90 days</a:t>
            </a:r>
            <a:endParaRPr lang="en-US" sz="900" dirty="0">
              <a:cs typeface="Calibri"/>
            </a:endParaRPr>
          </a:p>
          <a:p>
            <a:pPr marL="285750" indent="-285750">
              <a:buFont typeface="Arial"/>
              <a:buChar char="•"/>
            </a:pPr>
            <a:r>
              <a:rPr lang="en-US" sz="900" dirty="0" err="1">
                <a:ea typeface="+mn-lt"/>
                <a:cs typeface="+mn-lt"/>
              </a:rPr>
              <a:t>last_rech_date_ma</a:t>
            </a:r>
            <a:r>
              <a:rPr lang="en-US" sz="900" dirty="0">
                <a:ea typeface="+mn-lt"/>
                <a:cs typeface="+mn-lt"/>
              </a:rPr>
              <a:t>: Number of days till last recharge of main account</a:t>
            </a:r>
            <a:endParaRPr lang="en-US" sz="900" dirty="0">
              <a:cs typeface="Calibri"/>
            </a:endParaRPr>
          </a:p>
          <a:p>
            <a:pPr marL="285750" indent="-285750">
              <a:buFont typeface="Arial"/>
              <a:buChar char="•"/>
            </a:pPr>
            <a:r>
              <a:rPr lang="en-US" sz="900" dirty="0" err="1">
                <a:ea typeface="+mn-lt"/>
                <a:cs typeface="+mn-lt"/>
              </a:rPr>
              <a:t>last_rech_date_da</a:t>
            </a:r>
            <a:r>
              <a:rPr lang="en-US" sz="900" dirty="0">
                <a:ea typeface="+mn-lt"/>
                <a:cs typeface="+mn-lt"/>
              </a:rPr>
              <a:t>: Number of days till last recharge of data account</a:t>
            </a:r>
            <a:endParaRPr lang="en-US" sz="900" dirty="0">
              <a:cs typeface="Calibri"/>
            </a:endParaRPr>
          </a:p>
          <a:p>
            <a:pPr marL="285750" indent="-285750">
              <a:buFont typeface="Arial"/>
              <a:buChar char="•"/>
            </a:pPr>
            <a:r>
              <a:rPr lang="en-US" sz="900" dirty="0" err="1">
                <a:ea typeface="+mn-lt"/>
                <a:cs typeface="+mn-lt"/>
              </a:rPr>
              <a:t>last_rech_amt_ma</a:t>
            </a:r>
            <a:r>
              <a:rPr lang="en-US" sz="900" dirty="0">
                <a:ea typeface="+mn-lt"/>
                <a:cs typeface="+mn-lt"/>
              </a:rPr>
              <a:t>: Amount of last recharge of main account (in Indonesian Rupiah)</a:t>
            </a:r>
            <a:endParaRPr lang="en-US" sz="900" dirty="0">
              <a:cs typeface="Calibri"/>
            </a:endParaRPr>
          </a:p>
          <a:p>
            <a:pPr marL="285750" indent="-285750">
              <a:buFont typeface="Arial"/>
              <a:buChar char="•"/>
            </a:pPr>
            <a:r>
              <a:rPr lang="en-US" sz="900" dirty="0">
                <a:ea typeface="+mn-lt"/>
                <a:cs typeface="+mn-lt"/>
              </a:rPr>
              <a:t>cnt_ma_rech30: Number of times main account got recharged in last 30 days</a:t>
            </a:r>
            <a:endParaRPr lang="en-US" sz="900" dirty="0">
              <a:cs typeface="Calibri"/>
            </a:endParaRPr>
          </a:p>
          <a:p>
            <a:pPr marL="285750" indent="-285750">
              <a:buFont typeface="Arial"/>
              <a:buChar char="•"/>
            </a:pPr>
            <a:r>
              <a:rPr lang="en-US" sz="900" dirty="0">
                <a:ea typeface="+mn-lt"/>
                <a:cs typeface="+mn-lt"/>
              </a:rPr>
              <a:t>fr_ma_rech30: Frequency of main account recharged in last 30 days</a:t>
            </a:r>
            <a:endParaRPr lang="en-US" sz="900" dirty="0">
              <a:cs typeface="Calibri"/>
            </a:endParaRPr>
          </a:p>
          <a:p>
            <a:pPr marL="285750" indent="-285750">
              <a:buFont typeface="Arial"/>
              <a:buChar char="•"/>
            </a:pPr>
            <a:r>
              <a:rPr lang="en-US" sz="900" dirty="0">
                <a:ea typeface="+mn-lt"/>
                <a:cs typeface="+mn-lt"/>
              </a:rPr>
              <a:t>sumamnt_ma_rech30: Total amount of recharge in main account over last 30 days (in Indonesian Rupiah)</a:t>
            </a:r>
            <a:endParaRPr lang="en-US" sz="900" dirty="0">
              <a:cs typeface="Calibri"/>
            </a:endParaRPr>
          </a:p>
          <a:p>
            <a:pPr marL="285750" indent="-285750">
              <a:buFont typeface="Arial"/>
              <a:buChar char="•"/>
            </a:pPr>
            <a:r>
              <a:rPr lang="en-US" sz="900" dirty="0">
                <a:ea typeface="+mn-lt"/>
                <a:cs typeface="+mn-lt"/>
              </a:rPr>
              <a:t>medianamnt_ma_rech30: Median of amount of recharges done in main account over last 30 days at user level (in Indonesian Rupiah)</a:t>
            </a:r>
            <a:endParaRPr lang="en-US" sz="900" dirty="0">
              <a:cs typeface="Calibri"/>
            </a:endParaRPr>
          </a:p>
          <a:p>
            <a:pPr marL="285750" indent="-285750">
              <a:buFont typeface="Arial"/>
              <a:buChar char="•"/>
            </a:pPr>
            <a:r>
              <a:rPr lang="en-US" sz="900" dirty="0">
                <a:ea typeface="+mn-lt"/>
                <a:cs typeface="+mn-lt"/>
              </a:rPr>
              <a:t>medianmarechprebal30: Median of main account balance just before recharge in last 30 days at user level (in Indonesian Rupiah)</a:t>
            </a:r>
            <a:endParaRPr lang="en-US" sz="900" dirty="0">
              <a:cs typeface="Calibri"/>
            </a:endParaRPr>
          </a:p>
          <a:p>
            <a:pPr marL="285750" indent="-285750">
              <a:buFont typeface="Arial"/>
              <a:buChar char="•"/>
            </a:pPr>
            <a:r>
              <a:rPr lang="en-US" sz="900" dirty="0">
                <a:ea typeface="+mn-lt"/>
                <a:cs typeface="+mn-lt"/>
              </a:rPr>
              <a:t>cnt_ma_rech90: Number of times main account got recharged in last 90 days</a:t>
            </a:r>
            <a:endParaRPr lang="en-US" sz="900" dirty="0">
              <a:cs typeface="Calibri"/>
            </a:endParaRPr>
          </a:p>
          <a:p>
            <a:pPr marL="285750" indent="-285750">
              <a:buFont typeface="Arial"/>
              <a:buChar char="•"/>
            </a:pPr>
            <a:r>
              <a:rPr lang="en-US" sz="900" dirty="0">
                <a:ea typeface="+mn-lt"/>
                <a:cs typeface="+mn-lt"/>
              </a:rPr>
              <a:t>fr_ma_rech90: Frequency of main account recharged in last 90 days</a:t>
            </a:r>
            <a:endParaRPr lang="en-US" sz="900" dirty="0">
              <a:cs typeface="Calibri"/>
            </a:endParaRPr>
          </a:p>
          <a:p>
            <a:pPr marL="285750" indent="-285750">
              <a:buFont typeface="Arial"/>
              <a:buChar char="•"/>
            </a:pPr>
            <a:r>
              <a:rPr lang="en-US" sz="900" dirty="0">
                <a:ea typeface="+mn-lt"/>
                <a:cs typeface="+mn-lt"/>
              </a:rPr>
              <a:t>sumamnt_ma_rech90: Total amount of recharge in main account over last 90 days (in </a:t>
            </a:r>
            <a:r>
              <a:rPr lang="en-US" sz="900" dirty="0" err="1">
                <a:ea typeface="+mn-lt"/>
                <a:cs typeface="+mn-lt"/>
              </a:rPr>
              <a:t>Indonasian</a:t>
            </a:r>
            <a:r>
              <a:rPr lang="en-US" sz="900" dirty="0">
                <a:ea typeface="+mn-lt"/>
                <a:cs typeface="+mn-lt"/>
              </a:rPr>
              <a:t> Rupiah)</a:t>
            </a:r>
            <a:endParaRPr lang="en-US" sz="900" dirty="0">
              <a:cs typeface="Calibri"/>
            </a:endParaRPr>
          </a:p>
          <a:p>
            <a:pPr marL="285750" indent="-285750">
              <a:buFont typeface="Arial"/>
              <a:buChar char="•"/>
            </a:pPr>
            <a:r>
              <a:rPr lang="en-US" sz="900" dirty="0">
                <a:ea typeface="+mn-lt"/>
                <a:cs typeface="+mn-lt"/>
              </a:rPr>
              <a:t>medianamnt_ma_rech90: Median of amount of recharges done in main account over last 90 days at user level (in </a:t>
            </a:r>
            <a:r>
              <a:rPr lang="en-US" sz="900" dirty="0" err="1">
                <a:ea typeface="+mn-lt"/>
                <a:cs typeface="+mn-lt"/>
              </a:rPr>
              <a:t>Indonasian</a:t>
            </a:r>
            <a:r>
              <a:rPr lang="en-US" sz="900" dirty="0">
                <a:ea typeface="+mn-lt"/>
                <a:cs typeface="+mn-lt"/>
              </a:rPr>
              <a:t> Rupiah)</a:t>
            </a:r>
            <a:endParaRPr lang="en-US" sz="900" dirty="0">
              <a:cs typeface="Calibri"/>
            </a:endParaRPr>
          </a:p>
          <a:p>
            <a:pPr marL="285750" indent="-285750">
              <a:buFont typeface="Arial"/>
              <a:buChar char="•"/>
            </a:pPr>
            <a:r>
              <a:rPr lang="en-US" sz="900" dirty="0">
                <a:ea typeface="+mn-lt"/>
                <a:cs typeface="+mn-lt"/>
              </a:rPr>
              <a:t>medianmarechprebal90: Median of main account balance just before recharge in last 90 days at user level (in </a:t>
            </a:r>
            <a:r>
              <a:rPr lang="en-US" sz="900" dirty="0" err="1">
                <a:ea typeface="+mn-lt"/>
                <a:cs typeface="+mn-lt"/>
              </a:rPr>
              <a:t>Indonasian</a:t>
            </a:r>
            <a:r>
              <a:rPr lang="en-US" sz="900" dirty="0">
                <a:ea typeface="+mn-lt"/>
                <a:cs typeface="+mn-lt"/>
              </a:rPr>
              <a:t> Rupiah)</a:t>
            </a:r>
            <a:endParaRPr lang="en-US" sz="900" dirty="0">
              <a:cs typeface="Calibri"/>
            </a:endParaRPr>
          </a:p>
          <a:p>
            <a:pPr marL="285750" indent="-285750">
              <a:buFont typeface="Arial"/>
              <a:buChar char="•"/>
            </a:pPr>
            <a:r>
              <a:rPr lang="en-US" sz="900" dirty="0">
                <a:ea typeface="+mn-lt"/>
                <a:cs typeface="+mn-lt"/>
              </a:rPr>
              <a:t>cnt_da_rech30: Number of times data account got recharged in last 30 days</a:t>
            </a:r>
            <a:endParaRPr lang="en-US" sz="900" dirty="0">
              <a:cs typeface="Calibri"/>
            </a:endParaRPr>
          </a:p>
          <a:p>
            <a:pPr marL="285750" indent="-285750">
              <a:buFont typeface="Arial"/>
              <a:buChar char="•"/>
            </a:pPr>
            <a:r>
              <a:rPr lang="en-US" sz="900" dirty="0">
                <a:ea typeface="+mn-lt"/>
                <a:cs typeface="+mn-lt"/>
              </a:rPr>
              <a:t>fr_da_rech30: Frequency of data account recharged in last 30 days</a:t>
            </a:r>
            <a:endParaRPr lang="en-US" sz="900" dirty="0">
              <a:cs typeface="Calibri"/>
            </a:endParaRPr>
          </a:p>
          <a:p>
            <a:pPr marL="285750" indent="-285750">
              <a:buFont typeface="Arial"/>
              <a:buChar char="•"/>
            </a:pPr>
            <a:r>
              <a:rPr lang="en-US" sz="900" dirty="0">
                <a:ea typeface="+mn-lt"/>
                <a:cs typeface="+mn-lt"/>
              </a:rPr>
              <a:t>cnt_da_rech90: Number of times data account got recharged in last 90 days</a:t>
            </a:r>
            <a:endParaRPr lang="en-US" sz="900" dirty="0">
              <a:cs typeface="Calibri"/>
            </a:endParaRPr>
          </a:p>
          <a:p>
            <a:pPr marL="285750" indent="-285750">
              <a:buFont typeface="Arial"/>
              <a:buChar char="•"/>
            </a:pPr>
            <a:r>
              <a:rPr lang="en-US" sz="900" dirty="0">
                <a:ea typeface="+mn-lt"/>
                <a:cs typeface="+mn-lt"/>
              </a:rPr>
              <a:t>fr_da_rech90: Frequency of data account recharged in last 90 days</a:t>
            </a:r>
            <a:endParaRPr lang="en-US" sz="900" dirty="0">
              <a:cs typeface="Calibri"/>
            </a:endParaRPr>
          </a:p>
          <a:p>
            <a:pPr marL="285750" indent="-285750">
              <a:buFont typeface="Arial"/>
              <a:buChar char="•"/>
            </a:pPr>
            <a:r>
              <a:rPr lang="en-US" sz="900" dirty="0">
                <a:ea typeface="+mn-lt"/>
                <a:cs typeface="+mn-lt"/>
              </a:rPr>
              <a:t>cnt_loans30: Number of loans taken by user in last 30 days</a:t>
            </a:r>
            <a:endParaRPr lang="en-US" sz="900" dirty="0">
              <a:cs typeface="Calibri"/>
            </a:endParaRPr>
          </a:p>
          <a:p>
            <a:pPr marL="285750" indent="-285750">
              <a:buFont typeface="Arial"/>
              <a:buChar char="•"/>
            </a:pPr>
            <a:r>
              <a:rPr lang="en-US" sz="900" dirty="0">
                <a:ea typeface="+mn-lt"/>
                <a:cs typeface="+mn-lt"/>
              </a:rPr>
              <a:t>amnt_loans30: Total amount of loans taken by user in last 30 days</a:t>
            </a:r>
            <a:endParaRPr lang="en-US" sz="900" dirty="0">
              <a:cs typeface="Calibri"/>
            </a:endParaRPr>
          </a:p>
          <a:p>
            <a:pPr marL="285750" indent="-285750">
              <a:buFont typeface="Arial"/>
              <a:buChar char="•"/>
            </a:pPr>
            <a:r>
              <a:rPr lang="en-US" sz="900" dirty="0">
                <a:ea typeface="+mn-lt"/>
                <a:cs typeface="+mn-lt"/>
              </a:rPr>
              <a:t>maxamnt_loans30: maximum amount of loan taken by the user in last 30 days</a:t>
            </a:r>
            <a:endParaRPr lang="en-US" sz="900" dirty="0">
              <a:cs typeface="Calibri"/>
            </a:endParaRPr>
          </a:p>
          <a:p>
            <a:pPr marL="285750" indent="-285750">
              <a:buFont typeface="Arial"/>
              <a:buChar char="•"/>
            </a:pPr>
            <a:r>
              <a:rPr lang="en-US" sz="900" dirty="0">
                <a:ea typeface="+mn-lt"/>
                <a:cs typeface="+mn-lt"/>
              </a:rPr>
              <a:t>medianamnt_loans30: Median of amounts of loan taken by the user in last 30 days</a:t>
            </a:r>
            <a:endParaRPr lang="en-US" sz="900" dirty="0">
              <a:cs typeface="Calibri"/>
            </a:endParaRPr>
          </a:p>
          <a:p>
            <a:pPr marL="285750" indent="-285750">
              <a:buFont typeface="Arial"/>
              <a:buChar char="•"/>
            </a:pPr>
            <a:r>
              <a:rPr lang="en-US" sz="900" dirty="0">
                <a:ea typeface="+mn-lt"/>
                <a:cs typeface="+mn-lt"/>
              </a:rPr>
              <a:t>cnt_loans90: Number of loans taken by user in last 90 days</a:t>
            </a:r>
            <a:endParaRPr lang="en-US" sz="900" dirty="0">
              <a:cs typeface="Calibri"/>
            </a:endParaRPr>
          </a:p>
          <a:p>
            <a:pPr marL="285750" indent="-285750">
              <a:buFont typeface="Arial"/>
              <a:buChar char="•"/>
            </a:pPr>
            <a:r>
              <a:rPr lang="en-US" sz="900" dirty="0">
                <a:ea typeface="+mn-lt"/>
                <a:cs typeface="+mn-lt"/>
              </a:rPr>
              <a:t>amnt_loans90: Total amount of loans taken by user in last 90 days</a:t>
            </a:r>
            <a:endParaRPr lang="en-US" sz="900" dirty="0">
              <a:cs typeface="Calibri"/>
            </a:endParaRPr>
          </a:p>
          <a:p>
            <a:pPr marL="285750" indent="-285750">
              <a:buFont typeface="Arial"/>
              <a:buChar char="•"/>
            </a:pPr>
            <a:r>
              <a:rPr lang="en-US" sz="900" dirty="0">
                <a:ea typeface="+mn-lt"/>
                <a:cs typeface="+mn-lt"/>
              </a:rPr>
              <a:t>maxamnt_loans90: maximum amount of loan taken by the user in last 90 days</a:t>
            </a:r>
            <a:endParaRPr lang="en-US" sz="900" dirty="0">
              <a:cs typeface="Calibri"/>
            </a:endParaRPr>
          </a:p>
          <a:p>
            <a:pPr marL="285750" indent="-285750">
              <a:buFont typeface="Arial"/>
              <a:buChar char="•"/>
            </a:pPr>
            <a:r>
              <a:rPr lang="en-US" sz="900" dirty="0">
                <a:ea typeface="+mn-lt"/>
                <a:cs typeface="+mn-lt"/>
              </a:rPr>
              <a:t>medianamnt_loans90: Median of amounts of loan taken by the user in last 90 days</a:t>
            </a:r>
            <a:endParaRPr lang="en-US" sz="900" dirty="0">
              <a:cs typeface="Calibri"/>
            </a:endParaRPr>
          </a:p>
          <a:p>
            <a:pPr marL="285750" indent="-285750">
              <a:buFont typeface="Arial"/>
              <a:buChar char="•"/>
            </a:pPr>
            <a:r>
              <a:rPr lang="en-US" sz="900" dirty="0">
                <a:ea typeface="+mn-lt"/>
                <a:cs typeface="+mn-lt"/>
              </a:rPr>
              <a:t>payback30: Average payback time in days over last 30 days</a:t>
            </a:r>
            <a:endParaRPr lang="en-US" sz="900" dirty="0">
              <a:cs typeface="Calibri"/>
            </a:endParaRPr>
          </a:p>
          <a:p>
            <a:pPr marL="285750" indent="-285750">
              <a:buFont typeface="Arial"/>
              <a:buChar char="•"/>
            </a:pPr>
            <a:r>
              <a:rPr lang="en-US" sz="900" dirty="0">
                <a:ea typeface="+mn-lt"/>
                <a:cs typeface="+mn-lt"/>
              </a:rPr>
              <a:t>payback90: Average payback time in days over last 90 days</a:t>
            </a:r>
            <a:endParaRPr lang="en-US" sz="900" dirty="0">
              <a:cs typeface="Calibri"/>
            </a:endParaRPr>
          </a:p>
          <a:p>
            <a:pPr marL="285750" indent="-285750">
              <a:buFont typeface="Arial"/>
              <a:buChar char="•"/>
            </a:pPr>
            <a:r>
              <a:rPr lang="en-US" sz="900" dirty="0" err="1">
                <a:ea typeface="+mn-lt"/>
                <a:cs typeface="+mn-lt"/>
              </a:rPr>
              <a:t>pcircle</a:t>
            </a:r>
            <a:r>
              <a:rPr lang="en-US" sz="900" dirty="0">
                <a:ea typeface="+mn-lt"/>
                <a:cs typeface="+mn-lt"/>
              </a:rPr>
              <a:t>: telecom circle</a:t>
            </a:r>
            <a:endParaRPr lang="en-US" sz="900" dirty="0">
              <a:cs typeface="Calibri"/>
            </a:endParaRPr>
          </a:p>
          <a:p>
            <a:pPr marL="285750" indent="-285750">
              <a:buFont typeface="Arial"/>
              <a:buChar char="•"/>
            </a:pPr>
            <a:r>
              <a:rPr lang="en-US" sz="900" dirty="0" err="1">
                <a:ea typeface="+mn-lt"/>
                <a:cs typeface="+mn-lt"/>
              </a:rPr>
              <a:t>pdate</a:t>
            </a:r>
            <a:r>
              <a:rPr lang="en-US" sz="900" dirty="0">
                <a:ea typeface="+mn-lt"/>
                <a:cs typeface="+mn-lt"/>
              </a:rPr>
              <a:t>: date</a:t>
            </a:r>
            <a:endParaRPr lang="en-US" sz="900" dirty="0">
              <a:cs typeface="Calibri"/>
            </a:endParaRPr>
          </a:p>
          <a:p>
            <a:r>
              <a:rPr lang="en-US" sz="900" b="1" dirty="0"/>
              <a:t>Target</a:t>
            </a:r>
            <a:endParaRPr lang="en-US" sz="900" dirty="0">
              <a:cs typeface="Calibri"/>
            </a:endParaRPr>
          </a:p>
          <a:p>
            <a:pPr marL="285750" indent="-285750">
              <a:buFont typeface="Arial"/>
              <a:buChar char="•"/>
            </a:pPr>
            <a:r>
              <a:rPr lang="en-US" sz="900" dirty="0">
                <a:ea typeface="+mn-lt"/>
                <a:cs typeface="+mn-lt"/>
              </a:rPr>
              <a:t>label: Flag indicating whether the user paid back the credit amount within 5 days of issuing the loan{1:success, 0:failure}</a:t>
            </a:r>
            <a:endParaRPr lang="en-US" sz="900" dirty="0">
              <a:cs typeface="Calibri"/>
            </a:endParaRPr>
          </a:p>
          <a:p>
            <a:pPr algn="just"/>
            <a:endParaRPr lang="en-US" sz="800" dirty="0" smtClean="0">
              <a:ea typeface="+mn-lt"/>
              <a:cs typeface="Segoe UI Light" panose="020B0502040204020203" pitchFamily="34" charset="0"/>
            </a:endParaRPr>
          </a:p>
        </p:txBody>
      </p:sp>
    </p:spTree>
    <p:extLst>
      <p:ext uri="{BB962C8B-B14F-4D97-AF65-F5344CB8AC3E}">
        <p14:creationId xmlns:p14="http://schemas.microsoft.com/office/powerpoint/2010/main" val="62110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EDA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950D5FD-9825-57FD-7F27-C8FE9F80644E}"/>
              </a:ext>
            </a:extLst>
          </p:cNvPr>
          <p:cNvSpPr txBox="1"/>
          <p:nvPr/>
        </p:nvSpPr>
        <p:spPr>
          <a:xfrm>
            <a:off x="471639" y="1155032"/>
            <a:ext cx="10972799" cy="3262432"/>
          </a:xfrm>
          <a:prstGeom prst="rect">
            <a:avLst/>
          </a:prstGeom>
          <a:noFill/>
        </p:spPr>
        <p:txBody>
          <a:bodyPr wrap="square" rtlCol="0">
            <a:spAutoFit/>
          </a:bodyPr>
          <a:lstStyle/>
          <a:p>
            <a:r>
              <a:rPr lang="en-US" sz="2000" dirty="0">
                <a:ea typeface="Calibri"/>
                <a:cs typeface="Calibri"/>
              </a:rPr>
              <a:t>Shape of first dataset is </a:t>
            </a:r>
            <a:r>
              <a:rPr lang="en-US" sz="2000" dirty="0">
                <a:ea typeface="+mn-lt"/>
                <a:cs typeface="+mn-lt"/>
              </a:rPr>
              <a:t>209593, 37.</a:t>
            </a:r>
            <a:endParaRPr lang="en-US" sz="2000" dirty="0">
              <a:ea typeface="Calibri"/>
              <a:cs typeface="Calibri"/>
            </a:endParaRPr>
          </a:p>
          <a:p>
            <a:endParaRPr lang="en-US" sz="2000" dirty="0">
              <a:ea typeface="+mn-lt"/>
              <a:cs typeface="+mn-lt"/>
            </a:endParaRPr>
          </a:p>
          <a:p>
            <a:r>
              <a:rPr lang="en-US" sz="2000" b="1" dirty="0">
                <a:ea typeface="+mn-lt"/>
                <a:cs typeface="+mn-lt"/>
              </a:rPr>
              <a:t>Information of the Dataset.</a:t>
            </a:r>
            <a:endParaRPr lang="en-US" sz="2000" dirty="0">
              <a:ea typeface="+mn-lt"/>
              <a:cs typeface="Calibri"/>
            </a:endParaRPr>
          </a:p>
          <a:p>
            <a:pPr lvl="1">
              <a:buFont typeface="Wingdings" panose="020B0604020202020204" pitchFamily="34" charset="0"/>
              <a:buChar char="Ø"/>
            </a:pPr>
            <a:r>
              <a:rPr lang="en-US" dirty="0" err="1">
                <a:ea typeface="+mn-lt"/>
                <a:cs typeface="+mn-lt"/>
              </a:rPr>
              <a:t>RangeIndex</a:t>
            </a:r>
            <a:r>
              <a:rPr lang="en-US" dirty="0">
                <a:ea typeface="+mn-lt"/>
                <a:cs typeface="+mn-lt"/>
              </a:rPr>
              <a:t>: 0 to 209592</a:t>
            </a:r>
          </a:p>
          <a:p>
            <a:pPr lvl="1">
              <a:buFont typeface="Wingdings" panose="020B0604020202020204" pitchFamily="34" charset="0"/>
              <a:buChar char="Ø"/>
            </a:pPr>
            <a:r>
              <a:rPr lang="en-US" dirty="0">
                <a:ea typeface="+mn-lt"/>
                <a:cs typeface="+mn-lt"/>
              </a:rPr>
              <a:t>Data columns: 37</a:t>
            </a:r>
            <a:endParaRPr lang="en-US" dirty="0">
              <a:cs typeface="Calibri"/>
            </a:endParaRPr>
          </a:p>
          <a:p>
            <a:pPr lvl="1">
              <a:buFont typeface="Wingdings" panose="020B0604020202020204" pitchFamily="34" charset="0"/>
              <a:buChar char="Ø"/>
            </a:pPr>
            <a:r>
              <a:rPr lang="en-US" dirty="0" err="1">
                <a:ea typeface="+mn-lt"/>
                <a:cs typeface="+mn-lt"/>
              </a:rPr>
              <a:t>dtypes</a:t>
            </a:r>
            <a:r>
              <a:rPr lang="en-US" dirty="0">
                <a:ea typeface="+mn-lt"/>
                <a:cs typeface="+mn-lt"/>
              </a:rPr>
              <a:t>: float64(21), int64(13), object(3)</a:t>
            </a:r>
            <a:endParaRPr lang="en-US" dirty="0">
              <a:cs typeface="Calibri" panose="020F0502020204030204"/>
            </a:endParaRPr>
          </a:p>
          <a:p>
            <a:r>
              <a:rPr lang="en-US" sz="2000" b="1" dirty="0">
                <a:ea typeface="+mn-lt"/>
                <a:cs typeface="+mn-lt"/>
              </a:rPr>
              <a:t>Dropped unwanted columns</a:t>
            </a:r>
            <a:endParaRPr lang="en-US" sz="2000" b="1" dirty="0">
              <a:ea typeface="+mn-lt"/>
              <a:cs typeface="Calibri"/>
            </a:endParaRPr>
          </a:p>
          <a:p>
            <a:pPr lvl="1">
              <a:buFont typeface="Wingdings" panose="020B0604020202020204" pitchFamily="34" charset="0"/>
              <a:buChar char="Ø"/>
            </a:pPr>
            <a:r>
              <a:rPr lang="en-US" dirty="0">
                <a:ea typeface="+mn-lt"/>
                <a:cs typeface="+mn-lt"/>
              </a:rPr>
              <a:t>Unnamed: 0 --&gt; Unnecessary Column.</a:t>
            </a:r>
          </a:p>
          <a:p>
            <a:pPr lvl="1">
              <a:buFont typeface="Wingdings" panose="020B0604020202020204" pitchFamily="34" charset="0"/>
              <a:buChar char="Ø"/>
            </a:pPr>
            <a:r>
              <a:rPr lang="en-US" dirty="0" err="1">
                <a:ea typeface="+mn-lt"/>
                <a:cs typeface="+mn-lt"/>
              </a:rPr>
              <a:t>msisdn</a:t>
            </a:r>
            <a:r>
              <a:rPr lang="en-US" dirty="0">
                <a:ea typeface="+mn-lt"/>
                <a:cs typeface="+mn-lt"/>
              </a:rPr>
              <a:t> --&gt; Object column &amp; mobile number of user, which will not be needed.</a:t>
            </a:r>
          </a:p>
          <a:p>
            <a:pPr lvl="1">
              <a:buFont typeface="Wingdings" panose="020B0604020202020204" pitchFamily="34" charset="0"/>
              <a:buChar char="Ø"/>
            </a:pPr>
            <a:r>
              <a:rPr lang="en-US" dirty="0" err="1">
                <a:ea typeface="+mn-lt"/>
                <a:cs typeface="+mn-lt"/>
              </a:rPr>
              <a:t>pcircle</a:t>
            </a:r>
            <a:r>
              <a:rPr lang="en-US" dirty="0">
                <a:ea typeface="+mn-lt"/>
                <a:cs typeface="+mn-lt"/>
              </a:rPr>
              <a:t> --&gt; Object column &amp; telecom circle and every one have same </a:t>
            </a:r>
            <a:r>
              <a:rPr lang="en-US" dirty="0" err="1">
                <a:ea typeface="+mn-lt"/>
                <a:cs typeface="+mn-lt"/>
              </a:rPr>
              <a:t>pcircle</a:t>
            </a:r>
            <a:r>
              <a:rPr lang="en-US" dirty="0">
                <a:ea typeface="+mn-lt"/>
                <a:cs typeface="+mn-lt"/>
              </a:rPr>
              <a:t> data i.e. UPW</a:t>
            </a:r>
          </a:p>
          <a:p>
            <a:pPr lvl="1">
              <a:buFont typeface="Wingdings" panose="020B0604020202020204" pitchFamily="34" charset="0"/>
              <a:buChar char="Ø"/>
            </a:pPr>
            <a:r>
              <a:rPr lang="en-US" dirty="0" err="1">
                <a:ea typeface="+mn-lt"/>
                <a:cs typeface="+mn-lt"/>
              </a:rPr>
              <a:t>pdate</a:t>
            </a:r>
            <a:r>
              <a:rPr lang="en-US" dirty="0">
                <a:ea typeface="+mn-lt"/>
                <a:cs typeface="+mn-lt"/>
              </a:rPr>
              <a:t> --&gt; Object column &amp; date column, which will not be needed</a:t>
            </a:r>
            <a:r>
              <a:rPr lang="en-US" dirty="0" smtClean="0">
                <a:ea typeface="+mn-lt"/>
                <a:cs typeface="+mn-lt"/>
              </a:rPr>
              <a:t>.</a:t>
            </a:r>
            <a:endParaRPr lang="en-US" dirty="0">
              <a:cs typeface="Calibri" panose="020F0502020204030204"/>
            </a:endParaRPr>
          </a:p>
        </p:txBody>
      </p:sp>
    </p:spTree>
    <p:extLst>
      <p:ext uri="{BB962C8B-B14F-4D97-AF65-F5344CB8AC3E}">
        <p14:creationId xmlns:p14="http://schemas.microsoft.com/office/powerpoint/2010/main" val="294412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Descriptive Statistics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4637315" y="48127"/>
            <a:ext cx="7453880" cy="6747682"/>
          </a:xfrm>
          <a:prstGeom prst="rect">
            <a:avLst/>
          </a:prstGeom>
        </p:spPr>
      </p:pic>
    </p:spTree>
    <p:extLst>
      <p:ext uri="{BB962C8B-B14F-4D97-AF65-F5344CB8AC3E}">
        <p14:creationId xmlns:p14="http://schemas.microsoft.com/office/powerpoint/2010/main" val="15241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Visualization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5" name="Picture 21" descr="Graphical user interface, application, Word&#10;&#10;Description automatically generated">
            <a:extLst>
              <a:ext uri="{FF2B5EF4-FFF2-40B4-BE49-F238E27FC236}">
                <a16:creationId xmlns:a16="http://schemas.microsoft.com/office/drawing/2014/main" id="{FF6AD152-4971-47C8-F6DE-10097ECA7ED2}"/>
              </a:ext>
            </a:extLst>
          </p:cNvPr>
          <p:cNvPicPr>
            <a:picLocks noChangeAspect="1"/>
          </p:cNvPicPr>
          <p:nvPr/>
        </p:nvPicPr>
        <p:blipFill>
          <a:blip r:embed="rId2"/>
          <a:stretch>
            <a:fillRect/>
          </a:stretch>
        </p:blipFill>
        <p:spPr>
          <a:xfrm>
            <a:off x="89742" y="874212"/>
            <a:ext cx="2403802" cy="2460781"/>
          </a:xfrm>
          <a:prstGeom prst="rect">
            <a:avLst/>
          </a:prstGeom>
        </p:spPr>
      </p:pic>
      <p:pic>
        <p:nvPicPr>
          <p:cNvPr id="6" name="Picture 22" descr="Graphical user interface, application&#10;&#10;Description automatically generated">
            <a:extLst>
              <a:ext uri="{FF2B5EF4-FFF2-40B4-BE49-F238E27FC236}">
                <a16:creationId xmlns:a16="http://schemas.microsoft.com/office/drawing/2014/main" id="{7D92697F-E70C-345F-9118-D730EF700975}"/>
              </a:ext>
            </a:extLst>
          </p:cNvPr>
          <p:cNvPicPr>
            <a:picLocks noChangeAspect="1"/>
          </p:cNvPicPr>
          <p:nvPr/>
        </p:nvPicPr>
        <p:blipFill>
          <a:blip r:embed="rId3"/>
          <a:stretch>
            <a:fillRect/>
          </a:stretch>
        </p:blipFill>
        <p:spPr>
          <a:xfrm>
            <a:off x="3105572" y="887982"/>
            <a:ext cx="2350679" cy="2460781"/>
          </a:xfrm>
          <a:prstGeom prst="rect">
            <a:avLst/>
          </a:prstGeom>
        </p:spPr>
      </p:pic>
      <p:pic>
        <p:nvPicPr>
          <p:cNvPr id="7" name="Picture 23" descr="Graphical user interface, application&#10;&#10;Description automatically generated">
            <a:extLst>
              <a:ext uri="{FF2B5EF4-FFF2-40B4-BE49-F238E27FC236}">
                <a16:creationId xmlns:a16="http://schemas.microsoft.com/office/drawing/2014/main" id="{C6C47BBE-584D-DD71-8E85-C08737B867B5}"/>
              </a:ext>
            </a:extLst>
          </p:cNvPr>
          <p:cNvPicPr>
            <a:picLocks noChangeAspect="1"/>
          </p:cNvPicPr>
          <p:nvPr/>
        </p:nvPicPr>
        <p:blipFill>
          <a:blip r:embed="rId4"/>
          <a:stretch>
            <a:fillRect/>
          </a:stretch>
        </p:blipFill>
        <p:spPr>
          <a:xfrm>
            <a:off x="5996636" y="846671"/>
            <a:ext cx="2350679" cy="2488322"/>
          </a:xfrm>
          <a:prstGeom prst="rect">
            <a:avLst/>
          </a:prstGeom>
        </p:spPr>
      </p:pic>
      <p:pic>
        <p:nvPicPr>
          <p:cNvPr id="10" name="Picture 24" descr="Graphical user interface, application&#10;&#10;Description automatically generated">
            <a:extLst>
              <a:ext uri="{FF2B5EF4-FFF2-40B4-BE49-F238E27FC236}">
                <a16:creationId xmlns:a16="http://schemas.microsoft.com/office/drawing/2014/main" id="{B345FB02-3350-8C3B-5127-774A6D9F2669}"/>
              </a:ext>
            </a:extLst>
          </p:cNvPr>
          <p:cNvPicPr>
            <a:picLocks noChangeAspect="1"/>
          </p:cNvPicPr>
          <p:nvPr/>
        </p:nvPicPr>
        <p:blipFill>
          <a:blip r:embed="rId5"/>
          <a:stretch>
            <a:fillRect/>
          </a:stretch>
        </p:blipFill>
        <p:spPr>
          <a:xfrm>
            <a:off x="9093759" y="860441"/>
            <a:ext cx="2166674" cy="2488322"/>
          </a:xfrm>
          <a:prstGeom prst="rect">
            <a:avLst/>
          </a:prstGeom>
        </p:spPr>
      </p:pic>
      <p:pic>
        <p:nvPicPr>
          <p:cNvPr id="11" name="Picture 25" descr="Graphical user interface, application&#10;&#10;Description automatically generated">
            <a:extLst>
              <a:ext uri="{FF2B5EF4-FFF2-40B4-BE49-F238E27FC236}">
                <a16:creationId xmlns:a16="http://schemas.microsoft.com/office/drawing/2014/main" id="{B3428C1A-9322-2F39-CD00-BF3BB6C66FF1}"/>
              </a:ext>
            </a:extLst>
          </p:cNvPr>
          <p:cNvPicPr>
            <a:picLocks noChangeAspect="1"/>
          </p:cNvPicPr>
          <p:nvPr/>
        </p:nvPicPr>
        <p:blipFill>
          <a:blip r:embed="rId6"/>
          <a:stretch>
            <a:fillRect/>
          </a:stretch>
        </p:blipFill>
        <p:spPr>
          <a:xfrm>
            <a:off x="116303" y="3668215"/>
            <a:ext cx="2377241" cy="2488322"/>
          </a:xfrm>
          <a:prstGeom prst="rect">
            <a:avLst/>
          </a:prstGeom>
        </p:spPr>
      </p:pic>
      <p:pic>
        <p:nvPicPr>
          <p:cNvPr id="12" name="Picture 26" descr="Graphical user interface, application, Word&#10;&#10;Description automatically generated">
            <a:extLst>
              <a:ext uri="{FF2B5EF4-FFF2-40B4-BE49-F238E27FC236}">
                <a16:creationId xmlns:a16="http://schemas.microsoft.com/office/drawing/2014/main" id="{CCFC2732-73CB-46FB-DB61-7F6F12D4F09F}"/>
              </a:ext>
            </a:extLst>
          </p:cNvPr>
          <p:cNvPicPr>
            <a:picLocks noChangeAspect="1"/>
          </p:cNvPicPr>
          <p:nvPr/>
        </p:nvPicPr>
        <p:blipFill>
          <a:blip r:embed="rId7"/>
          <a:stretch>
            <a:fillRect/>
          </a:stretch>
        </p:blipFill>
        <p:spPr>
          <a:xfrm>
            <a:off x="3105572" y="3668215"/>
            <a:ext cx="2350679" cy="2488322"/>
          </a:xfrm>
          <a:prstGeom prst="rect">
            <a:avLst/>
          </a:prstGeom>
        </p:spPr>
      </p:pic>
      <p:pic>
        <p:nvPicPr>
          <p:cNvPr id="13" name="Picture 27" descr="Graphical user interface, application, Word&#10;&#10;Description automatically generated">
            <a:extLst>
              <a:ext uri="{FF2B5EF4-FFF2-40B4-BE49-F238E27FC236}">
                <a16:creationId xmlns:a16="http://schemas.microsoft.com/office/drawing/2014/main" id="{82D6F3B8-B25D-1282-34D7-1A8600F92B6D}"/>
              </a:ext>
            </a:extLst>
          </p:cNvPr>
          <p:cNvPicPr>
            <a:picLocks noChangeAspect="1"/>
          </p:cNvPicPr>
          <p:nvPr/>
        </p:nvPicPr>
        <p:blipFill>
          <a:blip r:embed="rId8"/>
          <a:stretch>
            <a:fillRect/>
          </a:stretch>
        </p:blipFill>
        <p:spPr>
          <a:xfrm>
            <a:off x="6068280" y="3668215"/>
            <a:ext cx="2350679" cy="2488322"/>
          </a:xfrm>
          <a:prstGeom prst="rect">
            <a:avLst/>
          </a:prstGeom>
        </p:spPr>
      </p:pic>
      <p:pic>
        <p:nvPicPr>
          <p:cNvPr id="14" name="Picture 28" descr="Graphical user interface, text, application&#10;&#10;Description automatically generated">
            <a:extLst>
              <a:ext uri="{FF2B5EF4-FFF2-40B4-BE49-F238E27FC236}">
                <a16:creationId xmlns:a16="http://schemas.microsoft.com/office/drawing/2014/main" id="{B5A31266-98EA-1115-8EA2-59C9362B0597}"/>
              </a:ext>
            </a:extLst>
          </p:cNvPr>
          <p:cNvPicPr>
            <a:picLocks noChangeAspect="1"/>
          </p:cNvPicPr>
          <p:nvPr/>
        </p:nvPicPr>
        <p:blipFill>
          <a:blip r:embed="rId9"/>
          <a:stretch>
            <a:fillRect/>
          </a:stretch>
        </p:blipFill>
        <p:spPr>
          <a:xfrm>
            <a:off x="9093759" y="3668215"/>
            <a:ext cx="2350679" cy="2488322"/>
          </a:xfrm>
          <a:prstGeom prst="rect">
            <a:avLst/>
          </a:prstGeom>
        </p:spPr>
      </p:pic>
    </p:spTree>
    <p:extLst>
      <p:ext uri="{BB962C8B-B14F-4D97-AF65-F5344CB8AC3E}">
        <p14:creationId xmlns:p14="http://schemas.microsoft.com/office/powerpoint/2010/main" val="204718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Visualization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pic>
        <p:nvPicPr>
          <p:cNvPr id="15" name="Picture 4" descr="Graphical user interface, application&#10;&#10;Description automatically generated">
            <a:extLst>
              <a:ext uri="{FF2B5EF4-FFF2-40B4-BE49-F238E27FC236}">
                <a16:creationId xmlns:a16="http://schemas.microsoft.com/office/drawing/2014/main" id="{EC89864A-F411-EE89-4855-53A916F5F9C3}"/>
              </a:ext>
            </a:extLst>
          </p:cNvPr>
          <p:cNvPicPr>
            <a:picLocks noChangeAspect="1"/>
          </p:cNvPicPr>
          <p:nvPr/>
        </p:nvPicPr>
        <p:blipFill>
          <a:blip r:embed="rId2"/>
          <a:stretch>
            <a:fillRect/>
          </a:stretch>
        </p:blipFill>
        <p:spPr>
          <a:xfrm>
            <a:off x="6136255" y="4878584"/>
            <a:ext cx="1819456" cy="1945288"/>
          </a:xfrm>
          <a:prstGeom prst="rect">
            <a:avLst/>
          </a:prstGeom>
        </p:spPr>
      </p:pic>
      <p:pic>
        <p:nvPicPr>
          <p:cNvPr id="16" name="Picture 5" descr="Graphical user interface, application&#10;&#10;Description automatically generated">
            <a:extLst>
              <a:ext uri="{FF2B5EF4-FFF2-40B4-BE49-F238E27FC236}">
                <a16:creationId xmlns:a16="http://schemas.microsoft.com/office/drawing/2014/main" id="{3CF4EEA4-AA85-51BB-BA13-06A89FC41304}"/>
              </a:ext>
            </a:extLst>
          </p:cNvPr>
          <p:cNvPicPr>
            <a:picLocks noChangeAspect="1"/>
          </p:cNvPicPr>
          <p:nvPr/>
        </p:nvPicPr>
        <p:blipFill>
          <a:blip r:embed="rId3"/>
          <a:stretch>
            <a:fillRect/>
          </a:stretch>
        </p:blipFill>
        <p:spPr>
          <a:xfrm>
            <a:off x="6135688" y="881680"/>
            <a:ext cx="1814513" cy="1920875"/>
          </a:xfrm>
          <a:prstGeom prst="rect">
            <a:avLst/>
          </a:prstGeom>
        </p:spPr>
      </p:pic>
      <p:pic>
        <p:nvPicPr>
          <p:cNvPr id="17" name="Picture 6" descr="Graphical user interface, application&#10;&#10;Description automatically generated">
            <a:extLst>
              <a:ext uri="{FF2B5EF4-FFF2-40B4-BE49-F238E27FC236}">
                <a16:creationId xmlns:a16="http://schemas.microsoft.com/office/drawing/2014/main" id="{A7F1A7FC-CD7B-146D-D9DE-8A10A4AE90B6}"/>
              </a:ext>
            </a:extLst>
          </p:cNvPr>
          <p:cNvPicPr>
            <a:picLocks noChangeAspect="1"/>
          </p:cNvPicPr>
          <p:nvPr/>
        </p:nvPicPr>
        <p:blipFill>
          <a:blip r:embed="rId4"/>
          <a:stretch>
            <a:fillRect/>
          </a:stretch>
        </p:blipFill>
        <p:spPr>
          <a:xfrm>
            <a:off x="6135688" y="2878755"/>
            <a:ext cx="1814513" cy="1920875"/>
          </a:xfrm>
          <a:prstGeom prst="rect">
            <a:avLst/>
          </a:prstGeom>
        </p:spPr>
      </p:pic>
      <p:pic>
        <p:nvPicPr>
          <p:cNvPr id="18" name="Picture 7" descr="Graphical user interface, text, application&#10;&#10;Description automatically generated">
            <a:extLst>
              <a:ext uri="{FF2B5EF4-FFF2-40B4-BE49-F238E27FC236}">
                <a16:creationId xmlns:a16="http://schemas.microsoft.com/office/drawing/2014/main" id="{B2C7DCA1-A008-6A67-4A74-71D7E8BC5AA4}"/>
              </a:ext>
            </a:extLst>
          </p:cNvPr>
          <p:cNvPicPr>
            <a:picLocks noChangeAspect="1"/>
          </p:cNvPicPr>
          <p:nvPr/>
        </p:nvPicPr>
        <p:blipFill>
          <a:blip r:embed="rId5"/>
          <a:stretch>
            <a:fillRect/>
          </a:stretch>
        </p:blipFill>
        <p:spPr>
          <a:xfrm>
            <a:off x="183462" y="877337"/>
            <a:ext cx="5610135" cy="5917779"/>
          </a:xfrm>
          <a:prstGeom prst="rect">
            <a:avLst/>
          </a:prstGeom>
        </p:spPr>
      </p:pic>
      <p:pic>
        <p:nvPicPr>
          <p:cNvPr id="19" name="Picture 8" descr="Graphical user interface, application&#10;&#10;Description automatically generated">
            <a:extLst>
              <a:ext uri="{FF2B5EF4-FFF2-40B4-BE49-F238E27FC236}">
                <a16:creationId xmlns:a16="http://schemas.microsoft.com/office/drawing/2014/main" id="{4ABCE31F-2E46-FC73-A2EC-985A00272EB6}"/>
              </a:ext>
            </a:extLst>
          </p:cNvPr>
          <p:cNvPicPr>
            <a:picLocks noChangeAspect="1"/>
          </p:cNvPicPr>
          <p:nvPr/>
        </p:nvPicPr>
        <p:blipFill>
          <a:blip r:embed="rId6"/>
          <a:stretch>
            <a:fillRect/>
          </a:stretch>
        </p:blipFill>
        <p:spPr>
          <a:xfrm>
            <a:off x="8027988" y="881680"/>
            <a:ext cx="3706813" cy="3916363"/>
          </a:xfrm>
          <a:prstGeom prst="rect">
            <a:avLst/>
          </a:prstGeom>
        </p:spPr>
      </p:pic>
      <p:pic>
        <p:nvPicPr>
          <p:cNvPr id="20" name="Picture 9" descr="Graphical user interface, application&#10;&#10;Description automatically generated">
            <a:extLst>
              <a:ext uri="{FF2B5EF4-FFF2-40B4-BE49-F238E27FC236}">
                <a16:creationId xmlns:a16="http://schemas.microsoft.com/office/drawing/2014/main" id="{7D3CDE42-0E30-4186-7425-10317B29B953}"/>
              </a:ext>
            </a:extLst>
          </p:cNvPr>
          <p:cNvPicPr>
            <a:picLocks noChangeAspect="1"/>
          </p:cNvPicPr>
          <p:nvPr/>
        </p:nvPicPr>
        <p:blipFill>
          <a:blip r:embed="rId7"/>
          <a:stretch>
            <a:fillRect/>
          </a:stretch>
        </p:blipFill>
        <p:spPr>
          <a:xfrm>
            <a:off x="8027988" y="4874243"/>
            <a:ext cx="1814513" cy="1920875"/>
          </a:xfrm>
          <a:prstGeom prst="rect">
            <a:avLst/>
          </a:prstGeom>
        </p:spPr>
      </p:pic>
      <p:pic>
        <p:nvPicPr>
          <p:cNvPr id="21" name="Picture 10">
            <a:extLst>
              <a:ext uri="{FF2B5EF4-FFF2-40B4-BE49-F238E27FC236}">
                <a16:creationId xmlns:a16="http://schemas.microsoft.com/office/drawing/2014/main" id="{0BAEC8CF-BBBA-1510-6D6F-764FBB2EF974}"/>
              </a:ext>
            </a:extLst>
          </p:cNvPr>
          <p:cNvPicPr>
            <a:picLocks noChangeAspect="1"/>
          </p:cNvPicPr>
          <p:nvPr/>
        </p:nvPicPr>
        <p:blipFill>
          <a:blip r:embed="rId8"/>
          <a:stretch>
            <a:fillRect/>
          </a:stretch>
        </p:blipFill>
        <p:spPr>
          <a:xfrm>
            <a:off x="9920288" y="4874243"/>
            <a:ext cx="1814513" cy="1920875"/>
          </a:xfrm>
          <a:prstGeom prst="rect">
            <a:avLst/>
          </a:prstGeom>
        </p:spPr>
      </p:pic>
    </p:spTree>
    <p:extLst>
      <p:ext uri="{BB962C8B-B14F-4D97-AF65-F5344CB8AC3E}">
        <p14:creationId xmlns:p14="http://schemas.microsoft.com/office/powerpoint/2010/main" val="357842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6DA467-53C4-57DC-E9F3-2248305EE3FA}"/>
              </a:ext>
            </a:extLst>
          </p:cNvPr>
          <p:cNvSpPr txBox="1"/>
          <p:nvPr/>
        </p:nvSpPr>
        <p:spPr>
          <a:xfrm>
            <a:off x="471638" y="231006"/>
            <a:ext cx="10972800" cy="646331"/>
          </a:xfrm>
          <a:prstGeom prst="rect">
            <a:avLst/>
          </a:prstGeom>
          <a:noFill/>
        </p:spPr>
        <p:txBody>
          <a:bodyPr wrap="square" rtlCol="0">
            <a:spAutoFit/>
          </a:bodyPr>
          <a:lstStyle/>
          <a:p>
            <a:r>
              <a:rPr lang="en-US" sz="3600" b="1" dirty="0" smtClean="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rPr>
              <a:t>Visualization :</a:t>
            </a:r>
            <a:endParaRPr lang="en-IN" sz="3600" b="1" dirty="0">
              <a:ln w="9525">
                <a:solidFill>
                  <a:schemeClr val="bg1"/>
                </a:solidFill>
                <a:prstDash val="solid"/>
              </a:ln>
              <a:effectLst>
                <a:outerShdw blurRad="12700" dist="38100" dir="2700000" algn="tl" rotWithShape="0">
                  <a:schemeClr val="bg1">
                    <a:lumMod val="50000"/>
                  </a:schemeClr>
                </a:outerShdw>
              </a:effectLst>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0950D5FD-9825-57FD-7F27-C8FE9F80644E}"/>
              </a:ext>
            </a:extLst>
          </p:cNvPr>
          <p:cNvSpPr txBox="1"/>
          <p:nvPr/>
        </p:nvSpPr>
        <p:spPr>
          <a:xfrm>
            <a:off x="471638" y="883981"/>
            <a:ext cx="6373297" cy="5632311"/>
          </a:xfrm>
          <a:prstGeom prst="rect">
            <a:avLst/>
          </a:prstGeom>
          <a:noFill/>
        </p:spPr>
        <p:txBody>
          <a:bodyPr wrap="square" rtlCol="0">
            <a:spAutoFit/>
          </a:bodyPr>
          <a:lstStyle/>
          <a:p>
            <a:r>
              <a:rPr lang="en-US" sz="2400" b="1" dirty="0">
                <a:ea typeface="+mn-lt"/>
                <a:cs typeface="+mn-lt"/>
              </a:rPr>
              <a:t>There are </a:t>
            </a:r>
            <a:r>
              <a:rPr lang="en-US" sz="2400" b="1" dirty="0" err="1">
                <a:ea typeface="+mn-lt"/>
                <a:cs typeface="+mn-lt"/>
              </a:rPr>
              <a:t>multicollinearity</a:t>
            </a:r>
            <a:r>
              <a:rPr lang="en-US" sz="2400" b="1" dirty="0">
                <a:ea typeface="+mn-lt"/>
                <a:cs typeface="+mn-lt"/>
              </a:rPr>
              <a:t> problem present in our dataset. </a:t>
            </a:r>
          </a:p>
          <a:p>
            <a:r>
              <a:rPr lang="en-US" sz="2400" dirty="0">
                <a:ea typeface="+mn-lt"/>
                <a:cs typeface="+mn-lt"/>
              </a:rPr>
              <a:t>daily_decr90 &amp; daily_decr30 is 98% correlated.</a:t>
            </a:r>
            <a:endParaRPr lang="en-US" sz="2400" dirty="0">
              <a:cs typeface="Calibri"/>
            </a:endParaRPr>
          </a:p>
          <a:p>
            <a:r>
              <a:rPr lang="en-US" sz="2400" dirty="0">
                <a:ea typeface="+mn-lt"/>
                <a:cs typeface="+mn-lt"/>
              </a:rPr>
              <a:t>rental30 &amp; rental90 is 96% correlated.</a:t>
            </a:r>
            <a:endParaRPr lang="en-US" sz="2400" dirty="0"/>
          </a:p>
          <a:p>
            <a:r>
              <a:rPr lang="en-US" sz="2400" dirty="0">
                <a:ea typeface="+mn-lt"/>
                <a:cs typeface="+mn-lt"/>
              </a:rPr>
              <a:t>cnt_ma_rech90 &amp; cnt_ma_rech30 is 89% correlated.</a:t>
            </a:r>
            <a:endParaRPr lang="en-US" sz="2400" dirty="0"/>
          </a:p>
          <a:p>
            <a:r>
              <a:rPr lang="en-US" sz="2400" dirty="0">
                <a:ea typeface="+mn-lt"/>
                <a:cs typeface="+mn-lt"/>
              </a:rPr>
              <a:t>sumamnt_ma_rech30 &amp; sumamnt_ma_rech90 is 89% correlated.</a:t>
            </a:r>
            <a:endParaRPr lang="en-US" sz="2400" dirty="0"/>
          </a:p>
          <a:p>
            <a:r>
              <a:rPr lang="en-US" sz="2400" dirty="0">
                <a:ea typeface="+mn-lt"/>
                <a:cs typeface="+mn-lt"/>
              </a:rPr>
              <a:t>medianamnt_ma_rech90 &amp; medianamnt_ma_rech30 is 86% correlated.</a:t>
            </a:r>
            <a:endParaRPr lang="en-US" sz="2400" dirty="0"/>
          </a:p>
          <a:p>
            <a:r>
              <a:rPr lang="en-US" sz="2400" dirty="0">
                <a:ea typeface="+mn-lt"/>
                <a:cs typeface="+mn-lt"/>
              </a:rPr>
              <a:t>cnt_loans30 &amp; amnt_loans30 is 96% correlated.</a:t>
            </a:r>
            <a:endParaRPr lang="en-US" sz="2400" dirty="0"/>
          </a:p>
          <a:p>
            <a:r>
              <a:rPr lang="en-US" sz="2400" dirty="0">
                <a:ea typeface="+mn-lt"/>
                <a:cs typeface="+mn-lt"/>
              </a:rPr>
              <a:t>amnt_loans90 &amp; amnt_loans30 is 90% correlated.</a:t>
            </a:r>
            <a:endParaRPr lang="en-US" sz="2400" dirty="0"/>
          </a:p>
          <a:p>
            <a:r>
              <a:rPr lang="en-US" sz="2400" dirty="0">
                <a:ea typeface="+mn-lt"/>
                <a:cs typeface="+mn-lt"/>
              </a:rPr>
              <a:t>medianamnt_loans90 &amp; medianamnt_loans30 is 91% correlated.</a:t>
            </a:r>
            <a:endParaRPr lang="en-US" sz="2400" dirty="0"/>
          </a:p>
          <a:p>
            <a:r>
              <a:rPr lang="en-US" sz="2400" dirty="0">
                <a:ea typeface="+mn-lt"/>
                <a:cs typeface="+mn-lt"/>
              </a:rPr>
              <a:t>payback30 &amp; payback90 is 83% correlated</a:t>
            </a:r>
            <a:r>
              <a:rPr lang="en-US" sz="2400" dirty="0" smtClean="0">
                <a:ea typeface="+mn-lt"/>
                <a:cs typeface="+mn-lt"/>
              </a:rPr>
              <a:t>.</a:t>
            </a:r>
            <a:endParaRPr lang="en-US" sz="2400" dirty="0"/>
          </a:p>
        </p:txBody>
      </p:sp>
      <p:pic>
        <p:nvPicPr>
          <p:cNvPr id="5" name="Picture 4" descr="Chart&#10;&#10;Description automatically generated">
            <a:extLst>
              <a:ext uri="{FF2B5EF4-FFF2-40B4-BE49-F238E27FC236}">
                <a16:creationId xmlns:a16="http://schemas.microsoft.com/office/drawing/2014/main" id="{DBA8E943-5A3D-87D9-D590-FBBC3D3B794C}"/>
              </a:ext>
            </a:extLst>
          </p:cNvPr>
          <p:cNvPicPr>
            <a:picLocks noChangeAspect="1"/>
          </p:cNvPicPr>
          <p:nvPr/>
        </p:nvPicPr>
        <p:blipFill rotWithShape="1">
          <a:blip r:embed="rId2"/>
          <a:srcRect l="1213" r="1213"/>
          <a:stretch/>
        </p:blipFill>
        <p:spPr>
          <a:xfrm>
            <a:off x="6844935" y="883981"/>
            <a:ext cx="5251271" cy="5638955"/>
          </a:xfrm>
          <a:prstGeom prst="rect">
            <a:avLst/>
          </a:prstGeom>
        </p:spPr>
      </p:pic>
    </p:spTree>
    <p:extLst>
      <p:ext uri="{BB962C8B-B14F-4D97-AF65-F5344CB8AC3E}">
        <p14:creationId xmlns:p14="http://schemas.microsoft.com/office/powerpoint/2010/main" val="1445112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{CE9BF898-21F4-46BB-BC68-4A8EAAEBB60E}tf03457452</Template>
  <TotalTime>112</TotalTime>
  <Words>689</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Calibri Light</vt:lpstr>
      <vt:lpstr>Segoe UI Light</vt:lpstr>
      <vt:lpstr>Wingdings</vt:lpstr>
      <vt:lpstr>Celestial</vt:lpstr>
      <vt:lpstr>Micro Credit Defaulter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sarthak.gupta000@outlook.com</dc:creator>
  <cp:lastModifiedBy>Sarthak.Gupta</cp:lastModifiedBy>
  <cp:revision>4</cp:revision>
  <dcterms:created xsi:type="dcterms:W3CDTF">2022-10-19T15:17:40Z</dcterms:created>
  <dcterms:modified xsi:type="dcterms:W3CDTF">2022-10-21T10:18:36Z</dcterms:modified>
</cp:coreProperties>
</file>