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76" r:id="rId6"/>
    <p:sldId id="288" r:id="rId7"/>
    <p:sldId id="307" r:id="rId8"/>
    <p:sldId id="289" r:id="rId9"/>
    <p:sldId id="308" r:id="rId10"/>
    <p:sldId id="309" r:id="rId11"/>
    <p:sldId id="310" r:id="rId12"/>
    <p:sldId id="311" r:id="rId13"/>
    <p:sldId id="312" r:id="rId14"/>
    <p:sldId id="313" r:id="rId15"/>
    <p:sldId id="314" r:id="rId16"/>
    <p:sldId id="315" r:id="rId17"/>
    <p:sldId id="316" r:id="rId18"/>
    <p:sldId id="317" r:id="rId19"/>
    <p:sldId id="318" r:id="rId20"/>
    <p:sldId id="320" r:id="rId21"/>
    <p:sldId id="321" r:id="rId22"/>
    <p:sldId id="322" r:id="rId23"/>
    <p:sldId id="323" r:id="rId24"/>
    <p:sldId id="324" r:id="rId25"/>
    <p:sldId id="325" r:id="rId26"/>
    <p:sldId id="305"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6" d="100"/>
          <a:sy n="66" d="100"/>
        </p:scale>
        <p:origin x="668" y="4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10/8/2022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150308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412072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005119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38910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857260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54771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770821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4164427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8115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89384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2845247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280225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1251217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583901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42844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9676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33874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01589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774190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769764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12572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10/8/2022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10/8/2022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99501" y="1905506"/>
            <a:ext cx="9144000" cy="1661993"/>
          </a:xfrm>
        </p:spPr>
        <p:txBody>
          <a:bodyPr lIns="0" tIns="0" rIns="0" bIns="0" anchor="t">
            <a:spAutoFit/>
          </a:bodyPr>
          <a:lstStyle/>
          <a:p>
            <a:r>
              <a:rPr lang="en-US" b="1" dirty="0">
                <a:solidFill>
                  <a:schemeClr val="bg1"/>
                </a:solidFill>
              </a:rPr>
              <a:t>Housing Price Prediction Project</a:t>
            </a:r>
            <a:endParaRPr lang="en-US" dirty="0">
              <a:solidFill>
                <a:schemeClr val="accent4"/>
              </a:solidFill>
            </a:endParaRPr>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1270525"/>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itle 1">
            <a:extLst>
              <a:ext uri="{FF2B5EF4-FFF2-40B4-BE49-F238E27FC236}">
                <a16:creationId xmlns:a16="http://schemas.microsoft.com/office/drawing/2014/main" id="{0E860434-4974-FA69-96E7-A806EBC255A5}"/>
              </a:ext>
            </a:extLst>
          </p:cNvPr>
          <p:cNvSpPr txBox="1">
            <a:spLocks/>
          </p:cNvSpPr>
          <p:nvPr/>
        </p:nvSpPr>
        <p:spPr>
          <a:xfrm>
            <a:off x="6506681" y="4985887"/>
            <a:ext cx="5675260" cy="1163395"/>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accent4"/>
                </a:solidFill>
              </a:rPr>
              <a:t>Presentation prepared by :</a:t>
            </a:r>
          </a:p>
          <a:p>
            <a:pPr algn="l"/>
            <a:endParaRPr lang="en-US" sz="2800" dirty="0">
              <a:solidFill>
                <a:schemeClr val="accent4"/>
              </a:solidFill>
            </a:endParaRPr>
          </a:p>
          <a:p>
            <a:r>
              <a:rPr lang="en-US" sz="2800" dirty="0">
                <a:solidFill>
                  <a:schemeClr val="accent4"/>
                </a:solidFill>
              </a:rPr>
              <a:t>Sarthak Gupta</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4410777"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cs typeface="Times New Roman" panose="02020603050405020304" pitchFamily="18" charset="0"/>
              </a:rPr>
              <a:t>Encoding of Data Frame : </a:t>
            </a:r>
          </a:p>
          <a:p>
            <a:endParaRPr lang="en-US" dirty="0">
              <a:cs typeface="Arial" pitchFamily="34" charset="0"/>
            </a:endParaRPr>
          </a:p>
          <a:p>
            <a:r>
              <a:rPr lang="en-IN" sz="1800" dirty="0">
                <a:ea typeface="Times New Roman" panose="02020603050405020304" pitchFamily="18" charset="0"/>
              </a:rPr>
              <a:t>Since the dataset has a lot string values. We will use the ordinal encoding techniques to convert the string data to numerical one.</a:t>
            </a:r>
            <a:endParaRPr lang="en-US" dirty="0">
              <a:cs typeface="Arial" pitchFamily="34" charset="0"/>
            </a:endParaRPr>
          </a:p>
        </p:txBody>
      </p:sp>
      <p:pic>
        <p:nvPicPr>
          <p:cNvPr id="3" name="Picture 2">
            <a:extLst>
              <a:ext uri="{FF2B5EF4-FFF2-40B4-BE49-F238E27FC236}">
                <a16:creationId xmlns:a16="http://schemas.microsoft.com/office/drawing/2014/main" id="{4AC99671-1C28-8974-8429-58DBB5C2AE7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7456" y="934333"/>
            <a:ext cx="7186847" cy="4738068"/>
          </a:xfrm>
          <a:prstGeom prst="rect">
            <a:avLst/>
          </a:prstGeom>
          <a:noFill/>
          <a:ln>
            <a:solidFill>
              <a:srgbClr val="002060"/>
            </a:solidFill>
          </a:ln>
        </p:spPr>
      </p:pic>
    </p:spTree>
    <p:extLst>
      <p:ext uri="{BB962C8B-B14F-4D97-AF65-F5344CB8AC3E}">
        <p14:creationId xmlns:p14="http://schemas.microsoft.com/office/powerpoint/2010/main" val="267387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5970069"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cs typeface="Times New Roman" panose="02020603050405020304" pitchFamily="18" charset="0"/>
              </a:rPr>
              <a:t>Correlation Matrix : </a:t>
            </a:r>
          </a:p>
          <a:p>
            <a:pPr marL="285750" indent="-285750">
              <a:buFont typeface="Wingdings" panose="05000000000000000000" pitchFamily="2" charset="2"/>
              <a:buChar char="v"/>
            </a:pPr>
            <a:endParaRPr lang="en-US" sz="1800" dirty="0">
              <a:ea typeface="Times New Roman" panose="02020603050405020304" pitchFamily="18" charset="0"/>
              <a:cs typeface="Times New Roman" panose="02020603050405020304" pitchFamily="18" charset="0"/>
            </a:endParaRPr>
          </a:p>
          <a:p>
            <a:r>
              <a:rPr lang="en-IN" sz="1800" dirty="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 map.</a:t>
            </a:r>
            <a:endParaRPr lang="en-US" dirty="0">
              <a:cs typeface="Arial" pitchFamily="34" charset="0"/>
            </a:endParaRPr>
          </a:p>
        </p:txBody>
      </p:sp>
      <p:pic>
        <p:nvPicPr>
          <p:cNvPr id="3" name="Content Placeholder 4">
            <a:extLst>
              <a:ext uri="{FF2B5EF4-FFF2-40B4-BE49-F238E27FC236}">
                <a16:creationId xmlns:a16="http://schemas.microsoft.com/office/drawing/2014/main" id="{6FFA6C6B-CBE7-4C0D-B0AC-4BFDCA84594B}"/>
              </a:ext>
            </a:extLst>
          </p:cNvPr>
          <p:cNvPicPr>
            <a:picLocks/>
          </p:cNvPicPr>
          <p:nvPr/>
        </p:nvPicPr>
        <p:blipFill>
          <a:blip r:embed="rId3"/>
          <a:stretch>
            <a:fillRect/>
          </a:stretch>
        </p:blipFill>
        <p:spPr>
          <a:xfrm>
            <a:off x="6452151" y="934333"/>
            <a:ext cx="5638800" cy="4876800"/>
          </a:xfrm>
          <a:prstGeom prst="rect">
            <a:avLst/>
          </a:prstGeom>
          <a:ln>
            <a:solidFill>
              <a:srgbClr val="002060"/>
            </a:solidFill>
          </a:ln>
        </p:spPr>
      </p:pic>
    </p:spTree>
    <p:extLst>
      <p:ext uri="{BB962C8B-B14F-4D97-AF65-F5344CB8AC3E}">
        <p14:creationId xmlns:p14="http://schemas.microsoft.com/office/powerpoint/2010/main" val="297404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Segoe UI Light (Body)"/>
                <a:cs typeface="Times New Roman" panose="02020603050405020304" pitchFamily="18" charset="0"/>
              </a:rPr>
              <a:t>Checking the columns which are positively &amp; negatively correlated with the Target Column :</a:t>
            </a:r>
            <a:endParaRPr lang="en-US" dirty="0">
              <a:latin typeface="Segoe UI Light (Body)"/>
              <a:cs typeface="Arial" pitchFamily="34" charset="0"/>
            </a:endParaRPr>
          </a:p>
        </p:txBody>
      </p:sp>
      <p:pic>
        <p:nvPicPr>
          <p:cNvPr id="3" name="Content Placeholder 3">
            <a:extLst>
              <a:ext uri="{FF2B5EF4-FFF2-40B4-BE49-F238E27FC236}">
                <a16:creationId xmlns:a16="http://schemas.microsoft.com/office/drawing/2014/main" id="{9A3DF46D-9078-B147-470E-57DC5294B24B}"/>
              </a:ext>
            </a:extLst>
          </p:cNvPr>
          <p:cNvPicPr>
            <a:picLocks/>
          </p:cNvPicPr>
          <p:nvPr/>
        </p:nvPicPr>
        <p:blipFill>
          <a:blip r:embed="rId3"/>
          <a:stretch>
            <a:fillRect/>
          </a:stretch>
        </p:blipFill>
        <p:spPr>
          <a:xfrm>
            <a:off x="228600" y="1405471"/>
            <a:ext cx="11734800" cy="5091581"/>
          </a:xfrm>
          <a:prstGeom prst="rect">
            <a:avLst/>
          </a:prstGeom>
          <a:ln>
            <a:solidFill>
              <a:srgbClr val="002060"/>
            </a:solidFill>
          </a:ln>
        </p:spPr>
      </p:pic>
    </p:spTree>
    <p:extLst>
      <p:ext uri="{BB962C8B-B14F-4D97-AF65-F5344CB8AC3E}">
        <p14:creationId xmlns:p14="http://schemas.microsoft.com/office/powerpoint/2010/main" val="298036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Segoe UI Light (Body)"/>
                <a:cs typeface="Times New Roman" panose="02020603050405020304" pitchFamily="18" charset="0"/>
              </a:rPr>
              <a:t>Visualizing correlation of the data :</a:t>
            </a:r>
          </a:p>
        </p:txBody>
      </p:sp>
      <p:pic>
        <p:nvPicPr>
          <p:cNvPr id="3" name="Content Placeholder 3">
            <a:extLst>
              <a:ext uri="{FF2B5EF4-FFF2-40B4-BE49-F238E27FC236}">
                <a16:creationId xmlns:a16="http://schemas.microsoft.com/office/drawing/2014/main" id="{86CDB95C-246E-ADED-4ABA-0BDB65FB8321}"/>
              </a:ext>
            </a:extLst>
          </p:cNvPr>
          <p:cNvPicPr>
            <a:picLocks/>
          </p:cNvPicPr>
          <p:nvPr/>
        </p:nvPicPr>
        <p:blipFill>
          <a:blip r:embed="rId3"/>
          <a:stretch>
            <a:fillRect/>
          </a:stretch>
        </p:blipFill>
        <p:spPr>
          <a:xfrm>
            <a:off x="228600" y="1438796"/>
            <a:ext cx="11734800" cy="5077507"/>
          </a:xfrm>
          <a:prstGeom prst="rect">
            <a:avLst/>
          </a:prstGeom>
          <a:ln>
            <a:solidFill>
              <a:srgbClr val="002060"/>
            </a:solidFill>
          </a:ln>
        </p:spPr>
      </p:pic>
    </p:spTree>
    <p:extLst>
      <p:ext uri="{BB962C8B-B14F-4D97-AF65-F5344CB8AC3E}">
        <p14:creationId xmlns:p14="http://schemas.microsoft.com/office/powerpoint/2010/main" val="309116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cs typeface="Times New Roman" panose="02020603050405020304" pitchFamily="18" charset="0"/>
              </a:rPr>
              <a:t>Check for the OUTLIERS :</a:t>
            </a:r>
          </a:p>
          <a:p>
            <a:endParaRPr lang="en-US" dirty="0">
              <a:cs typeface="Times New Roman" panose="02020603050405020304" pitchFamily="18" charset="0"/>
            </a:endParaRPr>
          </a:p>
          <a:p>
            <a:r>
              <a:rPr lang="en-IN" sz="1800" dirty="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endParaRPr lang="en-IN" sz="1800" dirty="0"/>
          </a:p>
          <a:p>
            <a:endParaRPr lang="en-US" dirty="0">
              <a:cs typeface="Arial" pitchFamily="34" charset="0"/>
            </a:endParaRPr>
          </a:p>
        </p:txBody>
      </p:sp>
      <p:sp>
        <p:nvSpPr>
          <p:cNvPr id="3" name="Text Placeholder 2">
            <a:extLst>
              <a:ext uri="{FF2B5EF4-FFF2-40B4-BE49-F238E27FC236}">
                <a16:creationId xmlns:a16="http://schemas.microsoft.com/office/drawing/2014/main" id="{EA042A9A-08D6-B6C1-3643-29BB1A9B4033}"/>
              </a:ext>
            </a:extLst>
          </p:cNvPr>
          <p:cNvSpPr txBox="1">
            <a:spLocks/>
          </p:cNvSpPr>
          <p:nvPr/>
        </p:nvSpPr>
        <p:spPr>
          <a:xfrm>
            <a:off x="1224637" y="3926648"/>
            <a:ext cx="4192967" cy="330690"/>
          </a:xfrm>
          <a:prstGeom prst="rect">
            <a:avLst/>
          </a:prstGeom>
          <a:ln/>
        </p:spPr>
        <p:style>
          <a:lnRef idx="1">
            <a:schemeClr val="dk1"/>
          </a:lnRef>
          <a:fillRef idx="2">
            <a:schemeClr val="dk1"/>
          </a:fillRef>
          <a:effectRef idx="1">
            <a:schemeClr val="dk1"/>
          </a:effectRef>
          <a:fontRef idx="minor">
            <a:schemeClr val="dk1"/>
          </a:fontRef>
        </p:style>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ln>
                  <a:solidFill>
                    <a:sysClr val="windowText" lastClr="000000"/>
                  </a:solidFill>
                </a:ln>
                <a:solidFill>
                  <a:sysClr val="windowText" lastClr="000000"/>
                </a:solidFill>
              </a:rPr>
              <a:t>First set</a:t>
            </a:r>
            <a:endParaRPr lang="en-IN" sz="1600" b="1" dirty="0">
              <a:ln>
                <a:solidFill>
                  <a:sysClr val="windowText" lastClr="000000"/>
                </a:solidFill>
              </a:ln>
              <a:solidFill>
                <a:sysClr val="windowText" lastClr="000000"/>
              </a:solidFill>
            </a:endParaRPr>
          </a:p>
        </p:txBody>
      </p:sp>
      <p:pic>
        <p:nvPicPr>
          <p:cNvPr id="5" name="Content Placeholder 6">
            <a:extLst>
              <a:ext uri="{FF2B5EF4-FFF2-40B4-BE49-F238E27FC236}">
                <a16:creationId xmlns:a16="http://schemas.microsoft.com/office/drawing/2014/main" id="{F991488A-9440-1B25-A71D-051F8DCC08FA}"/>
              </a:ext>
            </a:extLst>
          </p:cNvPr>
          <p:cNvPicPr>
            <a:picLocks/>
          </p:cNvPicPr>
          <p:nvPr/>
        </p:nvPicPr>
        <p:blipFill>
          <a:blip r:embed="rId3"/>
          <a:stretch>
            <a:fillRect/>
          </a:stretch>
        </p:blipFill>
        <p:spPr>
          <a:xfrm>
            <a:off x="1237710" y="2157254"/>
            <a:ext cx="4183063" cy="1772836"/>
          </a:xfrm>
          <a:prstGeom prst="rect">
            <a:avLst/>
          </a:prstGeom>
          <a:ln>
            <a:solidFill>
              <a:srgbClr val="002060"/>
            </a:solidFill>
          </a:ln>
        </p:spPr>
      </p:pic>
      <p:sp>
        <p:nvSpPr>
          <p:cNvPr id="6" name="Text Placeholder 4">
            <a:extLst>
              <a:ext uri="{FF2B5EF4-FFF2-40B4-BE49-F238E27FC236}">
                <a16:creationId xmlns:a16="http://schemas.microsoft.com/office/drawing/2014/main" id="{5FC8F8C0-978A-602F-8744-9000F68E407D}"/>
              </a:ext>
            </a:extLst>
          </p:cNvPr>
          <p:cNvSpPr txBox="1">
            <a:spLocks/>
          </p:cNvSpPr>
          <p:nvPr/>
        </p:nvSpPr>
        <p:spPr>
          <a:xfrm>
            <a:off x="5629413" y="3924594"/>
            <a:ext cx="4195928" cy="330690"/>
          </a:xfrm>
          <a:prstGeom prst="rect">
            <a:avLst/>
          </a:prstGeom>
          <a:ln/>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ln>
                  <a:solidFill>
                    <a:sysClr val="windowText" lastClr="000000"/>
                  </a:solidFill>
                </a:ln>
                <a:solidFill>
                  <a:sysClr val="windowText" lastClr="000000"/>
                </a:solidFill>
              </a:rPr>
              <a:t>Second set</a:t>
            </a:r>
            <a:endParaRPr lang="en-IN" sz="1600" b="1" dirty="0">
              <a:ln>
                <a:solidFill>
                  <a:sysClr val="windowText" lastClr="000000"/>
                </a:solidFill>
              </a:ln>
              <a:solidFill>
                <a:sysClr val="windowText" lastClr="000000"/>
              </a:solidFill>
            </a:endParaRPr>
          </a:p>
        </p:txBody>
      </p:sp>
      <p:pic>
        <p:nvPicPr>
          <p:cNvPr id="7" name="Content Placeholder 7">
            <a:extLst>
              <a:ext uri="{FF2B5EF4-FFF2-40B4-BE49-F238E27FC236}">
                <a16:creationId xmlns:a16="http://schemas.microsoft.com/office/drawing/2014/main" id="{AFFCF5A4-9ACB-A536-8B2B-607FFC0B5203}"/>
              </a:ext>
            </a:extLst>
          </p:cNvPr>
          <p:cNvPicPr>
            <a:picLocks/>
          </p:cNvPicPr>
          <p:nvPr/>
        </p:nvPicPr>
        <p:blipFill>
          <a:blip r:embed="rId4"/>
          <a:stretch>
            <a:fillRect/>
          </a:stretch>
        </p:blipFill>
        <p:spPr>
          <a:xfrm>
            <a:off x="5644616" y="2157255"/>
            <a:ext cx="4184650" cy="1778942"/>
          </a:xfrm>
          <a:prstGeom prst="rect">
            <a:avLst/>
          </a:prstGeom>
          <a:ln>
            <a:solidFill>
              <a:srgbClr val="002060"/>
            </a:solidFill>
          </a:ln>
        </p:spPr>
      </p:pic>
      <p:sp>
        <p:nvSpPr>
          <p:cNvPr id="9" name="Text Placeholder 2">
            <a:extLst>
              <a:ext uri="{FF2B5EF4-FFF2-40B4-BE49-F238E27FC236}">
                <a16:creationId xmlns:a16="http://schemas.microsoft.com/office/drawing/2014/main" id="{9D3C4B0E-7E44-8140-2AE6-046295133FB5}"/>
              </a:ext>
            </a:extLst>
          </p:cNvPr>
          <p:cNvSpPr txBox="1">
            <a:spLocks/>
          </p:cNvSpPr>
          <p:nvPr/>
        </p:nvSpPr>
        <p:spPr>
          <a:xfrm>
            <a:off x="1221579" y="6197116"/>
            <a:ext cx="4184533" cy="259658"/>
          </a:xfrm>
          <a:prstGeom prst="rect">
            <a:avLst/>
          </a:prstGeom>
          <a:ln/>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lvl1pPr indent="0" algn="ctr" defTabSz="457063">
              <a:spcBef>
                <a:spcPts val="1000"/>
              </a:spcBef>
              <a:spcAft>
                <a:spcPts val="0"/>
              </a:spcAft>
              <a:buClr>
                <a:schemeClr val="accent1"/>
              </a:buClr>
              <a:buSzPct val="80000"/>
              <a:buFont typeface="Wingdings 3" charset="2"/>
              <a:buNone/>
              <a:defRPr sz="1600" b="1">
                <a:solidFill>
                  <a:srgbClr val="002060"/>
                </a:solidFill>
              </a:defRPr>
            </a:lvl1pPr>
            <a:lvl2pPr marL="457063" indent="0" defTabSz="457063">
              <a:spcBef>
                <a:spcPts val="1000"/>
              </a:spcBef>
              <a:spcAft>
                <a:spcPts val="0"/>
              </a:spcAft>
              <a:buClr>
                <a:schemeClr val="accent1"/>
              </a:buClr>
              <a:buSzPct val="80000"/>
              <a:buFont typeface="Wingdings 3" charset="2"/>
              <a:buNone/>
              <a:defRPr sz="1999" b="1">
                <a:solidFill>
                  <a:schemeClr val="tx1">
                    <a:lumMod val="75000"/>
                    <a:lumOff val="25000"/>
                  </a:schemeClr>
                </a:solidFill>
              </a:defRPr>
            </a:lvl2pPr>
            <a:lvl3pPr marL="914126" indent="0" defTabSz="457063">
              <a:spcBef>
                <a:spcPts val="1000"/>
              </a:spcBef>
              <a:spcAft>
                <a:spcPts val="0"/>
              </a:spcAft>
              <a:buClr>
                <a:schemeClr val="accent1"/>
              </a:buClr>
              <a:buSzPct val="80000"/>
              <a:buFont typeface="Wingdings 3" charset="2"/>
              <a:buNone/>
              <a:defRPr sz="1799" b="1">
                <a:solidFill>
                  <a:schemeClr val="tx1">
                    <a:lumMod val="75000"/>
                    <a:lumOff val="25000"/>
                  </a:schemeClr>
                </a:solidFill>
              </a:defRPr>
            </a:lvl3pPr>
            <a:lvl4pPr marL="1371189"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4pPr>
            <a:lvl5pPr marL="1828251"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5pPr>
            <a:lvl6pPr marL="2285314"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6pPr>
            <a:lvl7pPr marL="2742377"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7pPr>
            <a:lvl8pPr marL="3199440"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8pPr>
            <a:lvl9pPr marL="3656503"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9pPr>
          </a:lstStyle>
          <a:p>
            <a:r>
              <a:rPr lang="en-US" dirty="0">
                <a:ln>
                  <a:solidFill>
                    <a:sysClr val="windowText" lastClr="000000"/>
                  </a:solidFill>
                </a:ln>
                <a:solidFill>
                  <a:sysClr val="windowText" lastClr="000000"/>
                </a:solidFill>
              </a:rPr>
              <a:t>Third set</a:t>
            </a:r>
            <a:endParaRPr lang="en-IN" dirty="0">
              <a:ln>
                <a:solidFill>
                  <a:sysClr val="windowText" lastClr="000000"/>
                </a:solidFill>
              </a:ln>
              <a:solidFill>
                <a:sysClr val="windowText" lastClr="000000"/>
              </a:solidFill>
            </a:endParaRPr>
          </a:p>
        </p:txBody>
      </p:sp>
      <p:pic>
        <p:nvPicPr>
          <p:cNvPr id="10" name="Content Placeholder 6">
            <a:extLst>
              <a:ext uri="{FF2B5EF4-FFF2-40B4-BE49-F238E27FC236}">
                <a16:creationId xmlns:a16="http://schemas.microsoft.com/office/drawing/2014/main" id="{3921EA82-311C-9B02-3C06-AF366B229FFE}"/>
              </a:ext>
            </a:extLst>
          </p:cNvPr>
          <p:cNvPicPr>
            <a:picLocks/>
          </p:cNvPicPr>
          <p:nvPr/>
        </p:nvPicPr>
        <p:blipFill>
          <a:blip r:embed="rId5"/>
          <a:stretch>
            <a:fillRect/>
          </a:stretch>
        </p:blipFill>
        <p:spPr>
          <a:xfrm>
            <a:off x="1224637" y="4409738"/>
            <a:ext cx="4183063" cy="1787378"/>
          </a:xfrm>
          <a:prstGeom prst="rect">
            <a:avLst/>
          </a:prstGeom>
          <a:ln>
            <a:solidFill>
              <a:srgbClr val="002060"/>
            </a:solidFill>
          </a:ln>
        </p:spPr>
      </p:pic>
      <p:sp>
        <p:nvSpPr>
          <p:cNvPr id="12" name="Text Placeholder 4">
            <a:extLst>
              <a:ext uri="{FF2B5EF4-FFF2-40B4-BE49-F238E27FC236}">
                <a16:creationId xmlns:a16="http://schemas.microsoft.com/office/drawing/2014/main" id="{776C7333-CB8F-5B78-2DFD-47427E91EC60}"/>
              </a:ext>
            </a:extLst>
          </p:cNvPr>
          <p:cNvSpPr txBox="1">
            <a:spLocks/>
          </p:cNvSpPr>
          <p:nvPr/>
        </p:nvSpPr>
        <p:spPr>
          <a:xfrm>
            <a:off x="5639038" y="6177674"/>
            <a:ext cx="4184528" cy="279099"/>
          </a:xfrm>
          <a:prstGeom prst="rect">
            <a:avLst/>
          </a:prstGeom>
          <a:ln/>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defPPr>
              <a:defRPr lang="en-US"/>
            </a:defPPr>
            <a:lvl1pPr indent="0" algn="ctr" defTabSz="457063">
              <a:spcBef>
                <a:spcPts val="1000"/>
              </a:spcBef>
              <a:spcAft>
                <a:spcPts val="0"/>
              </a:spcAft>
              <a:buClr>
                <a:schemeClr val="accent1"/>
              </a:buClr>
              <a:buSzPct val="80000"/>
              <a:buFont typeface="Wingdings 3" charset="2"/>
              <a:buNone/>
              <a:defRPr sz="1600" b="1">
                <a:solidFill>
                  <a:srgbClr val="002060"/>
                </a:solidFill>
              </a:defRPr>
            </a:lvl1pPr>
            <a:lvl2pPr marL="457063" indent="0" defTabSz="457063">
              <a:spcBef>
                <a:spcPts val="1000"/>
              </a:spcBef>
              <a:spcAft>
                <a:spcPts val="0"/>
              </a:spcAft>
              <a:buClr>
                <a:schemeClr val="accent1"/>
              </a:buClr>
              <a:buSzPct val="80000"/>
              <a:buFont typeface="Wingdings 3" charset="2"/>
              <a:buNone/>
              <a:defRPr sz="1999" b="1">
                <a:solidFill>
                  <a:schemeClr val="tx1">
                    <a:lumMod val="75000"/>
                    <a:lumOff val="25000"/>
                  </a:schemeClr>
                </a:solidFill>
              </a:defRPr>
            </a:lvl2pPr>
            <a:lvl3pPr marL="914126" indent="0" defTabSz="457063">
              <a:spcBef>
                <a:spcPts val="1000"/>
              </a:spcBef>
              <a:spcAft>
                <a:spcPts val="0"/>
              </a:spcAft>
              <a:buClr>
                <a:schemeClr val="accent1"/>
              </a:buClr>
              <a:buSzPct val="80000"/>
              <a:buFont typeface="Wingdings 3" charset="2"/>
              <a:buNone/>
              <a:defRPr sz="1799" b="1">
                <a:solidFill>
                  <a:schemeClr val="tx1">
                    <a:lumMod val="75000"/>
                    <a:lumOff val="25000"/>
                  </a:schemeClr>
                </a:solidFill>
              </a:defRPr>
            </a:lvl3pPr>
            <a:lvl4pPr marL="1371189"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4pPr>
            <a:lvl5pPr marL="1828251"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5pPr>
            <a:lvl6pPr marL="2285314"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6pPr>
            <a:lvl7pPr marL="2742377"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7pPr>
            <a:lvl8pPr marL="3199440"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8pPr>
            <a:lvl9pPr marL="3656503"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9pPr>
          </a:lstStyle>
          <a:p>
            <a:r>
              <a:rPr lang="en-US" dirty="0">
                <a:ln>
                  <a:solidFill>
                    <a:sysClr val="windowText" lastClr="000000"/>
                  </a:solidFill>
                </a:ln>
                <a:solidFill>
                  <a:sysClr val="windowText" lastClr="000000"/>
                </a:solidFill>
              </a:rPr>
              <a:t>Fourth set</a:t>
            </a:r>
            <a:endParaRPr lang="en-IN" dirty="0">
              <a:ln>
                <a:solidFill>
                  <a:sysClr val="windowText" lastClr="000000"/>
                </a:solidFill>
              </a:ln>
              <a:solidFill>
                <a:sysClr val="windowText" lastClr="000000"/>
              </a:solidFill>
            </a:endParaRPr>
          </a:p>
        </p:txBody>
      </p:sp>
      <p:pic>
        <p:nvPicPr>
          <p:cNvPr id="13" name="Content Placeholder 7">
            <a:extLst>
              <a:ext uri="{FF2B5EF4-FFF2-40B4-BE49-F238E27FC236}">
                <a16:creationId xmlns:a16="http://schemas.microsoft.com/office/drawing/2014/main" id="{B80C9909-38B5-77E6-6619-CFCFC44CCB3B}"/>
              </a:ext>
            </a:extLst>
          </p:cNvPr>
          <p:cNvPicPr>
            <a:picLocks/>
          </p:cNvPicPr>
          <p:nvPr/>
        </p:nvPicPr>
        <p:blipFill>
          <a:blip r:embed="rId6"/>
          <a:stretch>
            <a:fillRect/>
          </a:stretch>
        </p:blipFill>
        <p:spPr>
          <a:xfrm>
            <a:off x="5644616" y="4398731"/>
            <a:ext cx="4184650" cy="1778943"/>
          </a:xfrm>
          <a:prstGeom prst="rect">
            <a:avLst/>
          </a:prstGeom>
          <a:ln>
            <a:solidFill>
              <a:srgbClr val="002060"/>
            </a:solidFill>
          </a:ln>
        </p:spPr>
      </p:pic>
    </p:spTree>
    <p:extLst>
      <p:ext uri="{BB962C8B-B14F-4D97-AF65-F5344CB8AC3E}">
        <p14:creationId xmlns:p14="http://schemas.microsoft.com/office/powerpoint/2010/main" val="35055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Segoe UI Light (Body)"/>
                <a:cs typeface="Times New Roman" panose="02020603050405020304" pitchFamily="18" charset="0"/>
              </a:rPr>
              <a:t>Check for SKEWNESS :</a:t>
            </a:r>
            <a:endParaRPr lang="en-US" dirty="0">
              <a:latin typeface="Segoe UI Light (Body)"/>
              <a:cs typeface="Arial" pitchFamily="34" charset="0"/>
            </a:endParaRPr>
          </a:p>
        </p:txBody>
      </p:sp>
      <p:sp>
        <p:nvSpPr>
          <p:cNvPr id="3" name="Text Placeholder 2">
            <a:extLst>
              <a:ext uri="{FF2B5EF4-FFF2-40B4-BE49-F238E27FC236}">
                <a16:creationId xmlns:a16="http://schemas.microsoft.com/office/drawing/2014/main" id="{BEC9B83E-41ED-3E40-8AA5-C4BA64212D16}"/>
              </a:ext>
            </a:extLst>
          </p:cNvPr>
          <p:cNvSpPr txBox="1">
            <a:spLocks/>
          </p:cNvSpPr>
          <p:nvPr/>
        </p:nvSpPr>
        <p:spPr>
          <a:xfrm>
            <a:off x="1315640" y="1362297"/>
            <a:ext cx="4561287" cy="364073"/>
          </a:xfrm>
          <a:prstGeom prst="rect">
            <a:avLst/>
          </a:prstGeom>
          <a:ln/>
        </p:spPr>
        <p:style>
          <a:lnRef idx="1">
            <a:schemeClr val="dk1"/>
          </a:lnRef>
          <a:fillRef idx="2">
            <a:schemeClr val="dk1"/>
          </a:fillRef>
          <a:effectRef idx="1">
            <a:schemeClr val="dk1"/>
          </a:effectRef>
          <a:fontRef idx="minor">
            <a:schemeClr val="dk1"/>
          </a:fontRef>
        </p:style>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n>
                  <a:solidFill>
                    <a:sysClr val="windowText" lastClr="000000"/>
                  </a:solidFill>
                </a:ln>
                <a:solidFill>
                  <a:sysClr val="windowText" lastClr="000000"/>
                </a:solidFill>
              </a:rPr>
              <a:t>Before handling Skewness</a:t>
            </a:r>
            <a:endParaRPr lang="en-IN" sz="2000" dirty="0">
              <a:ln>
                <a:solidFill>
                  <a:sysClr val="windowText" lastClr="000000"/>
                </a:solidFill>
              </a:ln>
              <a:solidFill>
                <a:sysClr val="windowText" lastClr="000000"/>
              </a:solidFill>
            </a:endParaRPr>
          </a:p>
        </p:txBody>
      </p:sp>
      <p:graphicFrame>
        <p:nvGraphicFramePr>
          <p:cNvPr id="5" name="Content Placeholder 8">
            <a:extLst>
              <a:ext uri="{FF2B5EF4-FFF2-40B4-BE49-F238E27FC236}">
                <a16:creationId xmlns:a16="http://schemas.microsoft.com/office/drawing/2014/main" id="{14C5473A-7775-73DB-5ED1-A694896B28CF}"/>
              </a:ext>
            </a:extLst>
          </p:cNvPr>
          <p:cNvGraphicFramePr>
            <a:graphicFrameLocks/>
          </p:cNvGraphicFramePr>
          <p:nvPr>
            <p:extLst>
              <p:ext uri="{D42A27DB-BD31-4B8C-83A1-F6EECF244321}">
                <p14:modId xmlns:p14="http://schemas.microsoft.com/office/powerpoint/2010/main" val="1511457264"/>
              </p:ext>
            </p:extLst>
          </p:nvPr>
        </p:nvGraphicFramePr>
        <p:xfrm>
          <a:off x="1315640" y="1761718"/>
          <a:ext cx="4561287" cy="4998720"/>
        </p:xfrm>
        <a:graphic>
          <a:graphicData uri="http://schemas.openxmlformats.org/drawingml/2006/table">
            <a:tbl>
              <a:tblPr firstRow="1" firstCol="1" bandRow="1">
                <a:tableStyleId>{E269D01E-BC32-4049-B463-5C60D7B0CCD2}</a:tableStyleId>
              </a:tblPr>
              <a:tblGrid>
                <a:gridCol w="2296327">
                  <a:extLst>
                    <a:ext uri="{9D8B030D-6E8A-4147-A177-3AD203B41FA5}">
                      <a16:colId xmlns:a16="http://schemas.microsoft.com/office/drawing/2014/main" val="1573701467"/>
                    </a:ext>
                  </a:extLst>
                </a:gridCol>
                <a:gridCol w="2264960">
                  <a:extLst>
                    <a:ext uri="{9D8B030D-6E8A-4147-A177-3AD203B41FA5}">
                      <a16:colId xmlns:a16="http://schemas.microsoft.com/office/drawing/2014/main" val="743923595"/>
                    </a:ext>
                  </a:extLst>
                </a:gridCol>
              </a:tblGrid>
              <a:tr h="100361">
                <a:tc>
                  <a:txBody>
                    <a:bodyPr/>
                    <a:lstStyle/>
                    <a:p>
                      <a:pPr algn="ctr"/>
                      <a:r>
                        <a:rPr lang="en-IN" sz="800" dirty="0">
                          <a:effectLst/>
                        </a:rPr>
                        <a:t>Columns           Skewness</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Columns           Skewness</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67607614"/>
                  </a:ext>
                </a:extLst>
              </a:tr>
              <a:tr h="100361">
                <a:tc>
                  <a:txBody>
                    <a:bodyPr/>
                    <a:lstStyle/>
                    <a:p>
                      <a:pPr algn="ctr"/>
                      <a:r>
                        <a:rPr lang="en-IN" sz="800" dirty="0">
                          <a:effectLst/>
                        </a:rPr>
                        <a:t>Id                0.026526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CentralAir       -3.475188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62575532"/>
                  </a:ext>
                </a:extLst>
              </a:tr>
              <a:tr h="100361">
                <a:tc>
                  <a:txBody>
                    <a:bodyPr/>
                    <a:lstStyle/>
                    <a:p>
                      <a:pPr algn="ctr"/>
                      <a:r>
                        <a:rPr lang="en-IN" sz="800" dirty="0">
                          <a:effectLst/>
                        </a:rPr>
                        <a:t>MSSubClass        1.422019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Electrical       -3.104209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4237893"/>
                  </a:ext>
                </a:extLst>
              </a:tr>
              <a:tr h="100361">
                <a:tc>
                  <a:txBody>
                    <a:bodyPr/>
                    <a:lstStyle/>
                    <a:p>
                      <a:pPr algn="ctr"/>
                      <a:r>
                        <a:rPr lang="en-IN" sz="800" dirty="0">
                          <a:effectLst/>
                        </a:rPr>
                        <a:t>MSZoning         -1.796785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1stFlrSF          1.513707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86941411"/>
                  </a:ext>
                </a:extLst>
              </a:tr>
              <a:tr h="100361">
                <a:tc>
                  <a:txBody>
                    <a:bodyPr/>
                    <a:lstStyle/>
                    <a:p>
                      <a:pPr algn="ctr"/>
                      <a:r>
                        <a:rPr lang="en-IN" sz="800" dirty="0">
                          <a:effectLst/>
                        </a:rPr>
                        <a:t>LotFrontage       2.710383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2ndFlrSF          0.823479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35447157"/>
                  </a:ext>
                </a:extLst>
              </a:tr>
              <a:tr h="100361">
                <a:tc>
                  <a:txBody>
                    <a:bodyPr/>
                    <a:lstStyle/>
                    <a:p>
                      <a:pPr algn="ctr"/>
                      <a:r>
                        <a:rPr lang="en-IN" sz="800" dirty="0">
                          <a:effectLst/>
                        </a:rPr>
                        <a:t>LotArea          10.659285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LowQualFinSF      8.666142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37378404"/>
                  </a:ext>
                </a:extLst>
              </a:tr>
              <a:tr h="100361">
                <a:tc>
                  <a:txBody>
                    <a:bodyPr/>
                    <a:lstStyle/>
                    <a:p>
                      <a:pPr algn="ctr"/>
                      <a:r>
                        <a:rPr lang="en-IN" sz="800" dirty="0">
                          <a:effectLst/>
                        </a:rPr>
                        <a:t>Street          -17.021969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GrLivArea         1.449952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87284967"/>
                  </a:ext>
                </a:extLst>
              </a:tr>
              <a:tr h="100361">
                <a:tc>
                  <a:txBody>
                    <a:bodyPr/>
                    <a:lstStyle/>
                    <a:p>
                      <a:pPr algn="ctr"/>
                      <a:r>
                        <a:rPr lang="en-IN" sz="800" dirty="0">
                          <a:effectLst/>
                        </a:rPr>
                        <a:t>Alley             5.436187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BsmtFullBath      0.627106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06325287"/>
                  </a:ext>
                </a:extLst>
              </a:tr>
              <a:tr h="100361">
                <a:tc>
                  <a:txBody>
                    <a:bodyPr/>
                    <a:lstStyle/>
                    <a:p>
                      <a:pPr algn="ctr"/>
                      <a:r>
                        <a:rPr lang="en-IN" sz="800" dirty="0">
                          <a:effectLst/>
                        </a:rPr>
                        <a:t>LotShape         -0.603775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BsmtHalfBath      4.264403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5955439"/>
                  </a:ext>
                </a:extLst>
              </a:tr>
              <a:tr h="100361">
                <a:tc>
                  <a:txBody>
                    <a:bodyPr/>
                    <a:lstStyle/>
                    <a:p>
                      <a:pPr algn="ctr"/>
                      <a:r>
                        <a:rPr lang="en-IN" sz="800" dirty="0">
                          <a:effectLst/>
                        </a:rPr>
                        <a:t>LandContour      -3.125982</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FullBath          0.057809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277280890"/>
                  </a:ext>
                </a:extLst>
              </a:tr>
              <a:tr h="100361">
                <a:tc>
                  <a:txBody>
                    <a:bodyPr/>
                    <a:lstStyle/>
                    <a:p>
                      <a:pPr algn="ctr"/>
                      <a:r>
                        <a:rPr lang="en-IN" sz="800" dirty="0">
                          <a:effectLst/>
                        </a:rPr>
                        <a:t>LotConfig        -1.118821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HalfBath          0.656492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693550"/>
                  </a:ext>
                </a:extLst>
              </a:tr>
              <a:tr h="100361">
                <a:tc>
                  <a:txBody>
                    <a:bodyPr/>
                    <a:lstStyle/>
                    <a:p>
                      <a:pPr algn="ctr"/>
                      <a:r>
                        <a:rPr lang="en-IN" sz="800" dirty="0">
                          <a:effectLst/>
                        </a:rPr>
                        <a:t>LandSlope         4.812568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BedroomAbvGr      0.243855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16385375"/>
                  </a:ext>
                </a:extLst>
              </a:tr>
              <a:tr h="100361">
                <a:tc>
                  <a:txBody>
                    <a:bodyPr/>
                    <a:lstStyle/>
                    <a:p>
                      <a:pPr algn="ctr"/>
                      <a:r>
                        <a:rPr lang="en-IN" sz="800" dirty="0">
                          <a:effectLst/>
                        </a:rPr>
                        <a:t>Neighbourhood      0.043735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KitchenAbvGr      4.365259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41492229"/>
                  </a:ext>
                </a:extLst>
              </a:tr>
              <a:tr h="100361">
                <a:tc>
                  <a:txBody>
                    <a:bodyPr/>
                    <a:lstStyle/>
                    <a:p>
                      <a:pPr algn="ctr"/>
                      <a:r>
                        <a:rPr lang="en-IN" sz="800" dirty="0">
                          <a:effectLst/>
                        </a:rPr>
                        <a:t>Condition1        3.008289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KitchenQual      -1.408106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00125918"/>
                  </a:ext>
                </a:extLst>
              </a:tr>
              <a:tr h="100361">
                <a:tc>
                  <a:txBody>
                    <a:bodyPr/>
                    <a:lstStyle/>
                    <a:p>
                      <a:pPr algn="ctr"/>
                      <a:r>
                        <a:rPr lang="en-IN" sz="800" dirty="0">
                          <a:effectLst/>
                        </a:rPr>
                        <a:t>Condition2       11.514458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TotRmsAbvGrd      0.644657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9815624"/>
                  </a:ext>
                </a:extLst>
              </a:tr>
              <a:tr h="100361">
                <a:tc>
                  <a:txBody>
                    <a:bodyPr/>
                    <a:lstStyle/>
                    <a:p>
                      <a:pPr algn="ctr"/>
                      <a:r>
                        <a:rPr lang="en-IN" sz="800" dirty="0">
                          <a:effectLst/>
                        </a:rPr>
                        <a:t>BldgType          2.318657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Functional       -3.999663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0092998"/>
                  </a:ext>
                </a:extLst>
              </a:tr>
              <a:tr h="100361">
                <a:tc>
                  <a:txBody>
                    <a:bodyPr/>
                    <a:lstStyle/>
                    <a:p>
                      <a:pPr algn="ctr"/>
                      <a:r>
                        <a:rPr lang="en-IN" sz="800" dirty="0">
                          <a:effectLst/>
                        </a:rPr>
                        <a:t>HouseStyle        0.285680</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Fireplaces        0.671966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3883155"/>
                  </a:ext>
                </a:extLst>
              </a:tr>
              <a:tr h="100361">
                <a:tc>
                  <a:txBody>
                    <a:bodyPr/>
                    <a:lstStyle/>
                    <a:p>
                      <a:pPr algn="ctr"/>
                      <a:r>
                        <a:rPr lang="en-IN" sz="800" dirty="0">
                          <a:effectLst/>
                        </a:rPr>
                        <a:t>OverallQual       0.175082</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FireplaceQu       0.753507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52327906"/>
                  </a:ext>
                </a:extLst>
              </a:tr>
              <a:tr h="100361">
                <a:tc>
                  <a:txBody>
                    <a:bodyPr/>
                    <a:lstStyle/>
                    <a:p>
                      <a:pPr algn="ctr"/>
                      <a:r>
                        <a:rPr lang="en-IN" sz="800" dirty="0">
                          <a:effectLst/>
                        </a:rPr>
                        <a:t>OverallCond       0.580714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GarageType        0.831142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5848458"/>
                  </a:ext>
                </a:extLst>
              </a:tr>
              <a:tr h="100361">
                <a:tc>
                  <a:txBody>
                    <a:bodyPr/>
                    <a:lstStyle/>
                    <a:p>
                      <a:pPr algn="ctr"/>
                      <a:r>
                        <a:rPr lang="en-IN" sz="800" dirty="0">
                          <a:effectLst/>
                        </a:rPr>
                        <a:t>YearBuilt        -0.579204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GarageYrBlt      -0.662934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05498032"/>
                  </a:ext>
                </a:extLst>
              </a:tr>
              <a:tr h="100361">
                <a:tc>
                  <a:txBody>
                    <a:bodyPr/>
                    <a:lstStyle/>
                    <a:p>
                      <a:pPr algn="ctr"/>
                      <a:r>
                        <a:rPr lang="en-IN" sz="800" dirty="0">
                          <a:effectLst/>
                        </a:rPr>
                        <a:t>YearRemodAdd     -0.495864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GarageFinish     -0.450190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23035192"/>
                  </a:ext>
                </a:extLst>
              </a:tr>
              <a:tr h="100361">
                <a:tc>
                  <a:txBody>
                    <a:bodyPr/>
                    <a:lstStyle/>
                    <a:p>
                      <a:pPr algn="ctr"/>
                      <a:r>
                        <a:rPr lang="en-IN" sz="800" dirty="0">
                          <a:effectLst/>
                        </a:rPr>
                        <a:t>RoofStyle         1.498560</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GarageCars       -0.358556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82006439"/>
                  </a:ext>
                </a:extLst>
              </a:tr>
              <a:tr h="100361">
                <a:tc>
                  <a:txBody>
                    <a:bodyPr/>
                    <a:lstStyle/>
                    <a:p>
                      <a:pPr algn="ctr"/>
                      <a:r>
                        <a:rPr lang="en-IN" sz="800" dirty="0">
                          <a:effectLst/>
                        </a:rPr>
                        <a:t>RoofMatl          7.577352</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GarageArea        0.189665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4033354"/>
                  </a:ext>
                </a:extLst>
              </a:tr>
              <a:tr h="100361">
                <a:tc>
                  <a:txBody>
                    <a:bodyPr/>
                    <a:lstStyle/>
                    <a:p>
                      <a:pPr algn="ctr"/>
                      <a:r>
                        <a:rPr lang="en-IN" sz="800" dirty="0">
                          <a:effectLst/>
                        </a:rPr>
                        <a:t>Exterior1st      -0.612816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GarageQual       -4.582386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832818250"/>
                  </a:ext>
                </a:extLst>
              </a:tr>
              <a:tr h="100361">
                <a:tc>
                  <a:txBody>
                    <a:bodyPr/>
                    <a:lstStyle/>
                    <a:p>
                      <a:pPr algn="ctr"/>
                      <a:r>
                        <a:rPr lang="en-IN" sz="800" dirty="0">
                          <a:effectLst/>
                        </a:rPr>
                        <a:t>Exterior2nd      -0.592349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GarageCond       -5.422472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0576476"/>
                  </a:ext>
                </a:extLst>
              </a:tr>
              <a:tr h="100361">
                <a:tc>
                  <a:txBody>
                    <a:bodyPr/>
                    <a:lstStyle/>
                    <a:p>
                      <a:pPr algn="ctr"/>
                      <a:r>
                        <a:rPr lang="en-IN" sz="800" dirty="0">
                          <a:effectLst/>
                        </a:rPr>
                        <a:t>MasVnrType       -0.104609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PavedDrive       -3.274035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3342997"/>
                  </a:ext>
                </a:extLst>
              </a:tr>
              <a:tr h="100361">
                <a:tc>
                  <a:txBody>
                    <a:bodyPr/>
                    <a:lstStyle/>
                    <a:p>
                      <a:pPr algn="ctr"/>
                      <a:r>
                        <a:rPr lang="en-IN" sz="800" dirty="0">
                          <a:effectLst/>
                        </a:rPr>
                        <a:t>MasVnrArea        2.834658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WoodDeckSF        1.504929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81546938"/>
                  </a:ext>
                </a:extLst>
              </a:tr>
              <a:tr h="100361">
                <a:tc>
                  <a:txBody>
                    <a:bodyPr/>
                    <a:lstStyle/>
                    <a:p>
                      <a:pPr algn="ctr"/>
                      <a:r>
                        <a:rPr lang="en-IN" sz="800" dirty="0">
                          <a:effectLst/>
                        </a:rPr>
                        <a:t>ExterQual        -1.810843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OpenPorchSF       2.410840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0650782"/>
                  </a:ext>
                </a:extLst>
              </a:tr>
              <a:tr h="100361">
                <a:tc>
                  <a:txBody>
                    <a:bodyPr/>
                    <a:lstStyle/>
                    <a:p>
                      <a:pPr algn="ctr"/>
                      <a:r>
                        <a:rPr lang="en-IN" sz="800" dirty="0">
                          <a:effectLst/>
                        </a:rPr>
                        <a:t>ExterCond        -2.516219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EnclosedPorch     3.043610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063003"/>
                  </a:ext>
                </a:extLst>
              </a:tr>
              <a:tr h="100361">
                <a:tc>
                  <a:txBody>
                    <a:bodyPr/>
                    <a:lstStyle/>
                    <a:p>
                      <a:pPr algn="ctr"/>
                      <a:r>
                        <a:rPr lang="en-IN" sz="800" dirty="0">
                          <a:effectLst/>
                        </a:rPr>
                        <a:t>Foundation       -0.002761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3SsnPorch         9.770611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88678008"/>
                  </a:ext>
                </a:extLst>
              </a:tr>
              <a:tr h="100361">
                <a:tc>
                  <a:txBody>
                    <a:bodyPr/>
                    <a:lstStyle/>
                    <a:p>
                      <a:pPr algn="ctr"/>
                      <a:r>
                        <a:rPr lang="en-IN" sz="800" dirty="0">
                          <a:effectLst/>
                        </a:rPr>
                        <a:t>BsmtQual         -1.343781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ScreenPorch       4.105741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9114180"/>
                  </a:ext>
                </a:extLst>
              </a:tr>
              <a:tr h="100361">
                <a:tc>
                  <a:txBody>
                    <a:bodyPr/>
                    <a:lstStyle/>
                    <a:p>
                      <a:pPr algn="ctr"/>
                      <a:r>
                        <a:rPr lang="en-IN" sz="800" dirty="0">
                          <a:effectLst/>
                        </a:rPr>
                        <a:t>BsmtCond         -3.293554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PoolArea         13.243711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4846759"/>
                  </a:ext>
                </a:extLst>
              </a:tr>
              <a:tr h="100361">
                <a:tc>
                  <a:txBody>
                    <a:bodyPr/>
                    <a:lstStyle/>
                    <a:p>
                      <a:pPr algn="ctr"/>
                      <a:r>
                        <a:rPr lang="en-IN" sz="800" dirty="0">
                          <a:effectLst/>
                        </a:rPr>
                        <a:t>BsmtExposure     -1.166987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PoolQC          -19.401558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1096801"/>
                  </a:ext>
                </a:extLst>
              </a:tr>
              <a:tr h="100361">
                <a:tc>
                  <a:txBody>
                    <a:bodyPr/>
                    <a:lstStyle/>
                    <a:p>
                      <a:pPr algn="ctr"/>
                      <a:r>
                        <a:rPr lang="en-IN" sz="800" dirty="0">
                          <a:effectLst/>
                        </a:rPr>
                        <a:t>BsmtFinType1     -0.068901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Fence            -3.185107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1090624"/>
                  </a:ext>
                </a:extLst>
              </a:tr>
              <a:tr h="100361">
                <a:tc>
                  <a:txBody>
                    <a:bodyPr/>
                    <a:lstStyle/>
                    <a:p>
                      <a:pPr algn="ctr"/>
                      <a:r>
                        <a:rPr lang="en-IN" sz="800" dirty="0">
                          <a:effectLst/>
                        </a:rPr>
                        <a:t>BsmtFinSF1        1.871606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MiscFeature     -17.238424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4451782"/>
                  </a:ext>
                </a:extLst>
              </a:tr>
              <a:tr h="100361">
                <a:tc>
                  <a:txBody>
                    <a:bodyPr/>
                    <a:lstStyle/>
                    <a:p>
                      <a:pPr algn="ctr"/>
                      <a:r>
                        <a:rPr lang="en-IN" sz="800" dirty="0">
                          <a:effectLst/>
                        </a:rPr>
                        <a:t>BsmtFinType2     -3.615783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MiscVal          23.065943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90741459"/>
                  </a:ext>
                </a:extLst>
              </a:tr>
              <a:tr h="100361">
                <a:tc>
                  <a:txBody>
                    <a:bodyPr/>
                    <a:lstStyle/>
                    <a:p>
                      <a:pPr algn="ctr"/>
                      <a:r>
                        <a:rPr lang="en-IN" sz="800" dirty="0">
                          <a:effectLst/>
                        </a:rPr>
                        <a:t>BsmtFinSF2        4.365829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MoSold            0.220979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15884264"/>
                  </a:ext>
                </a:extLst>
              </a:tr>
              <a:tr h="100361">
                <a:tc>
                  <a:txBody>
                    <a:bodyPr/>
                    <a:lstStyle/>
                    <a:p>
                      <a:pPr algn="ctr"/>
                      <a:r>
                        <a:rPr lang="en-IN" sz="800" dirty="0">
                          <a:effectLst/>
                        </a:rPr>
                        <a:t>BsmtUnfSF         0.909057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YrSold            0.115765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2719053"/>
                  </a:ext>
                </a:extLst>
              </a:tr>
              <a:tr h="100361">
                <a:tc>
                  <a:txBody>
                    <a:bodyPr/>
                    <a:lstStyle/>
                    <a:p>
                      <a:pPr algn="ctr"/>
                      <a:r>
                        <a:rPr lang="en-IN" sz="800" dirty="0">
                          <a:effectLst/>
                        </a:rPr>
                        <a:t>TotalBsmtSF       1.744591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SaleType         -3.660513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81659386"/>
                  </a:ext>
                </a:extLst>
              </a:tr>
              <a:tr h="100361">
                <a:tc>
                  <a:txBody>
                    <a:bodyPr/>
                    <a:lstStyle/>
                    <a:p>
                      <a:pPr algn="ctr"/>
                      <a:r>
                        <a:rPr lang="en-IN" sz="800" dirty="0">
                          <a:effectLst/>
                        </a:rPr>
                        <a:t>Heating          10.103609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SaleCondition    -2.671829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30077798"/>
                  </a:ext>
                </a:extLst>
              </a:tr>
              <a:tr h="100361">
                <a:tc>
                  <a:txBody>
                    <a:bodyPr/>
                    <a:lstStyle/>
                    <a:p>
                      <a:pPr algn="ctr"/>
                      <a:r>
                        <a:rPr lang="en-IN" sz="800" dirty="0">
                          <a:effectLst/>
                        </a:rPr>
                        <a:t>HeatingQC         0.449933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SalePrice         1.953878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9189571"/>
                  </a:ext>
                </a:extLst>
              </a:tr>
            </a:tbl>
          </a:graphicData>
        </a:graphic>
      </p:graphicFrame>
      <p:sp>
        <p:nvSpPr>
          <p:cNvPr id="6" name="Text Placeholder 4">
            <a:extLst>
              <a:ext uri="{FF2B5EF4-FFF2-40B4-BE49-F238E27FC236}">
                <a16:creationId xmlns:a16="http://schemas.microsoft.com/office/drawing/2014/main" id="{A6630884-34CF-AA8D-BA63-9A4D19B608BA}"/>
              </a:ext>
            </a:extLst>
          </p:cNvPr>
          <p:cNvSpPr txBox="1">
            <a:spLocks/>
          </p:cNvSpPr>
          <p:nvPr/>
        </p:nvSpPr>
        <p:spPr>
          <a:xfrm>
            <a:off x="6108947" y="1362297"/>
            <a:ext cx="4566287" cy="365480"/>
          </a:xfrm>
          <a:prstGeom prst="rect">
            <a:avLst/>
          </a:prstGeom>
          <a:ln/>
        </p:spPr>
        <p:style>
          <a:lnRef idx="1">
            <a:schemeClr val="dk1"/>
          </a:lnRef>
          <a:fillRef idx="2">
            <a:schemeClr val="dk1"/>
          </a:fillRef>
          <a:effectRef idx="1">
            <a:schemeClr val="dk1"/>
          </a:effectRef>
          <a:fontRef idx="minor">
            <a:schemeClr val="dk1"/>
          </a:fontRef>
        </p:style>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n>
                  <a:solidFill>
                    <a:sysClr val="windowText" lastClr="000000"/>
                  </a:solidFill>
                </a:ln>
                <a:solidFill>
                  <a:sysClr val="windowText" lastClr="000000"/>
                </a:solidFill>
              </a:rPr>
              <a:t>After handling Skewness</a:t>
            </a:r>
            <a:endParaRPr lang="en-IN" sz="2000" dirty="0">
              <a:ln>
                <a:solidFill>
                  <a:sysClr val="windowText" lastClr="000000"/>
                </a:solidFill>
              </a:ln>
              <a:solidFill>
                <a:sysClr val="windowText" lastClr="000000"/>
              </a:solidFill>
            </a:endParaRPr>
          </a:p>
        </p:txBody>
      </p:sp>
      <p:graphicFrame>
        <p:nvGraphicFramePr>
          <p:cNvPr id="7" name="Content Placeholder 9">
            <a:extLst>
              <a:ext uri="{FF2B5EF4-FFF2-40B4-BE49-F238E27FC236}">
                <a16:creationId xmlns:a16="http://schemas.microsoft.com/office/drawing/2014/main" id="{2F5E0F17-E5B3-7A03-CFD4-E7904175E549}"/>
              </a:ext>
            </a:extLst>
          </p:cNvPr>
          <p:cNvGraphicFramePr>
            <a:graphicFrameLocks/>
          </p:cNvGraphicFramePr>
          <p:nvPr>
            <p:extLst>
              <p:ext uri="{D42A27DB-BD31-4B8C-83A1-F6EECF244321}">
                <p14:modId xmlns:p14="http://schemas.microsoft.com/office/powerpoint/2010/main" val="1575486227"/>
              </p:ext>
            </p:extLst>
          </p:nvPr>
        </p:nvGraphicFramePr>
        <p:xfrm>
          <a:off x="6108948" y="1758216"/>
          <a:ext cx="4566287" cy="5002205"/>
        </p:xfrm>
        <a:graphic>
          <a:graphicData uri="http://schemas.openxmlformats.org/drawingml/2006/table">
            <a:tbl>
              <a:tblPr firstRow="1" firstCol="1" bandRow="1">
                <a:tableStyleId>{F5AB1C69-6EDB-4FF4-983F-18BD219EF322}</a:tableStyleId>
              </a:tblPr>
              <a:tblGrid>
                <a:gridCol w="2298844">
                  <a:extLst>
                    <a:ext uri="{9D8B030D-6E8A-4147-A177-3AD203B41FA5}">
                      <a16:colId xmlns:a16="http://schemas.microsoft.com/office/drawing/2014/main" val="540644822"/>
                    </a:ext>
                  </a:extLst>
                </a:gridCol>
                <a:gridCol w="2267443">
                  <a:extLst>
                    <a:ext uri="{9D8B030D-6E8A-4147-A177-3AD203B41FA5}">
                      <a16:colId xmlns:a16="http://schemas.microsoft.com/office/drawing/2014/main" val="906705863"/>
                    </a:ext>
                  </a:extLst>
                </a:gridCol>
              </a:tblGrid>
              <a:tr h="122005">
                <a:tc>
                  <a:txBody>
                    <a:bodyPr/>
                    <a:lstStyle/>
                    <a:p>
                      <a:pPr algn="ctr"/>
                      <a:r>
                        <a:rPr lang="en-IN" sz="800" dirty="0">
                          <a:effectLst/>
                        </a:rPr>
                        <a:t>Columns           Skewness</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Columns           Skewness</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964154"/>
                  </a:ext>
                </a:extLst>
              </a:tr>
              <a:tr h="122005">
                <a:tc>
                  <a:txBody>
                    <a:bodyPr/>
                    <a:lstStyle/>
                    <a:p>
                      <a:pPr algn="ctr"/>
                      <a:r>
                        <a:rPr lang="en-IN" sz="800" dirty="0">
                          <a:effectLst/>
                        </a:rPr>
                        <a:t>Id               -0.268486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CentralAir       -3.475188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958109460"/>
                  </a:ext>
                </a:extLst>
              </a:tr>
              <a:tr h="122005">
                <a:tc>
                  <a:txBody>
                    <a:bodyPr/>
                    <a:lstStyle/>
                    <a:p>
                      <a:pPr algn="ctr"/>
                      <a:r>
                        <a:rPr lang="en-IN" sz="800" dirty="0">
                          <a:effectLst/>
                        </a:rPr>
                        <a:t>MSSubClass        0.064007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Electrical       -3.006845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04687466"/>
                  </a:ext>
                </a:extLst>
              </a:tr>
              <a:tr h="122005">
                <a:tc>
                  <a:txBody>
                    <a:bodyPr/>
                    <a:lstStyle/>
                    <a:p>
                      <a:pPr algn="ctr"/>
                      <a:r>
                        <a:rPr lang="en-IN" sz="800" dirty="0">
                          <a:effectLst/>
                        </a:rPr>
                        <a:t>MSZoning          0.233113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1stFlrSF         -0.002391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2814077"/>
                  </a:ext>
                </a:extLst>
              </a:tr>
              <a:tr h="122005">
                <a:tc>
                  <a:txBody>
                    <a:bodyPr/>
                    <a:lstStyle/>
                    <a:p>
                      <a:pPr algn="ctr"/>
                      <a:r>
                        <a:rPr lang="en-IN" sz="800" dirty="0">
                          <a:effectLst/>
                        </a:rPr>
                        <a:t>LotFrontage       0.161368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2ndFlrSF          0.280208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70635756"/>
                  </a:ext>
                </a:extLst>
              </a:tr>
              <a:tr h="122005">
                <a:tc>
                  <a:txBody>
                    <a:bodyPr/>
                    <a:lstStyle/>
                    <a:p>
                      <a:pPr algn="ctr"/>
                      <a:r>
                        <a:rPr lang="en-IN" sz="800" dirty="0">
                          <a:effectLst/>
                        </a:rPr>
                        <a:t>LotArea           0.032509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LowQualFinSF      6.922843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289074869"/>
                  </a:ext>
                </a:extLst>
              </a:tr>
              <a:tr h="122005">
                <a:tc>
                  <a:txBody>
                    <a:bodyPr/>
                    <a:lstStyle/>
                    <a:p>
                      <a:pPr algn="ctr"/>
                      <a:r>
                        <a:rPr lang="en-IN" sz="800" dirty="0">
                          <a:effectLst/>
                        </a:rPr>
                        <a:t>Street          -17.021969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GrLivArea        -0.000054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73348023"/>
                  </a:ext>
                </a:extLst>
              </a:tr>
              <a:tr h="122005">
                <a:tc>
                  <a:txBody>
                    <a:bodyPr/>
                    <a:lstStyle/>
                    <a:p>
                      <a:pPr algn="ctr"/>
                      <a:r>
                        <a:rPr lang="en-IN" sz="800" dirty="0">
                          <a:effectLst/>
                        </a:rPr>
                        <a:t>Alley             5.436187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BsmtFullBath      0.365488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57420438"/>
                  </a:ext>
                </a:extLst>
              </a:tr>
              <a:tr h="122005">
                <a:tc>
                  <a:txBody>
                    <a:bodyPr/>
                    <a:lstStyle/>
                    <a:p>
                      <a:pPr algn="ctr"/>
                      <a:r>
                        <a:rPr lang="en-IN" sz="800" dirty="0">
                          <a:effectLst/>
                        </a:rPr>
                        <a:t>LotShape         -0.594207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BsmtHalfBath      3.954345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66602345"/>
                  </a:ext>
                </a:extLst>
              </a:tr>
              <a:tr h="122005">
                <a:tc>
                  <a:txBody>
                    <a:bodyPr/>
                    <a:lstStyle/>
                    <a:p>
                      <a:pPr algn="ctr"/>
                      <a:r>
                        <a:rPr lang="en-IN" sz="800" dirty="0">
                          <a:effectLst/>
                        </a:rPr>
                        <a:t>LandContour      -2.592303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FullBath         -0.045944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73871135"/>
                  </a:ext>
                </a:extLst>
              </a:tr>
              <a:tr h="122005">
                <a:tc>
                  <a:txBody>
                    <a:bodyPr/>
                    <a:lstStyle/>
                    <a:p>
                      <a:pPr algn="ctr"/>
                      <a:r>
                        <a:rPr lang="en-IN" sz="800" dirty="0">
                          <a:effectLst/>
                        </a:rPr>
                        <a:t>LotConfig        -1.030401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HalfBath          0.498003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70910516"/>
                  </a:ext>
                </a:extLst>
              </a:tr>
              <a:tr h="122005">
                <a:tc>
                  <a:txBody>
                    <a:bodyPr/>
                    <a:lstStyle/>
                    <a:p>
                      <a:pPr algn="ctr"/>
                      <a:r>
                        <a:rPr lang="en-IN" sz="800" dirty="0">
                          <a:effectLst/>
                        </a:rPr>
                        <a:t>LandSlope         3.954345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BedroomAbvGr      0.116498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86894066"/>
                  </a:ext>
                </a:extLst>
              </a:tr>
              <a:tr h="122005">
                <a:tc>
                  <a:txBody>
                    <a:bodyPr/>
                    <a:lstStyle/>
                    <a:p>
                      <a:pPr algn="ctr"/>
                      <a:r>
                        <a:rPr lang="en-IN" sz="800" dirty="0">
                          <a:effectLst/>
                        </a:rPr>
                        <a:t>Neighbourhood     -0.146541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KitchenAbvGr     -2.370593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667032"/>
                  </a:ext>
                </a:extLst>
              </a:tr>
              <a:tr h="122005">
                <a:tc>
                  <a:txBody>
                    <a:bodyPr/>
                    <a:lstStyle/>
                    <a:p>
                      <a:pPr algn="ctr"/>
                      <a:r>
                        <a:rPr lang="en-IN" sz="800" dirty="0">
                          <a:effectLst/>
                        </a:rPr>
                        <a:t>Condition1        0.225468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KitchenQual      -0.435558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19030437"/>
                  </a:ext>
                </a:extLst>
              </a:tr>
              <a:tr h="122005">
                <a:tc>
                  <a:txBody>
                    <a:bodyPr/>
                    <a:lstStyle/>
                    <a:p>
                      <a:pPr algn="ctr"/>
                      <a:r>
                        <a:rPr lang="en-IN" sz="800" dirty="0">
                          <a:effectLst/>
                        </a:rPr>
                        <a:t>Condition2        0.537277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TotRmsAbvGrd      0.002332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93061365"/>
                  </a:ext>
                </a:extLst>
              </a:tr>
              <a:tr h="122005">
                <a:tc>
                  <a:txBody>
                    <a:bodyPr/>
                    <a:lstStyle/>
                    <a:p>
                      <a:pPr algn="ctr"/>
                      <a:r>
                        <a:rPr lang="en-IN" sz="800" dirty="0">
                          <a:effectLst/>
                        </a:rPr>
                        <a:t>BldgType          1.857194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Functional       -3.343664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64014073"/>
                  </a:ext>
                </a:extLst>
              </a:tr>
              <a:tr h="122005">
                <a:tc>
                  <a:txBody>
                    <a:bodyPr/>
                    <a:lstStyle/>
                    <a:p>
                      <a:pPr algn="ctr"/>
                      <a:r>
                        <a:rPr lang="en-IN" sz="800" dirty="0">
                          <a:effectLst/>
                        </a:rPr>
                        <a:t>HouseStyle       -0.080331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Fireplaces        0.084950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1868723"/>
                  </a:ext>
                </a:extLst>
              </a:tr>
              <a:tr h="122005">
                <a:tc>
                  <a:txBody>
                    <a:bodyPr/>
                    <a:lstStyle/>
                    <a:p>
                      <a:pPr algn="ctr"/>
                      <a:r>
                        <a:rPr lang="en-IN" sz="800" dirty="0">
                          <a:effectLst/>
                        </a:rPr>
                        <a:t>OverallQual       0.021658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FireplaceQu       0.082653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5190516"/>
                  </a:ext>
                </a:extLst>
              </a:tr>
              <a:tr h="122005">
                <a:tc>
                  <a:txBody>
                    <a:bodyPr/>
                    <a:lstStyle/>
                    <a:p>
                      <a:pPr algn="ctr"/>
                      <a:r>
                        <a:rPr lang="en-IN" sz="800" dirty="0">
                          <a:effectLst/>
                        </a:rPr>
                        <a:t>OverallCond       0.048063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GarageType        0.222501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95230773"/>
                  </a:ext>
                </a:extLst>
              </a:tr>
              <a:tr h="122005">
                <a:tc>
                  <a:txBody>
                    <a:bodyPr/>
                    <a:lstStyle/>
                    <a:p>
                      <a:pPr algn="ctr"/>
                      <a:r>
                        <a:rPr lang="en-IN" sz="800" dirty="0">
                          <a:effectLst/>
                        </a:rPr>
                        <a:t>YearBuilt        -0.126641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GarageYrBlt      -0.132523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2960678"/>
                  </a:ext>
                </a:extLst>
              </a:tr>
              <a:tr h="122005">
                <a:tc>
                  <a:txBody>
                    <a:bodyPr/>
                    <a:lstStyle/>
                    <a:p>
                      <a:pPr algn="ctr"/>
                      <a:r>
                        <a:rPr lang="en-IN" sz="800" dirty="0">
                          <a:effectLst/>
                        </a:rPr>
                        <a:t>YearRemodAdd     -0.225131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GarageFinish     -0.335248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8847193"/>
                  </a:ext>
                </a:extLst>
              </a:tr>
              <a:tr h="122005">
                <a:tc>
                  <a:txBody>
                    <a:bodyPr/>
                    <a:lstStyle/>
                    <a:p>
                      <a:pPr algn="ctr"/>
                      <a:r>
                        <a:rPr lang="en-IN" sz="800" dirty="0">
                          <a:effectLst/>
                        </a:rPr>
                        <a:t>RoofStyle        -0.292233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GarageCars       -0.022970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22389991"/>
                  </a:ext>
                </a:extLst>
              </a:tr>
              <a:tr h="122005">
                <a:tc>
                  <a:txBody>
                    <a:bodyPr/>
                    <a:lstStyle/>
                    <a:p>
                      <a:pPr algn="ctr"/>
                      <a:r>
                        <a:rPr lang="en-IN" sz="800" dirty="0">
                          <a:effectLst/>
                        </a:rPr>
                        <a:t>RoofMatl         -6.314987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GarageArea       -0.320370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7914313"/>
                  </a:ext>
                </a:extLst>
              </a:tr>
              <a:tr h="122005">
                <a:tc>
                  <a:txBody>
                    <a:bodyPr/>
                    <a:lstStyle/>
                    <a:p>
                      <a:pPr algn="ctr"/>
                      <a:r>
                        <a:rPr lang="en-IN" sz="800" dirty="0">
                          <a:effectLst/>
                        </a:rPr>
                        <a:t>Exterior1st      -0.338023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GarageQual       -4.327379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5370869"/>
                  </a:ext>
                </a:extLst>
              </a:tr>
              <a:tr h="122005">
                <a:tc>
                  <a:txBody>
                    <a:bodyPr/>
                    <a:lstStyle/>
                    <a:p>
                      <a:pPr algn="ctr"/>
                      <a:r>
                        <a:rPr lang="en-IN" sz="800" dirty="0">
                          <a:effectLst/>
                        </a:rPr>
                        <a:t>Exterior2nd      -0.352793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GarageCond       -4.925781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70903703"/>
                  </a:ext>
                </a:extLst>
              </a:tr>
              <a:tr h="122005">
                <a:tc>
                  <a:txBody>
                    <a:bodyPr/>
                    <a:lstStyle/>
                    <a:p>
                      <a:pPr algn="ctr"/>
                      <a:r>
                        <a:rPr lang="en-IN" sz="800" dirty="0">
                          <a:effectLst/>
                        </a:rPr>
                        <a:t>MasVnrType       -0.016203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PavedDrive       -3.025809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9885856"/>
                  </a:ext>
                </a:extLst>
              </a:tr>
              <a:tr h="122005">
                <a:tc>
                  <a:txBody>
                    <a:bodyPr/>
                    <a:lstStyle/>
                    <a:p>
                      <a:pPr algn="ctr"/>
                      <a:r>
                        <a:rPr lang="en-IN" sz="800" dirty="0">
                          <a:effectLst/>
                        </a:rPr>
                        <a:t>MasVnrArea        0.416370</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WoodDeckSF        0.113026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8883463"/>
                  </a:ext>
                </a:extLst>
              </a:tr>
              <a:tr h="122005">
                <a:tc>
                  <a:txBody>
                    <a:bodyPr/>
                    <a:lstStyle/>
                    <a:p>
                      <a:pPr algn="ctr"/>
                      <a:r>
                        <a:rPr lang="en-IN" sz="800" dirty="0">
                          <a:effectLst/>
                        </a:rPr>
                        <a:t>ExterQual        -0.605112</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OpenPorchSF      -0.002749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924323332"/>
                  </a:ext>
                </a:extLst>
              </a:tr>
              <a:tr h="122005">
                <a:tc>
                  <a:txBody>
                    <a:bodyPr/>
                    <a:lstStyle/>
                    <a:p>
                      <a:pPr algn="ctr"/>
                      <a:r>
                        <a:rPr lang="en-IN" sz="800" dirty="0">
                          <a:effectLst/>
                        </a:rPr>
                        <a:t>ExterCond        -2.270791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EnclosedPorch     2.022616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61975601"/>
                  </a:ext>
                </a:extLst>
              </a:tr>
              <a:tr h="122005">
                <a:tc>
                  <a:txBody>
                    <a:bodyPr/>
                    <a:lstStyle/>
                    <a:p>
                      <a:pPr algn="ctr"/>
                      <a:r>
                        <a:rPr lang="en-IN" sz="800" dirty="0">
                          <a:effectLst/>
                        </a:rPr>
                        <a:t>Foundation        0.004296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3SsnPorch         7.087955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3255866"/>
                  </a:ext>
                </a:extLst>
              </a:tr>
              <a:tr h="122005">
                <a:tc>
                  <a:txBody>
                    <a:bodyPr/>
                    <a:lstStyle/>
                    <a:p>
                      <a:pPr algn="ctr"/>
                      <a:r>
                        <a:rPr lang="en-IN" sz="800" dirty="0">
                          <a:effectLst/>
                        </a:rPr>
                        <a:t>BsmtQual         -0.413999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ScreenPorch       3.067153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47845763"/>
                  </a:ext>
                </a:extLst>
              </a:tr>
              <a:tr h="122005">
                <a:tc>
                  <a:txBody>
                    <a:bodyPr/>
                    <a:lstStyle/>
                    <a:p>
                      <a:pPr algn="ctr"/>
                      <a:r>
                        <a:rPr lang="en-IN" sz="800" dirty="0">
                          <a:effectLst/>
                        </a:rPr>
                        <a:t>BsmtCond         -3.025865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PoolArea         12.817372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36273301"/>
                  </a:ext>
                </a:extLst>
              </a:tr>
              <a:tr h="122005">
                <a:tc>
                  <a:txBody>
                    <a:bodyPr/>
                    <a:lstStyle/>
                    <a:p>
                      <a:pPr algn="ctr"/>
                      <a:r>
                        <a:rPr lang="en-IN" sz="800" dirty="0">
                          <a:effectLst/>
                        </a:rPr>
                        <a:t>BsmtExposure     -0.914214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PoolQC          -17.021969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99726289"/>
                  </a:ext>
                </a:extLst>
              </a:tr>
              <a:tr h="122005">
                <a:tc>
                  <a:txBody>
                    <a:bodyPr/>
                    <a:lstStyle/>
                    <a:p>
                      <a:pPr algn="ctr"/>
                      <a:r>
                        <a:rPr lang="en-IN" sz="800" dirty="0">
                          <a:effectLst/>
                        </a:rPr>
                        <a:t>BsmtFinType1     -0.206639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Fence             1.116688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548666206"/>
                  </a:ext>
                </a:extLst>
              </a:tr>
              <a:tr h="122005">
                <a:tc>
                  <a:txBody>
                    <a:bodyPr/>
                    <a:lstStyle/>
                    <a:p>
                      <a:pPr algn="ctr"/>
                      <a:r>
                        <a:rPr lang="en-IN" sz="800" dirty="0">
                          <a:effectLst/>
                        </a:rPr>
                        <a:t>BsmtFinSF1       -0.404528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MiscFeature       9.291637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04287046"/>
                  </a:ext>
                </a:extLst>
              </a:tr>
              <a:tr h="122005">
                <a:tc>
                  <a:txBody>
                    <a:bodyPr/>
                    <a:lstStyle/>
                    <a:p>
                      <a:pPr algn="ctr"/>
                      <a:r>
                        <a:rPr lang="en-IN" sz="800" dirty="0">
                          <a:effectLst/>
                        </a:rPr>
                        <a:t>BsmtFinType2     -2.420885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MiscVal           4.991071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71955709"/>
                  </a:ext>
                </a:extLst>
              </a:tr>
              <a:tr h="122005">
                <a:tc>
                  <a:txBody>
                    <a:bodyPr/>
                    <a:lstStyle/>
                    <a:p>
                      <a:pPr algn="ctr"/>
                      <a:r>
                        <a:rPr lang="en-IN" sz="800" dirty="0">
                          <a:effectLst/>
                        </a:rPr>
                        <a:t>BsmtFinSF2        2.394737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MoSold           -0.035838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47106063"/>
                  </a:ext>
                </a:extLst>
              </a:tr>
              <a:tr h="122005">
                <a:tc>
                  <a:txBody>
                    <a:bodyPr/>
                    <a:lstStyle/>
                    <a:p>
                      <a:pPr algn="ctr"/>
                      <a:r>
                        <a:rPr lang="en-IN" sz="800" dirty="0">
                          <a:effectLst/>
                        </a:rPr>
                        <a:t>BsmtUnfSF        -0.284390</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YrSold            0.112893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75220717"/>
                  </a:ext>
                </a:extLst>
              </a:tr>
              <a:tr h="122005">
                <a:tc>
                  <a:txBody>
                    <a:bodyPr/>
                    <a:lstStyle/>
                    <a:p>
                      <a:pPr algn="ctr"/>
                      <a:r>
                        <a:rPr lang="en-IN" sz="800" dirty="0">
                          <a:effectLst/>
                        </a:rPr>
                        <a:t>TotalBsmtSF       0.286779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SaleType         -2.067563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80657503"/>
                  </a:ext>
                </a:extLst>
              </a:tr>
              <a:tr h="122005">
                <a:tc>
                  <a:txBody>
                    <a:bodyPr/>
                    <a:lstStyle/>
                    <a:p>
                      <a:pPr algn="ctr"/>
                      <a:r>
                        <a:rPr lang="en-IN" sz="800" dirty="0">
                          <a:effectLst/>
                        </a:rPr>
                        <a:t>Heating          -4.541694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SaleCondition    -0.353292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402297515"/>
                  </a:ext>
                </a:extLst>
              </a:tr>
              <a:tr h="122005">
                <a:tc>
                  <a:txBody>
                    <a:bodyPr/>
                    <a:lstStyle/>
                    <a:p>
                      <a:pPr algn="ctr"/>
                      <a:r>
                        <a:rPr lang="en-IN" sz="800" dirty="0">
                          <a:effectLst/>
                        </a:rPr>
                        <a:t>HeatingQC         0.156511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 </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88179052"/>
                  </a:ext>
                </a:extLst>
              </a:tr>
            </a:tbl>
          </a:graphicData>
        </a:graphic>
      </p:graphicFrame>
    </p:spTree>
    <p:extLst>
      <p:ext uri="{BB962C8B-B14F-4D97-AF65-F5344CB8AC3E}">
        <p14:creationId xmlns:p14="http://schemas.microsoft.com/office/powerpoint/2010/main" val="239153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Building &amp;</a:t>
            </a:r>
          </a:p>
          <a:p>
            <a:pPr algn="ctr"/>
            <a:r>
              <a:rPr lang="en-US" sz="2800" b="1" dirty="0">
                <a:solidFill>
                  <a:schemeClr val="tx1">
                    <a:lumMod val="75000"/>
                    <a:lumOff val="25000"/>
                  </a:schemeClr>
                </a:solidFill>
              </a:rPr>
              <a:t>Evaluation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272382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latin typeface="Segoe UI Light (Body)"/>
                <a:cs typeface="Times New Roman" panose="02020603050405020304" pitchFamily="18" charset="0"/>
              </a:rPr>
              <a:t>These are modelling approach made to build an model :</a:t>
            </a:r>
          </a:p>
          <a:p>
            <a:pPr marL="285750" indent="-285750">
              <a:lnSpc>
                <a:spcPct val="150000"/>
              </a:lnSpc>
              <a:buFont typeface="Arial" panose="020B0604020202020204" pitchFamily="34" charset="0"/>
              <a:buChar char="•"/>
            </a:pPr>
            <a:r>
              <a:rPr lang="en-US" dirty="0">
                <a:latin typeface="Segoe UI Light (Body)"/>
                <a:cs typeface="Times New Roman" panose="02020603050405020304" pitchFamily="18" charset="0"/>
              </a:rPr>
              <a:t>Linear</a:t>
            </a:r>
          </a:p>
          <a:p>
            <a:pPr marL="285750" indent="-285750">
              <a:lnSpc>
                <a:spcPct val="150000"/>
              </a:lnSpc>
              <a:buFont typeface="Arial" panose="020B0604020202020204" pitchFamily="34" charset="0"/>
              <a:buChar char="•"/>
            </a:pPr>
            <a:r>
              <a:rPr lang="en-US" dirty="0">
                <a:latin typeface="Segoe UI Light (Body)"/>
                <a:cs typeface="Times New Roman" panose="02020603050405020304" pitchFamily="18" charset="0"/>
              </a:rPr>
              <a:t>Random Forest</a:t>
            </a:r>
          </a:p>
          <a:p>
            <a:pPr marL="285750" indent="-285750">
              <a:lnSpc>
                <a:spcPct val="150000"/>
              </a:lnSpc>
              <a:buFont typeface="Arial" panose="020B0604020202020204" pitchFamily="34" charset="0"/>
              <a:buChar char="•"/>
            </a:pPr>
            <a:r>
              <a:rPr lang="en-US" dirty="0">
                <a:latin typeface="Segoe UI Light (Body)"/>
                <a:cs typeface="Times New Roman" panose="02020603050405020304" pitchFamily="18" charset="0"/>
              </a:rPr>
              <a:t>Decision Tree</a:t>
            </a:r>
          </a:p>
          <a:p>
            <a:pPr marL="285750" indent="-285750">
              <a:lnSpc>
                <a:spcPct val="150000"/>
              </a:lnSpc>
              <a:buFont typeface="Arial" panose="020B0604020202020204" pitchFamily="34" charset="0"/>
              <a:buChar char="•"/>
            </a:pPr>
            <a:r>
              <a:rPr lang="en-IN" dirty="0">
                <a:latin typeface="Segoe UI Light (Body)"/>
                <a:cs typeface="Times New Roman" panose="02020603050405020304" pitchFamily="18" charset="0"/>
              </a:rPr>
              <a:t>k-nearest </a:t>
            </a:r>
            <a:r>
              <a:rPr lang="en-IN" dirty="0" err="1">
                <a:latin typeface="Segoe UI Light (Body)"/>
                <a:cs typeface="Times New Roman" panose="02020603050405020304" pitchFamily="18" charset="0"/>
              </a:rPr>
              <a:t>neighbors</a:t>
            </a:r>
            <a:r>
              <a:rPr lang="en-IN" dirty="0">
                <a:latin typeface="Segoe UI Light (Body)"/>
                <a:cs typeface="Times New Roman" panose="02020603050405020304" pitchFamily="18" charset="0"/>
              </a:rPr>
              <a:t> (KNN)</a:t>
            </a:r>
          </a:p>
          <a:p>
            <a:pPr marL="285750" indent="-285750">
              <a:buFont typeface="Wingdings" panose="05000000000000000000" pitchFamily="2" charset="2"/>
              <a:buChar char="v"/>
            </a:pPr>
            <a:endParaRPr lang="en-US" dirty="0">
              <a:latin typeface="Segoe UI Light (Body)"/>
              <a:cs typeface="Arial" pitchFamily="34" charset="0"/>
            </a:endParaRPr>
          </a:p>
          <a:p>
            <a:pPr marL="285750" indent="-285750">
              <a:buFont typeface="Wingdings" panose="05000000000000000000" pitchFamily="2" charset="2"/>
              <a:buChar char="v"/>
            </a:pPr>
            <a:r>
              <a:rPr lang="en-US" dirty="0">
                <a:latin typeface="Segoe UI Light (Body)"/>
                <a:cs typeface="Arial" pitchFamily="34" charset="0"/>
              </a:rPr>
              <a:t>The Predict test &amp; train values</a:t>
            </a:r>
          </a:p>
        </p:txBody>
      </p:sp>
      <p:sp>
        <p:nvSpPr>
          <p:cNvPr id="3" name="Text Placeholder 2">
            <a:extLst>
              <a:ext uri="{FF2B5EF4-FFF2-40B4-BE49-F238E27FC236}">
                <a16:creationId xmlns:a16="http://schemas.microsoft.com/office/drawing/2014/main" id="{81F27B6A-49BB-12E6-1CA6-C1459D7FCB7E}"/>
              </a:ext>
            </a:extLst>
          </p:cNvPr>
          <p:cNvSpPr txBox="1">
            <a:spLocks/>
          </p:cNvSpPr>
          <p:nvPr/>
        </p:nvSpPr>
        <p:spPr>
          <a:xfrm>
            <a:off x="712967" y="3783201"/>
            <a:ext cx="4184533" cy="4884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cs typeface="Times New Roman" panose="02020603050405020304" pitchFamily="18" charset="0"/>
              </a:rPr>
              <a:t>Predict Test</a:t>
            </a:r>
            <a:endParaRPr lang="en-IN" sz="1800" b="1" dirty="0">
              <a:cs typeface="Times New Roman" panose="02020603050405020304" pitchFamily="18" charset="0"/>
            </a:endParaRPr>
          </a:p>
        </p:txBody>
      </p:sp>
      <p:sp>
        <p:nvSpPr>
          <p:cNvPr id="5" name="Content Placeholder 3">
            <a:extLst>
              <a:ext uri="{FF2B5EF4-FFF2-40B4-BE49-F238E27FC236}">
                <a16:creationId xmlns:a16="http://schemas.microsoft.com/office/drawing/2014/main" id="{F9164C4F-9971-1856-844A-84F4ED8D8B2F}"/>
              </a:ext>
            </a:extLst>
          </p:cNvPr>
          <p:cNvSpPr txBox="1">
            <a:spLocks/>
          </p:cNvSpPr>
          <p:nvPr/>
        </p:nvSpPr>
        <p:spPr>
          <a:xfrm>
            <a:off x="736662" y="4271608"/>
            <a:ext cx="4184533" cy="21727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Times New Roman" panose="02020603050405020304" pitchFamily="18" charset="0"/>
              </a:rPr>
              <a:t>Linear = 82.14</a:t>
            </a:r>
          </a:p>
          <a:p>
            <a:r>
              <a:rPr lang="en-US" sz="1800" dirty="0">
                <a:cs typeface="Times New Roman" panose="02020603050405020304" pitchFamily="18" charset="0"/>
              </a:rPr>
              <a:t>Random Forest =  88.85</a:t>
            </a:r>
          </a:p>
          <a:p>
            <a:r>
              <a:rPr lang="en-US" sz="1800" dirty="0">
                <a:cs typeface="Times New Roman" panose="02020603050405020304" pitchFamily="18" charset="0"/>
              </a:rPr>
              <a:t>Decision Tree = 77.5</a:t>
            </a:r>
          </a:p>
          <a:p>
            <a:r>
              <a:rPr lang="en-IN" sz="1800" dirty="0">
                <a:cs typeface="Times New Roman" panose="02020603050405020304" pitchFamily="18" charset="0"/>
              </a:rPr>
              <a:t>k-nearest </a:t>
            </a:r>
            <a:r>
              <a:rPr lang="en-IN" sz="1800" dirty="0" err="1">
                <a:cs typeface="Times New Roman" panose="02020603050405020304" pitchFamily="18" charset="0"/>
              </a:rPr>
              <a:t>neighbors</a:t>
            </a:r>
            <a:r>
              <a:rPr lang="en-IN" sz="1800" dirty="0">
                <a:cs typeface="Times New Roman" panose="02020603050405020304" pitchFamily="18" charset="0"/>
              </a:rPr>
              <a:t>  = 81.81</a:t>
            </a:r>
          </a:p>
        </p:txBody>
      </p:sp>
      <p:sp>
        <p:nvSpPr>
          <p:cNvPr id="6" name="Text Placeholder 4">
            <a:extLst>
              <a:ext uri="{FF2B5EF4-FFF2-40B4-BE49-F238E27FC236}">
                <a16:creationId xmlns:a16="http://schemas.microsoft.com/office/drawing/2014/main" id="{E3DC1A0F-8759-5202-914F-3FDE765DB4D8}"/>
              </a:ext>
            </a:extLst>
          </p:cNvPr>
          <p:cNvSpPr txBox="1">
            <a:spLocks/>
          </p:cNvSpPr>
          <p:nvPr/>
        </p:nvSpPr>
        <p:spPr>
          <a:xfrm>
            <a:off x="5176379" y="3708642"/>
            <a:ext cx="4184528" cy="5629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cs typeface="Times New Roman" panose="02020603050405020304" pitchFamily="18" charset="0"/>
              </a:rPr>
              <a:t>Predict Train</a:t>
            </a:r>
          </a:p>
        </p:txBody>
      </p:sp>
      <p:sp>
        <p:nvSpPr>
          <p:cNvPr id="7" name="Content Placeholder 5">
            <a:extLst>
              <a:ext uri="{FF2B5EF4-FFF2-40B4-BE49-F238E27FC236}">
                <a16:creationId xmlns:a16="http://schemas.microsoft.com/office/drawing/2014/main" id="{A7C4231F-EF79-95FE-9DA3-89615944ABB4}"/>
              </a:ext>
            </a:extLst>
          </p:cNvPr>
          <p:cNvSpPr txBox="1">
            <a:spLocks/>
          </p:cNvSpPr>
          <p:nvPr/>
        </p:nvSpPr>
        <p:spPr>
          <a:xfrm>
            <a:off x="5176380" y="4218755"/>
            <a:ext cx="4184527" cy="2225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Times New Roman" panose="02020603050405020304" pitchFamily="18" charset="0"/>
              </a:rPr>
              <a:t>Linear = 83.17</a:t>
            </a:r>
          </a:p>
          <a:p>
            <a:r>
              <a:rPr lang="en-US" sz="1800" dirty="0">
                <a:cs typeface="Times New Roman" panose="02020603050405020304" pitchFamily="18" charset="0"/>
              </a:rPr>
              <a:t>Random Forest = 97.38</a:t>
            </a:r>
          </a:p>
          <a:p>
            <a:r>
              <a:rPr lang="en-US" sz="1800" dirty="0">
                <a:cs typeface="Times New Roman" panose="02020603050405020304" pitchFamily="18" charset="0"/>
              </a:rPr>
              <a:t>Decision Tree = 100</a:t>
            </a:r>
          </a:p>
          <a:p>
            <a:r>
              <a:rPr lang="en-IN" sz="1800" dirty="0">
                <a:cs typeface="Times New Roman" panose="02020603050405020304" pitchFamily="18" charset="0"/>
              </a:rPr>
              <a:t>k-nearest </a:t>
            </a:r>
            <a:r>
              <a:rPr lang="en-IN" sz="1800" dirty="0" err="1">
                <a:cs typeface="Times New Roman" panose="02020603050405020304" pitchFamily="18" charset="0"/>
              </a:rPr>
              <a:t>neighbors</a:t>
            </a:r>
            <a:r>
              <a:rPr lang="en-IN" sz="1800" dirty="0">
                <a:cs typeface="Times New Roman" panose="02020603050405020304" pitchFamily="18" charset="0"/>
              </a:rPr>
              <a:t> = 81.60</a:t>
            </a:r>
          </a:p>
        </p:txBody>
      </p:sp>
    </p:spTree>
    <p:extLst>
      <p:ext uri="{BB962C8B-B14F-4D97-AF65-F5344CB8AC3E}">
        <p14:creationId xmlns:p14="http://schemas.microsoft.com/office/powerpoint/2010/main" val="146911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Building &amp;</a:t>
            </a:r>
          </a:p>
          <a:p>
            <a:pPr algn="ctr"/>
            <a:r>
              <a:rPr lang="en-US" sz="2800" b="1" dirty="0">
                <a:solidFill>
                  <a:schemeClr val="tx1">
                    <a:lumMod val="75000"/>
                    <a:lumOff val="25000"/>
                  </a:schemeClr>
                </a:solidFill>
              </a:rPr>
              <a:t>Evaluation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480131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cs typeface="Times New Roman" panose="02020603050405020304" pitchFamily="18" charset="0"/>
              </a:rPr>
              <a:t>Hyper Parameter Tunning :</a:t>
            </a:r>
          </a:p>
          <a:p>
            <a:pPr marL="285750" indent="-285750">
              <a:lnSpc>
                <a:spcPct val="150000"/>
              </a:lnSpc>
              <a:buFont typeface="Wingdings" panose="05000000000000000000" pitchFamily="2" charset="2"/>
              <a:buChar char="v"/>
            </a:pPr>
            <a:endParaRPr lang="en-US" dirty="0">
              <a:cs typeface="Times New Roman" panose="02020603050405020304" pitchFamily="18" charset="0"/>
            </a:endParaRPr>
          </a:p>
          <a:p>
            <a:pPr algn="l"/>
            <a:r>
              <a:rPr lang="en-IN" sz="1800" dirty="0">
                <a:ea typeface="Calibri" panose="020F0502020204030204" pitchFamily="34" charset="0"/>
              </a:rPr>
              <a:t>The Hyper parameter tuning is carried out for both Random Forest and </a:t>
            </a:r>
            <a:r>
              <a:rPr lang="en-IN" sz="1800" dirty="0" err="1">
                <a:ea typeface="Calibri" panose="020F0502020204030204" pitchFamily="34" charset="0"/>
                <a:cs typeface="Times New Roman" panose="02020603050405020304" pitchFamily="18" charset="0"/>
              </a:rPr>
              <a:t>XGBoost</a:t>
            </a:r>
            <a:r>
              <a:rPr lang="en-IN" dirty="0">
                <a:ea typeface="Calibri" panose="020F0502020204030204" pitchFamily="34" charset="0"/>
                <a:cs typeface="Times New Roman" panose="02020603050405020304" pitchFamily="18" charset="0"/>
              </a:rPr>
              <a:t> b</a:t>
            </a:r>
            <a:r>
              <a:rPr lang="en-IN" sz="1800" dirty="0">
                <a:cs typeface="Times New Roman" panose="02020603050405020304" pitchFamily="18" charset="0"/>
              </a:rPr>
              <a:t>ecause both predict test value is similar i.e. 89.</a:t>
            </a:r>
            <a:endParaRPr lang="en-IN" sz="1800" dirty="0"/>
          </a:p>
          <a:p>
            <a:pPr algn="l"/>
            <a:r>
              <a:rPr lang="en-IN" sz="1800" dirty="0">
                <a:cs typeface="Times New Roman" panose="02020603050405020304" pitchFamily="18" charset="0"/>
              </a:rPr>
              <a:t>.</a:t>
            </a:r>
          </a:p>
          <a:p>
            <a:pPr marL="285750" indent="-285750">
              <a:buFont typeface="Wingdings" panose="05000000000000000000" pitchFamily="2" charset="2"/>
              <a:buChar char="v"/>
            </a:pPr>
            <a:r>
              <a:rPr lang="en-US" dirty="0">
                <a:cs typeface="Times New Roman" panose="02020603050405020304" pitchFamily="18" charset="0"/>
              </a:rPr>
              <a:t>Hyper Parameter Tunning Performance :</a:t>
            </a:r>
          </a:p>
          <a:p>
            <a:pPr algn="l"/>
            <a:endParaRPr lang="en-IN" sz="1800" dirty="0"/>
          </a:p>
          <a:p>
            <a:pPr marL="285750" indent="-285750" algn="l">
              <a:buFontTx/>
              <a:buChar char="-"/>
            </a:pPr>
            <a:r>
              <a:rPr lang="en-IN" dirty="0"/>
              <a:t>Random Forest Regressor :</a:t>
            </a:r>
          </a:p>
          <a:p>
            <a:pPr algn="l"/>
            <a:endParaRPr lang="en-IN" sz="1800" dirty="0"/>
          </a:p>
          <a:p>
            <a:r>
              <a:rPr lang="en-US" dirty="0">
                <a:cs typeface="Times New Roman" panose="02020603050405020304" pitchFamily="18" charset="0"/>
              </a:rPr>
              <a:t>R2 Score  = 86.79</a:t>
            </a:r>
          </a:p>
          <a:p>
            <a:r>
              <a:rPr lang="en-US" dirty="0">
                <a:cs typeface="Times New Roman" panose="02020603050405020304" pitchFamily="18" charset="0"/>
              </a:rPr>
              <a:t>Cross validation Score = 84.68</a:t>
            </a:r>
            <a:endParaRPr lang="en-IN" dirty="0">
              <a:cs typeface="Times New Roman" panose="02020603050405020304" pitchFamily="18" charset="0"/>
            </a:endParaRPr>
          </a:p>
          <a:p>
            <a:pPr algn="l"/>
            <a:endParaRPr lang="en-IN" dirty="0"/>
          </a:p>
          <a:p>
            <a:pPr marL="285750" indent="-285750" algn="l">
              <a:buFontTx/>
              <a:buChar char="-"/>
            </a:pPr>
            <a:r>
              <a:rPr lang="en-IN" sz="1800" dirty="0" err="1"/>
              <a:t>XGBoost</a:t>
            </a:r>
            <a:r>
              <a:rPr lang="en-IN" sz="1800" dirty="0"/>
              <a:t> Regresso</a:t>
            </a:r>
            <a:r>
              <a:rPr lang="en-IN" dirty="0"/>
              <a:t>r :</a:t>
            </a:r>
          </a:p>
          <a:p>
            <a:pPr algn="l"/>
            <a:endParaRPr lang="en-IN" sz="1800" dirty="0"/>
          </a:p>
          <a:p>
            <a:r>
              <a:rPr lang="en-US" dirty="0">
                <a:cs typeface="Times New Roman" panose="02020603050405020304" pitchFamily="18" charset="0"/>
              </a:rPr>
              <a:t>R2 Score  = 89.15</a:t>
            </a:r>
          </a:p>
          <a:p>
            <a:r>
              <a:rPr lang="en-US" dirty="0">
                <a:cs typeface="Times New Roman" panose="02020603050405020304" pitchFamily="18" charset="0"/>
              </a:rPr>
              <a:t>Cross validation Score = 86.55</a:t>
            </a:r>
            <a:endParaRPr lang="en-IN" dirty="0">
              <a:cs typeface="Times New Roman" panose="02020603050405020304" pitchFamily="18" charset="0"/>
            </a:endParaRPr>
          </a:p>
        </p:txBody>
      </p:sp>
    </p:spTree>
    <p:extLst>
      <p:ext uri="{BB962C8B-B14F-4D97-AF65-F5344CB8AC3E}">
        <p14:creationId xmlns:p14="http://schemas.microsoft.com/office/powerpoint/2010/main" val="3399822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Building &amp;</a:t>
            </a:r>
          </a:p>
          <a:p>
            <a:pPr algn="ctr"/>
            <a:r>
              <a:rPr lang="en-US" sz="2800" b="1" dirty="0">
                <a:solidFill>
                  <a:schemeClr val="tx1">
                    <a:lumMod val="75000"/>
                    <a:lumOff val="25000"/>
                  </a:schemeClr>
                </a:solidFill>
              </a:rPr>
              <a:t>Evaluation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cs typeface="Times New Roman" panose="02020603050405020304" pitchFamily="18" charset="0"/>
              </a:rPr>
              <a:t>Best Model :</a:t>
            </a:r>
          </a:p>
          <a:p>
            <a:pPr marL="285750" indent="-285750">
              <a:lnSpc>
                <a:spcPct val="150000"/>
              </a:lnSpc>
              <a:buFont typeface="Wingdings" panose="05000000000000000000" pitchFamily="2" charset="2"/>
              <a:buChar char="v"/>
            </a:pPr>
            <a:endParaRPr lang="en-US" dirty="0">
              <a:cs typeface="Times New Roman" panose="02020603050405020304" pitchFamily="18" charset="0"/>
            </a:endParaRPr>
          </a:p>
          <a:p>
            <a:pPr algn="l"/>
            <a:r>
              <a:rPr lang="en-US" sz="1800" dirty="0">
                <a:cs typeface="Times New Roman" panose="02020603050405020304" pitchFamily="18" charset="0"/>
              </a:rPr>
              <a:t>Hyper parameter Tuning performance is compared for both Random Forest and </a:t>
            </a:r>
            <a:r>
              <a:rPr lang="en-US" sz="1800" dirty="0" err="1">
                <a:cs typeface="Times New Roman" panose="02020603050405020304" pitchFamily="18" charset="0"/>
              </a:rPr>
              <a:t>XGBoost</a:t>
            </a:r>
            <a:r>
              <a:rPr lang="en-US" sz="1800" dirty="0">
                <a:cs typeface="Times New Roman" panose="02020603050405020304" pitchFamily="18" charset="0"/>
              </a:rPr>
              <a:t> Hyper parameter Tuning i.e.,R2 score = 86.79 and 89.15 respectively.</a:t>
            </a:r>
          </a:p>
          <a:p>
            <a:pPr algn="l"/>
            <a:endParaRPr lang="en-US" sz="1800" dirty="0">
              <a:cs typeface="Times New Roman" panose="02020603050405020304" pitchFamily="18" charset="0"/>
            </a:endParaRPr>
          </a:p>
          <a:p>
            <a:pPr algn="l"/>
            <a:r>
              <a:rPr lang="en-US" sz="1800" dirty="0">
                <a:cs typeface="Times New Roman" panose="02020603050405020304" pitchFamily="18" charset="0"/>
              </a:rPr>
              <a:t>Finally, </a:t>
            </a:r>
            <a:r>
              <a:rPr lang="en-US" sz="1800" dirty="0" err="1">
                <a:cs typeface="Times New Roman" panose="02020603050405020304" pitchFamily="18" charset="0"/>
              </a:rPr>
              <a:t>XGBoost</a:t>
            </a:r>
            <a:r>
              <a:rPr lang="en-US" sz="1800" dirty="0">
                <a:cs typeface="Times New Roman" panose="02020603050405020304" pitchFamily="18" charset="0"/>
              </a:rPr>
              <a:t> has better R2 score. So this is our best model for these dataset.</a:t>
            </a:r>
            <a:endParaRPr lang="en-IN" sz="1800" dirty="0">
              <a:cs typeface="Times New Roman" panose="02020603050405020304" pitchFamily="18" charset="0"/>
            </a:endParaRPr>
          </a:p>
        </p:txBody>
      </p:sp>
    </p:spTree>
    <p:extLst>
      <p:ext uri="{BB962C8B-B14F-4D97-AF65-F5344CB8AC3E}">
        <p14:creationId xmlns:p14="http://schemas.microsoft.com/office/powerpoint/2010/main" val="173502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a:t>
            </a:r>
          </a:p>
          <a:p>
            <a:pPr algn="ctr"/>
            <a:r>
              <a:rPr lang="en-US" sz="2800" b="1" dirty="0">
                <a:solidFill>
                  <a:schemeClr val="tx1">
                    <a:lumMod val="75000"/>
                    <a:lumOff val="25000"/>
                  </a:schemeClr>
                </a:solidFill>
              </a:rPr>
              <a:t>Interpretation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a:extLst>
              <a:ext uri="{FF2B5EF4-FFF2-40B4-BE49-F238E27FC236}">
                <a16:creationId xmlns:a16="http://schemas.microsoft.com/office/drawing/2014/main" id="{3A75C13A-F207-AFD2-556A-CE9934B824C1}"/>
              </a:ext>
            </a:extLst>
          </p:cNvPr>
          <p:cNvSpPr txBox="1">
            <a:spLocks/>
          </p:cNvSpPr>
          <p:nvPr/>
        </p:nvSpPr>
        <p:spPr>
          <a:xfrm>
            <a:off x="1396542" y="1823453"/>
            <a:ext cx="4435711" cy="481285"/>
          </a:xfrm>
          <a:prstGeom prst="rect">
            <a:avLst/>
          </a:prstGeom>
          <a:ln/>
        </p:spPr>
        <p:style>
          <a:lnRef idx="1">
            <a:schemeClr val="dk1"/>
          </a:lnRef>
          <a:fillRef idx="2">
            <a:schemeClr val="dk1"/>
          </a:fillRef>
          <a:effectRef idx="1">
            <a:schemeClr val="dk1"/>
          </a:effectRef>
          <a:fontRef idx="minor">
            <a:schemeClr val="dk1"/>
          </a:fontRef>
        </p:style>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b="1" dirty="0">
                <a:ln>
                  <a:solidFill>
                    <a:sysClr val="windowText" lastClr="000000"/>
                  </a:solidFill>
                </a:ln>
                <a:solidFill>
                  <a:sysClr val="windowText" lastClr="000000"/>
                </a:solidFill>
                <a:latin typeface="Times New Roman" panose="02020603050405020304" pitchFamily="18" charset="0"/>
                <a:ea typeface="Times New Roman" panose="02020603050405020304" pitchFamily="18" charset="0"/>
              </a:rPr>
              <a:t>MAE (Mean Absolute Error)</a:t>
            </a:r>
            <a:endParaRPr lang="en-IN" sz="2000" dirty="0">
              <a:ln>
                <a:solidFill>
                  <a:sysClr val="windowText" lastClr="000000"/>
                </a:solidFill>
              </a:ln>
              <a:solidFill>
                <a:sysClr val="windowText" lastClr="000000"/>
              </a:solidFill>
              <a:latin typeface="Times New Roman" panose="02020603050405020304" pitchFamily="18" charset="0"/>
              <a:ea typeface="Times New Roman" panose="02020603050405020304" pitchFamily="18" charset="0"/>
            </a:endParaRPr>
          </a:p>
        </p:txBody>
      </p:sp>
      <p:pic>
        <p:nvPicPr>
          <p:cNvPr id="5" name="Content Placeholder 7">
            <a:extLst>
              <a:ext uri="{FF2B5EF4-FFF2-40B4-BE49-F238E27FC236}">
                <a16:creationId xmlns:a16="http://schemas.microsoft.com/office/drawing/2014/main" id="{74C8E34B-EE5B-DEA3-5386-719AE75C0048}"/>
              </a:ext>
            </a:extLst>
          </p:cNvPr>
          <p:cNvPicPr>
            <a:picLocks noChangeAspect="1"/>
          </p:cNvPicPr>
          <p:nvPr/>
        </p:nvPicPr>
        <p:blipFill>
          <a:blip r:embed="rId3"/>
          <a:stretch>
            <a:fillRect/>
          </a:stretch>
        </p:blipFill>
        <p:spPr>
          <a:xfrm>
            <a:off x="1407229" y="2304740"/>
            <a:ext cx="4425024" cy="3599511"/>
          </a:xfrm>
          <a:prstGeom prst="rect">
            <a:avLst/>
          </a:prstGeom>
          <a:ln>
            <a:solidFill>
              <a:srgbClr val="002060"/>
            </a:solidFill>
          </a:ln>
        </p:spPr>
      </p:pic>
      <p:sp>
        <p:nvSpPr>
          <p:cNvPr id="6" name="Text Placeholder 4">
            <a:extLst>
              <a:ext uri="{FF2B5EF4-FFF2-40B4-BE49-F238E27FC236}">
                <a16:creationId xmlns:a16="http://schemas.microsoft.com/office/drawing/2014/main" id="{D0BFB394-8E51-CF56-680C-7279F9E8BBAF}"/>
              </a:ext>
            </a:extLst>
          </p:cNvPr>
          <p:cNvSpPr txBox="1">
            <a:spLocks/>
          </p:cNvSpPr>
          <p:nvPr/>
        </p:nvSpPr>
        <p:spPr>
          <a:xfrm>
            <a:off x="6072745" y="1823454"/>
            <a:ext cx="4971654" cy="481285"/>
          </a:xfrm>
          <a:prstGeom prst="rect">
            <a:avLst/>
          </a:prstGeom>
          <a:ln/>
        </p:spPr>
        <p:style>
          <a:lnRef idx="1">
            <a:schemeClr val="dk1"/>
          </a:lnRef>
          <a:fillRef idx="2">
            <a:schemeClr val="dk1"/>
          </a:fillRef>
          <a:effectRef idx="1">
            <a:schemeClr val="dk1"/>
          </a:effectRef>
          <a:fontRef idx="minor">
            <a:schemeClr val="dk1"/>
          </a:fontRef>
        </p:style>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b="1" dirty="0">
                <a:ln>
                  <a:solidFill>
                    <a:sysClr val="windowText" lastClr="000000"/>
                  </a:solidFill>
                </a:ln>
                <a:solidFill>
                  <a:sysClr val="windowText" lastClr="000000"/>
                </a:solidFill>
                <a:latin typeface="Times New Roman" panose="02020603050405020304" pitchFamily="18" charset="0"/>
                <a:ea typeface="Times New Roman" panose="02020603050405020304" pitchFamily="18" charset="0"/>
              </a:rPr>
              <a:t>RMSE (Root Mean Squared Error)</a:t>
            </a:r>
            <a:endParaRPr lang="en-IN" sz="2000" dirty="0">
              <a:ln>
                <a:solidFill>
                  <a:sysClr val="windowText" lastClr="000000"/>
                </a:solidFill>
              </a:ln>
              <a:solidFill>
                <a:sysClr val="windowText" lastClr="000000"/>
              </a:solidFill>
              <a:latin typeface="Times New Roman" panose="02020603050405020304" pitchFamily="18" charset="0"/>
              <a:ea typeface="Times New Roman" panose="02020603050405020304" pitchFamily="18" charset="0"/>
            </a:endParaRPr>
          </a:p>
        </p:txBody>
      </p:sp>
      <p:pic>
        <p:nvPicPr>
          <p:cNvPr id="7" name="Content Placeholder 11">
            <a:extLst>
              <a:ext uri="{FF2B5EF4-FFF2-40B4-BE49-F238E27FC236}">
                <a16:creationId xmlns:a16="http://schemas.microsoft.com/office/drawing/2014/main" id="{1E8E89B1-386A-D7EF-C982-7AA26329E9F7}"/>
              </a:ext>
            </a:extLst>
          </p:cNvPr>
          <p:cNvPicPr>
            <a:picLocks noChangeAspect="1"/>
          </p:cNvPicPr>
          <p:nvPr/>
        </p:nvPicPr>
        <p:blipFill>
          <a:blip r:embed="rId4"/>
          <a:stretch>
            <a:fillRect/>
          </a:stretch>
        </p:blipFill>
        <p:spPr>
          <a:xfrm>
            <a:off x="6087190" y="2304739"/>
            <a:ext cx="4957209" cy="3599511"/>
          </a:xfrm>
          <a:prstGeom prst="rect">
            <a:avLst/>
          </a:prstGeom>
          <a:ln>
            <a:solidFill>
              <a:srgbClr val="002060"/>
            </a:solidFill>
          </a:ln>
        </p:spPr>
      </p:pic>
    </p:spTree>
    <p:extLst>
      <p:ext uri="{BB962C8B-B14F-4D97-AF65-F5344CB8AC3E}">
        <p14:creationId xmlns:p14="http://schemas.microsoft.com/office/powerpoint/2010/main" val="53831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Contents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76986274-6284-2E70-579A-3E9E8F3D3A47}"/>
              </a:ext>
            </a:extLst>
          </p:cNvPr>
          <p:cNvSpPr txBox="1"/>
          <p:nvPr/>
        </p:nvSpPr>
        <p:spPr>
          <a:xfrm>
            <a:off x="228600" y="702651"/>
            <a:ext cx="9059779" cy="388407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Introduction &amp; Problem Statement</a:t>
            </a:r>
          </a:p>
          <a:p>
            <a:pPr marL="285750" indent="-285750">
              <a:lnSpc>
                <a:spcPct val="200000"/>
              </a:lnSpc>
              <a:buFont typeface="Wingdings" panose="05000000000000000000" pitchFamily="2" charset="2"/>
              <a:buChar char="q"/>
            </a:pPr>
            <a:r>
              <a:rPr lang="en-US" dirty="0"/>
              <a:t>Business Goal : Objective</a:t>
            </a:r>
          </a:p>
          <a:p>
            <a:pPr marL="285750" indent="-285750">
              <a:lnSpc>
                <a:spcPct val="200000"/>
              </a:lnSpc>
              <a:buFont typeface="Wingdings" panose="05000000000000000000" pitchFamily="2" charset="2"/>
              <a:buChar char="q"/>
            </a:pPr>
            <a:r>
              <a:rPr lang="en-US" dirty="0"/>
              <a:t>Exploratory Data Analysis (EDA)</a:t>
            </a:r>
          </a:p>
          <a:p>
            <a:pPr marL="285750" indent="-285750">
              <a:lnSpc>
                <a:spcPct val="200000"/>
              </a:lnSpc>
              <a:buFont typeface="Wingdings" panose="05000000000000000000" pitchFamily="2" charset="2"/>
              <a:buChar char="q"/>
            </a:pPr>
            <a:r>
              <a:rPr lang="en-US" dirty="0"/>
              <a:t>Visualization</a:t>
            </a:r>
          </a:p>
          <a:p>
            <a:pPr marL="285750" indent="-285750">
              <a:lnSpc>
                <a:spcPct val="200000"/>
              </a:lnSpc>
              <a:buFont typeface="Wingdings" panose="05000000000000000000" pitchFamily="2" charset="2"/>
              <a:buChar char="q"/>
            </a:pPr>
            <a:r>
              <a:rPr lang="en-US" dirty="0"/>
              <a:t>Performance Interpretation</a:t>
            </a:r>
          </a:p>
          <a:p>
            <a:pPr marL="285750" indent="-285750">
              <a:lnSpc>
                <a:spcPct val="200000"/>
              </a:lnSpc>
              <a:buFont typeface="Wingdings" panose="05000000000000000000" pitchFamily="2" charset="2"/>
              <a:buChar char="q"/>
            </a:pPr>
            <a:r>
              <a:rPr lang="en-US" dirty="0"/>
              <a:t>Feature’s Importance</a:t>
            </a:r>
          </a:p>
          <a:p>
            <a:pPr marL="285750" indent="-285750">
              <a:lnSpc>
                <a:spcPct val="200000"/>
              </a:lnSpc>
              <a:buFont typeface="Wingdings" panose="05000000000000000000" pitchFamily="2" charset="2"/>
              <a:buChar char="q"/>
            </a:pPr>
            <a:r>
              <a:rPr lang="en-US" dirty="0"/>
              <a:t>Conclusion</a:t>
            </a: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a:t>
            </a:r>
          </a:p>
          <a:p>
            <a:pPr algn="ctr"/>
            <a:r>
              <a:rPr lang="en-US" sz="2800" b="1" dirty="0">
                <a:solidFill>
                  <a:schemeClr val="tx1">
                    <a:lumMod val="75000"/>
                    <a:lumOff val="25000"/>
                  </a:schemeClr>
                </a:solidFill>
              </a:rPr>
              <a:t>Interpretation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1754326"/>
          </a:xfrm>
          <a:prstGeom prst="rect">
            <a:avLst/>
          </a:prstGeom>
          <a:noFill/>
        </p:spPr>
        <p:txBody>
          <a:bodyPr wrap="square" rtlCol="0">
            <a:spAutoFit/>
          </a:bodyPr>
          <a:lstStyle/>
          <a:p>
            <a:pPr marL="285750" indent="-285750" defTabSz="914126" eaLnBrk="0" fontAlgn="base" hangingPunct="0">
              <a:spcAft>
                <a:spcPct val="0"/>
              </a:spcAft>
              <a:buFont typeface="Arial" panose="020B0604020202020204" pitchFamily="34" charset="0"/>
              <a:buChar char="•"/>
            </a:pPr>
            <a:r>
              <a:rPr lang="en-US" altLang="en-US" dirty="0">
                <a:ea typeface="Times New Roman" panose="02020603050405020304" pitchFamily="18" charset="0"/>
                <a:cs typeface="Times New Roman" panose="02020603050405020304" pitchFamily="18" charset="0"/>
              </a:rPr>
              <a:t>Notice here that our residuals looked to be normally distributed and that's really a good sign which means that our model was a correct choice for the data.</a:t>
            </a:r>
            <a:br>
              <a:rPr lang="en-US" altLang="en-US" dirty="0">
                <a:ea typeface="Times New Roman" panose="02020603050405020304" pitchFamily="18" charset="0"/>
                <a:cs typeface="Times New Roman" panose="02020603050405020304" pitchFamily="18" charset="0"/>
              </a:rPr>
            </a:br>
            <a:endParaRPr lang="en-US" altLang="en-US" dirty="0">
              <a:ea typeface="Times New Roman" panose="02020603050405020304" pitchFamily="18" charset="0"/>
              <a:cs typeface="Times New Roman" panose="02020603050405020304" pitchFamily="18" charset="0"/>
            </a:endParaRPr>
          </a:p>
          <a:p>
            <a:pPr marL="285750" indent="-285750" defTabSz="914126" eaLnBrk="0" fontAlgn="base" hangingPunct="0">
              <a:spcAft>
                <a:spcPct val="0"/>
              </a:spcAft>
              <a:buFont typeface="Arial" panose="020B0604020202020204" pitchFamily="34" charset="0"/>
              <a:buChar char="•"/>
            </a:pPr>
            <a:r>
              <a:rPr lang="en-US" altLang="en-US" dirty="0">
                <a:ea typeface="Times New Roman" panose="02020603050405020304" pitchFamily="18" charset="0"/>
                <a:cs typeface="Times New Roman" panose="02020603050405020304" pitchFamily="18" charset="0"/>
              </a:rPr>
              <a:t>From these plots above, we can understand the distribution of </a:t>
            </a:r>
            <a:r>
              <a:rPr lang="en-US" altLang="en-US" dirty="0">
                <a:ea typeface="Calibri" panose="020F0502020204030204" pitchFamily="34" charset="0"/>
                <a:cs typeface="Times New Roman" panose="02020603050405020304" pitchFamily="18" charset="0"/>
              </a:rPr>
              <a:t>Sale Price</a:t>
            </a:r>
            <a:r>
              <a:rPr lang="en-US" altLang="en-US" dirty="0">
                <a:ea typeface="Times New Roman" panose="02020603050405020304" pitchFamily="18" charset="0"/>
                <a:cs typeface="Times New Roman" panose="02020603050405020304" pitchFamily="18" charset="0"/>
              </a:rPr>
              <a:t>. </a:t>
            </a:r>
            <a:br>
              <a:rPr lang="en-US" altLang="en-US" dirty="0">
                <a:ea typeface="Times New Roman" panose="02020603050405020304" pitchFamily="18" charset="0"/>
                <a:cs typeface="Times New Roman" panose="02020603050405020304" pitchFamily="18" charset="0"/>
              </a:rPr>
            </a:br>
            <a:endParaRPr lang="en-US" altLang="en-US" dirty="0">
              <a:ea typeface="Times New Roman" panose="02020603050405020304" pitchFamily="18" charset="0"/>
              <a:cs typeface="Times New Roman" panose="02020603050405020304" pitchFamily="18" charset="0"/>
            </a:endParaRPr>
          </a:p>
          <a:p>
            <a:pPr marL="285750" indent="-285750" defTabSz="914126" eaLnBrk="0" fontAlgn="base" hangingPunct="0">
              <a:spcAft>
                <a:spcPct val="0"/>
              </a:spcAft>
              <a:buFont typeface="Arial" panose="020B0604020202020204" pitchFamily="34" charset="0"/>
              <a:buChar char="•"/>
            </a:pPr>
            <a:r>
              <a:rPr lang="en-US" altLang="en-US" dirty="0">
                <a:ea typeface="Times New Roman" panose="02020603050405020304" pitchFamily="18" charset="0"/>
                <a:cs typeface="Times New Roman" panose="02020603050405020304" pitchFamily="18" charset="0"/>
              </a:rPr>
              <a:t>Finally, we came to know that our best model is both </a:t>
            </a:r>
            <a:r>
              <a:rPr lang="en-US" altLang="en-US" dirty="0" err="1">
                <a:ea typeface="Times New Roman" panose="02020603050405020304" pitchFamily="18" charset="0"/>
                <a:cs typeface="Times New Roman" panose="02020603050405020304" pitchFamily="18" charset="0"/>
              </a:rPr>
              <a:t>XGBoost</a:t>
            </a:r>
            <a:r>
              <a:rPr lang="en-US" altLang="en-US" dirty="0">
                <a:ea typeface="Times New Roman" panose="02020603050405020304" pitchFamily="18" charset="0"/>
                <a:cs typeface="Times New Roman" panose="02020603050405020304" pitchFamily="18" charset="0"/>
              </a:rPr>
              <a:t> and the worst model is Decision Tree</a:t>
            </a:r>
            <a:r>
              <a:rPr lang="en-US" altLang="en-US" dirty="0">
                <a:ea typeface="Times New Roman" panose="02020603050405020304" pitchFamily="18" charset="0"/>
              </a:rPr>
              <a:t>.</a:t>
            </a:r>
            <a:endParaRPr lang="en-IN" dirty="0">
              <a:cs typeface="Times New Roman" panose="02020603050405020304" pitchFamily="18" charset="0"/>
            </a:endParaRPr>
          </a:p>
        </p:txBody>
      </p:sp>
      <p:pic>
        <p:nvPicPr>
          <p:cNvPr id="3" name="Content Placeholder 3">
            <a:extLst>
              <a:ext uri="{FF2B5EF4-FFF2-40B4-BE49-F238E27FC236}">
                <a16:creationId xmlns:a16="http://schemas.microsoft.com/office/drawing/2014/main" id="{96E715E1-AAE6-4C56-260A-0886757843E3}"/>
              </a:ext>
            </a:extLst>
          </p:cNvPr>
          <p:cNvPicPr>
            <a:picLocks/>
          </p:cNvPicPr>
          <p:nvPr/>
        </p:nvPicPr>
        <p:blipFill>
          <a:blip r:embed="rId3"/>
          <a:stretch>
            <a:fillRect/>
          </a:stretch>
        </p:blipFill>
        <p:spPr>
          <a:xfrm>
            <a:off x="4422691" y="2691495"/>
            <a:ext cx="6097692" cy="4018503"/>
          </a:xfrm>
          <a:prstGeom prst="rect">
            <a:avLst/>
          </a:prstGeom>
          <a:ln>
            <a:solidFill>
              <a:srgbClr val="002060"/>
            </a:solidFill>
          </a:ln>
        </p:spPr>
      </p:pic>
    </p:spTree>
    <p:extLst>
      <p:ext uri="{BB962C8B-B14F-4D97-AF65-F5344CB8AC3E}">
        <p14:creationId xmlns:p14="http://schemas.microsoft.com/office/powerpoint/2010/main" val="297287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Feature</a:t>
            </a:r>
          </a:p>
          <a:p>
            <a:pPr algn="ctr"/>
            <a:r>
              <a:rPr lang="en-US" sz="2800" b="1" dirty="0">
                <a:solidFill>
                  <a:schemeClr val="tx1">
                    <a:lumMod val="75000"/>
                    <a:lumOff val="25000"/>
                  </a:schemeClr>
                </a:solidFill>
              </a:rPr>
              <a:t>Importance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1477328"/>
          </a:xfrm>
          <a:prstGeom prst="rect">
            <a:avLst/>
          </a:prstGeom>
          <a:noFill/>
        </p:spPr>
        <p:txBody>
          <a:bodyPr wrap="square" rtlCol="0">
            <a:spAutoFit/>
          </a:bodyPr>
          <a:lstStyle/>
          <a:p>
            <a:pPr marL="285750" indent="-285750" algn="l">
              <a:buFont typeface="Arial" panose="020B0604020202020204" pitchFamily="34" charset="0"/>
              <a:buChar char="•"/>
            </a:pPr>
            <a:r>
              <a:rPr lang="en-IN" dirty="0">
                <a:ea typeface="Times New Roman" panose="02020603050405020304" pitchFamily="18" charset="0"/>
              </a:rPr>
              <a:t>Some of the models we used provide the ability to see the importance of each feature in the dataset after fitting the model. </a:t>
            </a:r>
          </a:p>
          <a:p>
            <a:pPr marL="285750" indent="-285750" algn="l">
              <a:buFont typeface="Arial" panose="020B0604020202020204" pitchFamily="34" charset="0"/>
              <a:buChar char="•"/>
            </a:pPr>
            <a:endParaRPr lang="en-IN" dirty="0">
              <a:ea typeface="Times New Roman" panose="02020603050405020304" pitchFamily="18" charset="0"/>
            </a:endParaRPr>
          </a:p>
          <a:p>
            <a:pPr marL="285750" indent="-285750" algn="l">
              <a:buFont typeface="Arial" panose="020B0604020202020204" pitchFamily="34" charset="0"/>
              <a:buChar char="•"/>
            </a:pPr>
            <a:r>
              <a:rPr lang="en-IN" dirty="0">
                <a:ea typeface="Times New Roman" panose="02020603050405020304" pitchFamily="18" charset="0"/>
              </a:rPr>
              <a:t>By looking at the feature importance’s provided by both Random Forest and </a:t>
            </a:r>
            <a:r>
              <a:rPr lang="en-IN" dirty="0" err="1">
                <a:ea typeface="Times New Roman" panose="02020603050405020304" pitchFamily="18" charset="0"/>
              </a:rPr>
              <a:t>XGBoost</a:t>
            </a:r>
            <a:r>
              <a:rPr lang="en-IN" dirty="0">
                <a:ea typeface="Times New Roman" panose="02020603050405020304" pitchFamily="18" charset="0"/>
              </a:rPr>
              <a:t> models, it is  having 81 features in the data which is a big number, so we will take a look at the 15 most important features.</a:t>
            </a:r>
          </a:p>
        </p:txBody>
      </p:sp>
      <p:sp>
        <p:nvSpPr>
          <p:cNvPr id="5" name="Text Placeholder 2">
            <a:extLst>
              <a:ext uri="{FF2B5EF4-FFF2-40B4-BE49-F238E27FC236}">
                <a16:creationId xmlns:a16="http://schemas.microsoft.com/office/drawing/2014/main" id="{E9EDB139-E99E-97A2-74A7-8828961193BD}"/>
              </a:ext>
            </a:extLst>
          </p:cNvPr>
          <p:cNvSpPr txBox="1">
            <a:spLocks/>
          </p:cNvSpPr>
          <p:nvPr/>
        </p:nvSpPr>
        <p:spPr>
          <a:xfrm>
            <a:off x="1635762" y="2680279"/>
            <a:ext cx="4297215" cy="457200"/>
          </a:xfrm>
          <a:prstGeom prst="rect">
            <a:avLst/>
          </a:prstGeom>
          <a:ln/>
        </p:spPr>
        <p:style>
          <a:lnRef idx="1">
            <a:schemeClr val="dk1"/>
          </a:lnRef>
          <a:fillRef idx="2">
            <a:schemeClr val="dk1"/>
          </a:fillRef>
          <a:effectRef idx="1">
            <a:schemeClr val="dk1"/>
          </a:effectRef>
          <a:fontRef idx="minor">
            <a:schemeClr val="dk1"/>
          </a:fontRef>
        </p:style>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b="1" dirty="0">
                <a:ln>
                  <a:solidFill>
                    <a:sysClr val="windowText" lastClr="000000"/>
                  </a:solidFill>
                </a:ln>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sz="2000" b="1" dirty="0">
              <a:ln>
                <a:solidFill>
                  <a:sysClr val="windowText" lastClr="000000"/>
                </a:solidFill>
              </a:ln>
              <a:solidFill>
                <a:sysClr val="windowText" lastClr="000000"/>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Content Placeholder 6">
            <a:extLst>
              <a:ext uri="{FF2B5EF4-FFF2-40B4-BE49-F238E27FC236}">
                <a16:creationId xmlns:a16="http://schemas.microsoft.com/office/drawing/2014/main" id="{380EA99E-80F5-A7C8-A74D-BEB3B3B08BA5}"/>
              </a:ext>
            </a:extLst>
          </p:cNvPr>
          <p:cNvPicPr>
            <a:picLocks/>
          </p:cNvPicPr>
          <p:nvPr/>
        </p:nvPicPr>
        <p:blipFill>
          <a:blip r:embed="rId3"/>
          <a:stretch>
            <a:fillRect/>
          </a:stretch>
        </p:blipFill>
        <p:spPr>
          <a:xfrm>
            <a:off x="1635762" y="3155494"/>
            <a:ext cx="4297215" cy="3072758"/>
          </a:xfrm>
          <a:prstGeom prst="rect">
            <a:avLst/>
          </a:prstGeom>
          <a:ln>
            <a:solidFill>
              <a:srgbClr val="002060"/>
            </a:solidFill>
          </a:ln>
        </p:spPr>
      </p:pic>
      <p:sp>
        <p:nvSpPr>
          <p:cNvPr id="7" name="Text Placeholder 4">
            <a:extLst>
              <a:ext uri="{FF2B5EF4-FFF2-40B4-BE49-F238E27FC236}">
                <a16:creationId xmlns:a16="http://schemas.microsoft.com/office/drawing/2014/main" id="{4D4185AD-19D3-D0DA-17C9-483AB686CF63}"/>
              </a:ext>
            </a:extLst>
          </p:cNvPr>
          <p:cNvSpPr txBox="1">
            <a:spLocks/>
          </p:cNvSpPr>
          <p:nvPr/>
        </p:nvSpPr>
        <p:spPr>
          <a:xfrm>
            <a:off x="6296775" y="2680279"/>
            <a:ext cx="4311313" cy="457200"/>
          </a:xfrm>
          <a:prstGeom prst="rect">
            <a:avLst/>
          </a:prstGeom>
          <a:ln/>
        </p:spPr>
        <p:style>
          <a:lnRef idx="1">
            <a:schemeClr val="dk1"/>
          </a:lnRef>
          <a:fillRef idx="2">
            <a:schemeClr val="dk1"/>
          </a:fillRef>
          <a:effectRef idx="1">
            <a:schemeClr val="dk1"/>
          </a:effectRef>
          <a:fontRef idx="minor">
            <a:schemeClr val="dk1"/>
          </a:fontRef>
        </p:style>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XG Boost</a:t>
            </a:r>
            <a:endParaRPr lang="en-IN" sz="2000" b="1" dirty="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endParaRPr>
          </a:p>
        </p:txBody>
      </p:sp>
      <p:pic>
        <p:nvPicPr>
          <p:cNvPr id="9" name="Content Placeholder 7">
            <a:extLst>
              <a:ext uri="{FF2B5EF4-FFF2-40B4-BE49-F238E27FC236}">
                <a16:creationId xmlns:a16="http://schemas.microsoft.com/office/drawing/2014/main" id="{2AA4B6F8-98EA-8B53-2A1E-7FA819952DDD}"/>
              </a:ext>
            </a:extLst>
          </p:cNvPr>
          <p:cNvPicPr>
            <a:picLocks/>
          </p:cNvPicPr>
          <p:nvPr/>
        </p:nvPicPr>
        <p:blipFill>
          <a:blip r:embed="rId4"/>
          <a:stretch>
            <a:fillRect/>
          </a:stretch>
        </p:blipFill>
        <p:spPr>
          <a:xfrm>
            <a:off x="6310874" y="3155494"/>
            <a:ext cx="4297215" cy="3080059"/>
          </a:xfrm>
          <a:prstGeom prst="rect">
            <a:avLst/>
          </a:prstGeom>
          <a:ln>
            <a:solidFill>
              <a:srgbClr val="002060"/>
            </a:solidFill>
          </a:ln>
        </p:spPr>
      </p:pic>
    </p:spTree>
    <p:extLst>
      <p:ext uri="{BB962C8B-B14F-4D97-AF65-F5344CB8AC3E}">
        <p14:creationId xmlns:p14="http://schemas.microsoft.com/office/powerpoint/2010/main" val="397368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Common Important</a:t>
            </a:r>
          </a:p>
          <a:p>
            <a:pPr algn="ctr"/>
            <a:r>
              <a:rPr lang="en-US" sz="2800" b="1" dirty="0">
                <a:solidFill>
                  <a:schemeClr val="tx1">
                    <a:lumMod val="75000"/>
                    <a:lumOff val="25000"/>
                  </a:schemeClr>
                </a:solidFill>
              </a:rPr>
              <a:t>Features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646331"/>
          </a:xfrm>
          <a:prstGeom prst="rect">
            <a:avLst/>
          </a:prstGeom>
          <a:noFill/>
        </p:spPr>
        <p:txBody>
          <a:bodyPr wrap="square" rtlCol="0">
            <a:spAutoFit/>
          </a:bodyPr>
          <a:lstStyle/>
          <a:p>
            <a:pPr algn="l"/>
            <a:r>
              <a:rPr lang="en-IN" dirty="0">
                <a:ea typeface="Times New Roman" panose="02020603050405020304" pitchFamily="18" charset="0"/>
              </a:rPr>
              <a:t>Now, let us see which features are among the most important features for both </a:t>
            </a:r>
            <a:r>
              <a:rPr lang="en-IN" dirty="0" err="1">
                <a:ea typeface="Times New Roman" panose="02020603050405020304" pitchFamily="18" charset="0"/>
              </a:rPr>
              <a:t>XGBoost</a:t>
            </a:r>
            <a:r>
              <a:rPr lang="en-IN" dirty="0">
                <a:ea typeface="Times New Roman" panose="02020603050405020304" pitchFamily="18" charset="0"/>
              </a:rPr>
              <a:t> and Random Forest models, and let's find out the difference in their importance regarding the two models:</a:t>
            </a:r>
          </a:p>
        </p:txBody>
      </p:sp>
      <p:pic>
        <p:nvPicPr>
          <p:cNvPr id="3" name="Content Placeholder 3">
            <a:extLst>
              <a:ext uri="{FF2B5EF4-FFF2-40B4-BE49-F238E27FC236}">
                <a16:creationId xmlns:a16="http://schemas.microsoft.com/office/drawing/2014/main" id="{D4700E65-0300-CA47-43A2-150414FEDD37}"/>
              </a:ext>
            </a:extLst>
          </p:cNvPr>
          <p:cNvPicPr>
            <a:picLocks/>
          </p:cNvPicPr>
          <p:nvPr/>
        </p:nvPicPr>
        <p:blipFill>
          <a:blip r:embed="rId3"/>
          <a:stretch>
            <a:fillRect/>
          </a:stretch>
        </p:blipFill>
        <p:spPr>
          <a:xfrm>
            <a:off x="228497" y="1808866"/>
            <a:ext cx="11485448" cy="4668927"/>
          </a:xfrm>
          <a:prstGeom prst="rect">
            <a:avLst/>
          </a:prstGeom>
          <a:ln>
            <a:solidFill>
              <a:srgbClr val="002060"/>
            </a:solidFill>
          </a:ln>
        </p:spPr>
      </p:pic>
    </p:spTree>
    <p:extLst>
      <p:ext uri="{BB962C8B-B14F-4D97-AF65-F5344CB8AC3E}">
        <p14:creationId xmlns:p14="http://schemas.microsoft.com/office/powerpoint/2010/main" val="260856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Observations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0282"/>
            <a:ext cx="11734800" cy="301621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IN" sz="1800" dirty="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marL="285750" indent="-285750">
              <a:spcAft>
                <a:spcPts val="1200"/>
              </a:spcAft>
              <a:buFont typeface="Arial" panose="020B0604020202020204" pitchFamily="34" charset="0"/>
              <a:buChar char="•"/>
            </a:pPr>
            <a:r>
              <a:rPr lang="en-IN" sz="1800" dirty="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p:txBody>
      </p:sp>
      <p:pic>
        <p:nvPicPr>
          <p:cNvPr id="3" name="Picture 2">
            <a:extLst>
              <a:ext uri="{FF2B5EF4-FFF2-40B4-BE49-F238E27FC236}">
                <a16:creationId xmlns:a16="http://schemas.microsoft.com/office/drawing/2014/main" id="{3BFEB09F-CADF-41A6-5506-37A14ADD92DE}"/>
              </a:ext>
            </a:extLst>
          </p:cNvPr>
          <p:cNvPicPr>
            <a:picLocks noChangeAspect="1"/>
          </p:cNvPicPr>
          <p:nvPr/>
        </p:nvPicPr>
        <p:blipFill>
          <a:blip r:embed="rId3"/>
          <a:stretch>
            <a:fillRect/>
          </a:stretch>
        </p:blipFill>
        <p:spPr>
          <a:xfrm>
            <a:off x="228600" y="4093117"/>
            <a:ext cx="11841256" cy="1260438"/>
          </a:xfrm>
          <a:prstGeom prst="rect">
            <a:avLst/>
          </a:prstGeom>
          <a:ln>
            <a:solidFill>
              <a:srgbClr val="002060"/>
            </a:solidFill>
          </a:ln>
        </p:spPr>
      </p:pic>
    </p:spTree>
    <p:extLst>
      <p:ext uri="{BB962C8B-B14F-4D97-AF65-F5344CB8AC3E}">
        <p14:creationId xmlns:p14="http://schemas.microsoft.com/office/powerpoint/2010/main" val="4222763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308126DD-6B4E-1EBC-D042-4181C6674350}"/>
              </a:ext>
            </a:extLst>
          </p:cNvPr>
          <p:cNvSpPr txBox="1"/>
          <p:nvPr/>
        </p:nvSpPr>
        <p:spPr>
          <a:xfrm>
            <a:off x="228600" y="702651"/>
            <a:ext cx="11734800" cy="3693319"/>
          </a:xfrm>
          <a:prstGeom prst="rect">
            <a:avLst/>
          </a:prstGeom>
          <a:noFill/>
        </p:spPr>
        <p:txBody>
          <a:bodyPr wrap="square" rtlCol="0">
            <a:spAutoFit/>
          </a:bodyPr>
          <a:lstStyle/>
          <a:p>
            <a:r>
              <a:rPr lang="en-US" dirty="0">
                <a:cs typeface="Arial"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endParaRPr lang="en-US" dirty="0">
              <a:cs typeface="Arial" pitchFamily="34" charset="0"/>
            </a:endParaRPr>
          </a:p>
          <a:p>
            <a:r>
              <a:rPr lang="en-US" dirty="0">
                <a:cs typeface="Arial" pitchFamily="3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endParaRPr lang="en-US" dirty="0">
              <a:cs typeface="Arial" pitchFamily="34" charset="0"/>
            </a:endParaRPr>
          </a:p>
          <a:p>
            <a:r>
              <a:rPr lang="en-US" dirty="0">
                <a:cs typeface="Arial"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p:txBody>
      </p:sp>
    </p:spTree>
    <p:extLst>
      <p:ext uri="{BB962C8B-B14F-4D97-AF65-F5344CB8AC3E}">
        <p14:creationId xmlns:p14="http://schemas.microsoft.com/office/powerpoint/2010/main" val="94057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Business Goal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308126DD-6B4E-1EBC-D042-4181C6674350}"/>
              </a:ext>
            </a:extLst>
          </p:cNvPr>
          <p:cNvSpPr txBox="1"/>
          <p:nvPr/>
        </p:nvSpPr>
        <p:spPr>
          <a:xfrm>
            <a:off x="228600" y="702651"/>
            <a:ext cx="11734800" cy="4846583"/>
          </a:xfrm>
          <a:prstGeom prst="rect">
            <a:avLst/>
          </a:prstGeom>
          <a:noFill/>
        </p:spPr>
        <p:txBody>
          <a:bodyPr wrap="square" rtlCol="0">
            <a:spAutoFit/>
          </a:bodyPr>
          <a:lstStyle/>
          <a:p>
            <a:pPr marL="0" marR="401320" indent="0" algn="just">
              <a:lnSpc>
                <a:spcPct val="107000"/>
              </a:lnSpc>
              <a:spcBef>
                <a:spcPts val="945"/>
              </a:spcBef>
              <a:spcAft>
                <a:spcPts val="0"/>
              </a:spcAft>
              <a:buNone/>
            </a:pPr>
            <a:r>
              <a:rPr lang="en-US" dirty="0">
                <a:cs typeface="Arial" pitchFamily="34" charset="0"/>
              </a:rPr>
              <a:t>The company is looking at prospective properties to buy houses to enter the market. Thus, it is required to build a model using Machine Learning in order to predict the actual value of the prospective properties and decide whether to invest in them or not. </a:t>
            </a:r>
          </a:p>
          <a:p>
            <a:pPr marL="0" marR="401320" indent="0" algn="just">
              <a:lnSpc>
                <a:spcPct val="107000"/>
              </a:lnSpc>
              <a:spcBef>
                <a:spcPts val="945"/>
              </a:spcBef>
              <a:spcAft>
                <a:spcPts val="0"/>
              </a:spcAft>
              <a:buNone/>
            </a:pPr>
            <a:endParaRPr lang="en-US" dirty="0">
              <a:cs typeface="Arial" pitchFamily="34" charset="0"/>
            </a:endParaRPr>
          </a:p>
          <a:p>
            <a:pPr marL="0" marR="401320" indent="0" algn="just">
              <a:lnSpc>
                <a:spcPct val="107000"/>
              </a:lnSpc>
              <a:spcBef>
                <a:spcPts val="945"/>
              </a:spcBef>
              <a:spcAft>
                <a:spcPts val="0"/>
              </a:spcAft>
              <a:buNone/>
            </a:pPr>
            <a:r>
              <a:rPr lang="en-US" dirty="0">
                <a:cs typeface="Arial" pitchFamily="34" charset="0"/>
              </a:rPr>
              <a:t>For this company wants to know:</a:t>
            </a:r>
          </a:p>
          <a:p>
            <a:pPr marL="900113" marR="401320" indent="-368300" algn="just">
              <a:lnSpc>
                <a:spcPct val="107000"/>
              </a:lnSpc>
              <a:spcBef>
                <a:spcPts val="945"/>
              </a:spcBef>
              <a:spcAft>
                <a:spcPts val="0"/>
              </a:spcAft>
              <a:buFont typeface="+mj-lt"/>
              <a:buAutoNum type="arabicPeriod"/>
            </a:pPr>
            <a:r>
              <a:rPr lang="en-US" dirty="0">
                <a:cs typeface="Arial" pitchFamily="34" charset="0"/>
              </a:rPr>
              <a:t>Which variables are important to predict the price of variable?</a:t>
            </a:r>
          </a:p>
          <a:p>
            <a:pPr marL="900113" marR="401320" indent="-368300" algn="just">
              <a:lnSpc>
                <a:spcPct val="107000"/>
              </a:lnSpc>
              <a:spcBef>
                <a:spcPts val="945"/>
              </a:spcBef>
              <a:spcAft>
                <a:spcPts val="0"/>
              </a:spcAft>
              <a:buFont typeface="+mj-lt"/>
              <a:buAutoNum type="arabicPeriod"/>
            </a:pPr>
            <a:r>
              <a:rPr lang="en-US" dirty="0">
                <a:cs typeface="Arial" pitchFamily="34" charset="0"/>
              </a:rPr>
              <a:t>How do these variables describe the price of the house?</a:t>
            </a:r>
          </a:p>
          <a:p>
            <a:pPr marL="76200" marR="401320" algn="just">
              <a:lnSpc>
                <a:spcPct val="107000"/>
              </a:lnSpc>
              <a:spcBef>
                <a:spcPts val="945"/>
              </a:spcBef>
              <a:spcAft>
                <a:spcPts val="0"/>
              </a:spcAft>
            </a:pPr>
            <a:endParaRPr lang="en-US" dirty="0">
              <a:cs typeface="Arial" pitchFamily="34" charset="0"/>
            </a:endParaRPr>
          </a:p>
          <a:p>
            <a:pPr marL="76200" marR="401320" algn="just">
              <a:lnSpc>
                <a:spcPct val="107000"/>
              </a:lnSpc>
              <a:spcBef>
                <a:spcPts val="945"/>
              </a:spcBef>
              <a:spcAft>
                <a:spcPts val="0"/>
              </a:spcAft>
            </a:pPr>
            <a:r>
              <a:rPr lang="en-US" dirty="0">
                <a:cs typeface="Arial" pitchFamily="34" charset="0"/>
              </a:rPr>
              <a:t>So that, the price of houses with the available independent variables can be modelled.</a:t>
            </a:r>
          </a:p>
          <a:p>
            <a:pPr marL="76200" marR="401320" algn="just">
              <a:lnSpc>
                <a:spcPct val="107000"/>
              </a:lnSpc>
              <a:spcBef>
                <a:spcPts val="945"/>
              </a:spcBef>
              <a:spcAft>
                <a:spcPts val="0"/>
              </a:spcAft>
            </a:pPr>
            <a:endParaRPr lang="en-US" dirty="0">
              <a:cs typeface="Arial" pitchFamily="34" charset="0"/>
            </a:endParaRPr>
          </a:p>
          <a:p>
            <a:pPr marL="76200" marR="401320" algn="just">
              <a:lnSpc>
                <a:spcPct val="107000"/>
              </a:lnSpc>
              <a:spcBef>
                <a:spcPts val="945"/>
              </a:spcBef>
              <a:spcAft>
                <a:spcPts val="0"/>
              </a:spcAft>
            </a:pPr>
            <a:r>
              <a:rPr lang="en-US" dirty="0">
                <a:cs typeface="Arial" pitchFamily="34" charset="0"/>
              </a:rPr>
              <a:t>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dirty="0">
              <a:cs typeface="Arial" pitchFamily="34" charset="0"/>
            </a:endParaRPr>
          </a:p>
        </p:txBody>
      </p:sp>
    </p:spTree>
    <p:extLst>
      <p:ext uri="{BB962C8B-B14F-4D97-AF65-F5344CB8AC3E}">
        <p14:creationId xmlns:p14="http://schemas.microsoft.com/office/powerpoint/2010/main" val="177018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p>
          <a:p>
            <a:pPr algn="ctr"/>
            <a:r>
              <a:rPr lang="en-US" sz="2800" b="1" dirty="0">
                <a:solidFill>
                  <a:schemeClr val="tx1">
                    <a:lumMod val="75000"/>
                    <a:lumOff val="25000"/>
                  </a:schemeClr>
                </a:solidFill>
              </a:rPr>
              <a:t>(Exploratory 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5632311"/>
          </a:xfrm>
          <a:prstGeom prst="rect">
            <a:avLst/>
          </a:prstGeom>
          <a:noFill/>
        </p:spPr>
        <p:txBody>
          <a:bodyPr wrap="square" rtlCol="0">
            <a:spAutoFit/>
          </a:bodyPr>
          <a:lstStyle/>
          <a:p>
            <a:pPr marL="285750" indent="-285750">
              <a:buFont typeface="Wingdings" panose="05000000000000000000" pitchFamily="2" charset="2"/>
              <a:buChar char="v"/>
            </a:pPr>
            <a:r>
              <a:rPr lang="en-US" u="sng" dirty="0">
                <a:cs typeface="Arial" pitchFamily="34" charset="0"/>
              </a:rPr>
              <a:t>Data Description :</a:t>
            </a:r>
          </a:p>
          <a:p>
            <a:pPr marL="285750" indent="-285750" fontAlgn="base">
              <a:spcBef>
                <a:spcPct val="0"/>
              </a:spcBef>
              <a:spcAft>
                <a:spcPct val="0"/>
              </a:spcAft>
              <a:buClrTx/>
              <a:buSzTx/>
              <a:buFont typeface="Arial" panose="020B0604020202020204" pitchFamily="34" charset="0"/>
              <a:buChar char="•"/>
            </a:pPr>
            <a:r>
              <a:rPr lang="en-US" dirty="0">
                <a:cs typeface="Arial" pitchFamily="34" charset="0"/>
              </a:rPr>
              <a:t>While </a:t>
            </a:r>
            <a:r>
              <a:rPr lang="en-US" altLang="en-US" dirty="0">
                <a:cs typeface="Arial" pitchFamily="34" charset="0"/>
              </a:rPr>
              <a:t>The dataset contains 1460 records (rows) and 81 features (columns).</a:t>
            </a:r>
          </a:p>
          <a:p>
            <a:pPr marL="285750" indent="-285750" fontAlgn="base">
              <a:spcBef>
                <a:spcPct val="0"/>
              </a:spcBef>
              <a:spcAft>
                <a:spcPct val="0"/>
              </a:spcAft>
              <a:buClrTx/>
              <a:buSzTx/>
              <a:buFont typeface="Arial" panose="020B0604020202020204" pitchFamily="34" charset="0"/>
              <a:buChar char="•"/>
            </a:pPr>
            <a:r>
              <a:rPr lang="en-US" altLang="en-US" dirty="0">
                <a:cs typeface="Arial" pitchFamily="34" charset="0"/>
              </a:rPr>
              <a:t>Here, we will provide a brief description of dataset features.</a:t>
            </a:r>
          </a:p>
          <a:p>
            <a:pPr marL="285750" indent="-285750" fontAlgn="base">
              <a:spcBef>
                <a:spcPct val="0"/>
              </a:spcBef>
              <a:spcAft>
                <a:spcPct val="0"/>
              </a:spcAft>
              <a:buClrTx/>
              <a:buSzTx/>
              <a:buFont typeface="Arial" panose="020B0604020202020204" pitchFamily="34" charset="0"/>
              <a:buChar char="•"/>
            </a:pPr>
            <a:r>
              <a:rPr lang="en-US" altLang="en-US" dirty="0">
                <a:cs typeface="Arial" pitchFamily="34" charset="0"/>
              </a:rPr>
              <a:t>Since the number of features is large (81), we will attach the original data description file to this study for more information about the dataset.</a:t>
            </a:r>
          </a:p>
          <a:p>
            <a:pPr marL="285750" indent="-285750" fontAlgn="base">
              <a:spcBef>
                <a:spcPct val="0"/>
              </a:spcBef>
              <a:spcAft>
                <a:spcPct val="0"/>
              </a:spcAft>
              <a:buClrTx/>
              <a:buSzTx/>
              <a:buFont typeface="Arial" panose="020B0604020202020204" pitchFamily="34" charset="0"/>
              <a:buChar char="•"/>
            </a:pPr>
            <a:r>
              <a:rPr lang="en-US" altLang="en-US" dirty="0">
                <a:cs typeface="Arial" pitchFamily="34" charset="0"/>
              </a:rPr>
              <a:t>Now, we will mention the feature name with a short description of its meaning.</a:t>
            </a:r>
          </a:p>
          <a:p>
            <a:endParaRPr lang="en-US" dirty="0">
              <a:cs typeface="Arial" pitchFamily="34" charset="0"/>
            </a:endParaRPr>
          </a:p>
          <a:p>
            <a:pPr marL="285750" indent="-285750">
              <a:buFont typeface="Wingdings" panose="05000000000000000000" pitchFamily="2" charset="2"/>
              <a:buChar char="v"/>
            </a:pPr>
            <a:r>
              <a:rPr lang="en-US" u="sng" dirty="0">
                <a:cs typeface="Arial" pitchFamily="34" charset="0"/>
              </a:rPr>
              <a:t>Data Frame Description :</a:t>
            </a:r>
          </a:p>
          <a:p>
            <a:pPr marL="285750" indent="-285750">
              <a:buFont typeface="Arial" panose="020B0604020202020204" pitchFamily="34" charset="0"/>
              <a:buChar char="•"/>
            </a:pPr>
            <a:r>
              <a:rPr lang="en-IN" dirty="0">
                <a:cs typeface="Arial" pitchFamily="34" charset="0"/>
              </a:rPr>
              <a:t>The dataset contains the data of the house. On the basis of the data we have to predict the sale price of the house, the dataset contains the data like :</a:t>
            </a:r>
          </a:p>
          <a:p>
            <a:r>
              <a:rPr lang="en-IN" dirty="0">
                <a:cs typeface="Arial" pitchFamily="34" charset="0"/>
              </a:rPr>
              <a:t>'Id', '</a:t>
            </a:r>
            <a:r>
              <a:rPr lang="en-IN" dirty="0" err="1">
                <a:cs typeface="Arial" pitchFamily="34" charset="0"/>
              </a:rPr>
              <a:t>MSSubClass</a:t>
            </a:r>
            <a:r>
              <a:rPr lang="en-IN" dirty="0">
                <a:cs typeface="Arial" pitchFamily="34" charset="0"/>
              </a:rPr>
              <a:t>', '</a:t>
            </a:r>
            <a:r>
              <a:rPr lang="en-IN" dirty="0" err="1">
                <a:cs typeface="Arial" pitchFamily="34" charset="0"/>
              </a:rPr>
              <a:t>MSZoning</a:t>
            </a:r>
            <a:r>
              <a:rPr lang="en-IN" dirty="0">
                <a:cs typeface="Arial" pitchFamily="34" charset="0"/>
              </a:rPr>
              <a:t>', '</a:t>
            </a:r>
            <a:r>
              <a:rPr lang="en-IN" dirty="0" err="1">
                <a:cs typeface="Arial" pitchFamily="34" charset="0"/>
              </a:rPr>
              <a:t>LotFrontage</a:t>
            </a:r>
            <a:r>
              <a:rPr lang="en-IN" dirty="0">
                <a:cs typeface="Arial" pitchFamily="34" charset="0"/>
              </a:rPr>
              <a:t>', '</a:t>
            </a:r>
            <a:r>
              <a:rPr lang="en-IN" dirty="0" err="1">
                <a:cs typeface="Arial" pitchFamily="34" charset="0"/>
              </a:rPr>
              <a:t>LotArea</a:t>
            </a:r>
            <a:r>
              <a:rPr lang="en-IN" dirty="0">
                <a:cs typeface="Arial" pitchFamily="34" charset="0"/>
              </a:rPr>
              <a:t>', 'Street', 'Alley', '</a:t>
            </a:r>
            <a:r>
              <a:rPr lang="en-IN" dirty="0" err="1">
                <a:cs typeface="Arial" pitchFamily="34" charset="0"/>
              </a:rPr>
              <a:t>LotShape</a:t>
            </a:r>
            <a:r>
              <a:rPr lang="en-IN" dirty="0">
                <a:cs typeface="Arial" pitchFamily="34" charset="0"/>
              </a:rPr>
              <a:t>', '</a:t>
            </a:r>
            <a:r>
              <a:rPr lang="en-IN" dirty="0" err="1">
                <a:cs typeface="Arial" pitchFamily="34" charset="0"/>
              </a:rPr>
              <a:t>LandContour</a:t>
            </a:r>
            <a:r>
              <a:rPr lang="en-IN" dirty="0">
                <a:cs typeface="Arial" pitchFamily="34" charset="0"/>
              </a:rPr>
              <a:t>', 'Utilities', '</a:t>
            </a:r>
            <a:r>
              <a:rPr lang="en-IN" dirty="0" err="1">
                <a:cs typeface="Arial" pitchFamily="34" charset="0"/>
              </a:rPr>
              <a:t>LotConfig</a:t>
            </a:r>
            <a:r>
              <a:rPr lang="en-IN" dirty="0">
                <a:cs typeface="Arial" pitchFamily="34" charset="0"/>
              </a:rPr>
              <a:t>', '</a:t>
            </a:r>
            <a:r>
              <a:rPr lang="en-IN" dirty="0" err="1">
                <a:cs typeface="Arial" pitchFamily="34" charset="0"/>
              </a:rPr>
              <a:t>LandSlope</a:t>
            </a:r>
            <a:r>
              <a:rPr lang="en-IN" dirty="0">
                <a:cs typeface="Arial" pitchFamily="34" charset="0"/>
              </a:rPr>
              <a:t>', 'Neighbourhood', 'Condition1', 'Condition2', '</a:t>
            </a:r>
            <a:r>
              <a:rPr lang="en-IN" dirty="0" err="1">
                <a:cs typeface="Arial" pitchFamily="34" charset="0"/>
              </a:rPr>
              <a:t>BldgType</a:t>
            </a:r>
            <a:r>
              <a:rPr lang="en-IN" dirty="0">
                <a:cs typeface="Arial" pitchFamily="34" charset="0"/>
              </a:rPr>
              <a:t>', '</a:t>
            </a:r>
            <a:r>
              <a:rPr lang="en-IN" dirty="0" err="1">
                <a:cs typeface="Arial" pitchFamily="34" charset="0"/>
              </a:rPr>
              <a:t>HouseStyle</a:t>
            </a:r>
            <a:r>
              <a:rPr lang="en-IN" dirty="0">
                <a:cs typeface="Arial" pitchFamily="34" charset="0"/>
              </a:rPr>
              <a:t>', '</a:t>
            </a:r>
            <a:r>
              <a:rPr lang="en-IN" dirty="0" err="1">
                <a:cs typeface="Arial" pitchFamily="34" charset="0"/>
              </a:rPr>
              <a:t>OverallQual</a:t>
            </a:r>
            <a:r>
              <a:rPr lang="en-IN" dirty="0">
                <a:cs typeface="Arial" pitchFamily="34" charset="0"/>
              </a:rPr>
              <a:t>', '</a:t>
            </a:r>
            <a:r>
              <a:rPr lang="en-IN" dirty="0" err="1">
                <a:cs typeface="Arial" pitchFamily="34" charset="0"/>
              </a:rPr>
              <a:t>OverallCond</a:t>
            </a:r>
            <a:r>
              <a:rPr lang="en-IN" dirty="0">
                <a:cs typeface="Arial" pitchFamily="34" charset="0"/>
              </a:rPr>
              <a:t>', '</a:t>
            </a:r>
            <a:r>
              <a:rPr lang="en-IN" dirty="0" err="1">
                <a:cs typeface="Arial" pitchFamily="34" charset="0"/>
              </a:rPr>
              <a:t>YearBuilt</a:t>
            </a:r>
            <a:r>
              <a:rPr lang="en-IN" dirty="0">
                <a:cs typeface="Arial" pitchFamily="34" charset="0"/>
              </a:rPr>
              <a:t>', '</a:t>
            </a:r>
            <a:r>
              <a:rPr lang="en-IN" dirty="0" err="1">
                <a:cs typeface="Arial" pitchFamily="34" charset="0"/>
              </a:rPr>
              <a:t>YearRemodAdd</a:t>
            </a:r>
            <a:r>
              <a:rPr lang="en-IN" dirty="0">
                <a:cs typeface="Arial" pitchFamily="34" charset="0"/>
              </a:rPr>
              <a:t>', '</a:t>
            </a:r>
            <a:r>
              <a:rPr lang="en-IN" dirty="0" err="1">
                <a:cs typeface="Arial" pitchFamily="34" charset="0"/>
              </a:rPr>
              <a:t>RoofStyle</a:t>
            </a:r>
            <a:r>
              <a:rPr lang="en-IN" dirty="0">
                <a:cs typeface="Arial" pitchFamily="34" charset="0"/>
              </a:rPr>
              <a:t>', '</a:t>
            </a:r>
            <a:r>
              <a:rPr lang="en-IN" dirty="0" err="1">
                <a:cs typeface="Arial" pitchFamily="34" charset="0"/>
              </a:rPr>
              <a:t>RoofMatl</a:t>
            </a:r>
            <a:r>
              <a:rPr lang="en-IN" dirty="0">
                <a:cs typeface="Arial" pitchFamily="34" charset="0"/>
              </a:rPr>
              <a:t>', 'Exterior1st', 'Exterior2nd', '</a:t>
            </a:r>
            <a:r>
              <a:rPr lang="en-IN" dirty="0" err="1">
                <a:cs typeface="Arial" pitchFamily="34" charset="0"/>
              </a:rPr>
              <a:t>MasVnrType</a:t>
            </a:r>
            <a:r>
              <a:rPr lang="en-IN" dirty="0">
                <a:cs typeface="Arial" pitchFamily="34" charset="0"/>
              </a:rPr>
              <a:t>', '</a:t>
            </a:r>
            <a:r>
              <a:rPr lang="en-IN" dirty="0" err="1">
                <a:cs typeface="Arial" pitchFamily="34" charset="0"/>
              </a:rPr>
              <a:t>MasVnrArea</a:t>
            </a:r>
            <a:r>
              <a:rPr lang="en-IN" dirty="0">
                <a:cs typeface="Arial" pitchFamily="34" charset="0"/>
              </a:rPr>
              <a:t>', '</a:t>
            </a:r>
            <a:r>
              <a:rPr lang="en-IN" dirty="0" err="1">
                <a:cs typeface="Arial" pitchFamily="34" charset="0"/>
              </a:rPr>
              <a:t>ExterQual</a:t>
            </a:r>
            <a:r>
              <a:rPr lang="en-IN" dirty="0">
                <a:cs typeface="Arial" pitchFamily="34" charset="0"/>
              </a:rPr>
              <a:t>', '</a:t>
            </a:r>
            <a:r>
              <a:rPr lang="en-IN" dirty="0" err="1">
                <a:cs typeface="Arial" pitchFamily="34" charset="0"/>
              </a:rPr>
              <a:t>ExterCond</a:t>
            </a:r>
            <a:r>
              <a:rPr lang="en-IN" dirty="0">
                <a:cs typeface="Arial" pitchFamily="34" charset="0"/>
              </a:rPr>
              <a:t>', 'Foundation', '</a:t>
            </a:r>
            <a:r>
              <a:rPr lang="en-IN" dirty="0" err="1">
                <a:cs typeface="Arial" pitchFamily="34" charset="0"/>
              </a:rPr>
              <a:t>BsmtQual</a:t>
            </a:r>
            <a:r>
              <a:rPr lang="en-IN" dirty="0">
                <a:cs typeface="Arial" pitchFamily="34" charset="0"/>
              </a:rPr>
              <a:t>', '</a:t>
            </a:r>
            <a:r>
              <a:rPr lang="en-IN" dirty="0" err="1">
                <a:cs typeface="Arial" pitchFamily="34" charset="0"/>
              </a:rPr>
              <a:t>BsmtCond</a:t>
            </a:r>
            <a:r>
              <a:rPr lang="en-IN" dirty="0">
                <a:cs typeface="Arial" pitchFamily="34" charset="0"/>
              </a:rPr>
              <a:t>', '</a:t>
            </a:r>
            <a:r>
              <a:rPr lang="en-IN" dirty="0" err="1">
                <a:cs typeface="Arial" pitchFamily="34" charset="0"/>
              </a:rPr>
              <a:t>BsmtExposure</a:t>
            </a:r>
            <a:r>
              <a:rPr lang="en-IN" dirty="0">
                <a:cs typeface="Arial" pitchFamily="34" charset="0"/>
              </a:rPr>
              <a:t>', 'BsmtFinType1', 'BsmtFinSF1', 'BsmtFinType2', 'BsmtFinSF2', '</a:t>
            </a:r>
            <a:r>
              <a:rPr lang="en-IN" dirty="0" err="1">
                <a:cs typeface="Arial" pitchFamily="34" charset="0"/>
              </a:rPr>
              <a:t>BsmtUnfSF</a:t>
            </a:r>
            <a:r>
              <a:rPr lang="en-IN" dirty="0">
                <a:cs typeface="Arial" pitchFamily="34" charset="0"/>
              </a:rPr>
              <a:t>', '</a:t>
            </a:r>
            <a:r>
              <a:rPr lang="en-IN" dirty="0" err="1">
                <a:cs typeface="Arial" pitchFamily="34" charset="0"/>
              </a:rPr>
              <a:t>TotalBsmtSF</a:t>
            </a:r>
            <a:r>
              <a:rPr lang="en-IN" dirty="0">
                <a:cs typeface="Arial" pitchFamily="34" charset="0"/>
              </a:rPr>
              <a:t>', 'Heating', '</a:t>
            </a:r>
            <a:r>
              <a:rPr lang="en-IN" dirty="0" err="1">
                <a:cs typeface="Arial" pitchFamily="34" charset="0"/>
              </a:rPr>
              <a:t>HeatingQC</a:t>
            </a:r>
            <a:r>
              <a:rPr lang="en-IN" dirty="0">
                <a:cs typeface="Arial" pitchFamily="34" charset="0"/>
              </a:rPr>
              <a:t>', '</a:t>
            </a:r>
            <a:r>
              <a:rPr lang="en-IN" dirty="0" err="1">
                <a:cs typeface="Arial" pitchFamily="34" charset="0"/>
              </a:rPr>
              <a:t>CentralAir</a:t>
            </a:r>
            <a:r>
              <a:rPr lang="en-IN" dirty="0">
                <a:cs typeface="Arial" pitchFamily="34" charset="0"/>
              </a:rPr>
              <a:t>', 'Electrical', '1stFlrSF', '2ndFlrSF', '</a:t>
            </a:r>
            <a:r>
              <a:rPr lang="en-IN" dirty="0" err="1">
                <a:cs typeface="Arial" pitchFamily="34" charset="0"/>
              </a:rPr>
              <a:t>LowQualFinSF</a:t>
            </a:r>
            <a:r>
              <a:rPr lang="en-IN" dirty="0">
                <a:cs typeface="Arial" pitchFamily="34" charset="0"/>
              </a:rPr>
              <a:t>', '</a:t>
            </a:r>
            <a:r>
              <a:rPr lang="en-IN" dirty="0" err="1">
                <a:cs typeface="Arial" pitchFamily="34" charset="0"/>
              </a:rPr>
              <a:t>GrLivArea</a:t>
            </a:r>
            <a:r>
              <a:rPr lang="en-IN" dirty="0">
                <a:cs typeface="Arial" pitchFamily="34" charset="0"/>
              </a:rPr>
              <a:t>', '</a:t>
            </a:r>
            <a:r>
              <a:rPr lang="en-IN" dirty="0" err="1">
                <a:cs typeface="Arial" pitchFamily="34" charset="0"/>
              </a:rPr>
              <a:t>BsmtFullBath</a:t>
            </a:r>
            <a:r>
              <a:rPr lang="en-IN" dirty="0">
                <a:cs typeface="Arial" pitchFamily="34" charset="0"/>
              </a:rPr>
              <a:t>', '</a:t>
            </a:r>
            <a:r>
              <a:rPr lang="en-IN" dirty="0" err="1">
                <a:cs typeface="Arial" pitchFamily="34" charset="0"/>
              </a:rPr>
              <a:t>BsmtHalfBath</a:t>
            </a:r>
            <a:r>
              <a:rPr lang="en-IN" dirty="0">
                <a:cs typeface="Arial" pitchFamily="34" charset="0"/>
              </a:rPr>
              <a:t>', '</a:t>
            </a:r>
            <a:r>
              <a:rPr lang="en-IN" dirty="0" err="1">
                <a:cs typeface="Arial" pitchFamily="34" charset="0"/>
              </a:rPr>
              <a:t>FullBath</a:t>
            </a:r>
            <a:r>
              <a:rPr lang="en-IN" dirty="0">
                <a:cs typeface="Arial" pitchFamily="34" charset="0"/>
              </a:rPr>
              <a:t>', '</a:t>
            </a:r>
            <a:r>
              <a:rPr lang="en-IN" dirty="0" err="1">
                <a:cs typeface="Arial" pitchFamily="34" charset="0"/>
              </a:rPr>
              <a:t>HalfBath</a:t>
            </a:r>
            <a:r>
              <a:rPr lang="en-IN" dirty="0">
                <a:cs typeface="Arial" pitchFamily="34" charset="0"/>
              </a:rPr>
              <a:t>', '</a:t>
            </a:r>
            <a:r>
              <a:rPr lang="en-IN" dirty="0" err="1">
                <a:cs typeface="Arial" pitchFamily="34" charset="0"/>
              </a:rPr>
              <a:t>BedroomAbvGr</a:t>
            </a:r>
            <a:r>
              <a:rPr lang="en-IN" dirty="0">
                <a:cs typeface="Arial" pitchFamily="34" charset="0"/>
              </a:rPr>
              <a:t>', '</a:t>
            </a:r>
            <a:r>
              <a:rPr lang="en-IN" dirty="0" err="1">
                <a:cs typeface="Arial" pitchFamily="34" charset="0"/>
              </a:rPr>
              <a:t>KitchenAbvGr</a:t>
            </a:r>
            <a:r>
              <a:rPr lang="en-IN" dirty="0">
                <a:cs typeface="Arial" pitchFamily="34" charset="0"/>
              </a:rPr>
              <a:t>', '</a:t>
            </a:r>
            <a:r>
              <a:rPr lang="en-IN" dirty="0" err="1">
                <a:cs typeface="Arial" pitchFamily="34" charset="0"/>
              </a:rPr>
              <a:t>KitchenQual</a:t>
            </a:r>
            <a:r>
              <a:rPr lang="en-IN" dirty="0">
                <a:cs typeface="Arial" pitchFamily="34" charset="0"/>
              </a:rPr>
              <a:t>', '</a:t>
            </a:r>
            <a:r>
              <a:rPr lang="en-IN" dirty="0" err="1">
                <a:cs typeface="Arial" pitchFamily="34" charset="0"/>
              </a:rPr>
              <a:t>TotRmsAbvGrd</a:t>
            </a:r>
            <a:r>
              <a:rPr lang="en-IN" dirty="0">
                <a:cs typeface="Arial" pitchFamily="34" charset="0"/>
              </a:rPr>
              <a:t>', 'Functional', 'Fireplaces', '</a:t>
            </a:r>
            <a:r>
              <a:rPr lang="en-IN" dirty="0" err="1">
                <a:cs typeface="Arial" pitchFamily="34" charset="0"/>
              </a:rPr>
              <a:t>FireplaceQu</a:t>
            </a:r>
            <a:r>
              <a:rPr lang="en-IN" dirty="0">
                <a:cs typeface="Arial" pitchFamily="34" charset="0"/>
              </a:rPr>
              <a:t>', '</a:t>
            </a:r>
            <a:r>
              <a:rPr lang="en-IN" dirty="0" err="1">
                <a:cs typeface="Arial" pitchFamily="34" charset="0"/>
              </a:rPr>
              <a:t>GarageType</a:t>
            </a:r>
            <a:r>
              <a:rPr lang="en-IN" dirty="0">
                <a:cs typeface="Arial" pitchFamily="34" charset="0"/>
              </a:rPr>
              <a:t>', '</a:t>
            </a:r>
            <a:r>
              <a:rPr lang="en-IN" dirty="0" err="1">
                <a:cs typeface="Arial" pitchFamily="34" charset="0"/>
              </a:rPr>
              <a:t>GarageYrBlt</a:t>
            </a:r>
            <a:r>
              <a:rPr lang="en-IN" dirty="0">
                <a:cs typeface="Arial" pitchFamily="34" charset="0"/>
              </a:rPr>
              <a:t>', '</a:t>
            </a:r>
            <a:r>
              <a:rPr lang="en-IN" dirty="0" err="1">
                <a:cs typeface="Arial" pitchFamily="34" charset="0"/>
              </a:rPr>
              <a:t>GarageFinish</a:t>
            </a:r>
            <a:r>
              <a:rPr lang="en-IN" dirty="0">
                <a:cs typeface="Arial" pitchFamily="34" charset="0"/>
              </a:rPr>
              <a:t>', '</a:t>
            </a:r>
            <a:r>
              <a:rPr lang="en-IN" dirty="0" err="1">
                <a:cs typeface="Arial" pitchFamily="34" charset="0"/>
              </a:rPr>
              <a:t>GarageCars</a:t>
            </a:r>
            <a:r>
              <a:rPr lang="en-IN" dirty="0">
                <a:cs typeface="Arial" pitchFamily="34" charset="0"/>
              </a:rPr>
              <a:t>', '</a:t>
            </a:r>
            <a:r>
              <a:rPr lang="en-IN" dirty="0" err="1">
                <a:cs typeface="Arial" pitchFamily="34" charset="0"/>
              </a:rPr>
              <a:t>GarageArea</a:t>
            </a:r>
            <a:r>
              <a:rPr lang="en-IN" dirty="0">
                <a:cs typeface="Arial" pitchFamily="34" charset="0"/>
              </a:rPr>
              <a:t>', '</a:t>
            </a:r>
            <a:r>
              <a:rPr lang="en-IN" dirty="0" err="1">
                <a:cs typeface="Arial" pitchFamily="34" charset="0"/>
              </a:rPr>
              <a:t>GarageQual</a:t>
            </a:r>
            <a:r>
              <a:rPr lang="en-IN" dirty="0">
                <a:cs typeface="Arial" pitchFamily="34" charset="0"/>
              </a:rPr>
              <a:t>', '</a:t>
            </a:r>
            <a:r>
              <a:rPr lang="en-IN" dirty="0" err="1">
                <a:cs typeface="Arial" pitchFamily="34" charset="0"/>
              </a:rPr>
              <a:t>GarageCond</a:t>
            </a:r>
            <a:r>
              <a:rPr lang="en-IN" dirty="0">
                <a:cs typeface="Arial" pitchFamily="34" charset="0"/>
              </a:rPr>
              <a:t>', '</a:t>
            </a:r>
            <a:r>
              <a:rPr lang="en-IN" dirty="0" err="1">
                <a:cs typeface="Arial" pitchFamily="34" charset="0"/>
              </a:rPr>
              <a:t>PavedDrive</a:t>
            </a:r>
            <a:r>
              <a:rPr lang="en-IN" dirty="0">
                <a:cs typeface="Arial" pitchFamily="34" charset="0"/>
              </a:rPr>
              <a:t>', '</a:t>
            </a:r>
            <a:r>
              <a:rPr lang="en-IN" dirty="0" err="1">
                <a:cs typeface="Arial" pitchFamily="34" charset="0"/>
              </a:rPr>
              <a:t>WoodDeckSF</a:t>
            </a:r>
            <a:r>
              <a:rPr lang="en-IN" dirty="0">
                <a:cs typeface="Arial" pitchFamily="34" charset="0"/>
              </a:rPr>
              <a:t>', '</a:t>
            </a:r>
            <a:r>
              <a:rPr lang="en-IN" dirty="0" err="1">
                <a:cs typeface="Arial" pitchFamily="34" charset="0"/>
              </a:rPr>
              <a:t>OpenPorchSF</a:t>
            </a:r>
            <a:r>
              <a:rPr lang="en-IN" dirty="0">
                <a:cs typeface="Arial" pitchFamily="34" charset="0"/>
              </a:rPr>
              <a:t>', '</a:t>
            </a:r>
            <a:r>
              <a:rPr lang="en-IN" dirty="0" err="1">
                <a:cs typeface="Arial" pitchFamily="34" charset="0"/>
              </a:rPr>
              <a:t>EnclosedPorch</a:t>
            </a:r>
            <a:r>
              <a:rPr lang="en-IN" dirty="0">
                <a:cs typeface="Arial" pitchFamily="34" charset="0"/>
              </a:rPr>
              <a:t>', '3SsnPorch', '</a:t>
            </a:r>
            <a:r>
              <a:rPr lang="en-IN" dirty="0" err="1">
                <a:cs typeface="Arial" pitchFamily="34" charset="0"/>
              </a:rPr>
              <a:t>ScreenPorch</a:t>
            </a:r>
            <a:r>
              <a:rPr lang="en-IN" dirty="0">
                <a:cs typeface="Arial" pitchFamily="34" charset="0"/>
              </a:rPr>
              <a:t>', '</a:t>
            </a:r>
            <a:r>
              <a:rPr lang="en-IN" dirty="0" err="1">
                <a:cs typeface="Arial" pitchFamily="34" charset="0"/>
              </a:rPr>
              <a:t>PoolArea</a:t>
            </a:r>
            <a:r>
              <a:rPr lang="en-IN" dirty="0">
                <a:cs typeface="Arial" pitchFamily="34" charset="0"/>
              </a:rPr>
              <a:t>','</a:t>
            </a:r>
            <a:r>
              <a:rPr lang="en-IN" dirty="0" err="1">
                <a:cs typeface="Arial" pitchFamily="34" charset="0"/>
              </a:rPr>
              <a:t>PoolQC</a:t>
            </a:r>
            <a:r>
              <a:rPr lang="en-IN" dirty="0">
                <a:cs typeface="Arial" pitchFamily="34" charset="0"/>
              </a:rPr>
              <a:t>', 'Fence', '</a:t>
            </a:r>
            <a:r>
              <a:rPr lang="en-IN" dirty="0" err="1">
                <a:cs typeface="Arial" pitchFamily="34" charset="0"/>
              </a:rPr>
              <a:t>MiscFeature</a:t>
            </a:r>
            <a:r>
              <a:rPr lang="en-IN" dirty="0">
                <a:cs typeface="Arial" pitchFamily="34" charset="0"/>
              </a:rPr>
              <a:t>', '</a:t>
            </a:r>
            <a:r>
              <a:rPr lang="en-IN" dirty="0" err="1">
                <a:cs typeface="Arial" pitchFamily="34" charset="0"/>
              </a:rPr>
              <a:t>MiscVal</a:t>
            </a:r>
            <a:r>
              <a:rPr lang="en-IN" dirty="0">
                <a:cs typeface="Arial" pitchFamily="34" charset="0"/>
              </a:rPr>
              <a:t>', '</a:t>
            </a:r>
            <a:r>
              <a:rPr lang="en-IN" dirty="0" err="1">
                <a:cs typeface="Arial" pitchFamily="34" charset="0"/>
              </a:rPr>
              <a:t>MoSold</a:t>
            </a:r>
            <a:r>
              <a:rPr lang="en-IN" dirty="0">
                <a:cs typeface="Arial" pitchFamily="34" charset="0"/>
              </a:rPr>
              <a:t>', '</a:t>
            </a:r>
            <a:r>
              <a:rPr lang="en-IN" dirty="0" err="1">
                <a:cs typeface="Arial" pitchFamily="34" charset="0"/>
              </a:rPr>
              <a:t>YrSold</a:t>
            </a:r>
            <a:r>
              <a:rPr lang="en-IN" dirty="0">
                <a:cs typeface="Arial" pitchFamily="34" charset="0"/>
              </a:rPr>
              <a:t>', '</a:t>
            </a:r>
            <a:r>
              <a:rPr lang="en-IN" dirty="0" err="1">
                <a:cs typeface="Arial" pitchFamily="34" charset="0"/>
              </a:rPr>
              <a:t>SaleType</a:t>
            </a:r>
            <a:r>
              <a:rPr lang="en-IN" dirty="0">
                <a:cs typeface="Arial" pitchFamily="34" charset="0"/>
              </a:rPr>
              <a:t>', '</a:t>
            </a:r>
            <a:r>
              <a:rPr lang="en-IN" dirty="0" err="1">
                <a:cs typeface="Arial" pitchFamily="34" charset="0"/>
              </a:rPr>
              <a:t>SaleCondition</a:t>
            </a:r>
            <a:r>
              <a:rPr lang="en-IN" dirty="0">
                <a:cs typeface="Arial" pitchFamily="34" charset="0"/>
              </a:rPr>
              <a:t>', '</a:t>
            </a:r>
            <a:r>
              <a:rPr lang="en-IN" dirty="0" err="1">
                <a:cs typeface="Arial" pitchFamily="34" charset="0"/>
              </a:rPr>
              <a:t>SalePrice</a:t>
            </a:r>
            <a:r>
              <a:rPr lang="en-IN" dirty="0">
                <a:cs typeface="Arial" pitchFamily="34" charset="0"/>
              </a:rPr>
              <a:t>’.</a:t>
            </a:r>
          </a:p>
        </p:txBody>
      </p:sp>
    </p:spTree>
    <p:extLst>
      <p:ext uri="{BB962C8B-B14F-4D97-AF65-F5344CB8AC3E}">
        <p14:creationId xmlns:p14="http://schemas.microsoft.com/office/powerpoint/2010/main" val="308723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p>
          <a:p>
            <a:pPr algn="ctr"/>
            <a:r>
              <a:rPr lang="en-US" sz="2800" b="1" dirty="0">
                <a:solidFill>
                  <a:schemeClr val="tx1">
                    <a:lumMod val="75000"/>
                    <a:lumOff val="25000"/>
                  </a:schemeClr>
                </a:solidFill>
              </a:rPr>
              <a:t>(Exploratory 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3416320"/>
          </a:xfrm>
          <a:prstGeom prst="rect">
            <a:avLst/>
          </a:prstGeom>
          <a:noFill/>
        </p:spPr>
        <p:txBody>
          <a:bodyPr wrap="square" rtlCol="0">
            <a:spAutoFit/>
          </a:bodyPr>
          <a:lstStyle/>
          <a:p>
            <a:r>
              <a:rPr lang="en-IN" dirty="0">
                <a:cs typeface="Arial" pitchFamily="34" charset="0"/>
              </a:rPr>
              <a:t>'</a:t>
            </a:r>
            <a:r>
              <a:rPr lang="en-IN" dirty="0" err="1">
                <a:cs typeface="Arial" pitchFamily="34" charset="0"/>
              </a:rPr>
              <a:t>GrLivArea</a:t>
            </a:r>
            <a:r>
              <a:rPr lang="en-IN" dirty="0">
                <a:cs typeface="Arial" pitchFamily="34" charset="0"/>
              </a:rPr>
              <a:t>', '</a:t>
            </a:r>
            <a:r>
              <a:rPr lang="en-IN" dirty="0" err="1">
                <a:cs typeface="Arial" pitchFamily="34" charset="0"/>
              </a:rPr>
              <a:t>BsmtFullBath</a:t>
            </a:r>
            <a:r>
              <a:rPr lang="en-IN" dirty="0">
                <a:cs typeface="Arial" pitchFamily="34" charset="0"/>
              </a:rPr>
              <a:t>', '</a:t>
            </a:r>
            <a:r>
              <a:rPr lang="en-IN" dirty="0" err="1">
                <a:cs typeface="Arial" pitchFamily="34" charset="0"/>
              </a:rPr>
              <a:t>BsmtHalfBath</a:t>
            </a:r>
            <a:r>
              <a:rPr lang="en-IN" dirty="0">
                <a:cs typeface="Arial" pitchFamily="34" charset="0"/>
              </a:rPr>
              <a:t>', '</a:t>
            </a:r>
            <a:r>
              <a:rPr lang="en-IN" dirty="0" err="1">
                <a:cs typeface="Arial" pitchFamily="34" charset="0"/>
              </a:rPr>
              <a:t>FullBath</a:t>
            </a:r>
            <a:r>
              <a:rPr lang="en-IN" dirty="0">
                <a:cs typeface="Arial" pitchFamily="34" charset="0"/>
              </a:rPr>
              <a:t>', '</a:t>
            </a:r>
            <a:r>
              <a:rPr lang="en-IN" dirty="0" err="1">
                <a:cs typeface="Arial" pitchFamily="34" charset="0"/>
              </a:rPr>
              <a:t>HalfBath</a:t>
            </a:r>
            <a:r>
              <a:rPr lang="en-IN" dirty="0">
                <a:cs typeface="Arial" pitchFamily="34" charset="0"/>
              </a:rPr>
              <a:t>', '</a:t>
            </a:r>
            <a:r>
              <a:rPr lang="en-IN" dirty="0" err="1">
                <a:cs typeface="Arial" pitchFamily="34" charset="0"/>
              </a:rPr>
              <a:t>BedroomAbvGr</a:t>
            </a:r>
            <a:r>
              <a:rPr lang="en-IN" dirty="0">
                <a:cs typeface="Arial" pitchFamily="34" charset="0"/>
              </a:rPr>
              <a:t>', '</a:t>
            </a:r>
            <a:r>
              <a:rPr lang="en-IN" dirty="0" err="1">
                <a:cs typeface="Arial" pitchFamily="34" charset="0"/>
              </a:rPr>
              <a:t>KitchenAbvGr</a:t>
            </a:r>
            <a:r>
              <a:rPr lang="en-IN" dirty="0">
                <a:cs typeface="Arial" pitchFamily="34" charset="0"/>
              </a:rPr>
              <a:t>', '</a:t>
            </a:r>
            <a:r>
              <a:rPr lang="en-IN" dirty="0" err="1">
                <a:cs typeface="Arial" pitchFamily="34" charset="0"/>
              </a:rPr>
              <a:t>KitchenQual</a:t>
            </a:r>
            <a:r>
              <a:rPr lang="en-IN" dirty="0">
                <a:cs typeface="Arial" pitchFamily="34" charset="0"/>
              </a:rPr>
              <a:t>', '</a:t>
            </a:r>
            <a:r>
              <a:rPr lang="en-IN" dirty="0" err="1">
                <a:cs typeface="Arial" pitchFamily="34" charset="0"/>
              </a:rPr>
              <a:t>TotRmsAbvGrd</a:t>
            </a:r>
            <a:r>
              <a:rPr lang="en-IN" dirty="0">
                <a:cs typeface="Arial" pitchFamily="34" charset="0"/>
              </a:rPr>
              <a:t>', 'Functional', 'Fireplaces', '</a:t>
            </a:r>
            <a:r>
              <a:rPr lang="en-IN" dirty="0" err="1">
                <a:cs typeface="Arial" pitchFamily="34" charset="0"/>
              </a:rPr>
              <a:t>FireplaceQu</a:t>
            </a:r>
            <a:r>
              <a:rPr lang="en-IN" dirty="0">
                <a:cs typeface="Arial" pitchFamily="34" charset="0"/>
              </a:rPr>
              <a:t>', '</a:t>
            </a:r>
            <a:r>
              <a:rPr lang="en-IN" dirty="0" err="1">
                <a:cs typeface="Arial" pitchFamily="34" charset="0"/>
              </a:rPr>
              <a:t>GarageType</a:t>
            </a:r>
            <a:r>
              <a:rPr lang="en-IN" dirty="0">
                <a:cs typeface="Arial" pitchFamily="34" charset="0"/>
              </a:rPr>
              <a:t>', '</a:t>
            </a:r>
            <a:r>
              <a:rPr lang="en-IN" dirty="0" err="1">
                <a:cs typeface="Arial" pitchFamily="34" charset="0"/>
              </a:rPr>
              <a:t>GarageYrBlt</a:t>
            </a:r>
            <a:r>
              <a:rPr lang="en-IN" dirty="0">
                <a:cs typeface="Arial" pitchFamily="34" charset="0"/>
              </a:rPr>
              <a:t>', '</a:t>
            </a:r>
            <a:r>
              <a:rPr lang="en-IN" dirty="0" err="1">
                <a:cs typeface="Arial" pitchFamily="34" charset="0"/>
              </a:rPr>
              <a:t>GarageFinish</a:t>
            </a:r>
            <a:r>
              <a:rPr lang="en-IN" dirty="0">
                <a:cs typeface="Arial" pitchFamily="34" charset="0"/>
              </a:rPr>
              <a:t>', '</a:t>
            </a:r>
            <a:r>
              <a:rPr lang="en-IN" dirty="0" err="1">
                <a:cs typeface="Arial" pitchFamily="34" charset="0"/>
              </a:rPr>
              <a:t>GarageCars</a:t>
            </a:r>
            <a:r>
              <a:rPr lang="en-IN" dirty="0">
                <a:cs typeface="Arial" pitchFamily="34" charset="0"/>
              </a:rPr>
              <a:t>', '</a:t>
            </a:r>
            <a:r>
              <a:rPr lang="en-IN" dirty="0" err="1">
                <a:cs typeface="Arial" pitchFamily="34" charset="0"/>
              </a:rPr>
              <a:t>GarageArea</a:t>
            </a:r>
            <a:r>
              <a:rPr lang="en-IN" dirty="0">
                <a:cs typeface="Arial" pitchFamily="34" charset="0"/>
              </a:rPr>
              <a:t>', '</a:t>
            </a:r>
            <a:r>
              <a:rPr lang="en-IN" dirty="0" err="1">
                <a:cs typeface="Arial" pitchFamily="34" charset="0"/>
              </a:rPr>
              <a:t>GarageQual</a:t>
            </a:r>
            <a:r>
              <a:rPr lang="en-IN" dirty="0">
                <a:cs typeface="Arial" pitchFamily="34" charset="0"/>
              </a:rPr>
              <a:t>', '</a:t>
            </a:r>
            <a:r>
              <a:rPr lang="en-IN" dirty="0" err="1">
                <a:cs typeface="Arial" pitchFamily="34" charset="0"/>
              </a:rPr>
              <a:t>GarageCond</a:t>
            </a:r>
            <a:r>
              <a:rPr lang="en-IN" dirty="0">
                <a:cs typeface="Arial" pitchFamily="34" charset="0"/>
              </a:rPr>
              <a:t>', '</a:t>
            </a:r>
            <a:r>
              <a:rPr lang="en-IN" dirty="0" err="1">
                <a:cs typeface="Arial" pitchFamily="34" charset="0"/>
              </a:rPr>
              <a:t>PavedDrive</a:t>
            </a:r>
            <a:r>
              <a:rPr lang="en-IN" dirty="0">
                <a:cs typeface="Arial" pitchFamily="34" charset="0"/>
              </a:rPr>
              <a:t>', '</a:t>
            </a:r>
            <a:r>
              <a:rPr lang="en-IN" dirty="0" err="1">
                <a:cs typeface="Arial" pitchFamily="34" charset="0"/>
              </a:rPr>
              <a:t>WoodDeckSF</a:t>
            </a:r>
            <a:r>
              <a:rPr lang="en-IN" dirty="0">
                <a:cs typeface="Arial" pitchFamily="34" charset="0"/>
              </a:rPr>
              <a:t>', '</a:t>
            </a:r>
            <a:r>
              <a:rPr lang="en-IN" dirty="0" err="1">
                <a:cs typeface="Arial" pitchFamily="34" charset="0"/>
              </a:rPr>
              <a:t>OpenPorchSF</a:t>
            </a:r>
            <a:r>
              <a:rPr lang="en-IN" dirty="0">
                <a:cs typeface="Arial" pitchFamily="34" charset="0"/>
              </a:rPr>
              <a:t>', '</a:t>
            </a:r>
            <a:r>
              <a:rPr lang="en-IN" dirty="0" err="1">
                <a:cs typeface="Arial" pitchFamily="34" charset="0"/>
              </a:rPr>
              <a:t>EnclosedPorch</a:t>
            </a:r>
            <a:r>
              <a:rPr lang="en-IN" dirty="0">
                <a:cs typeface="Arial" pitchFamily="34" charset="0"/>
              </a:rPr>
              <a:t>', '3SsnPorch', '</a:t>
            </a:r>
            <a:r>
              <a:rPr lang="en-IN" dirty="0" err="1">
                <a:cs typeface="Arial" pitchFamily="34" charset="0"/>
              </a:rPr>
              <a:t>ScreenPorch</a:t>
            </a:r>
            <a:r>
              <a:rPr lang="en-IN" dirty="0">
                <a:cs typeface="Arial" pitchFamily="34" charset="0"/>
              </a:rPr>
              <a:t>', '</a:t>
            </a:r>
            <a:r>
              <a:rPr lang="en-IN" dirty="0" err="1">
                <a:cs typeface="Arial" pitchFamily="34" charset="0"/>
              </a:rPr>
              <a:t>PoolArea</a:t>
            </a:r>
            <a:r>
              <a:rPr lang="en-IN" dirty="0">
                <a:cs typeface="Arial" pitchFamily="34" charset="0"/>
              </a:rPr>
              <a:t>','</a:t>
            </a:r>
            <a:r>
              <a:rPr lang="en-IN" dirty="0" err="1">
                <a:cs typeface="Arial" pitchFamily="34" charset="0"/>
              </a:rPr>
              <a:t>PoolQC</a:t>
            </a:r>
            <a:r>
              <a:rPr lang="en-IN" dirty="0">
                <a:cs typeface="Arial" pitchFamily="34" charset="0"/>
              </a:rPr>
              <a:t>', 'Fence', '</a:t>
            </a:r>
            <a:r>
              <a:rPr lang="en-IN" dirty="0" err="1">
                <a:cs typeface="Arial" pitchFamily="34" charset="0"/>
              </a:rPr>
              <a:t>MiscFeature</a:t>
            </a:r>
            <a:r>
              <a:rPr lang="en-IN" dirty="0">
                <a:cs typeface="Arial" pitchFamily="34" charset="0"/>
              </a:rPr>
              <a:t>', '</a:t>
            </a:r>
            <a:r>
              <a:rPr lang="en-IN" dirty="0" err="1">
                <a:cs typeface="Arial" pitchFamily="34" charset="0"/>
              </a:rPr>
              <a:t>MiscVal</a:t>
            </a:r>
            <a:r>
              <a:rPr lang="en-IN" dirty="0">
                <a:cs typeface="Arial" pitchFamily="34" charset="0"/>
              </a:rPr>
              <a:t>', '</a:t>
            </a:r>
            <a:r>
              <a:rPr lang="en-IN" dirty="0" err="1">
                <a:cs typeface="Arial" pitchFamily="34" charset="0"/>
              </a:rPr>
              <a:t>MoSold</a:t>
            </a:r>
            <a:r>
              <a:rPr lang="en-IN" dirty="0">
                <a:cs typeface="Arial" pitchFamily="34" charset="0"/>
              </a:rPr>
              <a:t>', '</a:t>
            </a:r>
            <a:r>
              <a:rPr lang="en-IN" dirty="0" err="1">
                <a:cs typeface="Arial" pitchFamily="34" charset="0"/>
              </a:rPr>
              <a:t>YrSold</a:t>
            </a:r>
            <a:r>
              <a:rPr lang="en-IN" dirty="0">
                <a:cs typeface="Arial" pitchFamily="34" charset="0"/>
              </a:rPr>
              <a:t>', '</a:t>
            </a:r>
            <a:r>
              <a:rPr lang="en-IN" dirty="0" err="1">
                <a:cs typeface="Arial" pitchFamily="34" charset="0"/>
              </a:rPr>
              <a:t>SaleType</a:t>
            </a:r>
            <a:r>
              <a:rPr lang="en-IN" dirty="0">
                <a:cs typeface="Arial" pitchFamily="34" charset="0"/>
              </a:rPr>
              <a:t>', '</a:t>
            </a:r>
            <a:r>
              <a:rPr lang="en-IN" dirty="0" err="1">
                <a:cs typeface="Arial" pitchFamily="34" charset="0"/>
              </a:rPr>
              <a:t>SaleCondition</a:t>
            </a:r>
            <a:r>
              <a:rPr lang="en-IN" dirty="0">
                <a:cs typeface="Arial" pitchFamily="34" charset="0"/>
              </a:rPr>
              <a:t>', '</a:t>
            </a:r>
            <a:r>
              <a:rPr lang="en-IN" dirty="0" err="1">
                <a:cs typeface="Arial" pitchFamily="34" charset="0"/>
              </a:rPr>
              <a:t>SalePrice</a:t>
            </a:r>
            <a:r>
              <a:rPr lang="en-IN" dirty="0">
                <a:cs typeface="Arial" pitchFamily="34" charset="0"/>
              </a:rPr>
              <a:t>’.</a:t>
            </a:r>
          </a:p>
          <a:p>
            <a:endParaRPr lang="en-IN" dirty="0">
              <a:cs typeface="Arial" pitchFamily="34" charset="0"/>
            </a:endParaRPr>
          </a:p>
          <a:p>
            <a:pPr marL="285750" indent="-285750">
              <a:buFont typeface="Wingdings" panose="05000000000000000000" pitchFamily="2" charset="2"/>
              <a:buChar char="v"/>
            </a:pPr>
            <a:r>
              <a:rPr lang="en-US" u="sng" dirty="0">
                <a:cs typeface="Arial" pitchFamily="34" charset="0"/>
              </a:rPr>
              <a:t>Target Variable :</a:t>
            </a:r>
          </a:p>
          <a:p>
            <a:pPr marL="285750" indent="-285750">
              <a:buFont typeface="Arial" panose="020B0604020202020204" pitchFamily="34" charset="0"/>
              <a:buChar char="•"/>
            </a:pPr>
            <a:r>
              <a:rPr lang="en-US" dirty="0">
                <a:cs typeface="Arial" pitchFamily="34" charset="0"/>
              </a:rPr>
              <a:t>Sale Price : </a:t>
            </a:r>
            <a:r>
              <a:rPr lang="en-US" sz="1800" dirty="0">
                <a:cs typeface="Times New Roman" panose="02020603050405020304" pitchFamily="18" charset="0"/>
              </a:rPr>
              <a:t>It’s continuous type of data, so the model approach is  carried out for Regression analysis.</a:t>
            </a:r>
          </a:p>
          <a:p>
            <a:pPr marL="285750" indent="-285750">
              <a:buFont typeface="Arial" panose="020B0604020202020204" pitchFamily="34" charset="0"/>
              <a:buChar char="•"/>
            </a:pPr>
            <a:endParaRPr lang="en-US"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Regression : </a:t>
            </a:r>
            <a:r>
              <a:rPr lang="en-US" sz="1800" i="0" dirty="0">
                <a:effectLst/>
                <a:cs typeface="Times New Roman" panose="02020603050405020304" pitchFamily="18" charset="0"/>
              </a:rPr>
              <a:t>It’s an analysis is used when need to predict a continuous dependent variable from a number of independent variables. Independent variables with more than two levels can also be used in regression analysis.</a:t>
            </a:r>
            <a:endParaRPr lang="en-US" dirty="0">
              <a:cs typeface="Arial" pitchFamily="34" charset="0"/>
            </a:endParaRPr>
          </a:p>
          <a:p>
            <a:endParaRPr lang="en-IN" dirty="0">
              <a:cs typeface="Arial" pitchFamily="34" charset="0"/>
            </a:endParaRPr>
          </a:p>
        </p:txBody>
      </p:sp>
    </p:spTree>
    <p:extLst>
      <p:ext uri="{BB962C8B-B14F-4D97-AF65-F5344CB8AC3E}">
        <p14:creationId xmlns:p14="http://schemas.microsoft.com/office/powerpoint/2010/main" val="200408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cs typeface="Times New Roman" panose="02020603050405020304" pitchFamily="18" charset="0"/>
              </a:rPr>
              <a:t>Target Variable (Sale Price Distribution) :</a:t>
            </a:r>
            <a:endParaRPr lang="en-IN"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pPr marL="285750" indent="-285750">
              <a:buFont typeface="Wingdings" panose="05000000000000000000" pitchFamily="2" charset="2"/>
              <a:buChar char="v"/>
            </a:pPr>
            <a:r>
              <a:rPr lang="en-US" sz="1800" dirty="0">
                <a:cs typeface="Times New Roman" panose="02020603050405020304" pitchFamily="18" charset="0"/>
              </a:rPr>
              <a:t>Cat plot Distribution for Overall Qualification </a:t>
            </a:r>
            <a:r>
              <a:rPr lang="en-US" sz="1800" i="1" dirty="0">
                <a:cs typeface="Times New Roman" panose="02020603050405020304" pitchFamily="18" charset="0"/>
              </a:rPr>
              <a:t>vs</a:t>
            </a:r>
            <a:r>
              <a:rPr lang="en-US" sz="1800" dirty="0">
                <a:cs typeface="Times New Roman" panose="02020603050405020304" pitchFamily="18" charset="0"/>
              </a:rPr>
              <a:t> Sale Price (Target Variable) :</a:t>
            </a:r>
            <a:endParaRPr lang="en-US" dirty="0">
              <a:cs typeface="Arial" pitchFamily="34" charset="0"/>
            </a:endParaRPr>
          </a:p>
        </p:txBody>
      </p:sp>
      <p:pic>
        <p:nvPicPr>
          <p:cNvPr id="3" name="Content Placeholder 4">
            <a:extLst>
              <a:ext uri="{FF2B5EF4-FFF2-40B4-BE49-F238E27FC236}">
                <a16:creationId xmlns:a16="http://schemas.microsoft.com/office/drawing/2014/main" id="{E7E6AB2D-0D5A-C676-6175-ACF432759677}"/>
              </a:ext>
            </a:extLst>
          </p:cNvPr>
          <p:cNvPicPr>
            <a:picLocks noChangeAspect="1"/>
          </p:cNvPicPr>
          <p:nvPr/>
        </p:nvPicPr>
        <p:blipFill>
          <a:blip r:embed="rId3"/>
          <a:stretch>
            <a:fillRect/>
          </a:stretch>
        </p:blipFill>
        <p:spPr>
          <a:xfrm>
            <a:off x="4838597" y="962123"/>
            <a:ext cx="3924502" cy="2364491"/>
          </a:xfrm>
          <a:prstGeom prst="rect">
            <a:avLst/>
          </a:prstGeom>
          <a:ln>
            <a:solidFill>
              <a:srgbClr val="002060"/>
            </a:solidFill>
          </a:ln>
        </p:spPr>
      </p:pic>
      <p:pic>
        <p:nvPicPr>
          <p:cNvPr id="5" name="Content Placeholder 4">
            <a:extLst>
              <a:ext uri="{FF2B5EF4-FFF2-40B4-BE49-F238E27FC236}">
                <a16:creationId xmlns:a16="http://schemas.microsoft.com/office/drawing/2014/main" id="{A0128FF8-0D0B-EB8E-5A16-587F5AC376E5}"/>
              </a:ext>
            </a:extLst>
          </p:cNvPr>
          <p:cNvPicPr>
            <a:picLocks noChangeAspect="1"/>
          </p:cNvPicPr>
          <p:nvPr/>
        </p:nvPicPr>
        <p:blipFill>
          <a:blip r:embed="rId4"/>
          <a:stretch>
            <a:fillRect/>
          </a:stretch>
        </p:blipFill>
        <p:spPr>
          <a:xfrm>
            <a:off x="4838597" y="4278427"/>
            <a:ext cx="3924502" cy="2499556"/>
          </a:xfrm>
          <a:prstGeom prst="rect">
            <a:avLst/>
          </a:prstGeom>
          <a:ln>
            <a:solidFill>
              <a:srgbClr val="002060"/>
            </a:solidFill>
          </a:ln>
        </p:spPr>
      </p:pic>
    </p:spTree>
    <p:extLst>
      <p:ext uri="{BB962C8B-B14F-4D97-AF65-F5344CB8AC3E}">
        <p14:creationId xmlns:p14="http://schemas.microsoft.com/office/powerpoint/2010/main" val="342408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5078313"/>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Segoe UI Light (Body)"/>
                <a:cs typeface="Times New Roman" panose="02020603050405020304" pitchFamily="18" charset="0"/>
              </a:rPr>
              <a:t>Column Dropped :</a:t>
            </a:r>
            <a:r>
              <a:rPr lang="en-IN" dirty="0">
                <a:latin typeface="Segoe UI Light (Body)"/>
                <a:cs typeface="Arial" pitchFamily="34" charset="0"/>
              </a:rPr>
              <a:t> </a:t>
            </a:r>
            <a:r>
              <a:rPr lang="en-US" sz="1800" dirty="0">
                <a:latin typeface="Segoe UI Light (Body)"/>
              </a:rPr>
              <a:t>The columns that are going to be drop are Utilities. They are strings , cannot be categorized and don’t contribute much to the outcome.</a:t>
            </a:r>
            <a:endParaRPr lang="en-IN" dirty="0">
              <a:latin typeface="Segoe UI Light (Body)"/>
            </a:endParaRPr>
          </a:p>
          <a:p>
            <a:pPr marL="285750" indent="-285750">
              <a:buFont typeface="Wingdings" panose="05000000000000000000" pitchFamily="2" charset="2"/>
              <a:buChar char="v"/>
            </a:pPr>
            <a:endParaRPr lang="en-IN" dirty="0">
              <a:latin typeface="Segoe UI Light (Body)"/>
              <a:cs typeface="Arial" pitchFamily="34" charset="0"/>
            </a:endParaRPr>
          </a:p>
          <a:p>
            <a:pPr marL="285750" indent="-285750">
              <a:buFont typeface="Wingdings" panose="05000000000000000000" pitchFamily="2" charset="2"/>
              <a:buChar char="v"/>
            </a:pPr>
            <a:endParaRPr lang="en-IN" dirty="0">
              <a:latin typeface="Segoe UI Light (Body)"/>
              <a:cs typeface="Arial" pitchFamily="34" charset="0"/>
            </a:endParaRPr>
          </a:p>
          <a:p>
            <a:pPr marL="285750" indent="-285750">
              <a:buFont typeface="Wingdings" panose="05000000000000000000" pitchFamily="2" charset="2"/>
              <a:buChar char="v"/>
            </a:pPr>
            <a:endParaRPr lang="en-IN" dirty="0">
              <a:latin typeface="Segoe UI Light (Body)"/>
              <a:cs typeface="Arial" pitchFamily="34" charset="0"/>
            </a:endParaRPr>
          </a:p>
          <a:p>
            <a:pPr marL="285750" indent="-285750">
              <a:buFont typeface="Wingdings" panose="05000000000000000000" pitchFamily="2" charset="2"/>
              <a:buChar char="v"/>
            </a:pPr>
            <a:endParaRPr lang="en-IN" dirty="0">
              <a:latin typeface="Segoe UI Light (Body)"/>
              <a:cs typeface="Arial" pitchFamily="34" charset="0"/>
            </a:endParaRPr>
          </a:p>
          <a:p>
            <a:pPr marL="285750" indent="-285750">
              <a:buFont typeface="Wingdings" panose="05000000000000000000" pitchFamily="2" charset="2"/>
              <a:buChar char="v"/>
            </a:pPr>
            <a:r>
              <a:rPr lang="en-IN" dirty="0">
                <a:latin typeface="Segoe UI Light (Body)"/>
                <a:cs typeface="Arial" pitchFamily="34" charset="0"/>
              </a:rPr>
              <a:t>Data Pre-Processing :</a:t>
            </a:r>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a:p>
            <a:endParaRPr lang="en-US" dirty="0">
              <a:latin typeface="Segoe UI Light (Body)"/>
              <a:cs typeface="Arial" pitchFamily="34" charset="0"/>
            </a:endParaRPr>
          </a:p>
        </p:txBody>
      </p:sp>
      <p:pic>
        <p:nvPicPr>
          <p:cNvPr id="6" name="Content Placeholder 3">
            <a:extLst>
              <a:ext uri="{FF2B5EF4-FFF2-40B4-BE49-F238E27FC236}">
                <a16:creationId xmlns:a16="http://schemas.microsoft.com/office/drawing/2014/main" id="{389E3133-D638-60D8-C060-DE8056B90D8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2786214" y="2153158"/>
            <a:ext cx="8915400" cy="3200400"/>
          </a:xfrm>
          <a:prstGeom prst="rect">
            <a:avLst/>
          </a:prstGeom>
          <a:noFill/>
          <a:ln>
            <a:solidFill>
              <a:srgbClr val="002060"/>
            </a:solidFill>
          </a:ln>
        </p:spPr>
      </p:pic>
    </p:spTree>
    <p:extLst>
      <p:ext uri="{BB962C8B-B14F-4D97-AF65-F5344CB8AC3E}">
        <p14:creationId xmlns:p14="http://schemas.microsoft.com/office/powerpoint/2010/main" val="270002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FF1C8156-0133-C6D3-D906-10BC41EBA02F}"/>
              </a:ext>
            </a:extLst>
          </p:cNvPr>
          <p:cNvSpPr txBox="1"/>
          <p:nvPr/>
        </p:nvSpPr>
        <p:spPr>
          <a:xfrm>
            <a:off x="228600" y="934333"/>
            <a:ext cx="11734800" cy="5355312"/>
          </a:xfrm>
          <a:prstGeom prst="rect">
            <a:avLst/>
          </a:prstGeom>
          <a:noFill/>
        </p:spPr>
        <p:txBody>
          <a:bodyPr wrap="square" rtlCol="0">
            <a:spAutoFit/>
          </a:bodyPr>
          <a:lstStyle/>
          <a:p>
            <a:pPr marL="285750" indent="-285750">
              <a:buFont typeface="Wingdings" panose="05000000000000000000" pitchFamily="2" charset="2"/>
              <a:buChar char="v"/>
            </a:pPr>
            <a:r>
              <a:rPr lang="en-US" dirty="0">
                <a:cs typeface="Times New Roman" panose="02020603050405020304" pitchFamily="18" charset="0"/>
              </a:rPr>
              <a:t>Data Cleaning :</a:t>
            </a:r>
          </a:p>
          <a:p>
            <a:pPr marL="285750" indent="-285750">
              <a:buFont typeface="Wingdings" panose="05000000000000000000" pitchFamily="2" charset="2"/>
              <a:buChar char="v"/>
            </a:pPr>
            <a:endParaRPr lang="en-US" dirty="0">
              <a:cs typeface="Times New Roman" panose="02020603050405020304" pitchFamily="18" charset="0"/>
            </a:endParaRPr>
          </a:p>
          <a:p>
            <a:pPr marL="285750" indent="-285750">
              <a:buFont typeface="Arial" panose="020B0604020202020204" pitchFamily="34" charset="0"/>
              <a:buChar char="•"/>
            </a:pPr>
            <a:r>
              <a:rPr lang="en-IN" sz="1800" dirty="0">
                <a:ea typeface="Times New Roman" panose="02020603050405020304" pitchFamily="18" charset="0"/>
                <a:cs typeface="Times New Roman" panose="02020603050405020304" pitchFamily="18" charset="0"/>
              </a:rPr>
              <a:t>Dealing with Missing Values.</a:t>
            </a:r>
          </a:p>
          <a:p>
            <a:pPr marL="285750" indent="-285750">
              <a:buFont typeface="Arial" panose="020B0604020202020204" pitchFamily="34" charset="0"/>
              <a:buChar char="•"/>
            </a:pPr>
            <a:r>
              <a:rPr lang="en-IN" sz="1800" dirty="0">
                <a:ea typeface="Calibri" panose="020F0502020204030204" pitchFamily="34" charset="0"/>
                <a:cs typeface="Times New Roman" panose="02020603050405020304" pitchFamily="18" charset="0"/>
              </a:rPr>
              <a:t>Filling the missing values using </a:t>
            </a:r>
            <a:r>
              <a:rPr lang="en-IN" sz="1800" dirty="0" err="1">
                <a:ea typeface="Calibri" panose="020F0502020204030204" pitchFamily="34" charset="0"/>
                <a:cs typeface="Times New Roman" panose="02020603050405020304" pitchFamily="18" charset="0"/>
              </a:rPr>
              <a:t>fillna</a:t>
            </a:r>
            <a:r>
              <a:rPr lang="en-IN" sz="1800" dirty="0">
                <a:ea typeface="Calibri" panose="020F0502020204030204" pitchFamily="34" charset="0"/>
                <a:cs typeface="Times New Roman" panose="02020603050405020304" pitchFamily="18" charset="0"/>
              </a:rPr>
              <a:t> method.</a:t>
            </a:r>
          </a:p>
          <a:p>
            <a:pPr marL="285750" indent="-285750">
              <a:buFont typeface="Arial" panose="020B0604020202020204" pitchFamily="34" charset="0"/>
              <a:buChar char="•"/>
            </a:pPr>
            <a:r>
              <a:rPr lang="en-IN" sz="1800" dirty="0">
                <a:ea typeface="Calibri" panose="020F0502020204030204" pitchFamily="34" charset="0"/>
                <a:cs typeface="Times New Roman" panose="02020603050405020304" pitchFamily="18" charset="0"/>
              </a:rPr>
              <a:t>Check if there is any remaining missing value in our dataset</a:t>
            </a:r>
          </a:p>
          <a:p>
            <a:pPr marL="285750" indent="-285750">
              <a:buFont typeface="Arial" panose="020B0604020202020204" pitchFamily="34" charset="0"/>
              <a:buChar char="•"/>
            </a:pPr>
            <a:endParaRPr lang="en-IN" sz="1800"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ea typeface="Calibri" panose="020F0502020204030204" pitchFamily="34" charset="0"/>
              <a:cs typeface="Times New Roman" panose="02020603050405020304" pitchFamily="18" charset="0"/>
            </a:endParaRPr>
          </a:p>
          <a:p>
            <a:r>
              <a:rPr lang="en-IN" sz="1800" dirty="0">
                <a:ea typeface="Calibri" panose="020F0502020204030204" pitchFamily="34" charset="0"/>
                <a:cs typeface="Times New Roman" panose="02020603050405020304" pitchFamily="18" charset="0"/>
              </a:rPr>
              <a:t>- To show graphical representation of null using heatmap for entire dataset :</a:t>
            </a:r>
          </a:p>
          <a:p>
            <a:pPr marL="285750" indent="-285750">
              <a:buFont typeface="Arial" panose="020B0604020202020204" pitchFamily="34" charset="0"/>
              <a:buChar char="•"/>
            </a:pPr>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a:p>
            <a:endParaRPr lang="en-US" dirty="0">
              <a:cs typeface="Arial" pitchFamily="34" charset="0"/>
            </a:endParaRPr>
          </a:p>
        </p:txBody>
      </p:sp>
      <p:pic>
        <p:nvPicPr>
          <p:cNvPr id="3" name="Picture 2">
            <a:extLst>
              <a:ext uri="{FF2B5EF4-FFF2-40B4-BE49-F238E27FC236}">
                <a16:creationId xmlns:a16="http://schemas.microsoft.com/office/drawing/2014/main" id="{423B80B5-75CF-B277-2053-0F485E9EDA6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3700" y="3429000"/>
            <a:ext cx="6324600" cy="2819271"/>
          </a:xfrm>
          <a:prstGeom prst="rect">
            <a:avLst/>
          </a:prstGeom>
          <a:noFill/>
          <a:ln>
            <a:solidFill>
              <a:srgbClr val="002060"/>
            </a:solidFill>
          </a:ln>
        </p:spPr>
      </p:pic>
    </p:spTree>
    <p:extLst>
      <p:ext uri="{BB962C8B-B14F-4D97-AF65-F5344CB8AC3E}">
        <p14:creationId xmlns:p14="http://schemas.microsoft.com/office/powerpoint/2010/main" val="81632621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documentManagement/types"/>
    <ds:schemaRef ds:uri="http://schemas.microsoft.com/office/infopath/2007/PartnerControls"/>
    <ds:schemaRef ds:uri="http://purl.org/dc/dcmitype/"/>
    <ds:schemaRef ds:uri="http://purl.org/dc/elements/1.1/"/>
    <ds:schemaRef ds:uri="http://schemas.microsoft.com/office/2006/metadata/properties"/>
    <ds:schemaRef ds:uri="http://purl.org/dc/terms/"/>
    <ds:schemaRef ds:uri="16c05727-aa75-4e4a-9b5f-8a80a1165891"/>
    <ds:schemaRef ds:uri="71af3243-3dd4-4a8d-8c0d-dd76da1f02a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249</TotalTime>
  <Words>2140</Words>
  <Application>Microsoft Office PowerPoint</Application>
  <PresentationFormat>Widescreen</PresentationFormat>
  <Paragraphs>393</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Century Gothic</vt:lpstr>
      <vt:lpstr>Segoe UI Light</vt:lpstr>
      <vt:lpstr>Segoe UI Light (Body)</vt:lpstr>
      <vt:lpstr>Times New Roman</vt:lpstr>
      <vt:lpstr>Wingdings</vt:lpstr>
      <vt:lpstr>Wingdings 3</vt:lpstr>
      <vt:lpstr>Office Theme</vt:lpstr>
      <vt:lpstr>Housing Price Prediction Project</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sarthak.gupta000@outlook.com</dc:creator>
  <cp:lastModifiedBy>sarthak.gupta000@outlook.com</cp:lastModifiedBy>
  <cp:revision>16</cp:revision>
  <dcterms:created xsi:type="dcterms:W3CDTF">2022-09-27T15:38:45Z</dcterms:created>
  <dcterms:modified xsi:type="dcterms:W3CDTF">2022-10-08T17:17:28Z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