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6" r:id="rId10"/>
    <p:sldId id="267" r:id="rId11"/>
    <p:sldId id="265" r:id="rId12"/>
    <p:sldId id="301" r:id="rId13"/>
    <p:sldId id="302" r:id="rId14"/>
    <p:sldId id="303" r:id="rId15"/>
    <p:sldId id="304" r:id="rId16"/>
    <p:sldId id="305" r:id="rId17"/>
    <p:sldId id="306" r:id="rId18"/>
    <p:sldId id="286" r:id="rId19"/>
    <p:sldId id="307" r:id="rId20"/>
    <p:sldId id="308" r:id="rId21"/>
    <p:sldId id="309" r:id="rId22"/>
    <p:sldId id="310" r:id="rId23"/>
    <p:sldId id="312" r:id="rId24"/>
    <p:sldId id="287" r:id="rId25"/>
    <p:sldId id="313" r:id="rId26"/>
    <p:sldId id="289"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6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854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1416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60443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85572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57283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26-12-2022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71010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456289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404313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955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99583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8096-478E-4768-B7AB-9793F85B585A}"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38446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98096-478E-4768-B7AB-9793F85B585A}"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2536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98096-478E-4768-B7AB-9793F85B585A}"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6797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98096-478E-4768-B7AB-9793F85B585A}"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086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0364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996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798096-478E-4768-B7AB-9793F85B585A}" type="datetimeFigureOut">
              <a:rPr lang="en-IN" smtClean="0"/>
              <a:t>26-12-2022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4A7E-5647-48C8-BE54-6F4BBB4EB5D6}" type="slidenum">
              <a:rPr lang="en-IN" smtClean="0"/>
              <a:t>‹#›</a:t>
            </a:fld>
            <a:endParaRPr lang="en-IN"/>
          </a:p>
        </p:txBody>
      </p:sp>
    </p:spTree>
    <p:extLst>
      <p:ext uri="{BB962C8B-B14F-4D97-AF65-F5344CB8AC3E}">
        <p14:creationId xmlns:p14="http://schemas.microsoft.com/office/powerpoint/2010/main" val="2383205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984C-4392-E434-4538-4698C7C7EC7A}"/>
              </a:ext>
            </a:extLst>
          </p:cNvPr>
          <p:cNvSpPr>
            <a:spLocks noGrp="1"/>
          </p:cNvSpPr>
          <p:nvPr>
            <p:ph type="ctrTitle"/>
          </p:nvPr>
        </p:nvSpPr>
        <p:spPr>
          <a:xfrm>
            <a:off x="1683171" y="2436617"/>
            <a:ext cx="8825658" cy="1201732"/>
          </a:xfrm>
        </p:spPr>
        <p:txBody>
          <a:bodyPr/>
          <a:lstStyle/>
          <a:p>
            <a:pPr algn="ctr"/>
            <a:r>
              <a:rPr lang="en-US" dirty="0"/>
              <a:t>Spam Detection Classifier</a:t>
            </a:r>
            <a:endParaRPr lang="en-IN" dirty="0"/>
          </a:p>
        </p:txBody>
      </p:sp>
      <p:sp>
        <p:nvSpPr>
          <p:cNvPr id="3" name="Subtitle 2">
            <a:extLst>
              <a:ext uri="{FF2B5EF4-FFF2-40B4-BE49-F238E27FC236}">
                <a16:creationId xmlns:a16="http://schemas.microsoft.com/office/drawing/2014/main" id="{2A4FB026-5A1D-8052-16BB-D4550F87AC51}"/>
              </a:ext>
            </a:extLst>
          </p:cNvPr>
          <p:cNvSpPr>
            <a:spLocks noGrp="1"/>
          </p:cNvSpPr>
          <p:nvPr>
            <p:ph type="subTitle" idx="1"/>
          </p:nvPr>
        </p:nvSpPr>
        <p:spPr>
          <a:xfrm>
            <a:off x="2589119" y="5200891"/>
            <a:ext cx="8825658" cy="861420"/>
          </a:xfrm>
        </p:spPr>
        <p:txBody>
          <a:bodyPr/>
          <a:lstStyle/>
          <a:p>
            <a:pPr algn="r"/>
            <a:r>
              <a:rPr lang="en-US" dirty="0"/>
              <a:t>Prepared by</a:t>
            </a:r>
          </a:p>
          <a:p>
            <a:pPr algn="r"/>
            <a:r>
              <a:rPr lang="en-US" dirty="0"/>
              <a:t>SARTHAK GUPTA</a:t>
            </a:r>
            <a:endParaRPr lang="en-IN" dirty="0"/>
          </a:p>
        </p:txBody>
      </p:sp>
    </p:spTree>
    <p:extLst>
      <p:ext uri="{BB962C8B-B14F-4D97-AF65-F5344CB8AC3E}">
        <p14:creationId xmlns:p14="http://schemas.microsoft.com/office/powerpoint/2010/main"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Multivariate Analysis using </a:t>
            </a:r>
            <a:r>
              <a:rPr lang="en-IN" dirty="0" err="1"/>
              <a:t>Pairplot</a:t>
            </a:r>
            <a:r>
              <a:rPr lang="en-IN" dirty="0"/>
              <a:t>.</a:t>
            </a:r>
          </a:p>
        </p:txBody>
      </p:sp>
      <p:pic>
        <p:nvPicPr>
          <p:cNvPr id="4" name="Picture 3">
            <a:extLst>
              <a:ext uri="{FF2B5EF4-FFF2-40B4-BE49-F238E27FC236}">
                <a16:creationId xmlns:a16="http://schemas.microsoft.com/office/drawing/2014/main" id="{2FAEA88E-17C1-05B9-6556-34C6FB5ABA6A}"/>
              </a:ext>
            </a:extLst>
          </p:cNvPr>
          <p:cNvPicPr>
            <a:picLocks noChangeAspect="1"/>
          </p:cNvPicPr>
          <p:nvPr/>
        </p:nvPicPr>
        <p:blipFill>
          <a:blip r:embed="rId2"/>
          <a:stretch>
            <a:fillRect/>
          </a:stretch>
        </p:blipFill>
        <p:spPr>
          <a:xfrm>
            <a:off x="1154954" y="3350394"/>
            <a:ext cx="4104935" cy="833718"/>
          </a:xfrm>
          <a:prstGeom prst="rect">
            <a:avLst/>
          </a:prstGeom>
        </p:spPr>
      </p:pic>
      <p:pic>
        <p:nvPicPr>
          <p:cNvPr id="6" name="Picture 2">
            <a:extLst>
              <a:ext uri="{FF2B5EF4-FFF2-40B4-BE49-F238E27FC236}">
                <a16:creationId xmlns:a16="http://schemas.microsoft.com/office/drawing/2014/main" id="{957FE91D-51B8-8708-A245-014F426B3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615" y="1781175"/>
            <a:ext cx="60960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41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Co-Relation</a:t>
            </a:r>
            <a:endParaRPr lang="en-IN" dirty="0"/>
          </a:p>
        </p:txBody>
      </p:sp>
      <p:pic>
        <p:nvPicPr>
          <p:cNvPr id="8" name="Picture 7">
            <a:extLst>
              <a:ext uri="{FF2B5EF4-FFF2-40B4-BE49-F238E27FC236}">
                <a16:creationId xmlns:a16="http://schemas.microsoft.com/office/drawing/2014/main" id="{DB849B09-B83A-A04A-B63E-667B5C5C958D}"/>
              </a:ext>
            </a:extLst>
          </p:cNvPr>
          <p:cNvPicPr>
            <a:picLocks noChangeAspect="1"/>
          </p:cNvPicPr>
          <p:nvPr/>
        </p:nvPicPr>
        <p:blipFill>
          <a:blip r:embed="rId2"/>
          <a:stretch>
            <a:fillRect/>
          </a:stretch>
        </p:blipFill>
        <p:spPr>
          <a:xfrm>
            <a:off x="935970" y="2361725"/>
            <a:ext cx="10768350" cy="4431341"/>
          </a:xfrm>
          <a:prstGeom prst="rect">
            <a:avLst/>
          </a:prstGeom>
        </p:spPr>
      </p:pic>
    </p:spTree>
    <p:extLst>
      <p:ext uri="{BB962C8B-B14F-4D97-AF65-F5344CB8AC3E}">
        <p14:creationId xmlns:p14="http://schemas.microsoft.com/office/powerpoint/2010/main" val="283601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Data Pre- Processing</a:t>
            </a:r>
            <a:endParaRPr lang="en-IN" dirty="0"/>
          </a:p>
        </p:txBody>
      </p:sp>
      <p:pic>
        <p:nvPicPr>
          <p:cNvPr id="3" name="Picture 2">
            <a:extLst>
              <a:ext uri="{FF2B5EF4-FFF2-40B4-BE49-F238E27FC236}">
                <a16:creationId xmlns:a16="http://schemas.microsoft.com/office/drawing/2014/main" id="{C7E72E7A-6C17-E76F-4041-89636B98CFFC}"/>
              </a:ext>
            </a:extLst>
          </p:cNvPr>
          <p:cNvPicPr>
            <a:picLocks noChangeAspect="1"/>
          </p:cNvPicPr>
          <p:nvPr/>
        </p:nvPicPr>
        <p:blipFill>
          <a:blip r:embed="rId2"/>
          <a:stretch>
            <a:fillRect/>
          </a:stretch>
        </p:blipFill>
        <p:spPr>
          <a:xfrm>
            <a:off x="278832" y="2510831"/>
            <a:ext cx="4551496" cy="4082473"/>
          </a:xfrm>
          <a:prstGeom prst="rect">
            <a:avLst/>
          </a:prstGeom>
        </p:spPr>
      </p:pic>
      <p:pic>
        <p:nvPicPr>
          <p:cNvPr id="4" name="Picture 3">
            <a:extLst>
              <a:ext uri="{FF2B5EF4-FFF2-40B4-BE49-F238E27FC236}">
                <a16:creationId xmlns:a16="http://schemas.microsoft.com/office/drawing/2014/main" id="{CB132784-1FE4-CB41-FD4E-C4175D6E2742}"/>
              </a:ext>
            </a:extLst>
          </p:cNvPr>
          <p:cNvPicPr>
            <a:picLocks noChangeAspect="1"/>
          </p:cNvPicPr>
          <p:nvPr/>
        </p:nvPicPr>
        <p:blipFill>
          <a:blip r:embed="rId3"/>
          <a:stretch>
            <a:fillRect/>
          </a:stretch>
        </p:blipFill>
        <p:spPr>
          <a:xfrm>
            <a:off x="6405613" y="950806"/>
            <a:ext cx="4417995" cy="2467887"/>
          </a:xfrm>
          <a:prstGeom prst="rect">
            <a:avLst/>
          </a:prstGeom>
        </p:spPr>
      </p:pic>
      <p:pic>
        <p:nvPicPr>
          <p:cNvPr id="5" name="Picture 4">
            <a:extLst>
              <a:ext uri="{FF2B5EF4-FFF2-40B4-BE49-F238E27FC236}">
                <a16:creationId xmlns:a16="http://schemas.microsoft.com/office/drawing/2014/main" id="{CE9241E4-2180-5138-968F-2331871C1DED}"/>
              </a:ext>
            </a:extLst>
          </p:cNvPr>
          <p:cNvPicPr>
            <a:picLocks noChangeAspect="1"/>
          </p:cNvPicPr>
          <p:nvPr/>
        </p:nvPicPr>
        <p:blipFill>
          <a:blip r:embed="rId4"/>
          <a:stretch>
            <a:fillRect/>
          </a:stretch>
        </p:blipFill>
        <p:spPr>
          <a:xfrm>
            <a:off x="6481372" y="3644637"/>
            <a:ext cx="4266475" cy="2948667"/>
          </a:xfrm>
          <a:prstGeom prst="rect">
            <a:avLst/>
          </a:prstGeom>
        </p:spPr>
      </p:pic>
    </p:spTree>
    <p:extLst>
      <p:ext uri="{BB962C8B-B14F-4D97-AF65-F5344CB8AC3E}">
        <p14:creationId xmlns:p14="http://schemas.microsoft.com/office/powerpoint/2010/main" val="343463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Data Describing</a:t>
            </a:r>
            <a:endParaRPr lang="en-IN" dirty="0"/>
          </a:p>
        </p:txBody>
      </p:sp>
      <p:pic>
        <p:nvPicPr>
          <p:cNvPr id="6" name="Picture 5">
            <a:extLst>
              <a:ext uri="{FF2B5EF4-FFF2-40B4-BE49-F238E27FC236}">
                <a16:creationId xmlns:a16="http://schemas.microsoft.com/office/drawing/2014/main" id="{A137EAF3-D338-7D29-33E4-384089FEB294}"/>
              </a:ext>
            </a:extLst>
          </p:cNvPr>
          <p:cNvPicPr>
            <a:picLocks noChangeAspect="1"/>
          </p:cNvPicPr>
          <p:nvPr/>
        </p:nvPicPr>
        <p:blipFill>
          <a:blip r:embed="rId2"/>
          <a:stretch>
            <a:fillRect/>
          </a:stretch>
        </p:blipFill>
        <p:spPr>
          <a:xfrm>
            <a:off x="592352" y="2680374"/>
            <a:ext cx="4466450" cy="2557368"/>
          </a:xfrm>
          <a:prstGeom prst="rect">
            <a:avLst/>
          </a:prstGeom>
        </p:spPr>
      </p:pic>
      <p:pic>
        <p:nvPicPr>
          <p:cNvPr id="7" name="Picture 6">
            <a:extLst>
              <a:ext uri="{FF2B5EF4-FFF2-40B4-BE49-F238E27FC236}">
                <a16:creationId xmlns:a16="http://schemas.microsoft.com/office/drawing/2014/main" id="{CD7ADD55-FDCA-529B-3F8E-3C329923934A}"/>
              </a:ext>
            </a:extLst>
          </p:cNvPr>
          <p:cNvPicPr>
            <a:picLocks noChangeAspect="1"/>
          </p:cNvPicPr>
          <p:nvPr/>
        </p:nvPicPr>
        <p:blipFill>
          <a:blip r:embed="rId3"/>
          <a:stretch>
            <a:fillRect/>
          </a:stretch>
        </p:blipFill>
        <p:spPr>
          <a:xfrm>
            <a:off x="5545117" y="1102214"/>
            <a:ext cx="5439534" cy="2667372"/>
          </a:xfrm>
          <a:prstGeom prst="rect">
            <a:avLst/>
          </a:prstGeom>
        </p:spPr>
      </p:pic>
      <p:pic>
        <p:nvPicPr>
          <p:cNvPr id="8" name="Picture 7">
            <a:extLst>
              <a:ext uri="{FF2B5EF4-FFF2-40B4-BE49-F238E27FC236}">
                <a16:creationId xmlns:a16="http://schemas.microsoft.com/office/drawing/2014/main" id="{B09D246A-3874-B873-A44E-69FE83048E5D}"/>
              </a:ext>
            </a:extLst>
          </p:cNvPr>
          <p:cNvPicPr>
            <a:picLocks noChangeAspect="1"/>
          </p:cNvPicPr>
          <p:nvPr/>
        </p:nvPicPr>
        <p:blipFill>
          <a:blip r:embed="rId4"/>
          <a:stretch>
            <a:fillRect/>
          </a:stretch>
        </p:blipFill>
        <p:spPr>
          <a:xfrm>
            <a:off x="5545117" y="3898132"/>
            <a:ext cx="5544324" cy="2657846"/>
          </a:xfrm>
          <a:prstGeom prst="rect">
            <a:avLst/>
          </a:prstGeom>
        </p:spPr>
      </p:pic>
    </p:spTree>
    <p:extLst>
      <p:ext uri="{BB962C8B-B14F-4D97-AF65-F5344CB8AC3E}">
        <p14:creationId xmlns:p14="http://schemas.microsoft.com/office/powerpoint/2010/main" val="10293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3" name="Picture 2">
            <a:extLst>
              <a:ext uri="{FF2B5EF4-FFF2-40B4-BE49-F238E27FC236}">
                <a16:creationId xmlns:a16="http://schemas.microsoft.com/office/drawing/2014/main" id="{8CC043FE-DB3B-916A-C0EA-2D00FCA58D29}"/>
              </a:ext>
            </a:extLst>
          </p:cNvPr>
          <p:cNvPicPr>
            <a:picLocks noChangeAspect="1"/>
          </p:cNvPicPr>
          <p:nvPr/>
        </p:nvPicPr>
        <p:blipFill>
          <a:blip r:embed="rId2"/>
          <a:stretch>
            <a:fillRect/>
          </a:stretch>
        </p:blipFill>
        <p:spPr>
          <a:xfrm>
            <a:off x="378858" y="2680738"/>
            <a:ext cx="3955983" cy="1343212"/>
          </a:xfrm>
          <a:prstGeom prst="rect">
            <a:avLst/>
          </a:prstGeom>
        </p:spPr>
      </p:pic>
      <p:pic>
        <p:nvPicPr>
          <p:cNvPr id="4" name="Picture 2">
            <a:extLst>
              <a:ext uri="{FF2B5EF4-FFF2-40B4-BE49-F238E27FC236}">
                <a16:creationId xmlns:a16="http://schemas.microsoft.com/office/drawing/2014/main" id="{81359D5A-9738-A086-CBFA-E17E466A2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597" y="2281187"/>
            <a:ext cx="7537108" cy="3870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BC6975A-6FFA-FB8A-D4AF-106CC5C12459}"/>
              </a:ext>
            </a:extLst>
          </p:cNvPr>
          <p:cNvPicPr>
            <a:picLocks noChangeAspect="1"/>
          </p:cNvPicPr>
          <p:nvPr/>
        </p:nvPicPr>
        <p:blipFill>
          <a:blip r:embed="rId4"/>
          <a:stretch>
            <a:fillRect/>
          </a:stretch>
        </p:blipFill>
        <p:spPr>
          <a:xfrm>
            <a:off x="1154954" y="6367268"/>
            <a:ext cx="9643163" cy="365897"/>
          </a:xfrm>
          <a:prstGeom prst="rect">
            <a:avLst/>
          </a:prstGeom>
        </p:spPr>
      </p:pic>
    </p:spTree>
    <p:extLst>
      <p:ext uri="{BB962C8B-B14F-4D97-AF65-F5344CB8AC3E}">
        <p14:creationId xmlns:p14="http://schemas.microsoft.com/office/powerpoint/2010/main" val="242990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6" name="Picture 5">
            <a:extLst>
              <a:ext uri="{FF2B5EF4-FFF2-40B4-BE49-F238E27FC236}">
                <a16:creationId xmlns:a16="http://schemas.microsoft.com/office/drawing/2014/main" id="{F56469B6-D367-39B9-D2D1-34E857058F9D}"/>
              </a:ext>
            </a:extLst>
          </p:cNvPr>
          <p:cNvPicPr>
            <a:picLocks noChangeAspect="1"/>
          </p:cNvPicPr>
          <p:nvPr/>
        </p:nvPicPr>
        <p:blipFill>
          <a:blip r:embed="rId2"/>
          <a:stretch>
            <a:fillRect/>
          </a:stretch>
        </p:blipFill>
        <p:spPr>
          <a:xfrm>
            <a:off x="208957" y="3183607"/>
            <a:ext cx="4882808" cy="933580"/>
          </a:xfrm>
          <a:prstGeom prst="rect">
            <a:avLst/>
          </a:prstGeom>
        </p:spPr>
      </p:pic>
      <p:pic>
        <p:nvPicPr>
          <p:cNvPr id="7" name="Picture 2">
            <a:extLst>
              <a:ext uri="{FF2B5EF4-FFF2-40B4-BE49-F238E27FC236}">
                <a16:creationId xmlns:a16="http://schemas.microsoft.com/office/drawing/2014/main" id="{1D779911-CDDC-6716-0ED4-C85E307A0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765" y="2040737"/>
            <a:ext cx="67627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0E18AE4-CDFC-BDD5-52A0-7FC5A0E8CC6E}"/>
              </a:ext>
            </a:extLst>
          </p:cNvPr>
          <p:cNvPicPr>
            <a:picLocks noChangeAspect="1"/>
          </p:cNvPicPr>
          <p:nvPr/>
        </p:nvPicPr>
        <p:blipFill>
          <a:blip r:embed="rId4"/>
          <a:stretch>
            <a:fillRect/>
          </a:stretch>
        </p:blipFill>
        <p:spPr>
          <a:xfrm>
            <a:off x="606993" y="6193637"/>
            <a:ext cx="9998170" cy="664363"/>
          </a:xfrm>
          <a:prstGeom prst="rect">
            <a:avLst/>
          </a:prstGeom>
        </p:spPr>
      </p:pic>
    </p:spTree>
    <p:extLst>
      <p:ext uri="{BB962C8B-B14F-4D97-AF65-F5344CB8AC3E}">
        <p14:creationId xmlns:p14="http://schemas.microsoft.com/office/powerpoint/2010/main" val="91893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3" name="Picture 2">
            <a:extLst>
              <a:ext uri="{FF2B5EF4-FFF2-40B4-BE49-F238E27FC236}">
                <a16:creationId xmlns:a16="http://schemas.microsoft.com/office/drawing/2014/main" id="{4FA32286-2D80-4425-3CA1-21ED1B79C23D}"/>
              </a:ext>
            </a:extLst>
          </p:cNvPr>
          <p:cNvPicPr>
            <a:picLocks noChangeAspect="1"/>
          </p:cNvPicPr>
          <p:nvPr/>
        </p:nvPicPr>
        <p:blipFill>
          <a:blip r:embed="rId2"/>
          <a:stretch>
            <a:fillRect/>
          </a:stretch>
        </p:blipFill>
        <p:spPr>
          <a:xfrm>
            <a:off x="305302" y="2409019"/>
            <a:ext cx="5048955" cy="743054"/>
          </a:xfrm>
          <a:prstGeom prst="rect">
            <a:avLst/>
          </a:prstGeom>
        </p:spPr>
      </p:pic>
      <p:pic>
        <p:nvPicPr>
          <p:cNvPr id="4" name="Picture 3">
            <a:extLst>
              <a:ext uri="{FF2B5EF4-FFF2-40B4-BE49-F238E27FC236}">
                <a16:creationId xmlns:a16="http://schemas.microsoft.com/office/drawing/2014/main" id="{1CC6A92C-A1A3-C123-EC29-79C7E0AE7431}"/>
              </a:ext>
            </a:extLst>
          </p:cNvPr>
          <p:cNvPicPr>
            <a:picLocks noChangeAspect="1"/>
          </p:cNvPicPr>
          <p:nvPr/>
        </p:nvPicPr>
        <p:blipFill>
          <a:blip r:embed="rId3"/>
          <a:stretch>
            <a:fillRect/>
          </a:stretch>
        </p:blipFill>
        <p:spPr>
          <a:xfrm>
            <a:off x="391928" y="3305822"/>
            <a:ext cx="5489108" cy="800212"/>
          </a:xfrm>
          <a:prstGeom prst="rect">
            <a:avLst/>
          </a:prstGeom>
        </p:spPr>
      </p:pic>
      <p:pic>
        <p:nvPicPr>
          <p:cNvPr id="5" name="Picture 2">
            <a:extLst>
              <a:ext uri="{FF2B5EF4-FFF2-40B4-BE49-F238E27FC236}">
                <a16:creationId xmlns:a16="http://schemas.microsoft.com/office/drawing/2014/main" id="{7536B8A7-AE66-2617-723A-4F788B115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966" y="552926"/>
            <a:ext cx="4719086" cy="37121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E09B350-A681-87D3-87FB-724A5C27F25E}"/>
              </a:ext>
            </a:extLst>
          </p:cNvPr>
          <p:cNvPicPr>
            <a:picLocks noChangeAspect="1"/>
          </p:cNvPicPr>
          <p:nvPr/>
        </p:nvPicPr>
        <p:blipFill>
          <a:blip r:embed="rId5"/>
          <a:stretch>
            <a:fillRect/>
          </a:stretch>
        </p:blipFill>
        <p:spPr>
          <a:xfrm>
            <a:off x="562183" y="1731986"/>
            <a:ext cx="3686689" cy="400106"/>
          </a:xfrm>
          <a:prstGeom prst="rect">
            <a:avLst/>
          </a:prstGeom>
        </p:spPr>
      </p:pic>
      <p:pic>
        <p:nvPicPr>
          <p:cNvPr id="10" name="Picture 9">
            <a:extLst>
              <a:ext uri="{FF2B5EF4-FFF2-40B4-BE49-F238E27FC236}">
                <a16:creationId xmlns:a16="http://schemas.microsoft.com/office/drawing/2014/main" id="{9C5DD4CE-96E2-8D93-A600-C8DB16EBB9B0}"/>
              </a:ext>
            </a:extLst>
          </p:cNvPr>
          <p:cNvPicPr>
            <a:picLocks noChangeAspect="1"/>
          </p:cNvPicPr>
          <p:nvPr/>
        </p:nvPicPr>
        <p:blipFill>
          <a:blip r:embed="rId6"/>
          <a:stretch>
            <a:fillRect/>
          </a:stretch>
        </p:blipFill>
        <p:spPr>
          <a:xfrm>
            <a:off x="465722" y="4588743"/>
            <a:ext cx="5915827" cy="1505160"/>
          </a:xfrm>
          <a:prstGeom prst="rect">
            <a:avLst/>
          </a:prstGeom>
        </p:spPr>
      </p:pic>
      <p:pic>
        <p:nvPicPr>
          <p:cNvPr id="11" name="Picture 2">
            <a:extLst>
              <a:ext uri="{FF2B5EF4-FFF2-40B4-BE49-F238E27FC236}">
                <a16:creationId xmlns:a16="http://schemas.microsoft.com/office/drawing/2014/main" id="{998203A8-7D04-9753-67D1-09BEE5502D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1549" y="3931623"/>
            <a:ext cx="464850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7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Word Cloud</a:t>
            </a:r>
            <a:endParaRPr lang="en-IN" dirty="0"/>
          </a:p>
        </p:txBody>
      </p:sp>
      <p:pic>
        <p:nvPicPr>
          <p:cNvPr id="6" name="Picture 5">
            <a:extLst>
              <a:ext uri="{FF2B5EF4-FFF2-40B4-BE49-F238E27FC236}">
                <a16:creationId xmlns:a16="http://schemas.microsoft.com/office/drawing/2014/main" id="{7BC332EC-3B97-9E72-922F-B0F73B77ECA4}"/>
              </a:ext>
            </a:extLst>
          </p:cNvPr>
          <p:cNvPicPr>
            <a:picLocks noChangeAspect="1"/>
          </p:cNvPicPr>
          <p:nvPr/>
        </p:nvPicPr>
        <p:blipFill>
          <a:blip r:embed="rId2"/>
          <a:stretch>
            <a:fillRect/>
          </a:stretch>
        </p:blipFill>
        <p:spPr>
          <a:xfrm>
            <a:off x="1154954" y="2307474"/>
            <a:ext cx="9489395" cy="4306329"/>
          </a:xfrm>
          <a:prstGeom prst="rect">
            <a:avLst/>
          </a:prstGeom>
        </p:spPr>
      </p:pic>
    </p:spTree>
    <p:extLst>
      <p:ext uri="{BB962C8B-B14F-4D97-AF65-F5344CB8AC3E}">
        <p14:creationId xmlns:p14="http://schemas.microsoft.com/office/powerpoint/2010/main" val="126792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id="{3D8804AD-B60F-777B-E3CE-2B94EEE6C707}"/>
              </a:ext>
            </a:extLst>
          </p:cNvPr>
          <p:cNvPicPr>
            <a:picLocks noChangeAspect="1"/>
          </p:cNvPicPr>
          <p:nvPr/>
        </p:nvPicPr>
        <p:blipFill>
          <a:blip r:embed="rId2"/>
          <a:stretch>
            <a:fillRect/>
          </a:stretch>
        </p:blipFill>
        <p:spPr>
          <a:xfrm>
            <a:off x="789102" y="2329314"/>
            <a:ext cx="6763694" cy="4391638"/>
          </a:xfrm>
          <a:prstGeom prst="rect">
            <a:avLst/>
          </a:prstGeom>
        </p:spPr>
      </p:pic>
      <p:pic>
        <p:nvPicPr>
          <p:cNvPr id="5" name="Picture 4">
            <a:extLst>
              <a:ext uri="{FF2B5EF4-FFF2-40B4-BE49-F238E27FC236}">
                <a16:creationId xmlns:a16="http://schemas.microsoft.com/office/drawing/2014/main" id="{AE9BB0B7-ACD5-80C1-59CC-5FFFAD926302}"/>
              </a:ext>
            </a:extLst>
          </p:cNvPr>
          <p:cNvPicPr>
            <a:picLocks noChangeAspect="1"/>
          </p:cNvPicPr>
          <p:nvPr/>
        </p:nvPicPr>
        <p:blipFill>
          <a:blip r:embed="rId3"/>
          <a:stretch>
            <a:fillRect/>
          </a:stretch>
        </p:blipFill>
        <p:spPr>
          <a:xfrm>
            <a:off x="8361456" y="3782255"/>
            <a:ext cx="3041442" cy="1305107"/>
          </a:xfrm>
          <a:prstGeom prst="rect">
            <a:avLst/>
          </a:prstGeom>
        </p:spPr>
      </p:pic>
    </p:spTree>
    <p:extLst>
      <p:ext uri="{BB962C8B-B14F-4D97-AF65-F5344CB8AC3E}">
        <p14:creationId xmlns:p14="http://schemas.microsoft.com/office/powerpoint/2010/main" val="186695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3" name="Picture 2">
            <a:extLst>
              <a:ext uri="{FF2B5EF4-FFF2-40B4-BE49-F238E27FC236}">
                <a16:creationId xmlns:a16="http://schemas.microsoft.com/office/drawing/2014/main" id="{55F6C148-F85D-D5E0-DEEA-152432595070}"/>
              </a:ext>
            </a:extLst>
          </p:cNvPr>
          <p:cNvPicPr>
            <a:picLocks noChangeAspect="1"/>
          </p:cNvPicPr>
          <p:nvPr/>
        </p:nvPicPr>
        <p:blipFill>
          <a:blip r:embed="rId2"/>
          <a:stretch>
            <a:fillRect/>
          </a:stretch>
        </p:blipFill>
        <p:spPr>
          <a:xfrm>
            <a:off x="6630482" y="3631487"/>
            <a:ext cx="5087060" cy="2048161"/>
          </a:xfrm>
          <a:prstGeom prst="rect">
            <a:avLst/>
          </a:prstGeom>
        </p:spPr>
      </p:pic>
      <p:pic>
        <p:nvPicPr>
          <p:cNvPr id="6" name="Picture 5">
            <a:extLst>
              <a:ext uri="{FF2B5EF4-FFF2-40B4-BE49-F238E27FC236}">
                <a16:creationId xmlns:a16="http://schemas.microsoft.com/office/drawing/2014/main" id="{23CF0593-5370-4F33-8F36-5BCCDEF616FC}"/>
              </a:ext>
            </a:extLst>
          </p:cNvPr>
          <p:cNvPicPr>
            <a:picLocks noChangeAspect="1"/>
          </p:cNvPicPr>
          <p:nvPr/>
        </p:nvPicPr>
        <p:blipFill>
          <a:blip r:embed="rId3"/>
          <a:stretch>
            <a:fillRect/>
          </a:stretch>
        </p:blipFill>
        <p:spPr>
          <a:xfrm>
            <a:off x="6630482" y="2645638"/>
            <a:ext cx="2892649" cy="600159"/>
          </a:xfrm>
          <a:prstGeom prst="rect">
            <a:avLst/>
          </a:prstGeom>
        </p:spPr>
      </p:pic>
      <p:sp>
        <p:nvSpPr>
          <p:cNvPr id="7" name="Content Placeholder 2">
            <a:extLst>
              <a:ext uri="{FF2B5EF4-FFF2-40B4-BE49-F238E27FC236}">
                <a16:creationId xmlns:a16="http://schemas.microsoft.com/office/drawing/2014/main" id="{4AF934ED-DA12-BB37-8730-5345EFD8F4EB}"/>
              </a:ext>
            </a:extLst>
          </p:cNvPr>
          <p:cNvSpPr>
            <a:spLocks noGrp="1"/>
          </p:cNvSpPr>
          <p:nvPr>
            <p:ph idx="1"/>
          </p:nvPr>
        </p:nvSpPr>
        <p:spPr>
          <a:xfrm>
            <a:off x="1154954" y="2252313"/>
            <a:ext cx="8825659" cy="4417994"/>
          </a:xfrm>
        </p:spPr>
        <p:txBody>
          <a:bodyPr>
            <a:normAutofit/>
          </a:bodyPr>
          <a:lstStyle/>
          <a:p>
            <a:pPr>
              <a:lnSpc>
                <a:spcPct val="150000"/>
              </a:lnSpc>
            </a:pPr>
            <a:r>
              <a:rPr lang="en-US" sz="1400" dirty="0"/>
              <a:t>Logistic Regression</a:t>
            </a:r>
          </a:p>
          <a:p>
            <a:pPr>
              <a:lnSpc>
                <a:spcPct val="150000"/>
              </a:lnSpc>
            </a:pPr>
            <a:r>
              <a:rPr lang="en-US" sz="1400" dirty="0"/>
              <a:t>Linear Support Vector Classifier</a:t>
            </a:r>
          </a:p>
          <a:p>
            <a:pPr>
              <a:lnSpc>
                <a:spcPct val="150000"/>
              </a:lnSpc>
            </a:pPr>
            <a:r>
              <a:rPr lang="en-US" sz="1400" dirty="0"/>
              <a:t>Bernoulli NB</a:t>
            </a:r>
          </a:p>
          <a:p>
            <a:pPr>
              <a:lnSpc>
                <a:spcPct val="150000"/>
              </a:lnSpc>
            </a:pPr>
            <a:r>
              <a:rPr lang="en-US" sz="1400" dirty="0"/>
              <a:t>Multinomial NB</a:t>
            </a:r>
          </a:p>
          <a:p>
            <a:pPr>
              <a:lnSpc>
                <a:spcPct val="150000"/>
              </a:lnSpc>
            </a:pPr>
            <a:r>
              <a:rPr lang="en-US" sz="1400" dirty="0"/>
              <a:t>SGD Classifier</a:t>
            </a:r>
          </a:p>
          <a:p>
            <a:pPr>
              <a:lnSpc>
                <a:spcPct val="150000"/>
              </a:lnSpc>
            </a:pPr>
            <a:r>
              <a:rPr lang="en-US" sz="1400" dirty="0"/>
              <a:t>XGB Classifier</a:t>
            </a:r>
          </a:p>
        </p:txBody>
      </p:sp>
    </p:spTree>
    <p:extLst>
      <p:ext uri="{BB962C8B-B14F-4D97-AF65-F5344CB8AC3E}">
        <p14:creationId xmlns:p14="http://schemas.microsoft.com/office/powerpoint/2010/main" val="361697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9A7-4EB2-EC95-2088-681CE77A72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766591E-21E3-E4CD-905F-E0031EA840B4}"/>
              </a:ext>
            </a:extLst>
          </p:cNvPr>
          <p:cNvSpPr>
            <a:spLocks noGrp="1"/>
          </p:cNvSpPr>
          <p:nvPr>
            <p:ph idx="1"/>
          </p:nvPr>
        </p:nvSpPr>
        <p:spPr>
          <a:xfrm>
            <a:off x="1154954" y="2333993"/>
            <a:ext cx="8825659" cy="3416300"/>
          </a:xfrm>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Description</a:t>
            </a:r>
          </a:p>
          <a:p>
            <a:pPr>
              <a:buFont typeface="Wingdings" panose="05000000000000000000" pitchFamily="2" charset="2"/>
              <a:buChar char="Ø"/>
            </a:pPr>
            <a:r>
              <a:rPr lang="en-US" dirty="0"/>
              <a:t>Visualization </a:t>
            </a:r>
          </a:p>
          <a:p>
            <a:pPr>
              <a:buFont typeface="Wingdings" panose="05000000000000000000" pitchFamily="2" charset="2"/>
              <a:buChar char="Ø"/>
            </a:pPr>
            <a:r>
              <a:rPr lang="en-US" dirty="0"/>
              <a:t>Data Pre- Processing</a:t>
            </a:r>
          </a:p>
          <a:p>
            <a:pPr>
              <a:buFont typeface="Wingdings" panose="05000000000000000000" pitchFamily="2" charset="2"/>
              <a:buChar char="Ø"/>
            </a:pPr>
            <a:r>
              <a:rPr lang="en-US" dirty="0"/>
              <a:t>Build Model </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8" name="Picture 7">
            <a:extLst>
              <a:ext uri="{FF2B5EF4-FFF2-40B4-BE49-F238E27FC236}">
                <a16:creationId xmlns:a16="http://schemas.microsoft.com/office/drawing/2014/main" id="{A45CDE04-2D6A-BAC9-C269-96FEF1EBB755}"/>
              </a:ext>
            </a:extLst>
          </p:cNvPr>
          <p:cNvPicPr>
            <a:picLocks noChangeAspect="1"/>
          </p:cNvPicPr>
          <p:nvPr/>
        </p:nvPicPr>
        <p:blipFill>
          <a:blip r:embed="rId2"/>
          <a:stretch>
            <a:fillRect/>
          </a:stretch>
        </p:blipFill>
        <p:spPr>
          <a:xfrm>
            <a:off x="189014" y="2363238"/>
            <a:ext cx="6866658" cy="3979810"/>
          </a:xfrm>
          <a:prstGeom prst="rect">
            <a:avLst/>
          </a:prstGeom>
        </p:spPr>
      </p:pic>
      <p:pic>
        <p:nvPicPr>
          <p:cNvPr id="9" name="Picture 8">
            <a:extLst>
              <a:ext uri="{FF2B5EF4-FFF2-40B4-BE49-F238E27FC236}">
                <a16:creationId xmlns:a16="http://schemas.microsoft.com/office/drawing/2014/main" id="{CF8A2F6F-8E85-359F-EEDB-E2BA4CF61E25}"/>
              </a:ext>
            </a:extLst>
          </p:cNvPr>
          <p:cNvPicPr>
            <a:picLocks noChangeAspect="1"/>
          </p:cNvPicPr>
          <p:nvPr/>
        </p:nvPicPr>
        <p:blipFill>
          <a:blip r:embed="rId3"/>
          <a:stretch>
            <a:fillRect/>
          </a:stretch>
        </p:blipFill>
        <p:spPr>
          <a:xfrm>
            <a:off x="7154212" y="3688373"/>
            <a:ext cx="4963218" cy="828791"/>
          </a:xfrm>
          <a:prstGeom prst="rect">
            <a:avLst/>
          </a:prstGeom>
        </p:spPr>
      </p:pic>
    </p:spTree>
    <p:extLst>
      <p:ext uri="{BB962C8B-B14F-4D97-AF65-F5344CB8AC3E}">
        <p14:creationId xmlns:p14="http://schemas.microsoft.com/office/powerpoint/2010/main" val="297484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3" name="Picture 2">
            <a:extLst>
              <a:ext uri="{FF2B5EF4-FFF2-40B4-BE49-F238E27FC236}">
                <a16:creationId xmlns:a16="http://schemas.microsoft.com/office/drawing/2014/main" id="{7C704612-1E2F-1ABA-BF83-B9F8F2B723D1}"/>
              </a:ext>
            </a:extLst>
          </p:cNvPr>
          <p:cNvPicPr>
            <a:picLocks noChangeAspect="1"/>
          </p:cNvPicPr>
          <p:nvPr/>
        </p:nvPicPr>
        <p:blipFill>
          <a:blip r:embed="rId2"/>
          <a:stretch>
            <a:fillRect/>
          </a:stretch>
        </p:blipFill>
        <p:spPr>
          <a:xfrm>
            <a:off x="929144" y="2337837"/>
            <a:ext cx="5258534" cy="2524477"/>
          </a:xfrm>
          <a:prstGeom prst="rect">
            <a:avLst/>
          </a:prstGeom>
        </p:spPr>
      </p:pic>
      <p:pic>
        <p:nvPicPr>
          <p:cNvPr id="4" name="Picture 3">
            <a:extLst>
              <a:ext uri="{FF2B5EF4-FFF2-40B4-BE49-F238E27FC236}">
                <a16:creationId xmlns:a16="http://schemas.microsoft.com/office/drawing/2014/main" id="{A9DCF4E1-BD98-401B-D4A3-131B9EC34C70}"/>
              </a:ext>
            </a:extLst>
          </p:cNvPr>
          <p:cNvPicPr>
            <a:picLocks noChangeAspect="1"/>
          </p:cNvPicPr>
          <p:nvPr/>
        </p:nvPicPr>
        <p:blipFill>
          <a:blip r:embed="rId3"/>
          <a:stretch>
            <a:fillRect/>
          </a:stretch>
        </p:blipFill>
        <p:spPr>
          <a:xfrm>
            <a:off x="6416776" y="4068938"/>
            <a:ext cx="4620270" cy="2486372"/>
          </a:xfrm>
          <a:prstGeom prst="rect">
            <a:avLst/>
          </a:prstGeom>
        </p:spPr>
      </p:pic>
    </p:spTree>
    <p:extLst>
      <p:ext uri="{BB962C8B-B14F-4D97-AF65-F5344CB8AC3E}">
        <p14:creationId xmlns:p14="http://schemas.microsoft.com/office/powerpoint/2010/main" val="3978217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5" name="Picture 4">
            <a:extLst>
              <a:ext uri="{FF2B5EF4-FFF2-40B4-BE49-F238E27FC236}">
                <a16:creationId xmlns:a16="http://schemas.microsoft.com/office/drawing/2014/main" id="{936B744D-4335-E966-5F34-1905DEAA415E}"/>
              </a:ext>
            </a:extLst>
          </p:cNvPr>
          <p:cNvPicPr>
            <a:picLocks noChangeAspect="1"/>
          </p:cNvPicPr>
          <p:nvPr/>
        </p:nvPicPr>
        <p:blipFill>
          <a:blip r:embed="rId2"/>
          <a:stretch>
            <a:fillRect/>
          </a:stretch>
        </p:blipFill>
        <p:spPr>
          <a:xfrm>
            <a:off x="1036001" y="2505148"/>
            <a:ext cx="4763165" cy="2524477"/>
          </a:xfrm>
          <a:prstGeom prst="rect">
            <a:avLst/>
          </a:prstGeom>
        </p:spPr>
      </p:pic>
      <p:pic>
        <p:nvPicPr>
          <p:cNvPr id="6" name="Picture 5">
            <a:extLst>
              <a:ext uri="{FF2B5EF4-FFF2-40B4-BE49-F238E27FC236}">
                <a16:creationId xmlns:a16="http://schemas.microsoft.com/office/drawing/2014/main" id="{9328F5A7-ED0C-DFE6-3C2F-92BFC68B039B}"/>
              </a:ext>
            </a:extLst>
          </p:cNvPr>
          <p:cNvPicPr>
            <a:picLocks noChangeAspect="1"/>
          </p:cNvPicPr>
          <p:nvPr/>
        </p:nvPicPr>
        <p:blipFill>
          <a:blip r:embed="rId3"/>
          <a:stretch>
            <a:fillRect/>
          </a:stretch>
        </p:blipFill>
        <p:spPr>
          <a:xfrm>
            <a:off x="6207197" y="3767386"/>
            <a:ext cx="4829849" cy="2524477"/>
          </a:xfrm>
          <a:prstGeom prst="rect">
            <a:avLst/>
          </a:prstGeom>
        </p:spPr>
      </p:pic>
    </p:spTree>
    <p:extLst>
      <p:ext uri="{BB962C8B-B14F-4D97-AF65-F5344CB8AC3E}">
        <p14:creationId xmlns:p14="http://schemas.microsoft.com/office/powerpoint/2010/main" val="2342374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Algorithms Testing</a:t>
            </a:r>
            <a:endParaRPr lang="en-IN" dirty="0"/>
          </a:p>
        </p:txBody>
      </p:sp>
      <p:pic>
        <p:nvPicPr>
          <p:cNvPr id="3" name="Picture 2">
            <a:extLst>
              <a:ext uri="{FF2B5EF4-FFF2-40B4-BE49-F238E27FC236}">
                <a16:creationId xmlns:a16="http://schemas.microsoft.com/office/drawing/2014/main" id="{6FB85589-4554-68F5-8687-2AB5ACCA7F24}"/>
              </a:ext>
            </a:extLst>
          </p:cNvPr>
          <p:cNvPicPr>
            <a:picLocks noChangeAspect="1"/>
          </p:cNvPicPr>
          <p:nvPr/>
        </p:nvPicPr>
        <p:blipFill>
          <a:blip r:embed="rId2"/>
          <a:stretch>
            <a:fillRect/>
          </a:stretch>
        </p:blipFill>
        <p:spPr>
          <a:xfrm>
            <a:off x="1040026" y="2538403"/>
            <a:ext cx="4877481" cy="2457793"/>
          </a:xfrm>
          <a:prstGeom prst="rect">
            <a:avLst/>
          </a:prstGeom>
        </p:spPr>
      </p:pic>
      <p:pic>
        <p:nvPicPr>
          <p:cNvPr id="4" name="Picture 3">
            <a:extLst>
              <a:ext uri="{FF2B5EF4-FFF2-40B4-BE49-F238E27FC236}">
                <a16:creationId xmlns:a16="http://schemas.microsoft.com/office/drawing/2014/main" id="{7967F76F-DB9C-AFA8-8030-DCB1ECA42DAF}"/>
              </a:ext>
            </a:extLst>
          </p:cNvPr>
          <p:cNvPicPr>
            <a:picLocks noChangeAspect="1"/>
          </p:cNvPicPr>
          <p:nvPr/>
        </p:nvPicPr>
        <p:blipFill>
          <a:blip r:embed="rId3"/>
          <a:stretch>
            <a:fillRect/>
          </a:stretch>
        </p:blipFill>
        <p:spPr>
          <a:xfrm>
            <a:off x="6274495" y="3912939"/>
            <a:ext cx="4877481" cy="2505425"/>
          </a:xfrm>
          <a:prstGeom prst="rect">
            <a:avLst/>
          </a:prstGeom>
        </p:spPr>
      </p:pic>
      <p:pic>
        <p:nvPicPr>
          <p:cNvPr id="5" name="Picture 4">
            <a:extLst>
              <a:ext uri="{FF2B5EF4-FFF2-40B4-BE49-F238E27FC236}">
                <a16:creationId xmlns:a16="http://schemas.microsoft.com/office/drawing/2014/main" id="{79171332-E244-8094-6279-F849D35BEF21}"/>
              </a:ext>
            </a:extLst>
          </p:cNvPr>
          <p:cNvPicPr>
            <a:picLocks noChangeAspect="1"/>
          </p:cNvPicPr>
          <p:nvPr/>
        </p:nvPicPr>
        <p:blipFill>
          <a:blip r:embed="rId4"/>
          <a:stretch>
            <a:fillRect/>
          </a:stretch>
        </p:blipFill>
        <p:spPr>
          <a:xfrm>
            <a:off x="1159000" y="5152787"/>
            <a:ext cx="4115374" cy="1705213"/>
          </a:xfrm>
          <a:prstGeom prst="rect">
            <a:avLst/>
          </a:prstGeom>
        </p:spPr>
      </p:pic>
    </p:spTree>
    <p:extLst>
      <p:ext uri="{BB962C8B-B14F-4D97-AF65-F5344CB8AC3E}">
        <p14:creationId xmlns:p14="http://schemas.microsoft.com/office/powerpoint/2010/main" val="175436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3" name="Picture 2">
            <a:extLst>
              <a:ext uri="{FF2B5EF4-FFF2-40B4-BE49-F238E27FC236}">
                <a16:creationId xmlns:a16="http://schemas.microsoft.com/office/drawing/2014/main" id="{9166AF88-6836-E9A4-C77D-C44204748291}"/>
              </a:ext>
            </a:extLst>
          </p:cNvPr>
          <p:cNvPicPr>
            <a:picLocks noChangeAspect="1"/>
          </p:cNvPicPr>
          <p:nvPr/>
        </p:nvPicPr>
        <p:blipFill>
          <a:blip r:embed="rId2"/>
          <a:stretch>
            <a:fillRect/>
          </a:stretch>
        </p:blipFill>
        <p:spPr>
          <a:xfrm>
            <a:off x="1271132" y="2082470"/>
            <a:ext cx="6044068" cy="4605004"/>
          </a:xfrm>
          <a:prstGeom prst="rect">
            <a:avLst/>
          </a:prstGeom>
        </p:spPr>
      </p:pic>
    </p:spTree>
    <p:extLst>
      <p:ext uri="{BB962C8B-B14F-4D97-AF65-F5344CB8AC3E}">
        <p14:creationId xmlns:p14="http://schemas.microsoft.com/office/powerpoint/2010/main" val="279449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3" name="Picture 2">
            <a:extLst>
              <a:ext uri="{FF2B5EF4-FFF2-40B4-BE49-F238E27FC236}">
                <a16:creationId xmlns:a16="http://schemas.microsoft.com/office/drawing/2014/main" id="{ADB57340-FDB5-4749-AAE7-A9E91FD4E6D9}"/>
              </a:ext>
            </a:extLst>
          </p:cNvPr>
          <p:cNvPicPr>
            <a:picLocks noChangeAspect="1"/>
          </p:cNvPicPr>
          <p:nvPr/>
        </p:nvPicPr>
        <p:blipFill>
          <a:blip r:embed="rId2"/>
          <a:stretch>
            <a:fillRect/>
          </a:stretch>
        </p:blipFill>
        <p:spPr>
          <a:xfrm>
            <a:off x="571901" y="1680632"/>
            <a:ext cx="5106113" cy="4661945"/>
          </a:xfrm>
          <a:prstGeom prst="rect">
            <a:avLst/>
          </a:prstGeom>
        </p:spPr>
      </p:pic>
      <p:pic>
        <p:nvPicPr>
          <p:cNvPr id="4" name="Picture 3">
            <a:extLst>
              <a:ext uri="{FF2B5EF4-FFF2-40B4-BE49-F238E27FC236}">
                <a16:creationId xmlns:a16="http://schemas.microsoft.com/office/drawing/2014/main" id="{07D3E855-7002-8C77-CF30-D706E1B2DF38}"/>
              </a:ext>
            </a:extLst>
          </p:cNvPr>
          <p:cNvPicPr>
            <a:picLocks noChangeAspect="1"/>
          </p:cNvPicPr>
          <p:nvPr/>
        </p:nvPicPr>
        <p:blipFill>
          <a:blip r:embed="rId3"/>
          <a:stretch>
            <a:fillRect/>
          </a:stretch>
        </p:blipFill>
        <p:spPr>
          <a:xfrm>
            <a:off x="5795204" y="2636835"/>
            <a:ext cx="6221455" cy="3705742"/>
          </a:xfrm>
          <a:prstGeom prst="rect">
            <a:avLst/>
          </a:prstGeom>
        </p:spPr>
      </p:pic>
    </p:spTree>
    <p:extLst>
      <p:ext uri="{BB962C8B-B14F-4D97-AF65-F5344CB8AC3E}">
        <p14:creationId xmlns:p14="http://schemas.microsoft.com/office/powerpoint/2010/main" val="286032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pic>
        <p:nvPicPr>
          <p:cNvPr id="6" name="Picture 5">
            <a:extLst>
              <a:ext uri="{FF2B5EF4-FFF2-40B4-BE49-F238E27FC236}">
                <a16:creationId xmlns:a16="http://schemas.microsoft.com/office/drawing/2014/main" id="{4A70FAAA-978C-16D0-E558-1C1B4B05AA2F}"/>
              </a:ext>
            </a:extLst>
          </p:cNvPr>
          <p:cNvPicPr>
            <a:picLocks noChangeAspect="1"/>
          </p:cNvPicPr>
          <p:nvPr/>
        </p:nvPicPr>
        <p:blipFill>
          <a:blip r:embed="rId2"/>
          <a:stretch>
            <a:fillRect/>
          </a:stretch>
        </p:blipFill>
        <p:spPr>
          <a:xfrm>
            <a:off x="4554749" y="2298221"/>
            <a:ext cx="6187045" cy="1001791"/>
          </a:xfrm>
          <a:prstGeom prst="rect">
            <a:avLst/>
          </a:prstGeom>
        </p:spPr>
      </p:pic>
      <p:pic>
        <p:nvPicPr>
          <p:cNvPr id="7" name="Picture 6">
            <a:extLst>
              <a:ext uri="{FF2B5EF4-FFF2-40B4-BE49-F238E27FC236}">
                <a16:creationId xmlns:a16="http://schemas.microsoft.com/office/drawing/2014/main" id="{65E651C1-4731-0CA6-93B4-F68896D46115}"/>
              </a:ext>
            </a:extLst>
          </p:cNvPr>
          <p:cNvPicPr>
            <a:picLocks noChangeAspect="1"/>
          </p:cNvPicPr>
          <p:nvPr/>
        </p:nvPicPr>
        <p:blipFill>
          <a:blip r:embed="rId3"/>
          <a:stretch>
            <a:fillRect/>
          </a:stretch>
        </p:blipFill>
        <p:spPr>
          <a:xfrm>
            <a:off x="5873776" y="3300012"/>
            <a:ext cx="4106838" cy="3361268"/>
          </a:xfrm>
          <a:prstGeom prst="rect">
            <a:avLst/>
          </a:prstGeom>
        </p:spPr>
      </p:pic>
    </p:spTree>
    <p:extLst>
      <p:ext uri="{BB962C8B-B14F-4D97-AF65-F5344CB8AC3E}">
        <p14:creationId xmlns:p14="http://schemas.microsoft.com/office/powerpoint/2010/main" val="282730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model in CSV format</a:t>
            </a:r>
            <a:endParaRPr lang="en-IN" dirty="0"/>
          </a:p>
        </p:txBody>
      </p:sp>
      <p:pic>
        <p:nvPicPr>
          <p:cNvPr id="2" name="Picture 1">
            <a:extLst>
              <a:ext uri="{FF2B5EF4-FFF2-40B4-BE49-F238E27FC236}">
                <a16:creationId xmlns:a16="http://schemas.microsoft.com/office/drawing/2014/main" id="{99651FAA-574A-72F2-B074-D0FE63042B12}"/>
              </a:ext>
            </a:extLst>
          </p:cNvPr>
          <p:cNvPicPr>
            <a:picLocks noChangeAspect="1"/>
          </p:cNvPicPr>
          <p:nvPr/>
        </p:nvPicPr>
        <p:blipFill>
          <a:blip r:embed="rId2"/>
          <a:stretch>
            <a:fillRect/>
          </a:stretch>
        </p:blipFill>
        <p:spPr>
          <a:xfrm>
            <a:off x="1154954" y="3351821"/>
            <a:ext cx="9196382" cy="1489685"/>
          </a:xfrm>
          <a:prstGeom prst="rect">
            <a:avLst/>
          </a:prstGeom>
        </p:spPr>
      </p:pic>
    </p:spTree>
    <p:extLst>
      <p:ext uri="{BB962C8B-B14F-4D97-AF65-F5344CB8AC3E}">
        <p14:creationId xmlns:p14="http://schemas.microsoft.com/office/powerpoint/2010/main" val="268903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a:xfrm>
            <a:off x="481263" y="2603500"/>
            <a:ext cx="11194181" cy="3416300"/>
          </a:xfrm>
        </p:spPr>
        <p:txBody>
          <a:bodyPr>
            <a:noAutofit/>
          </a:bodyPr>
          <a:lstStyle/>
          <a:p>
            <a:pPr marL="0" indent="0" algn="just">
              <a:lnSpc>
                <a:spcPct val="107000"/>
              </a:lnSpc>
              <a:spcAft>
                <a:spcPts val="800"/>
              </a:spcAft>
              <a:buNone/>
            </a:pPr>
            <a:r>
              <a:rPr lang="en-US" dirty="0">
                <a:latin typeface="+mj-lt"/>
              </a:rPr>
              <a:t>In this project we have detected spam and ham messages that have been collected for SMS Spam research. Then we have done different text process to eliminate problem of imbalance. By doing different EDA steps we have analyzed the text. </a:t>
            </a:r>
          </a:p>
          <a:p>
            <a:pPr marL="0" indent="0" algn="just">
              <a:lnSpc>
                <a:spcPct val="107000"/>
              </a:lnSpc>
              <a:spcAft>
                <a:spcPts val="800"/>
              </a:spcAft>
              <a:buNone/>
            </a:pPr>
            <a:r>
              <a:rPr lang="en-US" dirty="0">
                <a:latin typeface="+mj-lt"/>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dirty="0">
                <a:latin typeface="+mj-lt"/>
              </a:rPr>
              <a:t>Finally, by doing hyperparameter tuning we got optimum parameters for our final model. And finally, we got improved accuracy score for our final model.</a:t>
            </a:r>
            <a:endParaRPr lang="en-IN" dirty="0">
              <a:latin typeface="+mj-lt"/>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7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AD06-BED4-B76A-16BE-C0B599770D9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9FFCB08-824E-D945-58CF-9D8C81B61968}"/>
              </a:ext>
            </a:extLst>
          </p:cNvPr>
          <p:cNvSpPr>
            <a:spLocks noGrp="1"/>
          </p:cNvSpPr>
          <p:nvPr>
            <p:ph idx="1"/>
          </p:nvPr>
        </p:nvSpPr>
        <p:spPr>
          <a:xfrm>
            <a:off x="1154954" y="2468032"/>
            <a:ext cx="10568617" cy="3416300"/>
          </a:xfrm>
        </p:spPr>
        <p:txBody>
          <a:bodyPr>
            <a:noAutofit/>
          </a:bodyPr>
          <a:lstStyle/>
          <a:p>
            <a:pPr marL="457200" algn="just">
              <a:lnSpc>
                <a:spcPct val="107000"/>
              </a:lnSpc>
              <a:spcAft>
                <a:spcPts val="800"/>
              </a:spcAft>
            </a:pPr>
            <a:r>
              <a:rPr lang="en-US" sz="1600" b="0" i="0" dirty="0">
                <a:effectLst/>
                <a:latin typeface="+mj-lt"/>
                <a:cs typeface="Arial" pitchFamily="34" charset="0"/>
              </a:rPr>
              <a:t>With the covid </a:t>
            </a:r>
            <a:r>
              <a:rPr lang="en-US" sz="1600" dirty="0">
                <a:latin typeface="+mj-lt"/>
                <a:cs typeface="Arial" pitchFamily="34" charset="0"/>
              </a:rPr>
              <a:t>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r>
              <a:rPr lang="en-US" sz="1600" dirty="0">
                <a:latin typeface="+mj-lt"/>
                <a:cs typeface="Arial"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r>
              <a:rPr lang="en-US" sz="1600" dirty="0">
                <a:latin typeface="+mj-lt"/>
                <a:cs typeface="Arial" pitchFamily="34" charset="0"/>
              </a:rPr>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US" sz="1600" b="0" i="0" dirty="0">
              <a:effectLst/>
              <a:latin typeface="+mj-lt"/>
              <a:cs typeface="Arial" pitchFamily="34" charset="0"/>
            </a:endParaRPr>
          </a:p>
        </p:txBody>
      </p:sp>
    </p:spTree>
    <p:extLst>
      <p:ext uri="{BB962C8B-B14F-4D97-AF65-F5344CB8AC3E}">
        <p14:creationId xmlns:p14="http://schemas.microsoft.com/office/powerpoint/2010/main" val="176197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AAA8-3B89-0E74-1FCC-A8DD51175CF7}"/>
              </a:ext>
            </a:extLst>
          </p:cNvPr>
          <p:cNvSpPr>
            <a:spLocks noGrp="1"/>
          </p:cNvSpPr>
          <p:nvPr>
            <p:ph type="title"/>
          </p:nvPr>
        </p:nvSpPr>
        <p:spPr/>
        <p:txBody>
          <a:bodyPr/>
          <a:lstStyle/>
          <a:p>
            <a:r>
              <a:rPr lang="en-US" dirty="0"/>
              <a:t>Business Goal</a:t>
            </a:r>
            <a:endParaRPr lang="en-IN" dirty="0"/>
          </a:p>
        </p:txBody>
      </p:sp>
      <p:sp>
        <p:nvSpPr>
          <p:cNvPr id="3" name="Content Placeholder 2">
            <a:extLst>
              <a:ext uri="{FF2B5EF4-FFF2-40B4-BE49-F238E27FC236}">
                <a16:creationId xmlns:a16="http://schemas.microsoft.com/office/drawing/2014/main" id="{352B3462-5C77-23AF-93BF-21BB904895BA}"/>
              </a:ext>
            </a:extLst>
          </p:cNvPr>
          <p:cNvSpPr>
            <a:spLocks noGrp="1"/>
          </p:cNvSpPr>
          <p:nvPr>
            <p:ph idx="1"/>
          </p:nvPr>
        </p:nvSpPr>
        <p:spPr/>
        <p:txBody>
          <a:bodyPr>
            <a:normAutofit/>
          </a:bodyPr>
          <a:lstStyle/>
          <a:p>
            <a:pPr marL="0" indent="1260475" algn="just">
              <a:buNone/>
            </a:pPr>
            <a:r>
              <a:rPr lang="en-US" dirty="0">
                <a:latin typeface="+mj-lt"/>
              </a:rPr>
              <a:t>A subset of 3,375 SMS randomly chosen ham messages of the NUS SMS Corpus (NSC), which is a dataset of about 10,000 legitimate messages collected for research at the Department of Computer Science at the National University of Singapore. </a:t>
            </a:r>
          </a:p>
          <a:p>
            <a:pPr marL="0" indent="0" algn="just">
              <a:buNone/>
            </a:pPr>
            <a:endParaRPr lang="en-US" dirty="0">
              <a:latin typeface="+mj-lt"/>
            </a:endParaRPr>
          </a:p>
          <a:p>
            <a:pPr marL="0" indent="1260475" algn="just">
              <a:buNone/>
            </a:pPr>
            <a:r>
              <a:rPr lang="en-US" dirty="0">
                <a:latin typeface="+mj-lt"/>
              </a:rPr>
              <a:t>The messages largely originate from Singaporeans and mostly from students attending the University. These messages were collected from volunteers who were made aware that their contributions were going to be made publicly available.</a:t>
            </a:r>
          </a:p>
          <a:p>
            <a:pPr marL="742950" lvl="1" indent="-285750" algn="just">
              <a:lnSpc>
                <a:spcPct val="107000"/>
              </a:lnSpc>
              <a:spcAft>
                <a:spcPts val="800"/>
              </a:spcAft>
              <a:buFont typeface="+mj-lt"/>
              <a:buAutoNum type="alphaLcPeriod"/>
            </a:pPr>
            <a:endParaRPr lang="en-IN" sz="1800" dirty="0">
              <a:latin typeface="+mj-lt"/>
            </a:endParaRPr>
          </a:p>
        </p:txBody>
      </p:sp>
    </p:spTree>
    <p:extLst>
      <p:ext uri="{BB962C8B-B14F-4D97-AF65-F5344CB8AC3E}">
        <p14:creationId xmlns:p14="http://schemas.microsoft.com/office/powerpoint/2010/main" val="318723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E266-F6FA-BC4C-1CF0-421B2B68D735}"/>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id="{E486AF33-A65E-2FB8-1CE4-5C619DF1DEEB}"/>
              </a:ext>
            </a:extLst>
          </p:cNvPr>
          <p:cNvSpPr>
            <a:spLocks noGrp="1"/>
          </p:cNvSpPr>
          <p:nvPr>
            <p:ph idx="1"/>
          </p:nvPr>
        </p:nvSpPr>
        <p:spPr>
          <a:xfrm>
            <a:off x="1154954" y="2343618"/>
            <a:ext cx="8825659" cy="3416300"/>
          </a:xfrm>
        </p:spPr>
        <p:txBody>
          <a:bodyPr>
            <a:noAutofit/>
          </a:bodyPr>
          <a:lstStyle/>
          <a:p>
            <a:pPr algn="just"/>
            <a:r>
              <a:rPr lang="en-US" dirty="0">
                <a:latin typeface="+mj-lt"/>
              </a:rPr>
              <a:t>We have </a:t>
            </a:r>
            <a:r>
              <a:rPr lang="en-US" sz="1800" b="0" i="0" dirty="0">
                <a:effectLst/>
                <a:latin typeface="Arial" panose="020B0604020202020204" pitchFamily="34" charset="0"/>
                <a:cs typeface="Arial" panose="020B0604020202020204" pitchFamily="34" charset="0"/>
              </a:rPr>
              <a:t>We need to build a machine learning model. But before model building do all data preprocessing steps involving NLP. Try different models with different hyper parameters and select the best model.</a:t>
            </a:r>
          </a:p>
          <a:p>
            <a:pPr algn="just"/>
            <a:endParaRPr lang="en-US" sz="1800" b="0" i="0" dirty="0">
              <a:effectLst/>
              <a:latin typeface="Arial" panose="020B0604020202020204" pitchFamily="34" charset="0"/>
              <a:cs typeface="Arial" panose="020B0604020202020204" pitchFamily="34" charset="0"/>
            </a:endParaRPr>
          </a:p>
          <a:p>
            <a:pPr algn="just">
              <a:lnSpc>
                <a:spcPct val="200000"/>
              </a:lnSpc>
            </a:pPr>
            <a:r>
              <a:rPr lang="en-US" sz="1800" b="0" i="0" dirty="0">
                <a:effectLst/>
                <a:latin typeface="Arial" panose="020B0604020202020204" pitchFamily="34" charset="0"/>
                <a:cs typeface="Arial" panose="020B0604020202020204" pitchFamily="34" charset="0"/>
              </a:rPr>
              <a:t>Follow the complete life cycle of data science. Include all the steps like:</a:t>
            </a:r>
          </a:p>
          <a:p>
            <a:pPr algn="just"/>
            <a:r>
              <a:rPr lang="en-US" sz="1800" b="0" i="0" dirty="0">
                <a:effectLst/>
                <a:latin typeface="Arial" panose="020B0604020202020204" pitchFamily="34" charset="0"/>
                <a:cs typeface="Arial" panose="020B0604020202020204" pitchFamily="34" charset="0"/>
              </a:rPr>
              <a:t>Data Cleaning</a:t>
            </a:r>
          </a:p>
          <a:p>
            <a:pPr algn="just"/>
            <a:r>
              <a:rPr lang="en-US" sz="1800" b="0" i="0" dirty="0">
                <a:effectLst/>
                <a:latin typeface="Arial" panose="020B0604020202020204" pitchFamily="34" charset="0"/>
                <a:cs typeface="Arial" panose="020B0604020202020204" pitchFamily="34" charset="0"/>
              </a:rPr>
              <a:t>Exploratory Data Analysis</a:t>
            </a:r>
          </a:p>
          <a:p>
            <a:pPr algn="just"/>
            <a:r>
              <a:rPr lang="en-US" sz="1800" b="0" i="0" dirty="0">
                <a:effectLst/>
                <a:latin typeface="Arial" panose="020B0604020202020204" pitchFamily="34" charset="0"/>
                <a:cs typeface="Arial" panose="020B0604020202020204" pitchFamily="34" charset="0"/>
              </a:rPr>
              <a:t>Data Preprocessing</a:t>
            </a:r>
          </a:p>
          <a:p>
            <a:pPr algn="just"/>
            <a:r>
              <a:rPr lang="en-US" sz="1800" b="0" i="0" dirty="0">
                <a:effectLst/>
                <a:latin typeface="Arial" panose="020B0604020202020204" pitchFamily="34" charset="0"/>
                <a:cs typeface="Arial" panose="020B0604020202020204" pitchFamily="34" charset="0"/>
              </a:rPr>
              <a:t>Model Building</a:t>
            </a:r>
          </a:p>
          <a:p>
            <a:pPr algn="just"/>
            <a:r>
              <a:rPr lang="en-US" sz="1800" b="0" i="0" dirty="0">
                <a:effectLst/>
                <a:latin typeface="Arial" panose="020B0604020202020204" pitchFamily="34" charset="0"/>
                <a:cs typeface="Arial" panose="020B0604020202020204" pitchFamily="34" charset="0"/>
              </a:rPr>
              <a:t>Model Evaluation</a:t>
            </a:r>
          </a:p>
          <a:p>
            <a:pPr algn="just"/>
            <a:r>
              <a:rPr lang="en-US" sz="1800" b="0" i="0" dirty="0">
                <a:effectLst/>
                <a:latin typeface="Arial" panose="020B0604020202020204" pitchFamily="34" charset="0"/>
                <a:cs typeface="Arial" panose="020B0604020202020204" pitchFamily="34" charset="0"/>
              </a:rPr>
              <a:t>Selecting the best mode</a:t>
            </a:r>
          </a:p>
        </p:txBody>
      </p:sp>
    </p:spTree>
    <p:extLst>
      <p:ext uri="{BB962C8B-B14F-4D97-AF65-F5344CB8AC3E}">
        <p14:creationId xmlns:p14="http://schemas.microsoft.com/office/powerpoint/2010/main"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951B-2D41-C6CF-18AB-F7DA6158834B}"/>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EBED0D24-96B8-FE2B-BE0D-7421DFCCBAFC}"/>
              </a:ext>
            </a:extLst>
          </p:cNvPr>
          <p:cNvSpPr>
            <a:spLocks noGrp="1"/>
          </p:cNvSpPr>
          <p:nvPr>
            <p:ph idx="1"/>
          </p:nvPr>
        </p:nvSpPr>
        <p:spPr>
          <a:xfrm>
            <a:off x="1154954" y="2252313"/>
            <a:ext cx="8825659" cy="4417994"/>
          </a:xfrm>
        </p:spPr>
        <p:txBody>
          <a:bodyPr>
            <a:normAutofit/>
          </a:bodyPr>
          <a:lstStyle/>
          <a:p>
            <a:pPr>
              <a:lnSpc>
                <a:spcPct val="150000"/>
              </a:lnSpc>
            </a:pPr>
            <a:r>
              <a:rPr lang="en-US" sz="1400" dirty="0"/>
              <a:t>Checked Top 5 rows of dataset</a:t>
            </a:r>
          </a:p>
          <a:p>
            <a:pPr>
              <a:lnSpc>
                <a:spcPct val="150000"/>
              </a:lnSpc>
            </a:pPr>
            <a:r>
              <a:rPr lang="en-US" sz="1400" dirty="0"/>
              <a:t>Checked Total Numbers of Rows and Column</a:t>
            </a:r>
          </a:p>
          <a:p>
            <a:pPr>
              <a:lnSpc>
                <a:spcPct val="150000"/>
              </a:lnSpc>
            </a:pPr>
            <a:r>
              <a:rPr lang="en-US" sz="1400" dirty="0"/>
              <a:t>Checked</a:t>
            </a:r>
            <a:r>
              <a:rPr lang="en-IN" sz="1400" dirty="0"/>
              <a:t> All Column Name </a:t>
            </a:r>
          </a:p>
          <a:p>
            <a:pPr>
              <a:lnSpc>
                <a:spcPct val="150000"/>
              </a:lnSpc>
            </a:pPr>
            <a:r>
              <a:rPr lang="en-US" sz="1400" dirty="0"/>
              <a:t>Checked Data Type of All Data </a:t>
            </a:r>
          </a:p>
          <a:p>
            <a:pPr>
              <a:lnSpc>
                <a:spcPct val="150000"/>
              </a:lnSpc>
            </a:pPr>
            <a:r>
              <a:rPr lang="en-US" sz="1400" dirty="0"/>
              <a:t>Checked</a:t>
            </a:r>
            <a:r>
              <a:rPr lang="en-IN" sz="1400" dirty="0"/>
              <a:t> for Null Values</a:t>
            </a:r>
            <a:r>
              <a:rPr lang="en-US" sz="1400" dirty="0"/>
              <a:t> of both dataset</a:t>
            </a:r>
          </a:p>
          <a:p>
            <a:pPr>
              <a:lnSpc>
                <a:spcPct val="150000"/>
              </a:lnSpc>
            </a:pPr>
            <a:r>
              <a:rPr lang="en-US" sz="1400" dirty="0"/>
              <a:t>Checked total number of unique value</a:t>
            </a:r>
            <a:endParaRPr lang="en-IN" sz="1400" dirty="0"/>
          </a:p>
          <a:p>
            <a:pPr>
              <a:lnSpc>
                <a:spcPct val="150000"/>
              </a:lnSpc>
            </a:pPr>
            <a:r>
              <a:rPr lang="en-IN" sz="1400" dirty="0"/>
              <a:t>Checked Information about Data</a:t>
            </a:r>
            <a:r>
              <a:rPr lang="en-US" sz="1400" dirty="0"/>
              <a:t> </a:t>
            </a:r>
          </a:p>
          <a:p>
            <a:pPr>
              <a:lnSpc>
                <a:spcPct val="150000"/>
              </a:lnSpc>
            </a:pPr>
            <a:r>
              <a:rPr lang="en-US" sz="1400" dirty="0"/>
              <a:t>Dropped irrelevant features</a:t>
            </a:r>
          </a:p>
          <a:p>
            <a:pPr>
              <a:lnSpc>
                <a:spcPct val="150000"/>
              </a:lnSpc>
            </a:pPr>
            <a:r>
              <a:rPr lang="en-US" sz="1400" dirty="0"/>
              <a:t>Handled NULL values</a:t>
            </a:r>
          </a:p>
          <a:p>
            <a:pPr>
              <a:lnSpc>
                <a:spcPct val="150000"/>
              </a:lnSpc>
            </a:pPr>
            <a:r>
              <a:rPr lang="en-US" sz="1400" dirty="0"/>
              <a:t>Handled duplicate values</a:t>
            </a:r>
          </a:p>
        </p:txBody>
      </p:sp>
    </p:spTree>
    <p:extLst>
      <p:ext uri="{BB962C8B-B14F-4D97-AF65-F5344CB8AC3E}">
        <p14:creationId xmlns:p14="http://schemas.microsoft.com/office/powerpoint/2010/main"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593-316F-BF58-655C-751A917A00C1}"/>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A0A761F9-7FC7-0F41-C54B-25AA4642960B}"/>
              </a:ext>
            </a:extLst>
          </p:cNvPr>
          <p:cNvSpPr>
            <a:spLocks noGrp="1"/>
          </p:cNvSpPr>
          <p:nvPr>
            <p:ph idx="1"/>
          </p:nvPr>
        </p:nvSpPr>
        <p:spPr>
          <a:xfrm>
            <a:off x="1154954" y="2603500"/>
            <a:ext cx="10558991" cy="3416300"/>
          </a:xfrm>
        </p:spPr>
        <p:txBody>
          <a:bodyPr>
            <a:normAutofit/>
          </a:bodyPr>
          <a:lstStyle/>
          <a:p>
            <a:r>
              <a:rPr lang="en-US" dirty="0">
                <a:latin typeface="+mj-lt"/>
              </a:rPr>
              <a:t>The dataset contains 5572 records (rows) and 5 features (columns).</a:t>
            </a:r>
          </a:p>
          <a:p>
            <a:endParaRPr lang="en-US" dirty="0">
              <a:latin typeface="+mj-lt"/>
            </a:endParaRPr>
          </a:p>
          <a:p>
            <a:endParaRPr lang="en-US" dirty="0">
              <a:latin typeface="+mj-lt"/>
            </a:endParaRPr>
          </a:p>
          <a:p>
            <a:endParaRPr lang="en-US" dirty="0">
              <a:latin typeface="+mj-lt"/>
            </a:endParaRPr>
          </a:p>
          <a:p>
            <a:r>
              <a:rPr lang="en-US" dirty="0">
                <a:latin typeface="+mj-lt"/>
              </a:rPr>
              <a:t>And after removal of irrelevant data and column, we remains with 5169 records (rows) and 6 features (columns).  </a:t>
            </a:r>
          </a:p>
          <a:p>
            <a:pPr marL="0" indent="0">
              <a:buNone/>
            </a:pPr>
            <a:endParaRPr lang="en-IN" dirty="0">
              <a:latin typeface="+mj-lt"/>
            </a:endParaRPr>
          </a:p>
        </p:txBody>
      </p:sp>
      <p:pic>
        <p:nvPicPr>
          <p:cNvPr id="4" name="Picture 3">
            <a:extLst>
              <a:ext uri="{FF2B5EF4-FFF2-40B4-BE49-F238E27FC236}">
                <a16:creationId xmlns:a16="http://schemas.microsoft.com/office/drawing/2014/main" id="{4BB5340D-DB53-3E63-B050-A4A108A3875F}"/>
              </a:ext>
            </a:extLst>
          </p:cNvPr>
          <p:cNvPicPr>
            <a:picLocks noChangeAspect="1"/>
          </p:cNvPicPr>
          <p:nvPr/>
        </p:nvPicPr>
        <p:blipFill>
          <a:blip r:embed="rId2"/>
          <a:stretch>
            <a:fillRect/>
          </a:stretch>
        </p:blipFill>
        <p:spPr>
          <a:xfrm>
            <a:off x="5277052" y="3102518"/>
            <a:ext cx="1395490" cy="772151"/>
          </a:xfrm>
          <a:prstGeom prst="rect">
            <a:avLst/>
          </a:prstGeom>
        </p:spPr>
      </p:pic>
      <p:pic>
        <p:nvPicPr>
          <p:cNvPr id="7" name="Picture 6">
            <a:extLst>
              <a:ext uri="{FF2B5EF4-FFF2-40B4-BE49-F238E27FC236}">
                <a16:creationId xmlns:a16="http://schemas.microsoft.com/office/drawing/2014/main" id="{4E7D9657-BF83-7017-FF9A-2BEC283C3A89}"/>
              </a:ext>
            </a:extLst>
          </p:cNvPr>
          <p:cNvPicPr>
            <a:picLocks noChangeAspect="1"/>
          </p:cNvPicPr>
          <p:nvPr/>
        </p:nvPicPr>
        <p:blipFill>
          <a:blip r:embed="rId3"/>
          <a:stretch>
            <a:fillRect/>
          </a:stretch>
        </p:blipFill>
        <p:spPr>
          <a:xfrm>
            <a:off x="5277052" y="5122445"/>
            <a:ext cx="1395490" cy="897355"/>
          </a:xfrm>
          <a:prstGeom prst="rect">
            <a:avLst/>
          </a:prstGeom>
        </p:spPr>
      </p:pic>
    </p:spTree>
    <p:extLst>
      <p:ext uri="{BB962C8B-B14F-4D97-AF65-F5344CB8AC3E}">
        <p14:creationId xmlns:p14="http://schemas.microsoft.com/office/powerpoint/2010/main"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5" name="Picture 4">
            <a:extLst>
              <a:ext uri="{FF2B5EF4-FFF2-40B4-BE49-F238E27FC236}">
                <a16:creationId xmlns:a16="http://schemas.microsoft.com/office/drawing/2014/main" id="{F48B3280-8A25-8F98-97CD-4E8A84113A82}"/>
              </a:ext>
            </a:extLst>
          </p:cNvPr>
          <p:cNvPicPr>
            <a:picLocks noChangeAspect="1"/>
          </p:cNvPicPr>
          <p:nvPr/>
        </p:nvPicPr>
        <p:blipFill>
          <a:blip r:embed="rId2"/>
          <a:stretch>
            <a:fillRect/>
          </a:stretch>
        </p:blipFill>
        <p:spPr>
          <a:xfrm>
            <a:off x="567478" y="2269468"/>
            <a:ext cx="3448531" cy="4448796"/>
          </a:xfrm>
          <a:prstGeom prst="rect">
            <a:avLst/>
          </a:prstGeom>
        </p:spPr>
      </p:pic>
      <p:pic>
        <p:nvPicPr>
          <p:cNvPr id="6" name="Picture 5">
            <a:extLst>
              <a:ext uri="{FF2B5EF4-FFF2-40B4-BE49-F238E27FC236}">
                <a16:creationId xmlns:a16="http://schemas.microsoft.com/office/drawing/2014/main" id="{2C0C2ACF-45B1-C843-D250-41A988B56A28}"/>
              </a:ext>
            </a:extLst>
          </p:cNvPr>
          <p:cNvPicPr>
            <a:picLocks noChangeAspect="1"/>
          </p:cNvPicPr>
          <p:nvPr/>
        </p:nvPicPr>
        <p:blipFill>
          <a:blip r:embed="rId3"/>
          <a:stretch>
            <a:fillRect/>
          </a:stretch>
        </p:blipFill>
        <p:spPr>
          <a:xfrm>
            <a:off x="5124780" y="2606353"/>
            <a:ext cx="5820587" cy="2981741"/>
          </a:xfrm>
          <a:prstGeom prst="rect">
            <a:avLst/>
          </a:prstGeom>
        </p:spPr>
      </p:pic>
      <p:pic>
        <p:nvPicPr>
          <p:cNvPr id="7" name="Picture 6">
            <a:extLst>
              <a:ext uri="{FF2B5EF4-FFF2-40B4-BE49-F238E27FC236}">
                <a16:creationId xmlns:a16="http://schemas.microsoft.com/office/drawing/2014/main" id="{3A68B737-4D25-4124-6EFF-58E2D7A518ED}"/>
              </a:ext>
            </a:extLst>
          </p:cNvPr>
          <p:cNvPicPr>
            <a:picLocks noChangeAspect="1"/>
          </p:cNvPicPr>
          <p:nvPr/>
        </p:nvPicPr>
        <p:blipFill>
          <a:blip r:embed="rId4"/>
          <a:stretch>
            <a:fillRect/>
          </a:stretch>
        </p:blipFill>
        <p:spPr>
          <a:xfrm>
            <a:off x="4016009" y="5977288"/>
            <a:ext cx="8038130" cy="594757"/>
          </a:xfrm>
          <a:prstGeom prst="rect">
            <a:avLst/>
          </a:prstGeom>
        </p:spPr>
      </p:pic>
    </p:spTree>
    <p:extLst>
      <p:ext uri="{BB962C8B-B14F-4D97-AF65-F5344CB8AC3E}">
        <p14:creationId xmlns:p14="http://schemas.microsoft.com/office/powerpoint/2010/main" val="47162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pic>
        <p:nvPicPr>
          <p:cNvPr id="9" name="Picture 8">
            <a:extLst>
              <a:ext uri="{FF2B5EF4-FFF2-40B4-BE49-F238E27FC236}">
                <a16:creationId xmlns:a16="http://schemas.microsoft.com/office/drawing/2014/main" id="{1A951283-9840-D1DF-F177-C54163C95F81}"/>
              </a:ext>
            </a:extLst>
          </p:cNvPr>
          <p:cNvPicPr>
            <a:picLocks noChangeAspect="1"/>
          </p:cNvPicPr>
          <p:nvPr/>
        </p:nvPicPr>
        <p:blipFill>
          <a:blip r:embed="rId2"/>
          <a:stretch>
            <a:fillRect/>
          </a:stretch>
        </p:blipFill>
        <p:spPr>
          <a:xfrm>
            <a:off x="670752" y="1761217"/>
            <a:ext cx="5305544" cy="3858163"/>
          </a:xfrm>
          <a:prstGeom prst="rect">
            <a:avLst/>
          </a:prstGeom>
        </p:spPr>
      </p:pic>
      <p:pic>
        <p:nvPicPr>
          <p:cNvPr id="10" name="Picture 9">
            <a:extLst>
              <a:ext uri="{FF2B5EF4-FFF2-40B4-BE49-F238E27FC236}">
                <a16:creationId xmlns:a16="http://schemas.microsoft.com/office/drawing/2014/main" id="{B3B38667-ED92-68D2-81BC-38F07A19996C}"/>
              </a:ext>
            </a:extLst>
          </p:cNvPr>
          <p:cNvPicPr>
            <a:picLocks noChangeAspect="1"/>
          </p:cNvPicPr>
          <p:nvPr/>
        </p:nvPicPr>
        <p:blipFill>
          <a:blip r:embed="rId3"/>
          <a:stretch>
            <a:fillRect/>
          </a:stretch>
        </p:blipFill>
        <p:spPr>
          <a:xfrm>
            <a:off x="6254206" y="1761217"/>
            <a:ext cx="5639587" cy="3781953"/>
          </a:xfrm>
          <a:prstGeom prst="rect">
            <a:avLst/>
          </a:prstGeom>
        </p:spPr>
      </p:pic>
      <p:pic>
        <p:nvPicPr>
          <p:cNvPr id="11" name="Picture 10">
            <a:extLst>
              <a:ext uri="{FF2B5EF4-FFF2-40B4-BE49-F238E27FC236}">
                <a16:creationId xmlns:a16="http://schemas.microsoft.com/office/drawing/2014/main" id="{68D6BDD7-5CF4-9E6C-F667-88DEBE776388}"/>
              </a:ext>
            </a:extLst>
          </p:cNvPr>
          <p:cNvPicPr>
            <a:picLocks noChangeAspect="1"/>
          </p:cNvPicPr>
          <p:nvPr/>
        </p:nvPicPr>
        <p:blipFill>
          <a:blip r:embed="rId4"/>
          <a:stretch>
            <a:fillRect/>
          </a:stretch>
        </p:blipFill>
        <p:spPr>
          <a:xfrm>
            <a:off x="327259" y="6110770"/>
            <a:ext cx="11733195" cy="640726"/>
          </a:xfrm>
          <a:prstGeom prst="rect">
            <a:avLst/>
          </a:prstGeom>
        </p:spPr>
      </p:pic>
    </p:spTree>
    <p:extLst>
      <p:ext uri="{BB962C8B-B14F-4D97-AF65-F5344CB8AC3E}">
        <p14:creationId xmlns:p14="http://schemas.microsoft.com/office/powerpoint/2010/main" val="294286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101</TotalTime>
  <Words>655</Words>
  <Application>Microsoft Office PowerPoint</Application>
  <PresentationFormat>Widescreen</PresentationFormat>
  <Paragraphs>85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Wingdings</vt:lpstr>
      <vt:lpstr>Wingdings 3</vt:lpstr>
      <vt:lpstr>Ion Boardroom</vt:lpstr>
      <vt:lpstr>Spam Detection Classifier</vt:lpstr>
      <vt:lpstr>Agenda</vt:lpstr>
      <vt:lpstr>Introduction</vt:lpstr>
      <vt:lpstr>Business Goal</vt:lpstr>
      <vt:lpstr>Technical Requirements</vt:lpstr>
      <vt:lpstr>EDA</vt:lpstr>
      <vt:lpstr>Data Description</vt:lpstr>
      <vt:lpstr>Data Visualization</vt:lpstr>
      <vt:lpstr>Data Visualization</vt:lpstr>
      <vt:lpstr>Data Visualization</vt:lpstr>
      <vt:lpstr>Co-Relation</vt:lpstr>
      <vt:lpstr>Data Pre- Processing</vt:lpstr>
      <vt:lpstr>Data Describing</vt:lpstr>
      <vt:lpstr>Word Cloud</vt:lpstr>
      <vt:lpstr>Word Cloud</vt:lpstr>
      <vt:lpstr>Word Cloud</vt:lpstr>
      <vt:lpstr>Word Cloud</vt:lpstr>
      <vt:lpstr>Hyper Parameter Tunning</vt:lpstr>
      <vt:lpstr>Algorithms Testing</vt:lpstr>
      <vt:lpstr>Algorithms Testing</vt:lpstr>
      <vt:lpstr>Algorithms Testing</vt:lpstr>
      <vt:lpstr>Algorithms Testing</vt:lpstr>
      <vt:lpstr>Algorithms Testing</vt:lpstr>
      <vt:lpstr>Hyper Parameter Tunning</vt:lpstr>
      <vt:lpstr>Hyper Parameter Tunning</vt:lpstr>
      <vt:lpstr>Final Steps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sarthak.gupta000@outlook.com</dc:creator>
  <cp:lastModifiedBy>sarthak.gupta000@outlook.com</cp:lastModifiedBy>
  <cp:revision>6</cp:revision>
  <dcterms:created xsi:type="dcterms:W3CDTF">2022-11-04T14:30:13Z</dcterms:created>
  <dcterms:modified xsi:type="dcterms:W3CDTF">2022-12-26T12:59:14Z</dcterms:modified>
</cp:coreProperties>
</file>