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301" r:id="rId10"/>
    <p:sldId id="302" r:id="rId11"/>
    <p:sldId id="264" r:id="rId12"/>
    <p:sldId id="266" r:id="rId13"/>
    <p:sldId id="267" r:id="rId14"/>
    <p:sldId id="303" r:id="rId15"/>
    <p:sldId id="304" r:id="rId16"/>
    <p:sldId id="265" r:id="rId17"/>
    <p:sldId id="305" r:id="rId18"/>
    <p:sldId id="270" r:id="rId19"/>
    <p:sldId id="306" r:id="rId20"/>
    <p:sldId id="307" r:id="rId21"/>
    <p:sldId id="308" r:id="rId22"/>
    <p:sldId id="311" r:id="rId23"/>
    <p:sldId id="310" r:id="rId24"/>
    <p:sldId id="312" r:id="rId25"/>
    <p:sldId id="313" r:id="rId26"/>
    <p:sldId id="314" r:id="rId27"/>
    <p:sldId id="316" r:id="rId28"/>
    <p:sldId id="315" r:id="rId29"/>
    <p:sldId id="317" r:id="rId30"/>
    <p:sldId id="318" r:id="rId31"/>
    <p:sldId id="319" r:id="rId32"/>
    <p:sldId id="320" r:id="rId33"/>
    <p:sldId id="289" r:id="rId34"/>
    <p:sldId id="321"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798096-478E-4768-B7AB-9793F85B585A}" type="datetimeFigureOut">
              <a:rPr lang="en-IN" smtClean="0"/>
              <a:t>19-11-2022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3664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68540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14168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60443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85572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572835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t>19-11-2022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710103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798096-478E-4768-B7AB-9793F85B585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456289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798096-478E-4768-B7AB-9793F85B585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404313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98096-478E-4768-B7AB-9793F85B585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9550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99583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98096-478E-4768-B7AB-9793F85B585A}"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38446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98096-478E-4768-B7AB-9793F85B585A}"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25365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798096-478E-4768-B7AB-9793F85B585A}"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67974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98096-478E-4768-B7AB-9793F85B585A}"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60862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036428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39963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798096-478E-4768-B7AB-9793F85B585A}" type="datetimeFigureOut">
              <a:rPr lang="en-IN" smtClean="0"/>
              <a:t>19-11-2022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3F4A7E-5647-48C8-BE54-6F4BBB4EB5D6}" type="slidenum">
              <a:rPr lang="en-IN" smtClean="0"/>
              <a:t>‹#›</a:t>
            </a:fld>
            <a:endParaRPr lang="en-IN"/>
          </a:p>
        </p:txBody>
      </p:sp>
    </p:spTree>
    <p:extLst>
      <p:ext uri="{BB962C8B-B14F-4D97-AF65-F5344CB8AC3E}">
        <p14:creationId xmlns:p14="http://schemas.microsoft.com/office/powerpoint/2010/main" val="2383205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984C-4392-E434-4538-4698C7C7EC7A}"/>
              </a:ext>
            </a:extLst>
          </p:cNvPr>
          <p:cNvSpPr>
            <a:spLocks noGrp="1"/>
          </p:cNvSpPr>
          <p:nvPr>
            <p:ph type="ctrTitle"/>
          </p:nvPr>
        </p:nvSpPr>
        <p:spPr>
          <a:xfrm>
            <a:off x="1683171" y="2436617"/>
            <a:ext cx="8825658" cy="1201732"/>
          </a:xfrm>
        </p:spPr>
        <p:txBody>
          <a:bodyPr/>
          <a:lstStyle/>
          <a:p>
            <a:pPr algn="ctr"/>
            <a:r>
              <a:rPr lang="en-US" dirty="0"/>
              <a:t>Malignant Comments Classification</a:t>
            </a:r>
            <a:endParaRPr lang="en-IN" dirty="0"/>
          </a:p>
        </p:txBody>
      </p:sp>
      <p:sp>
        <p:nvSpPr>
          <p:cNvPr id="3" name="Subtitle 2">
            <a:extLst>
              <a:ext uri="{FF2B5EF4-FFF2-40B4-BE49-F238E27FC236}">
                <a16:creationId xmlns:a16="http://schemas.microsoft.com/office/drawing/2014/main" id="{2A4FB026-5A1D-8052-16BB-D4550F87AC51}"/>
              </a:ext>
            </a:extLst>
          </p:cNvPr>
          <p:cNvSpPr>
            <a:spLocks noGrp="1"/>
          </p:cNvSpPr>
          <p:nvPr>
            <p:ph type="subTitle" idx="1"/>
          </p:nvPr>
        </p:nvSpPr>
        <p:spPr>
          <a:xfrm>
            <a:off x="2589119" y="5200891"/>
            <a:ext cx="8825658" cy="861420"/>
          </a:xfrm>
        </p:spPr>
        <p:txBody>
          <a:bodyPr/>
          <a:lstStyle/>
          <a:p>
            <a:pPr algn="r"/>
            <a:r>
              <a:rPr lang="en-US" dirty="0"/>
              <a:t>Prepared by</a:t>
            </a:r>
          </a:p>
          <a:p>
            <a:pPr algn="r"/>
            <a:r>
              <a:rPr lang="en-US" dirty="0"/>
              <a:t>SARTHAK GUPTA</a:t>
            </a:r>
            <a:endParaRPr lang="en-IN" dirty="0"/>
          </a:p>
        </p:txBody>
      </p:sp>
    </p:spTree>
    <p:extLst>
      <p:ext uri="{BB962C8B-B14F-4D97-AF65-F5344CB8AC3E}">
        <p14:creationId xmlns:p14="http://schemas.microsoft.com/office/powerpoint/2010/main" val="388874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3FAF-4E3D-FDDE-63BC-2A91759F04EE}"/>
              </a:ext>
            </a:extLst>
          </p:cNvPr>
          <p:cNvSpPr>
            <a:spLocks noGrp="1"/>
          </p:cNvSpPr>
          <p:nvPr>
            <p:ph type="title"/>
          </p:nvPr>
        </p:nvSpPr>
        <p:spPr/>
        <p:txBody>
          <a:bodyPr/>
          <a:lstStyle/>
          <a:p>
            <a:r>
              <a:rPr lang="en-US" dirty="0"/>
              <a:t>Dataset Description</a:t>
            </a:r>
            <a:endParaRPr lang="en-IN" dirty="0"/>
          </a:p>
        </p:txBody>
      </p:sp>
      <p:pic>
        <p:nvPicPr>
          <p:cNvPr id="8" name="Picture 7">
            <a:extLst>
              <a:ext uri="{FF2B5EF4-FFF2-40B4-BE49-F238E27FC236}">
                <a16:creationId xmlns:a16="http://schemas.microsoft.com/office/drawing/2014/main" id="{44B34440-4D4B-5605-B245-E6088AD1237F}"/>
              </a:ext>
            </a:extLst>
          </p:cNvPr>
          <p:cNvPicPr>
            <a:picLocks noChangeAspect="1"/>
          </p:cNvPicPr>
          <p:nvPr/>
        </p:nvPicPr>
        <p:blipFill>
          <a:blip r:embed="rId2"/>
          <a:stretch>
            <a:fillRect/>
          </a:stretch>
        </p:blipFill>
        <p:spPr>
          <a:xfrm>
            <a:off x="924024" y="1697767"/>
            <a:ext cx="4544523" cy="2756627"/>
          </a:xfrm>
          <a:prstGeom prst="rect">
            <a:avLst/>
          </a:prstGeom>
        </p:spPr>
      </p:pic>
      <p:pic>
        <p:nvPicPr>
          <p:cNvPr id="9" name="Picture 8">
            <a:extLst>
              <a:ext uri="{FF2B5EF4-FFF2-40B4-BE49-F238E27FC236}">
                <a16:creationId xmlns:a16="http://schemas.microsoft.com/office/drawing/2014/main" id="{73168A93-DB59-C727-4027-380DF3276E51}"/>
              </a:ext>
            </a:extLst>
          </p:cNvPr>
          <p:cNvPicPr>
            <a:picLocks noChangeAspect="1"/>
          </p:cNvPicPr>
          <p:nvPr/>
        </p:nvPicPr>
        <p:blipFill>
          <a:blip r:embed="rId3"/>
          <a:stretch>
            <a:fillRect/>
          </a:stretch>
        </p:blipFill>
        <p:spPr>
          <a:xfrm>
            <a:off x="6357171" y="1527960"/>
            <a:ext cx="4544523" cy="1245588"/>
          </a:xfrm>
          <a:prstGeom prst="rect">
            <a:avLst/>
          </a:prstGeom>
        </p:spPr>
      </p:pic>
      <p:pic>
        <p:nvPicPr>
          <p:cNvPr id="10" name="Picture 2">
            <a:extLst>
              <a:ext uri="{FF2B5EF4-FFF2-40B4-BE49-F238E27FC236}">
                <a16:creationId xmlns:a16="http://schemas.microsoft.com/office/drawing/2014/main" id="{D2E91DD2-0C1C-95EC-0456-9ADBAA58CB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171" y="2972403"/>
            <a:ext cx="4991844" cy="36980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2FB74CE-EDDE-BA3F-45CE-E276C777A43C}"/>
              </a:ext>
            </a:extLst>
          </p:cNvPr>
          <p:cNvPicPr>
            <a:picLocks noChangeAspect="1"/>
          </p:cNvPicPr>
          <p:nvPr/>
        </p:nvPicPr>
        <p:blipFill>
          <a:blip r:embed="rId5"/>
          <a:stretch>
            <a:fillRect/>
          </a:stretch>
        </p:blipFill>
        <p:spPr>
          <a:xfrm>
            <a:off x="121292" y="4880009"/>
            <a:ext cx="4988283" cy="1146144"/>
          </a:xfrm>
          <a:prstGeom prst="rect">
            <a:avLst/>
          </a:prstGeom>
        </p:spPr>
      </p:pic>
      <p:pic>
        <p:nvPicPr>
          <p:cNvPr id="12" name="Picture 11">
            <a:extLst>
              <a:ext uri="{FF2B5EF4-FFF2-40B4-BE49-F238E27FC236}">
                <a16:creationId xmlns:a16="http://schemas.microsoft.com/office/drawing/2014/main" id="{2F27D451-8691-910B-A4B3-920CE7BC1DAD}"/>
              </a:ext>
            </a:extLst>
          </p:cNvPr>
          <p:cNvPicPr>
            <a:picLocks noChangeAspect="1"/>
          </p:cNvPicPr>
          <p:nvPr/>
        </p:nvPicPr>
        <p:blipFill>
          <a:blip r:embed="rId6"/>
          <a:stretch>
            <a:fillRect/>
          </a:stretch>
        </p:blipFill>
        <p:spPr>
          <a:xfrm>
            <a:off x="526766" y="6271919"/>
            <a:ext cx="5304502" cy="353235"/>
          </a:xfrm>
          <a:prstGeom prst="rect">
            <a:avLst/>
          </a:prstGeom>
        </p:spPr>
      </p:pic>
    </p:spTree>
    <p:extLst>
      <p:ext uri="{BB962C8B-B14F-4D97-AF65-F5344CB8AC3E}">
        <p14:creationId xmlns:p14="http://schemas.microsoft.com/office/powerpoint/2010/main" val="189223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A328EFB6-2E07-5235-489F-99FBCE9CFA2F}"/>
              </a:ext>
            </a:extLst>
          </p:cNvPr>
          <p:cNvSpPr>
            <a:spLocks noGrp="1"/>
          </p:cNvSpPr>
          <p:nvPr>
            <p:ph idx="1"/>
          </p:nvPr>
        </p:nvSpPr>
        <p:spPr/>
        <p:txBody>
          <a:bodyPr>
            <a:normAutofit/>
          </a:bodyPr>
          <a:lstStyle/>
          <a:p>
            <a:pPr marL="342900" indent="-342900">
              <a:buFont typeface="+mj-lt"/>
              <a:buAutoNum type="arabicPeriod"/>
            </a:pPr>
            <a:r>
              <a:rPr lang="en-US" dirty="0"/>
              <a:t>Univariate </a:t>
            </a:r>
            <a:r>
              <a:rPr lang="en-US" dirty="0" err="1"/>
              <a:t>Analy</a:t>
            </a:r>
            <a:r>
              <a:rPr lang="en-IN" dirty="0"/>
              <a:t>Univariate Analysis</a:t>
            </a:r>
          </a:p>
          <a:p>
            <a:pPr marL="285750" indent="-285750">
              <a:buFont typeface="Wingdings" panose="05000000000000000000" pitchFamily="2" charset="2"/>
              <a:buChar char="ü"/>
            </a:pPr>
            <a:r>
              <a:rPr lang="en-IN" dirty="0"/>
              <a:t>Using Count-plot</a:t>
            </a:r>
          </a:p>
          <a:p>
            <a:pPr marR="0" lvl="0" fontAlgn="auto">
              <a:lnSpc>
                <a:spcPct val="100000"/>
              </a:lnSpc>
              <a:buFont typeface="+mj-lt"/>
              <a:buAutoNum type="arabicPeriod" startAt="2"/>
              <a:tabLst/>
              <a:defRPr/>
            </a:pPr>
            <a:r>
              <a:rPr lang="en-IN" dirty="0"/>
              <a:t>Bivariate Analysis (for comparison between two features)</a:t>
            </a:r>
          </a:p>
          <a:p>
            <a:pPr marL="285750" indent="-285750">
              <a:buFont typeface="Wingdings" panose="05000000000000000000" pitchFamily="2" charset="2"/>
              <a:buChar char="ü"/>
              <a:defRPr/>
            </a:pPr>
            <a:r>
              <a:rPr lang="en-IN" dirty="0"/>
              <a:t>Using Bar-plot</a:t>
            </a:r>
          </a:p>
          <a:p>
            <a:pPr marR="0" lvl="0" fontAlgn="auto">
              <a:lnSpc>
                <a:spcPct val="100000"/>
              </a:lnSpc>
              <a:buFont typeface="+mj-lt"/>
              <a:buAutoNum type="arabicPeriod" startAt="3"/>
              <a:tabLst/>
              <a:defRPr/>
            </a:pPr>
            <a:r>
              <a:rPr lang="en-IN" dirty="0"/>
              <a:t>Multivariate Analysis</a:t>
            </a:r>
          </a:p>
          <a:p>
            <a:pPr marL="285750" indent="-285750">
              <a:buFont typeface="Wingdings" panose="05000000000000000000" pitchFamily="2" charset="2"/>
              <a:buChar char="ü"/>
              <a:defRPr/>
            </a:pPr>
            <a:r>
              <a:rPr lang="en-IN" dirty="0"/>
              <a:t>Using Pie-plot (comparison between all features)</a:t>
            </a:r>
          </a:p>
          <a:p>
            <a:pPr marL="285750" indent="-285750">
              <a:buFont typeface="Wingdings" panose="05000000000000000000" pitchFamily="2" charset="2"/>
              <a:buChar char="ü"/>
              <a:defRPr/>
            </a:pPr>
            <a:r>
              <a:rPr lang="en-IN" dirty="0"/>
              <a:t>Using Pair-plot (comparison between all features)</a:t>
            </a:r>
          </a:p>
        </p:txBody>
      </p:sp>
    </p:spTree>
    <p:extLst>
      <p:ext uri="{BB962C8B-B14F-4D97-AF65-F5344CB8AC3E}">
        <p14:creationId xmlns:p14="http://schemas.microsoft.com/office/powerpoint/2010/main" val="471623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a:xfrm>
            <a:off x="1154954" y="983293"/>
            <a:ext cx="8761413" cy="706964"/>
          </a:xfrm>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A328EFB6-2E07-5235-489F-99FBCE9CFA2F}"/>
              </a:ext>
            </a:extLst>
          </p:cNvPr>
          <p:cNvSpPr>
            <a:spLocks noGrp="1"/>
          </p:cNvSpPr>
          <p:nvPr>
            <p:ph idx="1"/>
          </p:nvPr>
        </p:nvSpPr>
        <p:spPr/>
        <p:txBody>
          <a:bodyPr/>
          <a:lstStyle/>
          <a:p>
            <a:r>
              <a:rPr lang="en-IN" dirty="0"/>
              <a:t>Univariate Analysis</a:t>
            </a:r>
          </a:p>
        </p:txBody>
      </p:sp>
      <p:sp>
        <p:nvSpPr>
          <p:cNvPr id="4" name="Slide Number Placeholder 4">
            <a:extLst>
              <a:ext uri="{FF2B5EF4-FFF2-40B4-BE49-F238E27FC236}">
                <a16:creationId xmlns:a16="http://schemas.microsoft.com/office/drawing/2014/main" id="{28BCB088-6723-4AA3-6ECF-3316FAE9079B}"/>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12</a:t>
            </a:fld>
            <a:endParaRPr lang="en-US" dirty="0"/>
          </a:p>
        </p:txBody>
      </p:sp>
      <p:pic>
        <p:nvPicPr>
          <p:cNvPr id="10" name="Picture 9">
            <a:extLst>
              <a:ext uri="{FF2B5EF4-FFF2-40B4-BE49-F238E27FC236}">
                <a16:creationId xmlns:a16="http://schemas.microsoft.com/office/drawing/2014/main" id="{2B31D55A-C07E-87B5-07CC-B00E9DC1A22C}"/>
              </a:ext>
            </a:extLst>
          </p:cNvPr>
          <p:cNvPicPr>
            <a:picLocks noChangeAspect="1"/>
          </p:cNvPicPr>
          <p:nvPr/>
        </p:nvPicPr>
        <p:blipFill>
          <a:blip r:embed="rId2"/>
          <a:stretch>
            <a:fillRect/>
          </a:stretch>
        </p:blipFill>
        <p:spPr>
          <a:xfrm>
            <a:off x="1848260" y="2911885"/>
            <a:ext cx="2202079" cy="527391"/>
          </a:xfrm>
          <a:prstGeom prst="rect">
            <a:avLst/>
          </a:prstGeom>
        </p:spPr>
      </p:pic>
      <p:pic>
        <p:nvPicPr>
          <p:cNvPr id="11" name="Picture 10">
            <a:extLst>
              <a:ext uri="{FF2B5EF4-FFF2-40B4-BE49-F238E27FC236}">
                <a16:creationId xmlns:a16="http://schemas.microsoft.com/office/drawing/2014/main" id="{88DA36E1-4F42-5ABC-4D75-A5BC0EDB11F7}"/>
              </a:ext>
            </a:extLst>
          </p:cNvPr>
          <p:cNvPicPr>
            <a:picLocks noChangeAspect="1"/>
          </p:cNvPicPr>
          <p:nvPr/>
        </p:nvPicPr>
        <p:blipFill>
          <a:blip r:embed="rId3"/>
          <a:stretch>
            <a:fillRect/>
          </a:stretch>
        </p:blipFill>
        <p:spPr>
          <a:xfrm>
            <a:off x="2031216" y="3755980"/>
            <a:ext cx="1836166" cy="401897"/>
          </a:xfrm>
          <a:prstGeom prst="rect">
            <a:avLst/>
          </a:prstGeom>
        </p:spPr>
      </p:pic>
      <p:pic>
        <p:nvPicPr>
          <p:cNvPr id="12" name="Picture 2">
            <a:extLst>
              <a:ext uri="{FF2B5EF4-FFF2-40B4-BE49-F238E27FC236}">
                <a16:creationId xmlns:a16="http://schemas.microsoft.com/office/drawing/2014/main" id="{04A00C94-363D-84E4-8019-C8CCA2C41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635" y="4413550"/>
            <a:ext cx="2259544" cy="20348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DEE7002-DFC2-BB90-D717-FD80EDB261E0}"/>
              </a:ext>
            </a:extLst>
          </p:cNvPr>
          <p:cNvPicPr>
            <a:picLocks noChangeAspect="1"/>
          </p:cNvPicPr>
          <p:nvPr/>
        </p:nvPicPr>
        <p:blipFill>
          <a:blip r:embed="rId5"/>
          <a:stretch>
            <a:fillRect/>
          </a:stretch>
        </p:blipFill>
        <p:spPr>
          <a:xfrm>
            <a:off x="5970123" y="2885327"/>
            <a:ext cx="2090706" cy="531379"/>
          </a:xfrm>
          <a:prstGeom prst="rect">
            <a:avLst/>
          </a:prstGeom>
        </p:spPr>
      </p:pic>
      <p:pic>
        <p:nvPicPr>
          <p:cNvPr id="14" name="Picture 13">
            <a:extLst>
              <a:ext uri="{FF2B5EF4-FFF2-40B4-BE49-F238E27FC236}">
                <a16:creationId xmlns:a16="http://schemas.microsoft.com/office/drawing/2014/main" id="{1874AC4B-B42C-BFC3-03FA-61C2D0A74D57}"/>
              </a:ext>
            </a:extLst>
          </p:cNvPr>
          <p:cNvPicPr>
            <a:picLocks noChangeAspect="1"/>
          </p:cNvPicPr>
          <p:nvPr/>
        </p:nvPicPr>
        <p:blipFill>
          <a:blip r:embed="rId6"/>
          <a:stretch>
            <a:fillRect/>
          </a:stretch>
        </p:blipFill>
        <p:spPr>
          <a:xfrm>
            <a:off x="6169911" y="3655335"/>
            <a:ext cx="1624313" cy="340263"/>
          </a:xfrm>
          <a:prstGeom prst="rect">
            <a:avLst/>
          </a:prstGeom>
        </p:spPr>
      </p:pic>
      <p:pic>
        <p:nvPicPr>
          <p:cNvPr id="15" name="Picture 4">
            <a:extLst>
              <a:ext uri="{FF2B5EF4-FFF2-40B4-BE49-F238E27FC236}">
                <a16:creationId xmlns:a16="http://schemas.microsoft.com/office/drawing/2014/main" id="{07C7B95E-7748-5780-30B4-6D527E724A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2296" y="4413551"/>
            <a:ext cx="2259544" cy="203487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BA5A39B1-88EF-523C-52EF-9825DA5F0702}"/>
              </a:ext>
            </a:extLst>
          </p:cNvPr>
          <p:cNvPicPr>
            <a:picLocks noChangeAspect="1"/>
          </p:cNvPicPr>
          <p:nvPr/>
        </p:nvPicPr>
        <p:blipFill>
          <a:blip r:embed="rId8"/>
          <a:stretch>
            <a:fillRect/>
          </a:stretch>
        </p:blipFill>
        <p:spPr>
          <a:xfrm>
            <a:off x="9631059" y="2873504"/>
            <a:ext cx="1983797" cy="531379"/>
          </a:xfrm>
          <a:prstGeom prst="rect">
            <a:avLst/>
          </a:prstGeom>
        </p:spPr>
      </p:pic>
      <p:pic>
        <p:nvPicPr>
          <p:cNvPr id="17" name="Picture 16">
            <a:extLst>
              <a:ext uri="{FF2B5EF4-FFF2-40B4-BE49-F238E27FC236}">
                <a16:creationId xmlns:a16="http://schemas.microsoft.com/office/drawing/2014/main" id="{AF091E71-BC0F-6CDC-4FB0-AEC9377B1AFA}"/>
              </a:ext>
            </a:extLst>
          </p:cNvPr>
          <p:cNvPicPr>
            <a:picLocks noChangeAspect="1"/>
          </p:cNvPicPr>
          <p:nvPr/>
        </p:nvPicPr>
        <p:blipFill>
          <a:blip r:embed="rId9"/>
          <a:stretch>
            <a:fillRect/>
          </a:stretch>
        </p:blipFill>
        <p:spPr>
          <a:xfrm>
            <a:off x="9916367" y="3674887"/>
            <a:ext cx="1550382" cy="353103"/>
          </a:xfrm>
          <a:prstGeom prst="rect">
            <a:avLst/>
          </a:prstGeom>
        </p:spPr>
      </p:pic>
      <p:pic>
        <p:nvPicPr>
          <p:cNvPr id="18" name="Picture 6">
            <a:extLst>
              <a:ext uri="{FF2B5EF4-FFF2-40B4-BE49-F238E27FC236}">
                <a16:creationId xmlns:a16="http://schemas.microsoft.com/office/drawing/2014/main" id="{A12B65DB-9BDB-4646-CD8B-42616AD672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93186" y="4413550"/>
            <a:ext cx="2259544" cy="203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86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A328EFB6-2E07-5235-489F-99FBCE9CFA2F}"/>
              </a:ext>
            </a:extLst>
          </p:cNvPr>
          <p:cNvSpPr>
            <a:spLocks noGrp="1"/>
          </p:cNvSpPr>
          <p:nvPr>
            <p:ph idx="1"/>
          </p:nvPr>
        </p:nvSpPr>
        <p:spPr/>
        <p:txBody>
          <a:bodyPr/>
          <a:lstStyle/>
          <a:p>
            <a:r>
              <a:rPr lang="en-IN" dirty="0"/>
              <a:t>Bivariate Analysis</a:t>
            </a:r>
          </a:p>
        </p:txBody>
      </p:sp>
      <p:pic>
        <p:nvPicPr>
          <p:cNvPr id="4" name="Picture 3">
            <a:extLst>
              <a:ext uri="{FF2B5EF4-FFF2-40B4-BE49-F238E27FC236}">
                <a16:creationId xmlns:a16="http://schemas.microsoft.com/office/drawing/2014/main" id="{54F3039E-9960-6BE3-AC6F-C1269F805632}"/>
              </a:ext>
            </a:extLst>
          </p:cNvPr>
          <p:cNvPicPr>
            <a:picLocks noChangeAspect="1"/>
          </p:cNvPicPr>
          <p:nvPr/>
        </p:nvPicPr>
        <p:blipFill>
          <a:blip r:embed="rId2"/>
          <a:stretch>
            <a:fillRect/>
          </a:stretch>
        </p:blipFill>
        <p:spPr>
          <a:xfrm>
            <a:off x="896630" y="3123967"/>
            <a:ext cx="4601217" cy="3658111"/>
          </a:xfrm>
          <a:prstGeom prst="rect">
            <a:avLst/>
          </a:prstGeom>
        </p:spPr>
      </p:pic>
      <p:pic>
        <p:nvPicPr>
          <p:cNvPr id="6" name="Picture 5">
            <a:extLst>
              <a:ext uri="{FF2B5EF4-FFF2-40B4-BE49-F238E27FC236}">
                <a16:creationId xmlns:a16="http://schemas.microsoft.com/office/drawing/2014/main" id="{F98AEE82-34B2-D010-9FA0-01150DC2AA83}"/>
              </a:ext>
            </a:extLst>
          </p:cNvPr>
          <p:cNvPicPr>
            <a:picLocks noChangeAspect="1"/>
          </p:cNvPicPr>
          <p:nvPr/>
        </p:nvPicPr>
        <p:blipFill>
          <a:blip r:embed="rId3"/>
          <a:stretch>
            <a:fillRect/>
          </a:stretch>
        </p:blipFill>
        <p:spPr>
          <a:xfrm>
            <a:off x="6496764" y="3142732"/>
            <a:ext cx="4696480" cy="3715268"/>
          </a:xfrm>
          <a:prstGeom prst="rect">
            <a:avLst/>
          </a:prstGeom>
        </p:spPr>
      </p:pic>
    </p:spTree>
    <p:extLst>
      <p:ext uri="{BB962C8B-B14F-4D97-AF65-F5344CB8AC3E}">
        <p14:creationId xmlns:p14="http://schemas.microsoft.com/office/powerpoint/2010/main" val="201441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A328EFB6-2E07-5235-489F-99FBCE9CFA2F}"/>
              </a:ext>
            </a:extLst>
          </p:cNvPr>
          <p:cNvSpPr>
            <a:spLocks noGrp="1"/>
          </p:cNvSpPr>
          <p:nvPr>
            <p:ph idx="1"/>
          </p:nvPr>
        </p:nvSpPr>
        <p:spPr/>
        <p:txBody>
          <a:bodyPr/>
          <a:lstStyle/>
          <a:p>
            <a:r>
              <a:rPr lang="en-IN" dirty="0"/>
              <a:t>Multivariate Analysis</a:t>
            </a:r>
          </a:p>
        </p:txBody>
      </p:sp>
      <p:pic>
        <p:nvPicPr>
          <p:cNvPr id="5" name="Picture 4">
            <a:extLst>
              <a:ext uri="{FF2B5EF4-FFF2-40B4-BE49-F238E27FC236}">
                <a16:creationId xmlns:a16="http://schemas.microsoft.com/office/drawing/2014/main" id="{4567BF5B-593D-2E0A-8D99-4DBCAB3B7D71}"/>
              </a:ext>
            </a:extLst>
          </p:cNvPr>
          <p:cNvPicPr>
            <a:picLocks noChangeAspect="1"/>
          </p:cNvPicPr>
          <p:nvPr/>
        </p:nvPicPr>
        <p:blipFill>
          <a:blip r:embed="rId2"/>
          <a:stretch>
            <a:fillRect/>
          </a:stretch>
        </p:blipFill>
        <p:spPr>
          <a:xfrm>
            <a:off x="4081112" y="2580052"/>
            <a:ext cx="6955934" cy="3439747"/>
          </a:xfrm>
          <a:prstGeom prst="rect">
            <a:avLst/>
          </a:prstGeom>
        </p:spPr>
      </p:pic>
      <p:pic>
        <p:nvPicPr>
          <p:cNvPr id="7" name="Picture 6">
            <a:extLst>
              <a:ext uri="{FF2B5EF4-FFF2-40B4-BE49-F238E27FC236}">
                <a16:creationId xmlns:a16="http://schemas.microsoft.com/office/drawing/2014/main" id="{8AC5FDEC-11C8-CF0E-689D-D5B345E9347B}"/>
              </a:ext>
            </a:extLst>
          </p:cNvPr>
          <p:cNvPicPr>
            <a:picLocks noChangeAspect="1"/>
          </p:cNvPicPr>
          <p:nvPr/>
        </p:nvPicPr>
        <p:blipFill>
          <a:blip r:embed="rId3"/>
          <a:stretch>
            <a:fillRect/>
          </a:stretch>
        </p:blipFill>
        <p:spPr>
          <a:xfrm>
            <a:off x="1996559" y="6162376"/>
            <a:ext cx="9412013" cy="438211"/>
          </a:xfrm>
          <a:prstGeom prst="rect">
            <a:avLst/>
          </a:prstGeom>
        </p:spPr>
      </p:pic>
    </p:spTree>
    <p:extLst>
      <p:ext uri="{BB962C8B-B14F-4D97-AF65-F5344CB8AC3E}">
        <p14:creationId xmlns:p14="http://schemas.microsoft.com/office/powerpoint/2010/main" val="258860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A328EFB6-2E07-5235-489F-99FBCE9CFA2F}"/>
              </a:ext>
            </a:extLst>
          </p:cNvPr>
          <p:cNvSpPr>
            <a:spLocks noGrp="1"/>
          </p:cNvSpPr>
          <p:nvPr>
            <p:ph idx="1"/>
          </p:nvPr>
        </p:nvSpPr>
        <p:spPr/>
        <p:txBody>
          <a:bodyPr/>
          <a:lstStyle/>
          <a:p>
            <a:r>
              <a:rPr lang="en-IN" dirty="0"/>
              <a:t>Multivariate Analysis</a:t>
            </a:r>
          </a:p>
        </p:txBody>
      </p:sp>
      <p:pic>
        <p:nvPicPr>
          <p:cNvPr id="4" name="Picture 2">
            <a:extLst>
              <a:ext uri="{FF2B5EF4-FFF2-40B4-BE49-F238E27FC236}">
                <a16:creationId xmlns:a16="http://schemas.microsoft.com/office/drawing/2014/main" id="{F1397D44-A051-69CA-3152-C831068B5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761" y="2385124"/>
            <a:ext cx="7854203" cy="37382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FCF9304-D0D9-8A10-3762-BB35CCE1F9A2}"/>
              </a:ext>
            </a:extLst>
          </p:cNvPr>
          <p:cNvPicPr>
            <a:picLocks noChangeAspect="1"/>
          </p:cNvPicPr>
          <p:nvPr/>
        </p:nvPicPr>
        <p:blipFill>
          <a:blip r:embed="rId3"/>
          <a:stretch>
            <a:fillRect/>
          </a:stretch>
        </p:blipFill>
        <p:spPr>
          <a:xfrm>
            <a:off x="3877498" y="6209852"/>
            <a:ext cx="4248743" cy="438211"/>
          </a:xfrm>
          <a:prstGeom prst="rect">
            <a:avLst/>
          </a:prstGeom>
        </p:spPr>
      </p:pic>
    </p:spTree>
    <p:extLst>
      <p:ext uri="{BB962C8B-B14F-4D97-AF65-F5344CB8AC3E}">
        <p14:creationId xmlns:p14="http://schemas.microsoft.com/office/powerpoint/2010/main" val="1273114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Co-Relation</a:t>
            </a:r>
            <a:endParaRPr lang="en-IN" dirty="0"/>
          </a:p>
        </p:txBody>
      </p:sp>
      <p:sp>
        <p:nvSpPr>
          <p:cNvPr id="3" name="Content Placeholder 2">
            <a:extLst>
              <a:ext uri="{FF2B5EF4-FFF2-40B4-BE49-F238E27FC236}">
                <a16:creationId xmlns:a16="http://schemas.microsoft.com/office/drawing/2014/main" id="{EC140B08-6657-D97B-2C93-418BF05EF3CB}"/>
              </a:ext>
            </a:extLst>
          </p:cNvPr>
          <p:cNvSpPr>
            <a:spLocks noGrp="1"/>
          </p:cNvSpPr>
          <p:nvPr>
            <p:ph idx="1"/>
          </p:nvPr>
        </p:nvSpPr>
        <p:spPr>
          <a:xfrm>
            <a:off x="1154954" y="2603500"/>
            <a:ext cx="10597492" cy="3416300"/>
          </a:xfrm>
        </p:spPr>
        <p:txBody>
          <a:bodyPr/>
          <a:lstStyle/>
          <a:p>
            <a:r>
              <a:rPr lang="en-US" dirty="0"/>
              <a:t>All three is checked for relation between features. </a:t>
            </a:r>
          </a:p>
          <a:p>
            <a:r>
              <a:rPr lang="en-US" dirty="0"/>
              <a:t>Also Checked through Visualization (</a:t>
            </a:r>
            <a:r>
              <a:rPr lang="en-US" dirty="0" err="1"/>
              <a:t>HeatMap</a:t>
            </a:r>
            <a:r>
              <a:rPr lang="en-US" dirty="0"/>
              <a:t>)</a:t>
            </a:r>
          </a:p>
        </p:txBody>
      </p:sp>
      <p:pic>
        <p:nvPicPr>
          <p:cNvPr id="5" name="Picture 4">
            <a:extLst>
              <a:ext uri="{FF2B5EF4-FFF2-40B4-BE49-F238E27FC236}">
                <a16:creationId xmlns:a16="http://schemas.microsoft.com/office/drawing/2014/main" id="{19F5B1F0-7ABC-A359-70AA-DAF6F1A4014E}"/>
              </a:ext>
            </a:extLst>
          </p:cNvPr>
          <p:cNvPicPr>
            <a:picLocks noChangeAspect="1"/>
          </p:cNvPicPr>
          <p:nvPr/>
        </p:nvPicPr>
        <p:blipFill>
          <a:blip r:embed="rId2"/>
          <a:stretch>
            <a:fillRect/>
          </a:stretch>
        </p:blipFill>
        <p:spPr>
          <a:xfrm>
            <a:off x="3077136" y="3429000"/>
            <a:ext cx="6037728" cy="2737202"/>
          </a:xfrm>
          <a:prstGeom prst="rect">
            <a:avLst/>
          </a:prstGeom>
        </p:spPr>
      </p:pic>
    </p:spTree>
    <p:extLst>
      <p:ext uri="{BB962C8B-B14F-4D97-AF65-F5344CB8AC3E}">
        <p14:creationId xmlns:p14="http://schemas.microsoft.com/office/powerpoint/2010/main" val="283601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Co-Relation</a:t>
            </a:r>
            <a:endParaRPr lang="en-IN" dirty="0"/>
          </a:p>
        </p:txBody>
      </p:sp>
      <p:pic>
        <p:nvPicPr>
          <p:cNvPr id="7" name="Picture 6">
            <a:extLst>
              <a:ext uri="{FF2B5EF4-FFF2-40B4-BE49-F238E27FC236}">
                <a16:creationId xmlns:a16="http://schemas.microsoft.com/office/drawing/2014/main" id="{ABD0F3B2-2762-9B56-0093-D36422500569}"/>
              </a:ext>
            </a:extLst>
          </p:cNvPr>
          <p:cNvPicPr>
            <a:picLocks noChangeAspect="1"/>
          </p:cNvPicPr>
          <p:nvPr/>
        </p:nvPicPr>
        <p:blipFill>
          <a:blip r:embed="rId2"/>
          <a:stretch>
            <a:fillRect/>
          </a:stretch>
        </p:blipFill>
        <p:spPr>
          <a:xfrm>
            <a:off x="3944908" y="1903735"/>
            <a:ext cx="5051675" cy="973717"/>
          </a:xfrm>
          <a:prstGeom prst="rect">
            <a:avLst/>
          </a:prstGeom>
        </p:spPr>
      </p:pic>
      <p:pic>
        <p:nvPicPr>
          <p:cNvPr id="8" name="Picture 2">
            <a:extLst>
              <a:ext uri="{FF2B5EF4-FFF2-40B4-BE49-F238E27FC236}">
                <a16:creationId xmlns:a16="http://schemas.microsoft.com/office/drawing/2014/main" id="{36EC3F89-7F6D-AB2D-3CDE-94A12AF0F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958" y="3100555"/>
            <a:ext cx="7164555" cy="3461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310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Outcome of Co-relation</a:t>
            </a:r>
            <a:endParaRPr lang="en-IN" dirty="0"/>
          </a:p>
        </p:txBody>
      </p:sp>
      <p:pic>
        <p:nvPicPr>
          <p:cNvPr id="3" name="Picture 2">
            <a:extLst>
              <a:ext uri="{FF2B5EF4-FFF2-40B4-BE49-F238E27FC236}">
                <a16:creationId xmlns:a16="http://schemas.microsoft.com/office/drawing/2014/main" id="{55ECA5E4-2F76-BB3D-EB58-0F8493CC5EA1}"/>
              </a:ext>
            </a:extLst>
          </p:cNvPr>
          <p:cNvPicPr>
            <a:picLocks noChangeAspect="1"/>
          </p:cNvPicPr>
          <p:nvPr/>
        </p:nvPicPr>
        <p:blipFill>
          <a:blip r:embed="rId2"/>
          <a:stretch>
            <a:fillRect/>
          </a:stretch>
        </p:blipFill>
        <p:spPr>
          <a:xfrm>
            <a:off x="972151" y="2437278"/>
            <a:ext cx="9346131" cy="3272517"/>
          </a:xfrm>
          <a:prstGeom prst="rect">
            <a:avLst/>
          </a:prstGeom>
        </p:spPr>
      </p:pic>
    </p:spTree>
    <p:extLst>
      <p:ext uri="{BB962C8B-B14F-4D97-AF65-F5344CB8AC3E}">
        <p14:creationId xmlns:p14="http://schemas.microsoft.com/office/powerpoint/2010/main" val="67687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id="{3C957D68-1440-2A01-212A-3FA59ACBC72D}"/>
              </a:ext>
            </a:extLst>
          </p:cNvPr>
          <p:cNvPicPr>
            <a:picLocks noChangeAspect="1"/>
          </p:cNvPicPr>
          <p:nvPr/>
        </p:nvPicPr>
        <p:blipFill>
          <a:blip r:embed="rId2"/>
          <a:stretch>
            <a:fillRect/>
          </a:stretch>
        </p:blipFill>
        <p:spPr>
          <a:xfrm>
            <a:off x="6222592" y="1340370"/>
            <a:ext cx="2449188" cy="651648"/>
          </a:xfrm>
          <a:prstGeom prst="rect">
            <a:avLst/>
          </a:prstGeom>
        </p:spPr>
      </p:pic>
      <p:pic>
        <p:nvPicPr>
          <p:cNvPr id="5" name="Picture 4">
            <a:extLst>
              <a:ext uri="{FF2B5EF4-FFF2-40B4-BE49-F238E27FC236}">
                <a16:creationId xmlns:a16="http://schemas.microsoft.com/office/drawing/2014/main" id="{CF4AA7C2-85C6-B9BE-F084-6B7306E4500F}"/>
              </a:ext>
            </a:extLst>
          </p:cNvPr>
          <p:cNvPicPr>
            <a:picLocks noChangeAspect="1"/>
          </p:cNvPicPr>
          <p:nvPr/>
        </p:nvPicPr>
        <p:blipFill>
          <a:blip r:embed="rId3"/>
          <a:stretch>
            <a:fillRect/>
          </a:stretch>
        </p:blipFill>
        <p:spPr>
          <a:xfrm>
            <a:off x="1513835" y="2303404"/>
            <a:ext cx="9164329" cy="4467849"/>
          </a:xfrm>
          <a:prstGeom prst="rect">
            <a:avLst/>
          </a:prstGeom>
        </p:spPr>
      </p:pic>
    </p:spTree>
    <p:extLst>
      <p:ext uri="{BB962C8B-B14F-4D97-AF65-F5344CB8AC3E}">
        <p14:creationId xmlns:p14="http://schemas.microsoft.com/office/powerpoint/2010/main" val="11800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9A7-4EB2-EC95-2088-681CE77A72D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1766591E-21E3-E4CD-905F-E0031EA840B4}"/>
              </a:ext>
            </a:extLst>
          </p:cNvPr>
          <p:cNvSpPr>
            <a:spLocks noGrp="1"/>
          </p:cNvSpPr>
          <p:nvPr>
            <p:ph idx="1"/>
          </p:nvPr>
        </p:nvSpPr>
        <p:spPr>
          <a:xfrm>
            <a:off x="1122830" y="2468032"/>
            <a:ext cx="8825659" cy="3416300"/>
          </a:xfrm>
        </p:spPr>
        <p:txBody>
          <a:bodyPr>
            <a:noAutofit/>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Business Goal</a:t>
            </a:r>
          </a:p>
          <a:p>
            <a:pPr>
              <a:buFont typeface="Wingdings" panose="05000000000000000000" pitchFamily="2" charset="2"/>
              <a:buChar char="Ø"/>
            </a:pPr>
            <a:r>
              <a:rPr lang="en-US" dirty="0"/>
              <a:t>Technical Requirement</a:t>
            </a:r>
          </a:p>
          <a:p>
            <a:pPr>
              <a:buFont typeface="Wingdings" panose="05000000000000000000" pitchFamily="2" charset="2"/>
              <a:buChar char="Ø"/>
            </a:pPr>
            <a:r>
              <a:rPr lang="en-US" dirty="0"/>
              <a:t>Exploratory Data Analysis (EDA) </a:t>
            </a:r>
          </a:p>
          <a:p>
            <a:pPr>
              <a:buFont typeface="Wingdings" panose="05000000000000000000" pitchFamily="2" charset="2"/>
              <a:buChar char="Ø"/>
            </a:pPr>
            <a:r>
              <a:rPr lang="en-US" dirty="0"/>
              <a:t>Data Cleaning</a:t>
            </a:r>
          </a:p>
          <a:p>
            <a:pPr>
              <a:buFont typeface="Wingdings" panose="05000000000000000000" pitchFamily="2" charset="2"/>
              <a:buChar char="Ø"/>
            </a:pPr>
            <a:r>
              <a:rPr lang="en-US" dirty="0"/>
              <a:t>Visualization</a:t>
            </a:r>
          </a:p>
          <a:p>
            <a:pPr>
              <a:buFont typeface="Wingdings" panose="05000000000000000000" pitchFamily="2" charset="2"/>
              <a:buChar char="Ø"/>
            </a:pPr>
            <a:r>
              <a:rPr lang="en-US" dirty="0"/>
              <a:t>Data Pre-Processing </a:t>
            </a:r>
          </a:p>
          <a:p>
            <a:pPr>
              <a:buFont typeface="Wingdings" panose="05000000000000000000" pitchFamily="2" charset="2"/>
              <a:buChar char="Ø"/>
            </a:pPr>
            <a:r>
              <a:rPr lang="en-US" dirty="0"/>
              <a:t>Built Model</a:t>
            </a:r>
          </a:p>
          <a:p>
            <a:pPr>
              <a:buFont typeface="Wingdings" panose="05000000000000000000" pitchFamily="2" charset="2"/>
              <a:buChar char="Ø"/>
            </a:pPr>
            <a:r>
              <a:rPr lang="en-US" dirty="0"/>
              <a:t>Saved Best Model</a:t>
            </a:r>
          </a:p>
          <a:p>
            <a:pPr>
              <a:buFont typeface="Wingdings" panose="05000000000000000000" pitchFamily="2" charset="2"/>
              <a:buChar char="Ø"/>
            </a:pPr>
            <a:r>
              <a:rPr lang="en-US" dirty="0"/>
              <a:t>Summary​</a:t>
            </a:r>
          </a:p>
        </p:txBody>
      </p:sp>
    </p:spTree>
    <p:extLst>
      <p:ext uri="{BB962C8B-B14F-4D97-AF65-F5344CB8AC3E}">
        <p14:creationId xmlns:p14="http://schemas.microsoft.com/office/powerpoint/2010/main" val="3480910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Data Pre-Processing</a:t>
            </a:r>
            <a:endParaRPr lang="en-IN" dirty="0"/>
          </a:p>
        </p:txBody>
      </p:sp>
      <p:pic>
        <p:nvPicPr>
          <p:cNvPr id="6" name="Picture 5">
            <a:extLst>
              <a:ext uri="{FF2B5EF4-FFF2-40B4-BE49-F238E27FC236}">
                <a16:creationId xmlns:a16="http://schemas.microsoft.com/office/drawing/2014/main" id="{E39D7ACC-7E83-33E7-3D0F-4973AF60889A}"/>
              </a:ext>
            </a:extLst>
          </p:cNvPr>
          <p:cNvPicPr>
            <a:picLocks noChangeAspect="1"/>
          </p:cNvPicPr>
          <p:nvPr/>
        </p:nvPicPr>
        <p:blipFill>
          <a:blip r:embed="rId2"/>
          <a:stretch>
            <a:fillRect/>
          </a:stretch>
        </p:blipFill>
        <p:spPr>
          <a:xfrm>
            <a:off x="1483065" y="2088226"/>
            <a:ext cx="7526182" cy="2816301"/>
          </a:xfrm>
          <a:prstGeom prst="rect">
            <a:avLst/>
          </a:prstGeom>
        </p:spPr>
      </p:pic>
      <p:pic>
        <p:nvPicPr>
          <p:cNvPr id="7" name="Picture 6">
            <a:extLst>
              <a:ext uri="{FF2B5EF4-FFF2-40B4-BE49-F238E27FC236}">
                <a16:creationId xmlns:a16="http://schemas.microsoft.com/office/drawing/2014/main" id="{3400794D-E202-3869-602B-003EFA08528D}"/>
              </a:ext>
            </a:extLst>
          </p:cNvPr>
          <p:cNvPicPr>
            <a:picLocks noChangeAspect="1"/>
          </p:cNvPicPr>
          <p:nvPr/>
        </p:nvPicPr>
        <p:blipFill>
          <a:blip r:embed="rId3"/>
          <a:stretch>
            <a:fillRect/>
          </a:stretch>
        </p:blipFill>
        <p:spPr>
          <a:xfrm>
            <a:off x="1483065" y="5049872"/>
            <a:ext cx="7526182" cy="1668919"/>
          </a:xfrm>
          <a:prstGeom prst="rect">
            <a:avLst/>
          </a:prstGeom>
        </p:spPr>
      </p:pic>
    </p:spTree>
    <p:extLst>
      <p:ext uri="{BB962C8B-B14F-4D97-AF65-F5344CB8AC3E}">
        <p14:creationId xmlns:p14="http://schemas.microsoft.com/office/powerpoint/2010/main" val="146058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Data Pre-Processing</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21</a:t>
            </a:fld>
            <a:endParaRPr lang="en-US" dirty="0"/>
          </a:p>
        </p:txBody>
      </p:sp>
      <p:pic>
        <p:nvPicPr>
          <p:cNvPr id="4" name="Picture 3">
            <a:extLst>
              <a:ext uri="{FF2B5EF4-FFF2-40B4-BE49-F238E27FC236}">
                <a16:creationId xmlns:a16="http://schemas.microsoft.com/office/drawing/2014/main" id="{F7E37BC2-2E98-9469-6860-ACCA8D421E5D}"/>
              </a:ext>
            </a:extLst>
          </p:cNvPr>
          <p:cNvPicPr>
            <a:picLocks noChangeAspect="1"/>
          </p:cNvPicPr>
          <p:nvPr/>
        </p:nvPicPr>
        <p:blipFill>
          <a:blip r:embed="rId2"/>
          <a:stretch>
            <a:fillRect/>
          </a:stretch>
        </p:blipFill>
        <p:spPr>
          <a:xfrm>
            <a:off x="1361232" y="1908941"/>
            <a:ext cx="3820367" cy="1436422"/>
          </a:xfrm>
          <a:prstGeom prst="rect">
            <a:avLst/>
          </a:prstGeom>
        </p:spPr>
      </p:pic>
      <p:pic>
        <p:nvPicPr>
          <p:cNvPr id="5" name="Picture 2">
            <a:extLst>
              <a:ext uri="{FF2B5EF4-FFF2-40B4-BE49-F238E27FC236}">
                <a16:creationId xmlns:a16="http://schemas.microsoft.com/office/drawing/2014/main" id="{F2812428-72D5-FFE1-0645-C28446CB8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232" y="3838614"/>
            <a:ext cx="3820367" cy="24370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1860E9F3-3C34-0D3F-BD26-CFA9985EF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9970" y="3838615"/>
            <a:ext cx="3734229" cy="243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2C86C06-206E-DB6F-7E27-936268921BA1}"/>
              </a:ext>
            </a:extLst>
          </p:cNvPr>
          <p:cNvPicPr>
            <a:picLocks noChangeAspect="1"/>
          </p:cNvPicPr>
          <p:nvPr/>
        </p:nvPicPr>
        <p:blipFill>
          <a:blip r:embed="rId5"/>
          <a:stretch>
            <a:fillRect/>
          </a:stretch>
        </p:blipFill>
        <p:spPr>
          <a:xfrm>
            <a:off x="6926184" y="1914506"/>
            <a:ext cx="4092336" cy="1449910"/>
          </a:xfrm>
          <a:prstGeom prst="rect">
            <a:avLst/>
          </a:prstGeom>
        </p:spPr>
      </p:pic>
    </p:spTree>
    <p:extLst>
      <p:ext uri="{BB962C8B-B14F-4D97-AF65-F5344CB8AC3E}">
        <p14:creationId xmlns:p14="http://schemas.microsoft.com/office/powerpoint/2010/main" val="2400007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Data Pre-Processing</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a16="http://schemas.microsoft.com/office/drawing/2014/main" id="{1DE0F9F7-36B8-DBAB-A2CF-7243F9B6AD59}"/>
              </a:ext>
            </a:extLst>
          </p:cNvPr>
          <p:cNvPicPr>
            <a:picLocks noChangeAspect="1"/>
          </p:cNvPicPr>
          <p:nvPr/>
        </p:nvPicPr>
        <p:blipFill>
          <a:blip r:embed="rId2"/>
          <a:stretch>
            <a:fillRect/>
          </a:stretch>
        </p:blipFill>
        <p:spPr>
          <a:xfrm>
            <a:off x="5925582" y="1261350"/>
            <a:ext cx="5239481" cy="1352739"/>
          </a:xfrm>
          <a:prstGeom prst="rect">
            <a:avLst/>
          </a:prstGeom>
        </p:spPr>
      </p:pic>
      <p:pic>
        <p:nvPicPr>
          <p:cNvPr id="5" name="Picture 4">
            <a:extLst>
              <a:ext uri="{FF2B5EF4-FFF2-40B4-BE49-F238E27FC236}">
                <a16:creationId xmlns:a16="http://schemas.microsoft.com/office/drawing/2014/main" id="{9C0258C1-0DB3-9B4C-C2D4-EC506717AE22}"/>
              </a:ext>
            </a:extLst>
          </p:cNvPr>
          <p:cNvPicPr>
            <a:picLocks noChangeAspect="1"/>
          </p:cNvPicPr>
          <p:nvPr/>
        </p:nvPicPr>
        <p:blipFill>
          <a:blip r:embed="rId3"/>
          <a:stretch>
            <a:fillRect/>
          </a:stretch>
        </p:blipFill>
        <p:spPr>
          <a:xfrm>
            <a:off x="1218828" y="2608367"/>
            <a:ext cx="8697539" cy="4163006"/>
          </a:xfrm>
          <a:prstGeom prst="rect">
            <a:avLst/>
          </a:prstGeom>
        </p:spPr>
      </p:pic>
    </p:spTree>
    <p:extLst>
      <p:ext uri="{BB962C8B-B14F-4D97-AF65-F5344CB8AC3E}">
        <p14:creationId xmlns:p14="http://schemas.microsoft.com/office/powerpoint/2010/main" val="4266044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Data Pre-Processing</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23</a:t>
            </a:fld>
            <a:endParaRPr lang="en-US" dirty="0"/>
          </a:p>
        </p:txBody>
      </p:sp>
      <p:pic>
        <p:nvPicPr>
          <p:cNvPr id="6" name="Picture 5">
            <a:extLst>
              <a:ext uri="{FF2B5EF4-FFF2-40B4-BE49-F238E27FC236}">
                <a16:creationId xmlns:a16="http://schemas.microsoft.com/office/drawing/2014/main" id="{7246F718-6ED2-434F-A8BE-DE3719DD3773}"/>
              </a:ext>
            </a:extLst>
          </p:cNvPr>
          <p:cNvPicPr>
            <a:picLocks noChangeAspect="1"/>
          </p:cNvPicPr>
          <p:nvPr/>
        </p:nvPicPr>
        <p:blipFill>
          <a:blip r:embed="rId2"/>
          <a:stretch>
            <a:fillRect/>
          </a:stretch>
        </p:blipFill>
        <p:spPr>
          <a:xfrm>
            <a:off x="961617" y="1768642"/>
            <a:ext cx="7758871" cy="3796895"/>
          </a:xfrm>
          <a:prstGeom prst="rect">
            <a:avLst/>
          </a:prstGeom>
        </p:spPr>
      </p:pic>
      <p:pic>
        <p:nvPicPr>
          <p:cNvPr id="7" name="Picture 6">
            <a:extLst>
              <a:ext uri="{FF2B5EF4-FFF2-40B4-BE49-F238E27FC236}">
                <a16:creationId xmlns:a16="http://schemas.microsoft.com/office/drawing/2014/main" id="{13ADA775-2E1C-B598-6520-E77B5995DDC5}"/>
              </a:ext>
            </a:extLst>
          </p:cNvPr>
          <p:cNvPicPr>
            <a:picLocks noChangeAspect="1"/>
          </p:cNvPicPr>
          <p:nvPr/>
        </p:nvPicPr>
        <p:blipFill>
          <a:blip r:embed="rId3"/>
          <a:stretch>
            <a:fillRect/>
          </a:stretch>
        </p:blipFill>
        <p:spPr>
          <a:xfrm>
            <a:off x="961617" y="5471309"/>
            <a:ext cx="3805148" cy="1386691"/>
          </a:xfrm>
          <a:prstGeom prst="rect">
            <a:avLst/>
          </a:prstGeom>
        </p:spPr>
      </p:pic>
      <p:pic>
        <p:nvPicPr>
          <p:cNvPr id="10" name="Picture 9">
            <a:extLst>
              <a:ext uri="{FF2B5EF4-FFF2-40B4-BE49-F238E27FC236}">
                <a16:creationId xmlns:a16="http://schemas.microsoft.com/office/drawing/2014/main" id="{3C1A894F-1EAD-FE94-0CC2-5E50B82D244E}"/>
              </a:ext>
            </a:extLst>
          </p:cNvPr>
          <p:cNvPicPr>
            <a:picLocks noChangeAspect="1"/>
          </p:cNvPicPr>
          <p:nvPr/>
        </p:nvPicPr>
        <p:blipFill>
          <a:blip r:embed="rId4"/>
          <a:stretch>
            <a:fillRect/>
          </a:stretch>
        </p:blipFill>
        <p:spPr>
          <a:xfrm>
            <a:off x="5592823" y="5761919"/>
            <a:ext cx="3664828" cy="899699"/>
          </a:xfrm>
          <a:prstGeom prst="rect">
            <a:avLst/>
          </a:prstGeom>
        </p:spPr>
      </p:pic>
    </p:spTree>
    <p:extLst>
      <p:ext uri="{BB962C8B-B14F-4D97-AF65-F5344CB8AC3E}">
        <p14:creationId xmlns:p14="http://schemas.microsoft.com/office/powerpoint/2010/main" val="2707765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24</a:t>
            </a:fld>
            <a:endParaRPr lang="en-US" dirty="0"/>
          </a:p>
        </p:txBody>
      </p:sp>
      <p:pic>
        <p:nvPicPr>
          <p:cNvPr id="4" name="Picture 3">
            <a:extLst>
              <a:ext uri="{FF2B5EF4-FFF2-40B4-BE49-F238E27FC236}">
                <a16:creationId xmlns:a16="http://schemas.microsoft.com/office/drawing/2014/main" id="{892FB720-4D35-80E5-848C-ED07E97F6443}"/>
              </a:ext>
            </a:extLst>
          </p:cNvPr>
          <p:cNvPicPr>
            <a:picLocks noChangeAspect="1"/>
          </p:cNvPicPr>
          <p:nvPr/>
        </p:nvPicPr>
        <p:blipFill>
          <a:blip r:embed="rId2"/>
          <a:stretch>
            <a:fillRect/>
          </a:stretch>
        </p:blipFill>
        <p:spPr>
          <a:xfrm>
            <a:off x="961125" y="2272553"/>
            <a:ext cx="10213806" cy="3823691"/>
          </a:xfrm>
          <a:prstGeom prst="rect">
            <a:avLst/>
          </a:prstGeom>
        </p:spPr>
      </p:pic>
    </p:spTree>
    <p:extLst>
      <p:ext uri="{BB962C8B-B14F-4D97-AF65-F5344CB8AC3E}">
        <p14:creationId xmlns:p14="http://schemas.microsoft.com/office/powerpoint/2010/main" val="117156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25</a:t>
            </a:fld>
            <a:endParaRPr lang="en-US" dirty="0"/>
          </a:p>
        </p:txBody>
      </p:sp>
      <p:pic>
        <p:nvPicPr>
          <p:cNvPr id="5" name="Picture 4">
            <a:extLst>
              <a:ext uri="{FF2B5EF4-FFF2-40B4-BE49-F238E27FC236}">
                <a16:creationId xmlns:a16="http://schemas.microsoft.com/office/drawing/2014/main" id="{8D4E510D-33B4-EE22-39D0-3CF9E71E7890}"/>
              </a:ext>
            </a:extLst>
          </p:cNvPr>
          <p:cNvPicPr>
            <a:picLocks noChangeAspect="1"/>
          </p:cNvPicPr>
          <p:nvPr/>
        </p:nvPicPr>
        <p:blipFill>
          <a:blip r:embed="rId2"/>
          <a:stretch>
            <a:fillRect/>
          </a:stretch>
        </p:blipFill>
        <p:spPr>
          <a:xfrm>
            <a:off x="511695" y="2326026"/>
            <a:ext cx="5926334" cy="4001058"/>
          </a:xfrm>
          <a:prstGeom prst="rect">
            <a:avLst/>
          </a:prstGeom>
        </p:spPr>
      </p:pic>
      <p:pic>
        <p:nvPicPr>
          <p:cNvPr id="6" name="Picture 5">
            <a:extLst>
              <a:ext uri="{FF2B5EF4-FFF2-40B4-BE49-F238E27FC236}">
                <a16:creationId xmlns:a16="http://schemas.microsoft.com/office/drawing/2014/main" id="{4A1904B9-8C2B-EEA6-0A19-A99747FC34DC}"/>
              </a:ext>
            </a:extLst>
          </p:cNvPr>
          <p:cNvPicPr>
            <a:picLocks noChangeAspect="1"/>
          </p:cNvPicPr>
          <p:nvPr/>
        </p:nvPicPr>
        <p:blipFill>
          <a:blip r:embed="rId3"/>
          <a:stretch>
            <a:fillRect/>
          </a:stretch>
        </p:blipFill>
        <p:spPr>
          <a:xfrm>
            <a:off x="6096000" y="2326026"/>
            <a:ext cx="6084621" cy="3972479"/>
          </a:xfrm>
          <a:prstGeom prst="rect">
            <a:avLst/>
          </a:prstGeom>
        </p:spPr>
      </p:pic>
    </p:spTree>
    <p:extLst>
      <p:ext uri="{BB962C8B-B14F-4D97-AF65-F5344CB8AC3E}">
        <p14:creationId xmlns:p14="http://schemas.microsoft.com/office/powerpoint/2010/main" val="73693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26</a:t>
            </a:fld>
            <a:endParaRPr lang="en-US" dirty="0"/>
          </a:p>
        </p:txBody>
      </p:sp>
      <p:pic>
        <p:nvPicPr>
          <p:cNvPr id="4" name="Picture 3">
            <a:extLst>
              <a:ext uri="{FF2B5EF4-FFF2-40B4-BE49-F238E27FC236}">
                <a16:creationId xmlns:a16="http://schemas.microsoft.com/office/drawing/2014/main" id="{7378D296-DF82-A5C7-E3CB-3BDA3B14D393}"/>
              </a:ext>
            </a:extLst>
          </p:cNvPr>
          <p:cNvPicPr>
            <a:picLocks noChangeAspect="1"/>
          </p:cNvPicPr>
          <p:nvPr/>
        </p:nvPicPr>
        <p:blipFill>
          <a:blip r:embed="rId2"/>
          <a:stretch>
            <a:fillRect/>
          </a:stretch>
        </p:blipFill>
        <p:spPr>
          <a:xfrm>
            <a:off x="232847" y="2246142"/>
            <a:ext cx="5619313" cy="4048690"/>
          </a:xfrm>
          <a:prstGeom prst="rect">
            <a:avLst/>
          </a:prstGeom>
        </p:spPr>
      </p:pic>
      <p:pic>
        <p:nvPicPr>
          <p:cNvPr id="5" name="Picture 4">
            <a:extLst>
              <a:ext uri="{FF2B5EF4-FFF2-40B4-BE49-F238E27FC236}">
                <a16:creationId xmlns:a16="http://schemas.microsoft.com/office/drawing/2014/main" id="{4992B112-7377-07D7-B593-7504F885C4F9}"/>
              </a:ext>
            </a:extLst>
          </p:cNvPr>
          <p:cNvPicPr>
            <a:picLocks noChangeAspect="1"/>
          </p:cNvPicPr>
          <p:nvPr/>
        </p:nvPicPr>
        <p:blipFill>
          <a:blip r:embed="rId3"/>
          <a:stretch>
            <a:fillRect/>
          </a:stretch>
        </p:blipFill>
        <p:spPr>
          <a:xfrm>
            <a:off x="5997767" y="2246142"/>
            <a:ext cx="6106377" cy="4210638"/>
          </a:xfrm>
          <a:prstGeom prst="rect">
            <a:avLst/>
          </a:prstGeom>
        </p:spPr>
      </p:pic>
    </p:spTree>
    <p:extLst>
      <p:ext uri="{BB962C8B-B14F-4D97-AF65-F5344CB8AC3E}">
        <p14:creationId xmlns:p14="http://schemas.microsoft.com/office/powerpoint/2010/main" val="3804527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27</a:t>
            </a:fld>
            <a:endParaRPr lang="en-US" dirty="0"/>
          </a:p>
        </p:txBody>
      </p:sp>
      <p:pic>
        <p:nvPicPr>
          <p:cNvPr id="4" name="Picture 3">
            <a:extLst>
              <a:ext uri="{FF2B5EF4-FFF2-40B4-BE49-F238E27FC236}">
                <a16:creationId xmlns:a16="http://schemas.microsoft.com/office/drawing/2014/main" id="{191276C2-31B5-E4E4-71D1-B8784632BC38}"/>
              </a:ext>
            </a:extLst>
          </p:cNvPr>
          <p:cNvPicPr>
            <a:picLocks noChangeAspect="1"/>
          </p:cNvPicPr>
          <p:nvPr/>
        </p:nvPicPr>
        <p:blipFill>
          <a:blip r:embed="rId2"/>
          <a:stretch>
            <a:fillRect/>
          </a:stretch>
        </p:blipFill>
        <p:spPr>
          <a:xfrm>
            <a:off x="246011" y="2314390"/>
            <a:ext cx="5481021" cy="4077269"/>
          </a:xfrm>
          <a:prstGeom prst="rect">
            <a:avLst/>
          </a:prstGeom>
        </p:spPr>
      </p:pic>
      <p:pic>
        <p:nvPicPr>
          <p:cNvPr id="5" name="Picture 4">
            <a:extLst>
              <a:ext uri="{FF2B5EF4-FFF2-40B4-BE49-F238E27FC236}">
                <a16:creationId xmlns:a16="http://schemas.microsoft.com/office/drawing/2014/main" id="{514653FD-1725-B9C9-4CD7-7677F928CE00}"/>
              </a:ext>
            </a:extLst>
          </p:cNvPr>
          <p:cNvPicPr>
            <a:picLocks noChangeAspect="1"/>
          </p:cNvPicPr>
          <p:nvPr/>
        </p:nvPicPr>
        <p:blipFill>
          <a:blip r:embed="rId3"/>
          <a:stretch>
            <a:fillRect/>
          </a:stretch>
        </p:blipFill>
        <p:spPr>
          <a:xfrm>
            <a:off x="5794691" y="2233415"/>
            <a:ext cx="6264196" cy="4239217"/>
          </a:xfrm>
          <a:prstGeom prst="rect">
            <a:avLst/>
          </a:prstGeom>
        </p:spPr>
      </p:pic>
    </p:spTree>
    <p:extLst>
      <p:ext uri="{BB962C8B-B14F-4D97-AF65-F5344CB8AC3E}">
        <p14:creationId xmlns:p14="http://schemas.microsoft.com/office/powerpoint/2010/main" val="46890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Cross Validation</a:t>
            </a:r>
            <a:endParaRPr lang="en-IN" dirty="0"/>
          </a:p>
        </p:txBody>
      </p:sp>
      <p:sp>
        <p:nvSpPr>
          <p:cNvPr id="3" name="Slide Number Placeholder 7">
            <a:extLst>
              <a:ext uri="{FF2B5EF4-FFF2-40B4-BE49-F238E27FC236}">
                <a16:creationId xmlns:a16="http://schemas.microsoft.com/office/drawing/2014/main"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28</a:t>
            </a:fld>
            <a:endParaRPr lang="en-US" dirty="0"/>
          </a:p>
        </p:txBody>
      </p:sp>
      <p:pic>
        <p:nvPicPr>
          <p:cNvPr id="4" name="Picture 3">
            <a:extLst>
              <a:ext uri="{FF2B5EF4-FFF2-40B4-BE49-F238E27FC236}">
                <a16:creationId xmlns:a16="http://schemas.microsoft.com/office/drawing/2014/main" id="{9029B921-20AD-C6D7-F483-9264EE1670A9}"/>
              </a:ext>
            </a:extLst>
          </p:cNvPr>
          <p:cNvPicPr>
            <a:picLocks noChangeAspect="1"/>
          </p:cNvPicPr>
          <p:nvPr/>
        </p:nvPicPr>
        <p:blipFill>
          <a:blip r:embed="rId2"/>
          <a:stretch>
            <a:fillRect/>
          </a:stretch>
        </p:blipFill>
        <p:spPr>
          <a:xfrm>
            <a:off x="6630180" y="2481014"/>
            <a:ext cx="5034057" cy="2514951"/>
          </a:xfrm>
          <a:prstGeom prst="rect">
            <a:avLst/>
          </a:prstGeom>
        </p:spPr>
      </p:pic>
      <p:pic>
        <p:nvPicPr>
          <p:cNvPr id="5" name="Picture 4">
            <a:extLst>
              <a:ext uri="{FF2B5EF4-FFF2-40B4-BE49-F238E27FC236}">
                <a16:creationId xmlns:a16="http://schemas.microsoft.com/office/drawing/2014/main" id="{806C1CC2-21F6-8E68-A238-C1ACD5C2C6F1}"/>
              </a:ext>
            </a:extLst>
          </p:cNvPr>
          <p:cNvPicPr>
            <a:picLocks noChangeAspect="1"/>
          </p:cNvPicPr>
          <p:nvPr/>
        </p:nvPicPr>
        <p:blipFill>
          <a:blip r:embed="rId3"/>
          <a:stretch>
            <a:fillRect/>
          </a:stretch>
        </p:blipFill>
        <p:spPr>
          <a:xfrm>
            <a:off x="133127" y="2401503"/>
            <a:ext cx="5962873" cy="3820058"/>
          </a:xfrm>
          <a:prstGeom prst="rect">
            <a:avLst/>
          </a:prstGeom>
        </p:spPr>
      </p:pic>
    </p:spTree>
    <p:extLst>
      <p:ext uri="{BB962C8B-B14F-4D97-AF65-F5344CB8AC3E}">
        <p14:creationId xmlns:p14="http://schemas.microsoft.com/office/powerpoint/2010/main" val="3941679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ROC &amp; AUC Curve</a:t>
            </a:r>
            <a:endParaRPr lang="en-IN" dirty="0"/>
          </a:p>
        </p:txBody>
      </p:sp>
      <p:sp>
        <p:nvSpPr>
          <p:cNvPr id="4" name="Slide Number Placeholder 7">
            <a:extLst>
              <a:ext uri="{FF2B5EF4-FFF2-40B4-BE49-F238E27FC236}">
                <a16:creationId xmlns:a16="http://schemas.microsoft.com/office/drawing/2014/main" id="{821463A6-0A24-C17D-B003-90A092D9A19D}"/>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29</a:t>
            </a:fld>
            <a:endParaRPr lang="en-US" dirty="0"/>
          </a:p>
        </p:txBody>
      </p:sp>
      <p:pic>
        <p:nvPicPr>
          <p:cNvPr id="5" name="Picture 4">
            <a:extLst>
              <a:ext uri="{FF2B5EF4-FFF2-40B4-BE49-F238E27FC236}">
                <a16:creationId xmlns:a16="http://schemas.microsoft.com/office/drawing/2014/main" id="{1297232A-81B9-6DDB-393B-B8E10E978975}"/>
              </a:ext>
            </a:extLst>
          </p:cNvPr>
          <p:cNvPicPr>
            <a:picLocks noChangeAspect="1"/>
          </p:cNvPicPr>
          <p:nvPr/>
        </p:nvPicPr>
        <p:blipFill>
          <a:blip r:embed="rId2"/>
          <a:stretch>
            <a:fillRect/>
          </a:stretch>
        </p:blipFill>
        <p:spPr>
          <a:xfrm>
            <a:off x="807403" y="2311227"/>
            <a:ext cx="5144218" cy="2419688"/>
          </a:xfrm>
          <a:prstGeom prst="rect">
            <a:avLst/>
          </a:prstGeom>
        </p:spPr>
      </p:pic>
      <p:pic>
        <p:nvPicPr>
          <p:cNvPr id="6" name="Picture 2">
            <a:extLst>
              <a:ext uri="{FF2B5EF4-FFF2-40B4-BE49-F238E27FC236}">
                <a16:creationId xmlns:a16="http://schemas.microsoft.com/office/drawing/2014/main" id="{BB88BFEB-3145-D5C0-812E-F9018486E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779" y="2197096"/>
            <a:ext cx="5010038" cy="36082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1132D70-769E-82E5-5CE4-1BE1FCAE871C}"/>
              </a:ext>
            </a:extLst>
          </p:cNvPr>
          <p:cNvPicPr>
            <a:picLocks noChangeAspect="1"/>
          </p:cNvPicPr>
          <p:nvPr/>
        </p:nvPicPr>
        <p:blipFill>
          <a:blip r:embed="rId4"/>
          <a:stretch>
            <a:fillRect/>
          </a:stretch>
        </p:blipFill>
        <p:spPr>
          <a:xfrm>
            <a:off x="421452" y="6121667"/>
            <a:ext cx="10180502" cy="430465"/>
          </a:xfrm>
          <a:prstGeom prst="rect">
            <a:avLst/>
          </a:prstGeom>
        </p:spPr>
      </p:pic>
    </p:spTree>
    <p:extLst>
      <p:ext uri="{BB962C8B-B14F-4D97-AF65-F5344CB8AC3E}">
        <p14:creationId xmlns:p14="http://schemas.microsoft.com/office/powerpoint/2010/main" val="6526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AD06-BED4-B76A-16BE-C0B599770D9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9FFCB08-824E-D945-58CF-9D8C81B61968}"/>
              </a:ext>
            </a:extLst>
          </p:cNvPr>
          <p:cNvSpPr>
            <a:spLocks noGrp="1"/>
          </p:cNvSpPr>
          <p:nvPr>
            <p:ph idx="1"/>
          </p:nvPr>
        </p:nvSpPr>
        <p:spPr>
          <a:xfrm>
            <a:off x="1154954" y="2603500"/>
            <a:ext cx="10568617" cy="3416300"/>
          </a:xfrm>
        </p:spPr>
        <p:txBody>
          <a:bodyPr>
            <a:noAutofit/>
          </a:bodyPr>
          <a:lstStyle/>
          <a:p>
            <a:pPr algn="just"/>
            <a:r>
              <a:rPr lang="en-US" sz="1400" dirty="0">
                <a:latin typeface="+mj-lt"/>
                <a:cs typeface="Arial" pitchFamily="34" charset="0"/>
              </a:rPr>
              <a:t>The proliferation of social media enables people to express their opinions widely online. However, at the same time, this has resulted in the emergence of conflict and hate, making online environments uninviting for users.</a:t>
            </a:r>
          </a:p>
          <a:p>
            <a:pPr algn="just"/>
            <a:endParaRPr lang="en-US" sz="1400" dirty="0">
              <a:latin typeface="+mj-lt"/>
              <a:cs typeface="Arial" pitchFamily="34" charset="0"/>
            </a:endParaRPr>
          </a:p>
          <a:p>
            <a:pPr algn="l"/>
            <a:r>
              <a:rPr lang="en-US" sz="1400" dirty="0">
                <a:latin typeface="+mj-lt"/>
                <a:cs typeface="Arial"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l"/>
            <a:endParaRPr lang="en-US" sz="1400" dirty="0">
              <a:latin typeface="+mj-lt"/>
              <a:cs typeface="Arial" pitchFamily="34" charset="0"/>
            </a:endParaRPr>
          </a:p>
          <a:p>
            <a:pPr algn="l"/>
            <a:r>
              <a:rPr lang="en-US" sz="1400" dirty="0">
                <a:latin typeface="+mj-lt"/>
                <a:cs typeface="Arial" pitchFamily="34" charset="0"/>
              </a:rPr>
              <a:t>Our goal is to build a prototype of online hate and abuse comment classifier which can used to classify hate and offensive comments so that it can be controlled and restricted from spreading hatred and cyberbullying.</a:t>
            </a:r>
          </a:p>
        </p:txBody>
      </p:sp>
    </p:spTree>
    <p:extLst>
      <p:ext uri="{BB962C8B-B14F-4D97-AF65-F5344CB8AC3E}">
        <p14:creationId xmlns:p14="http://schemas.microsoft.com/office/powerpoint/2010/main" val="1761975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Hyper Parameter Tunning</a:t>
            </a:r>
            <a:endParaRPr lang="en-IN" dirty="0"/>
          </a:p>
        </p:txBody>
      </p:sp>
      <p:sp>
        <p:nvSpPr>
          <p:cNvPr id="4" name="Slide Number Placeholder 7">
            <a:extLst>
              <a:ext uri="{FF2B5EF4-FFF2-40B4-BE49-F238E27FC236}">
                <a16:creationId xmlns:a16="http://schemas.microsoft.com/office/drawing/2014/main" id="{821463A6-0A24-C17D-B003-90A092D9A19D}"/>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30</a:t>
            </a:fld>
            <a:endParaRPr lang="en-US" dirty="0"/>
          </a:p>
        </p:txBody>
      </p:sp>
      <p:pic>
        <p:nvPicPr>
          <p:cNvPr id="3" name="Picture 2">
            <a:extLst>
              <a:ext uri="{FF2B5EF4-FFF2-40B4-BE49-F238E27FC236}">
                <a16:creationId xmlns:a16="http://schemas.microsoft.com/office/drawing/2014/main" id="{DDE33807-1E15-A7DA-33EE-65DA46B3B160}"/>
              </a:ext>
            </a:extLst>
          </p:cNvPr>
          <p:cNvPicPr>
            <a:picLocks noChangeAspect="1"/>
          </p:cNvPicPr>
          <p:nvPr/>
        </p:nvPicPr>
        <p:blipFill>
          <a:blip r:embed="rId2"/>
          <a:stretch>
            <a:fillRect/>
          </a:stretch>
        </p:blipFill>
        <p:spPr>
          <a:xfrm>
            <a:off x="163000" y="2374190"/>
            <a:ext cx="5756537" cy="3743882"/>
          </a:xfrm>
          <a:prstGeom prst="rect">
            <a:avLst/>
          </a:prstGeom>
        </p:spPr>
      </p:pic>
      <p:pic>
        <p:nvPicPr>
          <p:cNvPr id="8" name="Picture 7">
            <a:extLst>
              <a:ext uri="{FF2B5EF4-FFF2-40B4-BE49-F238E27FC236}">
                <a16:creationId xmlns:a16="http://schemas.microsoft.com/office/drawing/2014/main" id="{B78DCF0C-D0BC-3B8C-767B-6AC2949B96A5}"/>
              </a:ext>
            </a:extLst>
          </p:cNvPr>
          <p:cNvPicPr>
            <a:picLocks noChangeAspect="1"/>
          </p:cNvPicPr>
          <p:nvPr/>
        </p:nvPicPr>
        <p:blipFill>
          <a:blip r:embed="rId3"/>
          <a:stretch>
            <a:fillRect/>
          </a:stretch>
        </p:blipFill>
        <p:spPr>
          <a:xfrm>
            <a:off x="6096000" y="2989570"/>
            <a:ext cx="5848952" cy="2257740"/>
          </a:xfrm>
          <a:prstGeom prst="rect">
            <a:avLst/>
          </a:prstGeom>
        </p:spPr>
      </p:pic>
    </p:spTree>
    <p:extLst>
      <p:ext uri="{BB962C8B-B14F-4D97-AF65-F5344CB8AC3E}">
        <p14:creationId xmlns:p14="http://schemas.microsoft.com/office/powerpoint/2010/main" val="100790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Hyper Parameter Tunning</a:t>
            </a:r>
            <a:endParaRPr lang="en-IN" dirty="0"/>
          </a:p>
        </p:txBody>
      </p:sp>
      <p:sp>
        <p:nvSpPr>
          <p:cNvPr id="4" name="Slide Number Placeholder 7">
            <a:extLst>
              <a:ext uri="{FF2B5EF4-FFF2-40B4-BE49-F238E27FC236}">
                <a16:creationId xmlns:a16="http://schemas.microsoft.com/office/drawing/2014/main" id="{821463A6-0A24-C17D-B003-90A092D9A19D}"/>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31</a:t>
            </a:fld>
            <a:endParaRPr lang="en-US" dirty="0"/>
          </a:p>
        </p:txBody>
      </p:sp>
      <p:sp>
        <p:nvSpPr>
          <p:cNvPr id="3" name="Slide Number Placeholder 7">
            <a:extLst>
              <a:ext uri="{FF2B5EF4-FFF2-40B4-BE49-F238E27FC236}">
                <a16:creationId xmlns:a16="http://schemas.microsoft.com/office/drawing/2014/main" id="{0603C126-B6C3-9C1B-0C35-B8B9FA31DD60}"/>
              </a:ext>
            </a:extLst>
          </p:cNvPr>
          <p:cNvSpPr txBox="1">
            <a:spLocks/>
          </p:cNvSpPr>
          <p:nvPr/>
        </p:nvSpPr>
        <p:spPr bwMode="gray">
          <a:xfrm>
            <a:off x="7959879" y="7980787"/>
            <a:ext cx="784448" cy="228600"/>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31</a:t>
            </a:fld>
            <a:endParaRPr lang="en-US" dirty="0"/>
          </a:p>
        </p:txBody>
      </p:sp>
      <p:pic>
        <p:nvPicPr>
          <p:cNvPr id="5" name="Picture 4">
            <a:extLst>
              <a:ext uri="{FF2B5EF4-FFF2-40B4-BE49-F238E27FC236}">
                <a16:creationId xmlns:a16="http://schemas.microsoft.com/office/drawing/2014/main" id="{71DC81C5-9BFC-F7FC-2744-2F3AB854F257}"/>
              </a:ext>
            </a:extLst>
          </p:cNvPr>
          <p:cNvPicPr>
            <a:picLocks noChangeAspect="1"/>
          </p:cNvPicPr>
          <p:nvPr/>
        </p:nvPicPr>
        <p:blipFill>
          <a:blip r:embed="rId2"/>
          <a:stretch>
            <a:fillRect/>
          </a:stretch>
        </p:blipFill>
        <p:spPr>
          <a:xfrm>
            <a:off x="698614" y="1841397"/>
            <a:ext cx="5229955" cy="3486637"/>
          </a:xfrm>
          <a:prstGeom prst="rect">
            <a:avLst/>
          </a:prstGeom>
        </p:spPr>
      </p:pic>
      <p:pic>
        <p:nvPicPr>
          <p:cNvPr id="6" name="Picture 5">
            <a:extLst>
              <a:ext uri="{FF2B5EF4-FFF2-40B4-BE49-F238E27FC236}">
                <a16:creationId xmlns:a16="http://schemas.microsoft.com/office/drawing/2014/main" id="{B3AB93ED-81BD-9CC4-C2E3-85E79523C994}"/>
              </a:ext>
            </a:extLst>
          </p:cNvPr>
          <p:cNvPicPr>
            <a:picLocks noChangeAspect="1"/>
          </p:cNvPicPr>
          <p:nvPr/>
        </p:nvPicPr>
        <p:blipFill>
          <a:blip r:embed="rId3"/>
          <a:stretch>
            <a:fillRect/>
          </a:stretch>
        </p:blipFill>
        <p:spPr>
          <a:xfrm>
            <a:off x="698614" y="5589339"/>
            <a:ext cx="4037015" cy="1169306"/>
          </a:xfrm>
          <a:prstGeom prst="rect">
            <a:avLst/>
          </a:prstGeom>
        </p:spPr>
      </p:pic>
      <p:pic>
        <p:nvPicPr>
          <p:cNvPr id="7" name="Picture 2">
            <a:extLst>
              <a:ext uri="{FF2B5EF4-FFF2-40B4-BE49-F238E27FC236}">
                <a16:creationId xmlns:a16="http://schemas.microsoft.com/office/drawing/2014/main" id="{42B31562-910C-0325-0623-EFA37A296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203" y="1820258"/>
            <a:ext cx="3190875" cy="31718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DEFF5CE-2CE2-1042-C64C-624426173274}"/>
              </a:ext>
            </a:extLst>
          </p:cNvPr>
          <p:cNvPicPr>
            <a:picLocks noChangeAspect="1"/>
          </p:cNvPicPr>
          <p:nvPr/>
        </p:nvPicPr>
        <p:blipFill>
          <a:blip r:embed="rId5"/>
          <a:stretch>
            <a:fillRect/>
          </a:stretch>
        </p:blipFill>
        <p:spPr>
          <a:xfrm>
            <a:off x="5761378" y="5589338"/>
            <a:ext cx="5429482" cy="706963"/>
          </a:xfrm>
          <a:prstGeom prst="rect">
            <a:avLst/>
          </a:prstGeom>
        </p:spPr>
      </p:pic>
    </p:spTree>
    <p:extLst>
      <p:ext uri="{BB962C8B-B14F-4D97-AF65-F5344CB8AC3E}">
        <p14:creationId xmlns:p14="http://schemas.microsoft.com/office/powerpoint/2010/main" val="2032187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ROC &amp; AUC Curve after tunning</a:t>
            </a:r>
            <a:endParaRPr lang="en-IN" dirty="0"/>
          </a:p>
        </p:txBody>
      </p:sp>
      <p:sp>
        <p:nvSpPr>
          <p:cNvPr id="4" name="Slide Number Placeholder 7">
            <a:extLst>
              <a:ext uri="{FF2B5EF4-FFF2-40B4-BE49-F238E27FC236}">
                <a16:creationId xmlns:a16="http://schemas.microsoft.com/office/drawing/2014/main" id="{821463A6-0A24-C17D-B003-90A092D9A19D}"/>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32</a:t>
            </a:fld>
            <a:endParaRPr lang="en-US" dirty="0"/>
          </a:p>
        </p:txBody>
      </p:sp>
      <p:sp>
        <p:nvSpPr>
          <p:cNvPr id="3" name="Slide Number Placeholder 7">
            <a:extLst>
              <a:ext uri="{FF2B5EF4-FFF2-40B4-BE49-F238E27FC236}">
                <a16:creationId xmlns:a16="http://schemas.microsoft.com/office/drawing/2014/main" id="{D18D168E-5CD2-6B87-8401-B956D1DE81FB}"/>
              </a:ext>
            </a:extLst>
          </p:cNvPr>
          <p:cNvSpPr txBox="1">
            <a:spLocks/>
          </p:cNvSpPr>
          <p:nvPr/>
        </p:nvSpPr>
        <p:spPr bwMode="gray">
          <a:xfrm>
            <a:off x="8344889" y="7364770"/>
            <a:ext cx="784448" cy="228600"/>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32</a:t>
            </a:fld>
            <a:endParaRPr lang="en-US" dirty="0"/>
          </a:p>
        </p:txBody>
      </p:sp>
      <p:pic>
        <p:nvPicPr>
          <p:cNvPr id="5" name="Picture 4">
            <a:extLst>
              <a:ext uri="{FF2B5EF4-FFF2-40B4-BE49-F238E27FC236}">
                <a16:creationId xmlns:a16="http://schemas.microsoft.com/office/drawing/2014/main" id="{73351A42-F8F3-B33B-B7C0-EA6ECDBE51E5}"/>
              </a:ext>
            </a:extLst>
          </p:cNvPr>
          <p:cNvPicPr>
            <a:picLocks noChangeAspect="1"/>
          </p:cNvPicPr>
          <p:nvPr/>
        </p:nvPicPr>
        <p:blipFill>
          <a:blip r:embed="rId2"/>
          <a:stretch>
            <a:fillRect/>
          </a:stretch>
        </p:blipFill>
        <p:spPr>
          <a:xfrm>
            <a:off x="531669" y="1794790"/>
            <a:ext cx="5391902" cy="1495634"/>
          </a:xfrm>
          <a:prstGeom prst="rect">
            <a:avLst/>
          </a:prstGeom>
        </p:spPr>
      </p:pic>
      <p:pic>
        <p:nvPicPr>
          <p:cNvPr id="6" name="Picture 2">
            <a:extLst>
              <a:ext uri="{FF2B5EF4-FFF2-40B4-BE49-F238E27FC236}">
                <a16:creationId xmlns:a16="http://schemas.microsoft.com/office/drawing/2014/main" id="{1A833A06-1379-9725-D8E5-5596AC6A5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5" y="3518664"/>
            <a:ext cx="36099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21B153F-3A61-917E-8E3C-74AD79B7261E}"/>
              </a:ext>
            </a:extLst>
          </p:cNvPr>
          <p:cNvPicPr>
            <a:picLocks noChangeAspect="1"/>
          </p:cNvPicPr>
          <p:nvPr/>
        </p:nvPicPr>
        <p:blipFill>
          <a:blip r:embed="rId4"/>
          <a:stretch>
            <a:fillRect/>
          </a:stretch>
        </p:blipFill>
        <p:spPr>
          <a:xfrm>
            <a:off x="523522" y="6386960"/>
            <a:ext cx="3620005" cy="381053"/>
          </a:xfrm>
          <a:prstGeom prst="rect">
            <a:avLst/>
          </a:prstGeom>
        </p:spPr>
      </p:pic>
      <p:pic>
        <p:nvPicPr>
          <p:cNvPr id="8" name="Picture 7">
            <a:extLst>
              <a:ext uri="{FF2B5EF4-FFF2-40B4-BE49-F238E27FC236}">
                <a16:creationId xmlns:a16="http://schemas.microsoft.com/office/drawing/2014/main" id="{57BD9C73-B822-0884-800C-54CC0E433860}"/>
              </a:ext>
            </a:extLst>
          </p:cNvPr>
          <p:cNvPicPr>
            <a:picLocks noChangeAspect="1"/>
          </p:cNvPicPr>
          <p:nvPr/>
        </p:nvPicPr>
        <p:blipFill>
          <a:blip r:embed="rId5"/>
          <a:stretch>
            <a:fillRect/>
          </a:stretch>
        </p:blipFill>
        <p:spPr>
          <a:xfrm>
            <a:off x="7199697" y="1540043"/>
            <a:ext cx="4449198" cy="2197564"/>
          </a:xfrm>
          <a:prstGeom prst="rect">
            <a:avLst/>
          </a:prstGeom>
        </p:spPr>
      </p:pic>
      <p:pic>
        <p:nvPicPr>
          <p:cNvPr id="9" name="Picture 4">
            <a:extLst>
              <a:ext uri="{FF2B5EF4-FFF2-40B4-BE49-F238E27FC236}">
                <a16:creationId xmlns:a16="http://schemas.microsoft.com/office/drawing/2014/main" id="{C6230BD7-C8E3-3FA7-E3CB-7E3C0AC86D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6016" y="3737607"/>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6D18533-8CCB-48BA-75A7-E78593064048}"/>
              </a:ext>
            </a:extLst>
          </p:cNvPr>
          <p:cNvPicPr>
            <a:picLocks noChangeAspect="1"/>
          </p:cNvPicPr>
          <p:nvPr/>
        </p:nvPicPr>
        <p:blipFill>
          <a:blip r:embed="rId7"/>
          <a:stretch>
            <a:fillRect/>
          </a:stretch>
        </p:blipFill>
        <p:spPr>
          <a:xfrm>
            <a:off x="4172330" y="6239580"/>
            <a:ext cx="7772622" cy="476316"/>
          </a:xfrm>
          <a:prstGeom prst="rect">
            <a:avLst/>
          </a:prstGeom>
        </p:spPr>
      </p:pic>
    </p:spTree>
    <p:extLst>
      <p:ext uri="{BB962C8B-B14F-4D97-AF65-F5344CB8AC3E}">
        <p14:creationId xmlns:p14="http://schemas.microsoft.com/office/powerpoint/2010/main" val="829207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Final Steps</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p:txBody>
          <a:bodyPr/>
          <a:lstStyle/>
          <a:p>
            <a:r>
              <a:rPr lang="en-US" dirty="0"/>
              <a:t>Saving the Model</a:t>
            </a:r>
          </a:p>
          <a:p>
            <a:endParaRPr lang="en-US" dirty="0"/>
          </a:p>
          <a:p>
            <a:endParaRPr lang="en-US" dirty="0"/>
          </a:p>
          <a:p>
            <a:r>
              <a:rPr lang="en-IN" dirty="0"/>
              <a:t>Comparing Actual &amp; Prediction</a:t>
            </a:r>
          </a:p>
          <a:p>
            <a:endParaRPr lang="en-US" dirty="0"/>
          </a:p>
        </p:txBody>
      </p:sp>
      <p:pic>
        <p:nvPicPr>
          <p:cNvPr id="6" name="Picture 5">
            <a:extLst>
              <a:ext uri="{FF2B5EF4-FFF2-40B4-BE49-F238E27FC236}">
                <a16:creationId xmlns:a16="http://schemas.microsoft.com/office/drawing/2014/main" id="{0F6EB40D-CC39-61BF-213B-118DDBE13DCF}"/>
              </a:ext>
            </a:extLst>
          </p:cNvPr>
          <p:cNvPicPr>
            <a:picLocks noChangeAspect="1"/>
          </p:cNvPicPr>
          <p:nvPr/>
        </p:nvPicPr>
        <p:blipFill>
          <a:blip r:embed="rId2"/>
          <a:stretch>
            <a:fillRect/>
          </a:stretch>
        </p:blipFill>
        <p:spPr>
          <a:xfrm>
            <a:off x="5446355" y="2546295"/>
            <a:ext cx="3886742" cy="866896"/>
          </a:xfrm>
          <a:prstGeom prst="rect">
            <a:avLst/>
          </a:prstGeom>
        </p:spPr>
      </p:pic>
      <p:pic>
        <p:nvPicPr>
          <p:cNvPr id="7" name="Picture 6">
            <a:extLst>
              <a:ext uri="{FF2B5EF4-FFF2-40B4-BE49-F238E27FC236}">
                <a16:creationId xmlns:a16="http://schemas.microsoft.com/office/drawing/2014/main" id="{D7BEC32B-0E9C-02B9-13B1-B4990B299D87}"/>
              </a:ext>
            </a:extLst>
          </p:cNvPr>
          <p:cNvPicPr>
            <a:picLocks noChangeAspect="1"/>
          </p:cNvPicPr>
          <p:nvPr/>
        </p:nvPicPr>
        <p:blipFill>
          <a:blip r:embed="rId3"/>
          <a:stretch>
            <a:fillRect/>
          </a:stretch>
        </p:blipFill>
        <p:spPr>
          <a:xfrm>
            <a:off x="963321" y="4200802"/>
            <a:ext cx="5389353" cy="2467319"/>
          </a:xfrm>
          <a:prstGeom prst="rect">
            <a:avLst/>
          </a:prstGeom>
        </p:spPr>
      </p:pic>
      <p:pic>
        <p:nvPicPr>
          <p:cNvPr id="8" name="Picture 7">
            <a:extLst>
              <a:ext uri="{FF2B5EF4-FFF2-40B4-BE49-F238E27FC236}">
                <a16:creationId xmlns:a16="http://schemas.microsoft.com/office/drawing/2014/main" id="{D6B73329-84BC-EED1-209B-F9CBBBE88E97}"/>
              </a:ext>
            </a:extLst>
          </p:cNvPr>
          <p:cNvPicPr>
            <a:picLocks noChangeAspect="1"/>
          </p:cNvPicPr>
          <p:nvPr/>
        </p:nvPicPr>
        <p:blipFill>
          <a:blip r:embed="rId4"/>
          <a:stretch>
            <a:fillRect/>
          </a:stretch>
        </p:blipFill>
        <p:spPr>
          <a:xfrm>
            <a:off x="7777212" y="3504110"/>
            <a:ext cx="3986214" cy="3164011"/>
          </a:xfrm>
          <a:prstGeom prst="rect">
            <a:avLst/>
          </a:prstGeom>
        </p:spPr>
      </p:pic>
    </p:spTree>
    <p:extLst>
      <p:ext uri="{BB962C8B-B14F-4D97-AF65-F5344CB8AC3E}">
        <p14:creationId xmlns:p14="http://schemas.microsoft.com/office/powerpoint/2010/main" val="2827305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Final Steps</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p:txBody>
          <a:bodyPr/>
          <a:lstStyle/>
          <a:p>
            <a:r>
              <a:rPr lang="en-US" dirty="0"/>
              <a:t>Saving the Model in CSV Format</a:t>
            </a:r>
          </a:p>
        </p:txBody>
      </p:sp>
      <p:pic>
        <p:nvPicPr>
          <p:cNvPr id="4" name="Picture 3">
            <a:extLst>
              <a:ext uri="{FF2B5EF4-FFF2-40B4-BE49-F238E27FC236}">
                <a16:creationId xmlns:a16="http://schemas.microsoft.com/office/drawing/2014/main" id="{EE80ED17-D8EF-B8FA-C7FF-C7D029B6F576}"/>
              </a:ext>
            </a:extLst>
          </p:cNvPr>
          <p:cNvPicPr>
            <a:picLocks noChangeAspect="1"/>
          </p:cNvPicPr>
          <p:nvPr/>
        </p:nvPicPr>
        <p:blipFill>
          <a:blip r:embed="rId2"/>
          <a:stretch>
            <a:fillRect/>
          </a:stretch>
        </p:blipFill>
        <p:spPr>
          <a:xfrm>
            <a:off x="2475876" y="3187305"/>
            <a:ext cx="7240248" cy="826430"/>
          </a:xfrm>
          <a:prstGeom prst="rect">
            <a:avLst/>
          </a:prstGeom>
        </p:spPr>
      </p:pic>
    </p:spTree>
    <p:extLst>
      <p:ext uri="{BB962C8B-B14F-4D97-AF65-F5344CB8AC3E}">
        <p14:creationId xmlns:p14="http://schemas.microsoft.com/office/powerpoint/2010/main" val="400710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a:xfrm>
            <a:off x="481263" y="2603500"/>
            <a:ext cx="11194181" cy="3416300"/>
          </a:xfrm>
        </p:spPr>
        <p:txBody>
          <a:bodyPr>
            <a:noAutofit/>
          </a:bodyPr>
          <a:lstStyle/>
          <a:p>
            <a:pPr algn="just"/>
            <a:r>
              <a:rPr lang="en-US" dirty="0">
                <a:latin typeface="+mj-lt"/>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p>
        </p:txBody>
      </p:sp>
    </p:spTree>
    <p:extLst>
      <p:ext uri="{BB962C8B-B14F-4D97-AF65-F5344CB8AC3E}">
        <p14:creationId xmlns:p14="http://schemas.microsoft.com/office/powerpoint/2010/main" val="17877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AAA8-3B89-0E74-1FCC-A8DD51175CF7}"/>
              </a:ext>
            </a:extLst>
          </p:cNvPr>
          <p:cNvSpPr>
            <a:spLocks noGrp="1"/>
          </p:cNvSpPr>
          <p:nvPr>
            <p:ph type="title"/>
          </p:nvPr>
        </p:nvSpPr>
        <p:spPr/>
        <p:txBody>
          <a:bodyPr/>
          <a:lstStyle/>
          <a:p>
            <a:r>
              <a:rPr lang="en-US" dirty="0"/>
              <a:t>Business Goal</a:t>
            </a:r>
            <a:endParaRPr lang="en-IN" dirty="0"/>
          </a:p>
        </p:txBody>
      </p:sp>
      <p:sp>
        <p:nvSpPr>
          <p:cNvPr id="3" name="Content Placeholder 2">
            <a:extLst>
              <a:ext uri="{FF2B5EF4-FFF2-40B4-BE49-F238E27FC236}">
                <a16:creationId xmlns:a16="http://schemas.microsoft.com/office/drawing/2014/main" id="{352B3462-5C77-23AF-93BF-21BB904895BA}"/>
              </a:ext>
            </a:extLst>
          </p:cNvPr>
          <p:cNvSpPr>
            <a:spLocks noGrp="1"/>
          </p:cNvSpPr>
          <p:nvPr>
            <p:ph idx="1"/>
          </p:nvPr>
        </p:nvSpPr>
        <p:spPr/>
        <p:txBody>
          <a:bodyPr>
            <a:normAutofit/>
          </a:bodyPr>
          <a:lstStyle/>
          <a:p>
            <a:pPr marL="457200" algn="just">
              <a:lnSpc>
                <a:spcPct val="107000"/>
              </a:lnSpc>
              <a:spcAft>
                <a:spcPts val="800"/>
              </a:spcAft>
            </a:pPr>
            <a:r>
              <a:rPr lang="en-US" dirty="0">
                <a:latin typeface="+mj-lt"/>
              </a:rPr>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457200" algn="just">
              <a:lnSpc>
                <a:spcPct val="107000"/>
              </a:lnSpc>
              <a:spcAft>
                <a:spcPts val="800"/>
              </a:spcAft>
            </a:pPr>
            <a:r>
              <a:rPr lang="en-US" dirty="0">
                <a:latin typeface="+mj-lt"/>
              </a:rPr>
              <a:t>Our goal is to build a prototype of online hate and abuse comment classifier which can used to classify hate and offensive comments so that it can be controlled and restricted from spreading hatred and cyber bullying.</a:t>
            </a:r>
            <a:endParaRPr lang="en-IN" dirty="0">
              <a:latin typeface="+mj-lt"/>
            </a:endParaRPr>
          </a:p>
        </p:txBody>
      </p:sp>
    </p:spTree>
    <p:extLst>
      <p:ext uri="{BB962C8B-B14F-4D97-AF65-F5344CB8AC3E}">
        <p14:creationId xmlns:p14="http://schemas.microsoft.com/office/powerpoint/2010/main" val="318723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E266-F6FA-BC4C-1CF0-421B2B68D735}"/>
              </a:ext>
            </a:extLst>
          </p:cNvPr>
          <p:cNvSpPr>
            <a:spLocks noGrp="1"/>
          </p:cNvSpPr>
          <p:nvPr>
            <p:ph type="title"/>
          </p:nvPr>
        </p:nvSpPr>
        <p:spPr/>
        <p:txBody>
          <a:bodyPr/>
          <a:lstStyle/>
          <a:p>
            <a:r>
              <a:rPr lang="en-US" dirty="0"/>
              <a:t>Technical Requirements</a:t>
            </a:r>
            <a:endParaRPr lang="en-IN" dirty="0"/>
          </a:p>
        </p:txBody>
      </p:sp>
      <p:sp>
        <p:nvSpPr>
          <p:cNvPr id="3" name="Content Placeholder 2">
            <a:extLst>
              <a:ext uri="{FF2B5EF4-FFF2-40B4-BE49-F238E27FC236}">
                <a16:creationId xmlns:a16="http://schemas.microsoft.com/office/drawing/2014/main" id="{E486AF33-A65E-2FB8-1CE4-5C619DF1DEEB}"/>
              </a:ext>
            </a:extLst>
          </p:cNvPr>
          <p:cNvSpPr>
            <a:spLocks noGrp="1"/>
          </p:cNvSpPr>
          <p:nvPr>
            <p:ph idx="1"/>
          </p:nvPr>
        </p:nvSpPr>
        <p:spPr/>
        <p:txBody>
          <a:bodyPr>
            <a:noAutofit/>
          </a:bodyPr>
          <a:lstStyle/>
          <a:p>
            <a:pPr algn="just"/>
            <a:r>
              <a:rPr lang="en-US" sz="1200" dirty="0">
                <a:latin typeface="+mj-lt"/>
              </a:rPr>
              <a:t>The data set contains the training set, which has approximately 1,59,000 samples and the test set which contains nearly 1,53,000 samples. All the data samples contain 8 fields which includes :</a:t>
            </a:r>
          </a:p>
          <a:p>
            <a:pPr algn="just"/>
            <a:endParaRPr lang="en-US" sz="1200" dirty="0">
              <a:latin typeface="+mj-lt"/>
            </a:endParaRPr>
          </a:p>
          <a:p>
            <a:pPr algn="just">
              <a:buFont typeface="Arial" panose="020B0604020202020204" pitchFamily="34" charset="0"/>
              <a:buChar char="•"/>
            </a:pPr>
            <a:r>
              <a:rPr lang="en-US" sz="1200" dirty="0">
                <a:latin typeface="+mj-lt"/>
              </a:rPr>
              <a:t>Malignant: It is the Label column, which includes values 0 and 1, denoting if the comment is malignant or not.</a:t>
            </a:r>
          </a:p>
          <a:p>
            <a:pPr algn="just">
              <a:buFont typeface="Arial" panose="020B0604020202020204" pitchFamily="34" charset="0"/>
              <a:buChar char="•"/>
            </a:pPr>
            <a:r>
              <a:rPr lang="en-US" sz="1200" dirty="0">
                <a:latin typeface="+mj-lt"/>
              </a:rPr>
              <a:t>Highly Malignant: It denotes comments that are highly malignant and hurtful.</a:t>
            </a:r>
          </a:p>
          <a:p>
            <a:pPr algn="just">
              <a:buFont typeface="Arial" panose="020B0604020202020204" pitchFamily="34" charset="0"/>
              <a:buChar char="•"/>
            </a:pPr>
            <a:r>
              <a:rPr lang="en-US" sz="1200" dirty="0">
                <a:latin typeface="+mj-lt"/>
              </a:rPr>
              <a:t>Rude: It denotes comments that are very rude and offensive.</a:t>
            </a:r>
          </a:p>
          <a:p>
            <a:pPr algn="just">
              <a:buFont typeface="Arial" panose="020B0604020202020204" pitchFamily="34" charset="0"/>
              <a:buChar char="•"/>
            </a:pPr>
            <a:r>
              <a:rPr lang="en-US" sz="1200" dirty="0">
                <a:latin typeface="+mj-lt"/>
              </a:rPr>
              <a:t>Threat: It contains indication of the comments that are giving any threat to someone.</a:t>
            </a:r>
          </a:p>
          <a:p>
            <a:pPr algn="just">
              <a:buFont typeface="Arial" panose="020B0604020202020204" pitchFamily="34" charset="0"/>
              <a:buChar char="•"/>
            </a:pPr>
            <a:r>
              <a:rPr lang="en-US" sz="1200" dirty="0">
                <a:latin typeface="+mj-lt"/>
              </a:rPr>
              <a:t>Abuse: It is for comments that are abusive in nature.</a:t>
            </a:r>
          </a:p>
          <a:p>
            <a:pPr algn="just">
              <a:buFont typeface="Arial" panose="020B0604020202020204" pitchFamily="34" charset="0"/>
              <a:buChar char="•"/>
            </a:pPr>
            <a:r>
              <a:rPr lang="en-US" sz="1200" dirty="0">
                <a:latin typeface="+mj-lt"/>
              </a:rPr>
              <a:t>Loathe: It describes the comments which are hateful and loathing in nature.</a:t>
            </a:r>
          </a:p>
          <a:p>
            <a:pPr algn="just">
              <a:buFont typeface="Arial" panose="020B0604020202020204" pitchFamily="34" charset="0"/>
              <a:buChar char="•"/>
            </a:pPr>
            <a:r>
              <a:rPr lang="en-US" sz="1200" dirty="0">
                <a:latin typeface="+mj-lt"/>
              </a:rPr>
              <a:t>ID: It includes unique Ids associated with each comment text given.</a:t>
            </a:r>
          </a:p>
          <a:p>
            <a:pPr algn="just">
              <a:buFont typeface="Arial" panose="020B0604020202020204" pitchFamily="34" charset="0"/>
              <a:buChar char="•"/>
            </a:pPr>
            <a:r>
              <a:rPr lang="en-US" sz="1200" dirty="0">
                <a:latin typeface="+mj-lt"/>
              </a:rPr>
              <a:t>Comment text: This column contains the comments extracted from various social media platforms.</a:t>
            </a:r>
          </a:p>
          <a:p>
            <a:pPr algn="just"/>
            <a:endParaRPr lang="en-US" sz="1200" dirty="0">
              <a:latin typeface="+mj-lt"/>
            </a:endParaRPr>
          </a:p>
          <a:p>
            <a:pPr algn="just"/>
            <a:r>
              <a:rPr lang="en-US" sz="1200" dirty="0">
                <a:latin typeface="+mj-lt"/>
              </a:rPr>
              <a:t>The label can be either 0 or 1, where 0 denotes a NO while 1 denotes a YES. There are various comments which have multiple labels. The first attribute is a unique ID associated with each comment.</a:t>
            </a:r>
          </a:p>
        </p:txBody>
      </p:sp>
    </p:spTree>
    <p:extLst>
      <p:ext uri="{BB962C8B-B14F-4D97-AF65-F5344CB8AC3E}">
        <p14:creationId xmlns:p14="http://schemas.microsoft.com/office/powerpoint/2010/main" val="255529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951B-2D41-C6CF-18AB-F7DA6158834B}"/>
              </a:ext>
            </a:extLst>
          </p:cNvPr>
          <p:cNvSpPr>
            <a:spLocks noGrp="1"/>
          </p:cNvSpPr>
          <p:nvPr>
            <p:ph type="title"/>
          </p:nvPr>
        </p:nvSpPr>
        <p:spPr/>
        <p:txBody>
          <a:bodyPr/>
          <a:lstStyle/>
          <a:p>
            <a:r>
              <a:rPr lang="en-US" dirty="0"/>
              <a:t>EDA</a:t>
            </a:r>
            <a:endParaRPr lang="en-IN" dirty="0"/>
          </a:p>
        </p:txBody>
      </p:sp>
      <p:sp>
        <p:nvSpPr>
          <p:cNvPr id="3" name="Content Placeholder 2">
            <a:extLst>
              <a:ext uri="{FF2B5EF4-FFF2-40B4-BE49-F238E27FC236}">
                <a16:creationId xmlns:a16="http://schemas.microsoft.com/office/drawing/2014/main" id="{EBED0D24-96B8-FE2B-BE0D-7421DFCCBAFC}"/>
              </a:ext>
            </a:extLst>
          </p:cNvPr>
          <p:cNvSpPr>
            <a:spLocks noGrp="1"/>
          </p:cNvSpPr>
          <p:nvPr>
            <p:ph idx="1"/>
          </p:nvPr>
        </p:nvSpPr>
        <p:spPr/>
        <p:txBody>
          <a:bodyPr>
            <a:normAutofit lnSpcReduction="10000"/>
          </a:bodyPr>
          <a:lstStyle/>
          <a:p>
            <a:r>
              <a:rPr lang="en-US" dirty="0"/>
              <a:t>Checked top 5 rows of both dataset</a:t>
            </a:r>
          </a:p>
          <a:p>
            <a:r>
              <a:rPr lang="en-US" dirty="0"/>
              <a:t>Checked Total Numbers of Rows and Column of both dataset</a:t>
            </a:r>
          </a:p>
          <a:p>
            <a:r>
              <a:rPr lang="en-US" dirty="0"/>
              <a:t>Checked</a:t>
            </a:r>
            <a:r>
              <a:rPr lang="en-IN" dirty="0"/>
              <a:t> All Column Name </a:t>
            </a:r>
            <a:r>
              <a:rPr lang="en-US" dirty="0"/>
              <a:t>of both dataset</a:t>
            </a:r>
            <a:endParaRPr lang="en-IN" dirty="0"/>
          </a:p>
          <a:p>
            <a:r>
              <a:rPr lang="en-US" dirty="0"/>
              <a:t>Checked Data Type of All Data of both dataset</a:t>
            </a:r>
          </a:p>
          <a:p>
            <a:r>
              <a:rPr lang="en-US" dirty="0"/>
              <a:t>Checked</a:t>
            </a:r>
            <a:r>
              <a:rPr lang="en-IN" dirty="0"/>
              <a:t> for Null Values</a:t>
            </a:r>
            <a:r>
              <a:rPr lang="en-US" dirty="0"/>
              <a:t> of both dataset</a:t>
            </a:r>
            <a:endParaRPr lang="en-IN" dirty="0"/>
          </a:p>
          <a:p>
            <a:r>
              <a:rPr lang="en-IN" dirty="0"/>
              <a:t>Checked Information about Data</a:t>
            </a:r>
            <a:r>
              <a:rPr lang="en-US" dirty="0"/>
              <a:t> of both dataset</a:t>
            </a:r>
            <a:endParaRPr lang="en-IN" dirty="0"/>
          </a:p>
          <a:p>
            <a:r>
              <a:rPr lang="en-IN" dirty="0"/>
              <a:t>Checked for special character present in both dataset or not</a:t>
            </a:r>
          </a:p>
          <a:p>
            <a:r>
              <a:rPr lang="en-US" dirty="0"/>
              <a:t>Checked total number of unique value of both dataset</a:t>
            </a:r>
          </a:p>
          <a:p>
            <a:r>
              <a:rPr lang="en-US" dirty="0"/>
              <a:t>Checked all features through visualization.</a:t>
            </a:r>
          </a:p>
        </p:txBody>
      </p:sp>
    </p:spTree>
    <p:extLst>
      <p:ext uri="{BB962C8B-B14F-4D97-AF65-F5344CB8AC3E}">
        <p14:creationId xmlns:p14="http://schemas.microsoft.com/office/powerpoint/2010/main" val="323007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8593-316F-BF58-655C-751A917A00C1}"/>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A0A761F9-7FC7-0F41-C54B-25AA4642960B}"/>
              </a:ext>
            </a:extLst>
          </p:cNvPr>
          <p:cNvSpPr>
            <a:spLocks noGrp="1"/>
          </p:cNvSpPr>
          <p:nvPr>
            <p:ph idx="1"/>
          </p:nvPr>
        </p:nvSpPr>
        <p:spPr>
          <a:xfrm>
            <a:off x="1154954" y="2603500"/>
            <a:ext cx="10558991" cy="3416300"/>
          </a:xfrm>
        </p:spPr>
        <p:txBody>
          <a:bodyPr>
            <a:normAutofit/>
          </a:bodyPr>
          <a:lstStyle/>
          <a:p>
            <a:r>
              <a:rPr lang="en-IN" dirty="0">
                <a:latin typeface="+mj-lt"/>
              </a:rPr>
              <a:t>Dropped irrelevant column from both dataset that is “id” column as it contains unique value.</a:t>
            </a:r>
          </a:p>
        </p:txBody>
      </p:sp>
      <p:pic>
        <p:nvPicPr>
          <p:cNvPr id="4" name="Picture 3">
            <a:extLst>
              <a:ext uri="{FF2B5EF4-FFF2-40B4-BE49-F238E27FC236}">
                <a16:creationId xmlns:a16="http://schemas.microsoft.com/office/drawing/2014/main" id="{D1C090E1-D8FF-769F-61B7-A9D89DF22FF4}"/>
              </a:ext>
            </a:extLst>
          </p:cNvPr>
          <p:cNvPicPr>
            <a:picLocks noChangeAspect="1"/>
          </p:cNvPicPr>
          <p:nvPr/>
        </p:nvPicPr>
        <p:blipFill>
          <a:blip r:embed="rId2"/>
          <a:stretch>
            <a:fillRect/>
          </a:stretch>
        </p:blipFill>
        <p:spPr>
          <a:xfrm>
            <a:off x="1154954" y="3651845"/>
            <a:ext cx="9057199" cy="1709426"/>
          </a:xfrm>
          <a:prstGeom prst="rect">
            <a:avLst/>
          </a:prstGeom>
        </p:spPr>
      </p:pic>
    </p:spTree>
    <p:extLst>
      <p:ext uri="{BB962C8B-B14F-4D97-AF65-F5344CB8AC3E}">
        <p14:creationId xmlns:p14="http://schemas.microsoft.com/office/powerpoint/2010/main" val="393192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3FAF-4E3D-FDDE-63BC-2A91759F04EE}"/>
              </a:ext>
            </a:extLst>
          </p:cNvPr>
          <p:cNvSpPr>
            <a:spLocks noGrp="1"/>
          </p:cNvSpPr>
          <p:nvPr>
            <p:ph type="title"/>
          </p:nvPr>
        </p:nvSpPr>
        <p:spPr/>
        <p:txBody>
          <a:bodyPr/>
          <a:lstStyle/>
          <a:p>
            <a:r>
              <a:rPr lang="en-US" dirty="0"/>
              <a:t>Dataset Description – Train </a:t>
            </a:r>
            <a:r>
              <a:rPr lang="en-US" dirty="0" err="1"/>
              <a:t>DataSet</a:t>
            </a:r>
            <a:endParaRPr lang="en-IN" dirty="0"/>
          </a:p>
        </p:txBody>
      </p:sp>
      <p:sp>
        <p:nvSpPr>
          <p:cNvPr id="3" name="Content Placeholder 2">
            <a:extLst>
              <a:ext uri="{FF2B5EF4-FFF2-40B4-BE49-F238E27FC236}">
                <a16:creationId xmlns:a16="http://schemas.microsoft.com/office/drawing/2014/main" id="{93871B6F-4A3E-26DD-F837-6C92E2912FE6}"/>
              </a:ext>
            </a:extLst>
          </p:cNvPr>
          <p:cNvSpPr>
            <a:spLocks noGrp="1"/>
          </p:cNvSpPr>
          <p:nvPr>
            <p:ph idx="1"/>
          </p:nvPr>
        </p:nvSpPr>
        <p:spPr/>
        <p:txBody>
          <a:bodyPr/>
          <a:lstStyle/>
          <a:p>
            <a:r>
              <a:rPr lang="en-US" dirty="0"/>
              <a:t>Observation of </a:t>
            </a:r>
            <a:r>
              <a:rPr lang="en-US" dirty="0" err="1"/>
              <a:t>DataSets</a:t>
            </a:r>
            <a:r>
              <a:rPr lang="en-US" dirty="0"/>
              <a:t>:</a:t>
            </a:r>
          </a:p>
          <a:p>
            <a:pPr>
              <a:buFont typeface="Arial" panose="020B0604020202020204" pitchFamily="34" charset="0"/>
              <a:buChar char="•"/>
            </a:pPr>
            <a:r>
              <a:rPr lang="en-US" dirty="0"/>
              <a:t>There dataset contains </a:t>
            </a:r>
            <a:r>
              <a:rPr lang="en-IN" dirty="0"/>
              <a:t>159571</a:t>
            </a:r>
            <a:r>
              <a:rPr lang="en-US" dirty="0"/>
              <a:t> records (rows) and 8 features (columns).</a:t>
            </a:r>
          </a:p>
          <a:p>
            <a:pPr>
              <a:buFont typeface="Arial" panose="020B0604020202020204" pitchFamily="34" charset="0"/>
              <a:buChar char="•"/>
            </a:pPr>
            <a:r>
              <a:rPr lang="en-US" dirty="0"/>
              <a:t>After removal of irrelevant feature, and also after pre-processing, we get 159571 records (rows) and 11 features (columns). </a:t>
            </a:r>
            <a:endParaRPr lang="en-IN" dirty="0"/>
          </a:p>
        </p:txBody>
      </p:sp>
      <p:pic>
        <p:nvPicPr>
          <p:cNvPr id="6" name="Picture 5">
            <a:extLst>
              <a:ext uri="{FF2B5EF4-FFF2-40B4-BE49-F238E27FC236}">
                <a16:creationId xmlns:a16="http://schemas.microsoft.com/office/drawing/2014/main" id="{182DECD4-DFE8-F2E7-C2DE-FF0B98F112F7}"/>
              </a:ext>
            </a:extLst>
          </p:cNvPr>
          <p:cNvPicPr>
            <a:picLocks noChangeAspect="1"/>
          </p:cNvPicPr>
          <p:nvPr/>
        </p:nvPicPr>
        <p:blipFill>
          <a:blip r:embed="rId2"/>
          <a:stretch>
            <a:fillRect/>
          </a:stretch>
        </p:blipFill>
        <p:spPr>
          <a:xfrm>
            <a:off x="9518865" y="2387876"/>
            <a:ext cx="2450549" cy="1041124"/>
          </a:xfrm>
          <a:prstGeom prst="rect">
            <a:avLst/>
          </a:prstGeom>
        </p:spPr>
      </p:pic>
      <p:pic>
        <p:nvPicPr>
          <p:cNvPr id="7" name="Picture 6">
            <a:extLst>
              <a:ext uri="{FF2B5EF4-FFF2-40B4-BE49-F238E27FC236}">
                <a16:creationId xmlns:a16="http://schemas.microsoft.com/office/drawing/2014/main" id="{F183D270-C956-3831-A8DD-875EEE57CB68}"/>
              </a:ext>
            </a:extLst>
          </p:cNvPr>
          <p:cNvPicPr>
            <a:picLocks noChangeAspect="1"/>
          </p:cNvPicPr>
          <p:nvPr/>
        </p:nvPicPr>
        <p:blipFill>
          <a:blip r:embed="rId3"/>
          <a:stretch>
            <a:fillRect/>
          </a:stretch>
        </p:blipFill>
        <p:spPr>
          <a:xfrm>
            <a:off x="9558501" y="3831306"/>
            <a:ext cx="2450548" cy="1041124"/>
          </a:xfrm>
          <a:prstGeom prst="rect">
            <a:avLst/>
          </a:prstGeom>
        </p:spPr>
      </p:pic>
    </p:spTree>
    <p:extLst>
      <p:ext uri="{BB962C8B-B14F-4D97-AF65-F5344CB8AC3E}">
        <p14:creationId xmlns:p14="http://schemas.microsoft.com/office/powerpoint/2010/main" val="128786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3FAF-4E3D-FDDE-63BC-2A91759F04EE}"/>
              </a:ext>
            </a:extLst>
          </p:cNvPr>
          <p:cNvSpPr>
            <a:spLocks noGrp="1"/>
          </p:cNvSpPr>
          <p:nvPr>
            <p:ph type="title"/>
          </p:nvPr>
        </p:nvSpPr>
        <p:spPr/>
        <p:txBody>
          <a:bodyPr/>
          <a:lstStyle/>
          <a:p>
            <a:r>
              <a:rPr lang="en-US" dirty="0"/>
              <a:t>Dataset Description – Test </a:t>
            </a:r>
            <a:r>
              <a:rPr lang="en-US" dirty="0" err="1"/>
              <a:t>DataSet</a:t>
            </a:r>
            <a:endParaRPr lang="en-IN" dirty="0"/>
          </a:p>
        </p:txBody>
      </p:sp>
      <p:sp>
        <p:nvSpPr>
          <p:cNvPr id="3" name="Content Placeholder 2">
            <a:extLst>
              <a:ext uri="{FF2B5EF4-FFF2-40B4-BE49-F238E27FC236}">
                <a16:creationId xmlns:a16="http://schemas.microsoft.com/office/drawing/2014/main" id="{93871B6F-4A3E-26DD-F837-6C92E2912FE6}"/>
              </a:ext>
            </a:extLst>
          </p:cNvPr>
          <p:cNvSpPr>
            <a:spLocks noGrp="1"/>
          </p:cNvSpPr>
          <p:nvPr>
            <p:ph idx="1"/>
          </p:nvPr>
        </p:nvSpPr>
        <p:spPr/>
        <p:txBody>
          <a:bodyPr/>
          <a:lstStyle/>
          <a:p>
            <a:r>
              <a:rPr lang="en-US" dirty="0"/>
              <a:t>Observation of </a:t>
            </a:r>
            <a:r>
              <a:rPr lang="en-US" dirty="0" err="1"/>
              <a:t>DataSets</a:t>
            </a:r>
            <a:r>
              <a:rPr lang="en-US" dirty="0"/>
              <a:t>:</a:t>
            </a:r>
          </a:p>
          <a:p>
            <a:pPr>
              <a:buFont typeface="Arial" panose="020B0604020202020204" pitchFamily="34" charset="0"/>
              <a:buChar char="•"/>
            </a:pPr>
            <a:r>
              <a:rPr lang="en-US" dirty="0"/>
              <a:t>There dataset contains </a:t>
            </a:r>
            <a:r>
              <a:rPr lang="en-IN" dirty="0"/>
              <a:t>153164</a:t>
            </a:r>
            <a:r>
              <a:rPr lang="en-US" dirty="0"/>
              <a:t> records (rows) and 3 features (columns).</a:t>
            </a:r>
          </a:p>
          <a:p>
            <a:pPr>
              <a:buFont typeface="Arial" panose="020B0604020202020204" pitchFamily="34" charset="0"/>
              <a:buChar char="•"/>
            </a:pPr>
            <a:r>
              <a:rPr lang="en-US" dirty="0"/>
              <a:t>After removal of irrelevant feature, and also after pre-processing, we get 153164 records (rows) and 2 features (columns). </a:t>
            </a:r>
            <a:endParaRPr lang="en-IN" dirty="0"/>
          </a:p>
        </p:txBody>
      </p:sp>
      <p:pic>
        <p:nvPicPr>
          <p:cNvPr id="4" name="Picture 3">
            <a:extLst>
              <a:ext uri="{FF2B5EF4-FFF2-40B4-BE49-F238E27FC236}">
                <a16:creationId xmlns:a16="http://schemas.microsoft.com/office/drawing/2014/main" id="{89A2F44C-CEBF-77BA-8919-D6F2B357905A}"/>
              </a:ext>
            </a:extLst>
          </p:cNvPr>
          <p:cNvPicPr>
            <a:picLocks noChangeAspect="1"/>
          </p:cNvPicPr>
          <p:nvPr/>
        </p:nvPicPr>
        <p:blipFill>
          <a:blip r:embed="rId2"/>
          <a:stretch>
            <a:fillRect/>
          </a:stretch>
        </p:blipFill>
        <p:spPr>
          <a:xfrm>
            <a:off x="9522658" y="4112631"/>
            <a:ext cx="2669342" cy="1062912"/>
          </a:xfrm>
          <a:prstGeom prst="rect">
            <a:avLst/>
          </a:prstGeom>
        </p:spPr>
      </p:pic>
      <p:pic>
        <p:nvPicPr>
          <p:cNvPr id="5" name="Picture 4">
            <a:extLst>
              <a:ext uri="{FF2B5EF4-FFF2-40B4-BE49-F238E27FC236}">
                <a16:creationId xmlns:a16="http://schemas.microsoft.com/office/drawing/2014/main" id="{11915D50-FFB5-FC2D-ED77-8415E0B843DC}"/>
              </a:ext>
            </a:extLst>
          </p:cNvPr>
          <p:cNvPicPr>
            <a:picLocks noChangeAspect="1"/>
          </p:cNvPicPr>
          <p:nvPr/>
        </p:nvPicPr>
        <p:blipFill>
          <a:blip r:embed="rId3"/>
          <a:stretch>
            <a:fillRect/>
          </a:stretch>
        </p:blipFill>
        <p:spPr>
          <a:xfrm>
            <a:off x="9522658" y="2205462"/>
            <a:ext cx="2544515" cy="1062912"/>
          </a:xfrm>
          <a:prstGeom prst="rect">
            <a:avLst/>
          </a:prstGeom>
        </p:spPr>
      </p:pic>
    </p:spTree>
    <p:extLst>
      <p:ext uri="{BB962C8B-B14F-4D97-AF65-F5344CB8AC3E}">
        <p14:creationId xmlns:p14="http://schemas.microsoft.com/office/powerpoint/2010/main" val="2059403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110</TotalTime>
  <Words>916</Words>
  <Application>Microsoft Office PowerPoint</Application>
  <PresentationFormat>Widescreen</PresentationFormat>
  <Paragraphs>117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Wingdings</vt:lpstr>
      <vt:lpstr>Wingdings 3</vt:lpstr>
      <vt:lpstr>Ion Boardroom</vt:lpstr>
      <vt:lpstr>Malignant Comments Classification</vt:lpstr>
      <vt:lpstr>Agenda</vt:lpstr>
      <vt:lpstr>Introduction</vt:lpstr>
      <vt:lpstr>Business Goal</vt:lpstr>
      <vt:lpstr>Technical Requirements</vt:lpstr>
      <vt:lpstr>EDA</vt:lpstr>
      <vt:lpstr>Data Cleaning</vt:lpstr>
      <vt:lpstr>Dataset Description – Train DataSet</vt:lpstr>
      <vt:lpstr>Dataset Description – Test DataSet</vt:lpstr>
      <vt:lpstr>Dataset Description</vt:lpstr>
      <vt:lpstr>Data Visualization</vt:lpstr>
      <vt:lpstr>Data Visualization</vt:lpstr>
      <vt:lpstr>Data Visualization</vt:lpstr>
      <vt:lpstr>Data Visualization</vt:lpstr>
      <vt:lpstr>Data Visualization</vt:lpstr>
      <vt:lpstr>Co-Relation</vt:lpstr>
      <vt:lpstr>Co-Relation</vt:lpstr>
      <vt:lpstr>Outcome of Co-relation</vt:lpstr>
      <vt:lpstr>Data Pre-Processing</vt:lpstr>
      <vt:lpstr>Data Pre-Processing</vt:lpstr>
      <vt:lpstr>Data Pre-Processing</vt:lpstr>
      <vt:lpstr>Data Pre-Processing</vt:lpstr>
      <vt:lpstr>Data Pre-Processing</vt:lpstr>
      <vt:lpstr>Creating Model</vt:lpstr>
      <vt:lpstr>Creating Model</vt:lpstr>
      <vt:lpstr>Creating Model</vt:lpstr>
      <vt:lpstr>Creating Model</vt:lpstr>
      <vt:lpstr>Cross Validation</vt:lpstr>
      <vt:lpstr>ROC &amp; AUC Curve</vt:lpstr>
      <vt:lpstr>Hyper Parameter Tunning</vt:lpstr>
      <vt:lpstr>Hyper Parameter Tunning</vt:lpstr>
      <vt:lpstr>ROC &amp; AUC Curve after tunning</vt:lpstr>
      <vt:lpstr>Final Steps</vt:lpstr>
      <vt:lpstr>Final Steps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sarthak.gupta000@outlook.com</dc:creator>
  <cp:lastModifiedBy>sarthak.gupta000@outlook.com</cp:lastModifiedBy>
  <cp:revision>4</cp:revision>
  <dcterms:created xsi:type="dcterms:W3CDTF">2022-11-04T14:30:13Z</dcterms:created>
  <dcterms:modified xsi:type="dcterms:W3CDTF">2022-11-19T17:22:26Z</dcterms:modified>
</cp:coreProperties>
</file>