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6" r:id="rId10"/>
    <p:sldId id="267" r:id="rId11"/>
    <p:sldId id="303" r:id="rId12"/>
    <p:sldId id="304" r:id="rId13"/>
    <p:sldId id="322" r:id="rId14"/>
    <p:sldId id="306" r:id="rId15"/>
    <p:sldId id="307" r:id="rId16"/>
    <p:sldId id="308" r:id="rId17"/>
    <p:sldId id="312" r:id="rId18"/>
    <p:sldId id="323" r:id="rId19"/>
    <p:sldId id="313" r:id="rId20"/>
    <p:sldId id="314" r:id="rId21"/>
    <p:sldId id="316" r:id="rId22"/>
    <p:sldId id="324" r:id="rId23"/>
    <p:sldId id="325" r:id="rId24"/>
    <p:sldId id="315" r:id="rId25"/>
    <p:sldId id="318" r:id="rId26"/>
    <p:sldId id="319" r:id="rId27"/>
    <p:sldId id="289" r:id="rId28"/>
    <p:sldId id="321"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798096-478E-4768-B7AB-9793F85B585A}" type="datetimeFigureOut">
              <a:rPr lang="en-IN" smtClean="0"/>
              <a:t>06-12-2022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664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8540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14168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60443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85572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57283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06-12-2022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710103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98096-478E-4768-B7AB-9793F85B585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456289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798096-478E-4768-B7AB-9793F85B585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404313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98096-478E-4768-B7AB-9793F85B585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9550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99583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98096-478E-4768-B7AB-9793F85B585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38446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98096-478E-4768-B7AB-9793F85B585A}"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25365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98096-478E-4768-B7AB-9793F85B585A}"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67974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98096-478E-4768-B7AB-9793F85B585A}"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0862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03642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9963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798096-478E-4768-B7AB-9793F85B585A}" type="datetimeFigureOut">
              <a:rPr lang="en-IN" smtClean="0"/>
              <a:t>06-12-2022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3F4A7E-5647-48C8-BE54-6F4BBB4EB5D6}" type="slidenum">
              <a:rPr lang="en-IN" smtClean="0"/>
              <a:t>‹#›</a:t>
            </a:fld>
            <a:endParaRPr lang="en-IN"/>
          </a:p>
        </p:txBody>
      </p:sp>
    </p:spTree>
    <p:extLst>
      <p:ext uri="{BB962C8B-B14F-4D97-AF65-F5344CB8AC3E}">
        <p14:creationId xmlns:p14="http://schemas.microsoft.com/office/powerpoint/2010/main" val="2383205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984C-4392-E434-4538-4698C7C7EC7A}"/>
              </a:ext>
            </a:extLst>
          </p:cNvPr>
          <p:cNvSpPr>
            <a:spLocks noGrp="1"/>
          </p:cNvSpPr>
          <p:nvPr>
            <p:ph type="ctrTitle"/>
          </p:nvPr>
        </p:nvSpPr>
        <p:spPr>
          <a:xfrm>
            <a:off x="1683171" y="2436617"/>
            <a:ext cx="8825658" cy="1201732"/>
          </a:xfrm>
        </p:spPr>
        <p:txBody>
          <a:bodyPr/>
          <a:lstStyle/>
          <a:p>
            <a:pPr algn="ctr"/>
            <a:r>
              <a:rPr lang="en-US" dirty="0"/>
              <a:t>Rating Prediction Report</a:t>
            </a:r>
            <a:endParaRPr lang="en-IN" dirty="0"/>
          </a:p>
        </p:txBody>
      </p:sp>
      <p:sp>
        <p:nvSpPr>
          <p:cNvPr id="3" name="Subtitle 2">
            <a:extLst>
              <a:ext uri="{FF2B5EF4-FFF2-40B4-BE49-F238E27FC236}">
                <a16:creationId xmlns:a16="http://schemas.microsoft.com/office/drawing/2014/main" id="{2A4FB026-5A1D-8052-16BB-D4550F87AC51}"/>
              </a:ext>
            </a:extLst>
          </p:cNvPr>
          <p:cNvSpPr>
            <a:spLocks noGrp="1"/>
          </p:cNvSpPr>
          <p:nvPr>
            <p:ph type="subTitle" idx="1"/>
          </p:nvPr>
        </p:nvSpPr>
        <p:spPr>
          <a:xfrm>
            <a:off x="2589119" y="5200891"/>
            <a:ext cx="8825658" cy="861420"/>
          </a:xfrm>
        </p:spPr>
        <p:txBody>
          <a:bodyPr/>
          <a:lstStyle/>
          <a:p>
            <a:pPr algn="r"/>
            <a:r>
              <a:rPr lang="en-US" dirty="0"/>
              <a:t>Prepared by</a:t>
            </a:r>
          </a:p>
          <a:p>
            <a:pPr algn="r"/>
            <a:r>
              <a:rPr lang="en-US" dirty="0"/>
              <a:t>SARTHAK GUPTA</a:t>
            </a:r>
            <a:endParaRPr lang="en-IN" dirty="0"/>
          </a:p>
        </p:txBody>
      </p:sp>
    </p:spTree>
    <p:extLst>
      <p:ext uri="{BB962C8B-B14F-4D97-AF65-F5344CB8AC3E}">
        <p14:creationId xmlns:p14="http://schemas.microsoft.com/office/powerpoint/2010/main" val="388874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pic>
        <p:nvPicPr>
          <p:cNvPr id="8" name="Picture 1">
            <a:extLst>
              <a:ext uri="{FF2B5EF4-FFF2-40B4-BE49-F238E27FC236}">
                <a16:creationId xmlns:a16="http://schemas.microsoft.com/office/drawing/2014/main" id="{CEBCBCB3-6C0F-C949-8D3D-50D822E00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28" y="2286091"/>
            <a:ext cx="57340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4DAE826C-CBD0-B862-F1DA-BF76F1266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866" y="2286091"/>
            <a:ext cx="59912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a:extLst>
              <a:ext uri="{FF2B5EF4-FFF2-40B4-BE49-F238E27FC236}">
                <a16:creationId xmlns:a16="http://schemas.microsoft.com/office/drawing/2014/main" id="{A106792C-F018-B1BD-04ED-EE1D59DA2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30" y="6000943"/>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441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pic>
        <p:nvPicPr>
          <p:cNvPr id="8" name="Picture 1">
            <a:extLst>
              <a:ext uri="{FF2B5EF4-FFF2-40B4-BE49-F238E27FC236}">
                <a16:creationId xmlns:a16="http://schemas.microsoft.com/office/drawing/2014/main" id="{B93DA9F1-3169-9EFB-7C82-3F798604C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916" y="1732597"/>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a:extLst>
              <a:ext uri="{FF2B5EF4-FFF2-40B4-BE49-F238E27FC236}">
                <a16:creationId xmlns:a16="http://schemas.microsoft.com/office/drawing/2014/main" id="{F2EF1FB1-F03A-98F1-AB20-2C6166C81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2377281"/>
            <a:ext cx="5761037"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B9ED1E60-79EA-1B25-183F-6A81022CD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77281"/>
            <a:ext cx="58515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a:extLst>
              <a:ext uri="{FF2B5EF4-FFF2-40B4-BE49-F238E27FC236}">
                <a16:creationId xmlns:a16="http://schemas.microsoft.com/office/drawing/2014/main" id="{D9E69F78-7CA9-4B66-FBB5-6427FB9882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 y="4664075"/>
            <a:ext cx="5761037"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860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pic>
        <p:nvPicPr>
          <p:cNvPr id="8" name="Picture 1">
            <a:extLst>
              <a:ext uri="{FF2B5EF4-FFF2-40B4-BE49-F238E27FC236}">
                <a16:creationId xmlns:a16="http://schemas.microsoft.com/office/drawing/2014/main" id="{0E244ADD-72FF-FFBE-33AC-A780C1193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891" y="1680632"/>
            <a:ext cx="2847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A649C399-763E-5A4B-139C-C57E2ED38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39" y="2697693"/>
            <a:ext cx="56388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a:extLst>
              <a:ext uri="{FF2B5EF4-FFF2-40B4-BE49-F238E27FC236}">
                <a16:creationId xmlns:a16="http://schemas.microsoft.com/office/drawing/2014/main" id="{DCCF22D7-F992-8BA2-1643-FDC745C25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338" y="5062385"/>
            <a:ext cx="8656417" cy="150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11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pic>
        <p:nvPicPr>
          <p:cNvPr id="3" name="Picture 1">
            <a:extLst>
              <a:ext uri="{FF2B5EF4-FFF2-40B4-BE49-F238E27FC236}">
                <a16:creationId xmlns:a16="http://schemas.microsoft.com/office/drawing/2014/main" id="{878EF09C-8A8E-2491-D2B8-D5C7DEDF2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719" y="1774529"/>
            <a:ext cx="2683516" cy="180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6EECDC3-69C8-BF39-0DA0-71E863D79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3" y="3565845"/>
            <a:ext cx="5724525" cy="32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a:extLst>
              <a:ext uri="{FF2B5EF4-FFF2-40B4-BE49-F238E27FC236}">
                <a16:creationId xmlns:a16="http://schemas.microsoft.com/office/drawing/2014/main" id="{A9046FF7-4BB2-75A1-0070-2FFA6BEE3F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907" y="1670161"/>
            <a:ext cx="3048008" cy="184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540E28E-A4C1-9976-ACD0-51634B1D9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851888"/>
            <a:ext cx="55784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962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Data Pre-Processing</a:t>
            </a:r>
            <a:endParaRPr lang="en-IN" dirty="0"/>
          </a:p>
        </p:txBody>
      </p:sp>
      <p:pic>
        <p:nvPicPr>
          <p:cNvPr id="3" name="Picture 1">
            <a:extLst>
              <a:ext uri="{FF2B5EF4-FFF2-40B4-BE49-F238E27FC236}">
                <a16:creationId xmlns:a16="http://schemas.microsoft.com/office/drawing/2014/main" id="{88034944-FA06-6CA7-7BC1-366520B5D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10" y="1841233"/>
            <a:ext cx="57340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a:extLst>
              <a:ext uri="{FF2B5EF4-FFF2-40B4-BE49-F238E27FC236}">
                <a16:creationId xmlns:a16="http://schemas.microsoft.com/office/drawing/2014/main" id="{F24F0FFA-CE1A-99C0-7C47-2C044BA7F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10" y="4079634"/>
            <a:ext cx="57340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CFC90A3F-F917-67E2-5FB4-0184450301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9378" y="5557597"/>
            <a:ext cx="576103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00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Data Pre-Processing</a:t>
            </a:r>
            <a:endParaRPr lang="en-IN" dirty="0"/>
          </a:p>
        </p:txBody>
      </p:sp>
      <p:pic>
        <p:nvPicPr>
          <p:cNvPr id="3" name="Picture 1">
            <a:extLst>
              <a:ext uri="{FF2B5EF4-FFF2-40B4-BE49-F238E27FC236}">
                <a16:creationId xmlns:a16="http://schemas.microsoft.com/office/drawing/2014/main" id="{1C0A6F68-5315-AB08-045A-268777BFD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845" y="1662922"/>
            <a:ext cx="1279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a:extLst>
              <a:ext uri="{FF2B5EF4-FFF2-40B4-BE49-F238E27FC236}">
                <a16:creationId xmlns:a16="http://schemas.microsoft.com/office/drawing/2014/main" id="{E034EA94-6CB7-0AF0-154F-6E8A20372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33" y="2273888"/>
            <a:ext cx="55784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a:extLst>
              <a:ext uri="{FF2B5EF4-FFF2-40B4-BE49-F238E27FC236}">
                <a16:creationId xmlns:a16="http://schemas.microsoft.com/office/drawing/2014/main" id="{7D79E345-B2FE-21EE-148E-7AB9A2B98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592" y="1596484"/>
            <a:ext cx="298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a:extLst>
              <a:ext uri="{FF2B5EF4-FFF2-40B4-BE49-F238E27FC236}">
                <a16:creationId xmlns:a16="http://schemas.microsoft.com/office/drawing/2014/main" id="{D5D79A0D-9B6A-F40B-1D75-23125D9F0B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2947" y="3101661"/>
            <a:ext cx="43434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58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Data Pre-Processing</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16</a:t>
            </a:fld>
            <a:endParaRPr lang="en-US" dirty="0"/>
          </a:p>
        </p:txBody>
      </p:sp>
      <p:pic>
        <p:nvPicPr>
          <p:cNvPr id="6" name="Picture 1">
            <a:extLst>
              <a:ext uri="{FF2B5EF4-FFF2-40B4-BE49-F238E27FC236}">
                <a16:creationId xmlns:a16="http://schemas.microsoft.com/office/drawing/2014/main" id="{0B487CD3-CCAD-3B1A-8ECD-979639147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131" y="2290813"/>
            <a:ext cx="1247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a:extLst>
              <a:ext uri="{FF2B5EF4-FFF2-40B4-BE49-F238E27FC236}">
                <a16:creationId xmlns:a16="http://schemas.microsoft.com/office/drawing/2014/main" id="{043E7060-44C3-CDA1-5107-3A567A68F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571" y="2949103"/>
            <a:ext cx="51816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a:extLst>
              <a:ext uri="{FF2B5EF4-FFF2-40B4-BE49-F238E27FC236}">
                <a16:creationId xmlns:a16="http://schemas.microsoft.com/office/drawing/2014/main" id="{885F088A-0767-8AE3-32B3-C985609E0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8942" y="2290813"/>
            <a:ext cx="1590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a:extLst>
              <a:ext uri="{FF2B5EF4-FFF2-40B4-BE49-F238E27FC236}">
                <a16:creationId xmlns:a16="http://schemas.microsoft.com/office/drawing/2014/main" id="{12355AC2-BC82-4D98-559A-7F2AA9F333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842" y="2949103"/>
            <a:ext cx="4343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0007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Removing Outliers</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17</a:t>
            </a:fld>
            <a:endParaRPr lang="en-US" dirty="0"/>
          </a:p>
        </p:txBody>
      </p:sp>
      <p:pic>
        <p:nvPicPr>
          <p:cNvPr id="5" name="Picture 1">
            <a:extLst>
              <a:ext uri="{FF2B5EF4-FFF2-40B4-BE49-F238E27FC236}">
                <a16:creationId xmlns:a16="http://schemas.microsoft.com/office/drawing/2014/main" id="{DF5C1673-9DE9-262E-2DA3-BB2DC438F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75" y="2592856"/>
            <a:ext cx="9719280" cy="270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156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18</a:t>
            </a:fld>
            <a:endParaRPr lang="en-US" dirty="0"/>
          </a:p>
        </p:txBody>
      </p:sp>
      <p:pic>
        <p:nvPicPr>
          <p:cNvPr id="8" name="Picture 1">
            <a:extLst>
              <a:ext uri="{FF2B5EF4-FFF2-40B4-BE49-F238E27FC236}">
                <a16:creationId xmlns:a16="http://schemas.microsoft.com/office/drawing/2014/main" id="{67B236B9-F559-927F-44FD-3F4447093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43" y="2045066"/>
            <a:ext cx="576103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a:extLst>
              <a:ext uri="{FF2B5EF4-FFF2-40B4-BE49-F238E27FC236}">
                <a16:creationId xmlns:a16="http://schemas.microsoft.com/office/drawing/2014/main" id="{809FAEF6-E6BC-C6CD-F325-89974B631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222" y="2045066"/>
            <a:ext cx="53038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58FEB199-C4F8-7FE5-14ED-8509C0D2239C}"/>
              </a:ext>
            </a:extLst>
          </p:cNvPr>
          <p:cNvSpPr>
            <a:spLocks noGrp="1"/>
          </p:cNvSpPr>
          <p:nvPr>
            <p:ph type="title"/>
          </p:nvPr>
        </p:nvSpPr>
        <p:spPr>
          <a:xfrm>
            <a:off x="1154954" y="973668"/>
            <a:ext cx="8761413" cy="706964"/>
          </a:xfrm>
        </p:spPr>
        <p:txBody>
          <a:bodyPr/>
          <a:lstStyle/>
          <a:p>
            <a:r>
              <a:rPr lang="en-US" dirty="0"/>
              <a:t>Libraries &amp; Packages used</a:t>
            </a:r>
            <a:endParaRPr lang="en-IN" dirty="0"/>
          </a:p>
        </p:txBody>
      </p:sp>
    </p:spTree>
    <p:extLst>
      <p:ext uri="{BB962C8B-B14F-4D97-AF65-F5344CB8AC3E}">
        <p14:creationId xmlns:p14="http://schemas.microsoft.com/office/powerpoint/2010/main" val="148181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19</a:t>
            </a:fld>
            <a:endParaRPr lang="en-US" dirty="0"/>
          </a:p>
        </p:txBody>
      </p:sp>
      <p:pic>
        <p:nvPicPr>
          <p:cNvPr id="4" name="Picture 1">
            <a:extLst>
              <a:ext uri="{FF2B5EF4-FFF2-40B4-BE49-F238E27FC236}">
                <a16:creationId xmlns:a16="http://schemas.microsoft.com/office/drawing/2014/main" id="{10642BCE-AF23-9078-92E1-2B4B372FE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68" y="2468562"/>
            <a:ext cx="10237632" cy="341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93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9A7-4EB2-EC95-2088-681CE77A72D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1766591E-21E3-E4CD-905F-E0031EA840B4}"/>
              </a:ext>
            </a:extLst>
          </p:cNvPr>
          <p:cNvSpPr>
            <a:spLocks noGrp="1"/>
          </p:cNvSpPr>
          <p:nvPr>
            <p:ph idx="1"/>
          </p:nvPr>
        </p:nvSpPr>
        <p:spPr>
          <a:xfrm>
            <a:off x="1122830" y="2468032"/>
            <a:ext cx="8825659" cy="3416300"/>
          </a:xfrm>
        </p:spPr>
        <p:txBody>
          <a:bodyPr>
            <a:noAutofit/>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Business Goal</a:t>
            </a:r>
          </a:p>
          <a:p>
            <a:pPr>
              <a:buFont typeface="Wingdings" panose="05000000000000000000" pitchFamily="2" charset="2"/>
              <a:buChar char="Ø"/>
            </a:pPr>
            <a:r>
              <a:rPr lang="en-US" dirty="0"/>
              <a:t>Technical Requirement</a:t>
            </a:r>
          </a:p>
          <a:p>
            <a:pPr>
              <a:buFont typeface="Wingdings" panose="05000000000000000000" pitchFamily="2" charset="2"/>
              <a:buChar char="Ø"/>
            </a:pPr>
            <a:r>
              <a:rPr lang="en-US" dirty="0"/>
              <a:t>Exploratory Data Analysis (EDA) </a:t>
            </a:r>
          </a:p>
          <a:p>
            <a:pPr>
              <a:buFont typeface="Wingdings" panose="05000000000000000000" pitchFamily="2" charset="2"/>
              <a:buChar char="Ø"/>
            </a:pPr>
            <a:r>
              <a:rPr lang="en-US" dirty="0"/>
              <a:t>Data Cleaning</a:t>
            </a:r>
          </a:p>
          <a:p>
            <a:pPr>
              <a:buFont typeface="Wingdings" panose="05000000000000000000" pitchFamily="2" charset="2"/>
              <a:buChar char="Ø"/>
            </a:pPr>
            <a:r>
              <a:rPr lang="en-US" dirty="0"/>
              <a:t>Visualization</a:t>
            </a:r>
          </a:p>
          <a:p>
            <a:pPr>
              <a:buFont typeface="Wingdings" panose="05000000000000000000" pitchFamily="2" charset="2"/>
              <a:buChar char="Ø"/>
            </a:pPr>
            <a:r>
              <a:rPr lang="en-US" dirty="0"/>
              <a:t>Data Pre-Processing </a:t>
            </a:r>
          </a:p>
          <a:p>
            <a:pPr>
              <a:buFont typeface="Wingdings" panose="05000000000000000000" pitchFamily="2" charset="2"/>
              <a:buChar char="Ø"/>
            </a:pPr>
            <a:r>
              <a:rPr lang="en-US" dirty="0"/>
              <a:t>Built Model</a:t>
            </a:r>
          </a:p>
          <a:p>
            <a:pPr>
              <a:buFont typeface="Wingdings" panose="05000000000000000000" pitchFamily="2" charset="2"/>
              <a:buChar char="Ø"/>
            </a:pPr>
            <a:r>
              <a:rPr lang="en-US" dirty="0"/>
              <a:t>Saved Best Model</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348091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20</a:t>
            </a:fld>
            <a:endParaRPr lang="en-US" dirty="0"/>
          </a:p>
        </p:txBody>
      </p:sp>
      <p:pic>
        <p:nvPicPr>
          <p:cNvPr id="6" name="Picture 1">
            <a:extLst>
              <a:ext uri="{FF2B5EF4-FFF2-40B4-BE49-F238E27FC236}">
                <a16:creationId xmlns:a16="http://schemas.microsoft.com/office/drawing/2014/main" id="{04C324E7-0FCA-A454-83D2-15B63CE86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92" y="2553102"/>
            <a:ext cx="57610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a:extLst>
              <a:ext uri="{FF2B5EF4-FFF2-40B4-BE49-F238E27FC236}">
                <a16:creationId xmlns:a16="http://schemas.microsoft.com/office/drawing/2014/main" id="{88F6546F-24AF-97C2-5643-AF4283309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535" y="3630259"/>
            <a:ext cx="47148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4527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21</a:t>
            </a:fld>
            <a:endParaRPr lang="en-US" dirty="0"/>
          </a:p>
        </p:txBody>
      </p:sp>
      <p:pic>
        <p:nvPicPr>
          <p:cNvPr id="6" name="Picture 1">
            <a:extLst>
              <a:ext uri="{FF2B5EF4-FFF2-40B4-BE49-F238E27FC236}">
                <a16:creationId xmlns:a16="http://schemas.microsoft.com/office/drawing/2014/main" id="{523CBCE4-420A-B076-2CB0-681D46F89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2288075"/>
            <a:ext cx="49053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a:extLst>
              <a:ext uri="{FF2B5EF4-FFF2-40B4-BE49-F238E27FC236}">
                <a16:creationId xmlns:a16="http://schemas.microsoft.com/office/drawing/2014/main" id="{FE5F4DB7-8DEA-4193-952B-C2530B544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089" y="3343669"/>
            <a:ext cx="44291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907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22</a:t>
            </a:fld>
            <a:endParaRPr lang="en-US" dirty="0"/>
          </a:p>
        </p:txBody>
      </p:sp>
      <p:pic>
        <p:nvPicPr>
          <p:cNvPr id="4" name="Picture 1">
            <a:extLst>
              <a:ext uri="{FF2B5EF4-FFF2-40B4-BE49-F238E27FC236}">
                <a16:creationId xmlns:a16="http://schemas.microsoft.com/office/drawing/2014/main" id="{5CEE0E62-060D-0CE7-FD29-5EAD2AFF0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076" y="2369607"/>
            <a:ext cx="46863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a:extLst>
              <a:ext uri="{FF2B5EF4-FFF2-40B4-BE49-F238E27FC236}">
                <a16:creationId xmlns:a16="http://schemas.microsoft.com/office/drawing/2014/main" id="{C62C9D1E-943E-429E-FFC9-340DB877A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686" y="3447734"/>
            <a:ext cx="47053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874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23</a:t>
            </a:fld>
            <a:endParaRPr lang="en-US" dirty="0"/>
          </a:p>
        </p:txBody>
      </p:sp>
      <p:pic>
        <p:nvPicPr>
          <p:cNvPr id="6" name="Picture 1">
            <a:extLst>
              <a:ext uri="{FF2B5EF4-FFF2-40B4-BE49-F238E27FC236}">
                <a16:creationId xmlns:a16="http://schemas.microsoft.com/office/drawing/2014/main" id="{FE3FE697-E031-232B-A84E-5A356E03E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16" y="2281188"/>
            <a:ext cx="45910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a:extLst>
              <a:ext uri="{FF2B5EF4-FFF2-40B4-BE49-F238E27FC236}">
                <a16:creationId xmlns:a16="http://schemas.microsoft.com/office/drawing/2014/main" id="{4BFA4844-2A5E-A5C1-E6C4-39A1528B3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333" y="3329160"/>
            <a:ext cx="47434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376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Cross Validation</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24</a:t>
            </a:fld>
            <a:endParaRPr lang="en-US" dirty="0"/>
          </a:p>
        </p:txBody>
      </p:sp>
      <p:pic>
        <p:nvPicPr>
          <p:cNvPr id="6" name="Picture 1">
            <a:extLst>
              <a:ext uri="{FF2B5EF4-FFF2-40B4-BE49-F238E27FC236}">
                <a16:creationId xmlns:a16="http://schemas.microsoft.com/office/drawing/2014/main" id="{16AFE60A-3437-3251-A231-671B0D3AC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53" y="2020534"/>
            <a:ext cx="4899026" cy="467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679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Hyper Parameter Tunning</a:t>
            </a:r>
            <a:endParaRPr lang="en-IN" dirty="0"/>
          </a:p>
        </p:txBody>
      </p:sp>
      <p:sp>
        <p:nvSpPr>
          <p:cNvPr id="4" name="Slide Number Placeholder 7">
            <a:extLst>
              <a:ext uri="{FF2B5EF4-FFF2-40B4-BE49-F238E27FC236}">
                <a16:creationId xmlns:a16="http://schemas.microsoft.com/office/drawing/2014/main"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25</a:t>
            </a:fld>
            <a:endParaRPr lang="en-US" dirty="0"/>
          </a:p>
        </p:txBody>
      </p:sp>
      <p:pic>
        <p:nvPicPr>
          <p:cNvPr id="5" name="Picture 1">
            <a:extLst>
              <a:ext uri="{FF2B5EF4-FFF2-40B4-BE49-F238E27FC236}">
                <a16:creationId xmlns:a16="http://schemas.microsoft.com/office/drawing/2014/main" id="{AFC83D68-0E82-E871-58D3-C789BA9B3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32" y="2397756"/>
            <a:ext cx="5419730" cy="4081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a:extLst>
              <a:ext uri="{FF2B5EF4-FFF2-40B4-BE49-F238E27FC236}">
                <a16:creationId xmlns:a16="http://schemas.microsoft.com/office/drawing/2014/main" id="{C886F997-BD58-E004-3AF2-2F3F58110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003" y="1790700"/>
            <a:ext cx="522614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9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Hyper Parameter Tunning</a:t>
            </a:r>
            <a:endParaRPr lang="en-IN" dirty="0"/>
          </a:p>
        </p:txBody>
      </p:sp>
      <p:sp>
        <p:nvSpPr>
          <p:cNvPr id="4" name="Slide Number Placeholder 7">
            <a:extLst>
              <a:ext uri="{FF2B5EF4-FFF2-40B4-BE49-F238E27FC236}">
                <a16:creationId xmlns:a16="http://schemas.microsoft.com/office/drawing/2014/main"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26</a:t>
            </a:fld>
            <a:endParaRPr lang="en-US" dirty="0"/>
          </a:p>
        </p:txBody>
      </p:sp>
      <p:sp>
        <p:nvSpPr>
          <p:cNvPr id="3" name="Slide Number Placeholder 7">
            <a:extLst>
              <a:ext uri="{FF2B5EF4-FFF2-40B4-BE49-F238E27FC236}">
                <a16:creationId xmlns:a16="http://schemas.microsoft.com/office/drawing/2014/main" id="{0603C126-B6C3-9C1B-0C35-B8B9FA31DD60}"/>
              </a:ext>
            </a:extLst>
          </p:cNvPr>
          <p:cNvSpPr txBox="1">
            <a:spLocks/>
          </p:cNvSpPr>
          <p:nvPr/>
        </p:nvSpPr>
        <p:spPr bwMode="gray">
          <a:xfrm>
            <a:off x="7959879" y="7980787"/>
            <a:ext cx="784448" cy="228600"/>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26</a:t>
            </a:fld>
            <a:endParaRPr lang="en-US" dirty="0"/>
          </a:p>
        </p:txBody>
      </p:sp>
      <p:pic>
        <p:nvPicPr>
          <p:cNvPr id="9" name="Picture 1">
            <a:extLst>
              <a:ext uri="{FF2B5EF4-FFF2-40B4-BE49-F238E27FC236}">
                <a16:creationId xmlns:a16="http://schemas.microsoft.com/office/drawing/2014/main" id="{1BD5F375-92ED-B39D-061E-9B55905E7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58" y="2352059"/>
            <a:ext cx="9065544" cy="443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2187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Final Steps</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the Model</a:t>
            </a:r>
          </a:p>
          <a:p>
            <a:endParaRPr lang="en-US" dirty="0"/>
          </a:p>
          <a:p>
            <a:endParaRPr lang="en-US" dirty="0"/>
          </a:p>
          <a:p>
            <a:r>
              <a:rPr lang="en-IN" dirty="0"/>
              <a:t>Comparing Actual &amp; Prediction</a:t>
            </a:r>
          </a:p>
          <a:p>
            <a:endParaRPr lang="en-US" dirty="0"/>
          </a:p>
        </p:txBody>
      </p:sp>
      <p:pic>
        <p:nvPicPr>
          <p:cNvPr id="4" name="Picture 1">
            <a:extLst>
              <a:ext uri="{FF2B5EF4-FFF2-40B4-BE49-F238E27FC236}">
                <a16:creationId xmlns:a16="http://schemas.microsoft.com/office/drawing/2014/main" id="{450FB6A7-F2FA-2DA4-B9DD-6B154FD8E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847" y="2697163"/>
            <a:ext cx="3657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a:extLst>
              <a:ext uri="{FF2B5EF4-FFF2-40B4-BE49-F238E27FC236}">
                <a16:creationId xmlns:a16="http://schemas.microsoft.com/office/drawing/2014/main" id="{F1F2953F-935B-D6B8-F07B-C27E3D258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171" y="3565525"/>
            <a:ext cx="42068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305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Final Steps</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the Model in CSV Format</a:t>
            </a:r>
          </a:p>
        </p:txBody>
      </p:sp>
      <p:pic>
        <p:nvPicPr>
          <p:cNvPr id="5" name="Picture 1">
            <a:extLst>
              <a:ext uri="{FF2B5EF4-FFF2-40B4-BE49-F238E27FC236}">
                <a16:creationId xmlns:a16="http://schemas.microsoft.com/office/drawing/2014/main" id="{525B191B-04A8-1125-6D25-B7016D494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3" y="3448330"/>
            <a:ext cx="472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0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a:xfrm>
            <a:off x="481263" y="2603500"/>
            <a:ext cx="11194181" cy="3416300"/>
          </a:xfrm>
        </p:spPr>
        <p:txBody>
          <a:bodyPr>
            <a:noAutofit/>
          </a:bodyPr>
          <a:lstStyle/>
          <a:p>
            <a:pPr marL="0" indent="0" algn="just">
              <a:lnSpc>
                <a:spcPct val="107000"/>
              </a:lnSpc>
              <a:spcAft>
                <a:spcPts val="800"/>
              </a:spcAft>
              <a:buNone/>
            </a:pPr>
            <a:r>
              <a:rPr lang="en-US" dirty="0">
                <a:latin typeface="+mj-lt"/>
              </a:rPr>
              <a:t>In this project we have collected data of reviews and ratings for different products from amazon.in and flipkart.com. Then we have done different text processing for reviews column and chose equal number of texts from each rating class to eliminate problem of imbalance. By doing different EDA steps we have analyzed the text. </a:t>
            </a:r>
          </a:p>
          <a:p>
            <a:pPr marL="0" indent="0" algn="just">
              <a:lnSpc>
                <a:spcPct val="107000"/>
              </a:lnSpc>
              <a:spcAft>
                <a:spcPts val="800"/>
              </a:spcAft>
              <a:buNone/>
            </a:pPr>
            <a:r>
              <a:rPr lang="en-US" dirty="0">
                <a:latin typeface="+mj-lt"/>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r>
              <a:rPr lang="en-US" dirty="0">
                <a:latin typeface="+mj-lt"/>
              </a:rPr>
              <a:t>Finally, by doing hyperparameter tuning we got optimum parameters for our final model. And finally, we got improved accuracy score for our final model.</a:t>
            </a:r>
            <a:endParaRPr lang="en-IN" dirty="0">
              <a:latin typeface="+mj-lt"/>
            </a:endParaRPr>
          </a:p>
          <a:p>
            <a:pPr algn="just"/>
            <a:endParaRPr lang="en-US" dirty="0">
              <a:latin typeface="+mj-lt"/>
            </a:endParaRPr>
          </a:p>
        </p:txBody>
      </p:sp>
    </p:spTree>
    <p:extLst>
      <p:ext uri="{BB962C8B-B14F-4D97-AF65-F5344CB8AC3E}">
        <p14:creationId xmlns:p14="http://schemas.microsoft.com/office/powerpoint/2010/main" val="1787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AD06-BED4-B76A-16BE-C0B599770D9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9FFCB08-824E-D945-58CF-9D8C81B61968}"/>
              </a:ext>
            </a:extLst>
          </p:cNvPr>
          <p:cNvSpPr>
            <a:spLocks noGrp="1"/>
          </p:cNvSpPr>
          <p:nvPr>
            <p:ph idx="1"/>
          </p:nvPr>
        </p:nvSpPr>
        <p:spPr>
          <a:xfrm>
            <a:off x="1154954" y="2603499"/>
            <a:ext cx="10568617" cy="4066807"/>
          </a:xfrm>
        </p:spPr>
        <p:txBody>
          <a:bodyPr>
            <a:noAutofit/>
          </a:bodyPr>
          <a:lstStyle/>
          <a:p>
            <a:pPr marL="457200" algn="just">
              <a:lnSpc>
                <a:spcPct val="107000"/>
              </a:lnSpc>
              <a:spcAft>
                <a:spcPts val="800"/>
              </a:spcAft>
            </a:pPr>
            <a:r>
              <a:rPr lang="en-US" sz="1400" dirty="0">
                <a:latin typeface="+mj-lt"/>
                <a:cs typeface="Arial"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a:t>
            </a:r>
          </a:p>
          <a:p>
            <a:pPr marL="457200" algn="just">
              <a:lnSpc>
                <a:spcPct val="107000"/>
              </a:lnSpc>
              <a:spcAft>
                <a:spcPts val="800"/>
              </a:spcAft>
            </a:pPr>
            <a:r>
              <a:rPr lang="en-US" sz="1400" dirty="0">
                <a:latin typeface="+mj-lt"/>
                <a:cs typeface="Arial" pitchFamily="34" charset="0"/>
              </a:rPr>
              <a:t>Now they want to predict ratings for the reviews which were written in the past and they don’t have a rating. So, we have to build an application which can predict the rating by seeing the review.</a:t>
            </a:r>
            <a:endParaRPr lang="en-IN" sz="1400" dirty="0">
              <a:latin typeface="+mj-lt"/>
              <a:cs typeface="Arial" pitchFamily="34" charset="0"/>
            </a:endParaRPr>
          </a:p>
          <a:p>
            <a:pPr marL="457200" algn="just">
              <a:lnSpc>
                <a:spcPct val="107000"/>
              </a:lnSpc>
              <a:spcAft>
                <a:spcPts val="800"/>
              </a:spcAft>
            </a:pPr>
            <a:endParaRPr lang="en-IN" sz="1400" dirty="0">
              <a:latin typeface="+mj-lt"/>
              <a:cs typeface="Arial" pitchFamily="34" charset="0"/>
            </a:endParaRPr>
          </a:p>
          <a:p>
            <a:pPr marL="457200" algn="just">
              <a:lnSpc>
                <a:spcPct val="107000"/>
              </a:lnSpc>
              <a:spcAft>
                <a:spcPts val="800"/>
              </a:spcAft>
            </a:pPr>
            <a:r>
              <a:rPr lang="en-US" sz="1400" dirty="0">
                <a:latin typeface="+mj-lt"/>
                <a:cs typeface="Arial" pitchFamily="34" charset="0"/>
              </a:rPr>
              <a:t>We have two phase: </a:t>
            </a:r>
          </a:p>
          <a:p>
            <a:pPr marL="114300" indent="0" algn="just">
              <a:lnSpc>
                <a:spcPct val="107000"/>
              </a:lnSpc>
              <a:spcAft>
                <a:spcPts val="800"/>
              </a:spcAft>
              <a:buNone/>
            </a:pPr>
            <a:r>
              <a:rPr lang="en-US" sz="1400" dirty="0">
                <a:latin typeface="+mj-lt"/>
                <a:cs typeface="Arial" pitchFamily="34" charset="0"/>
              </a:rPr>
              <a:t>	1) Data Collection Phase: Scrape at least 20000 rows of data or more data from multiple websites.</a:t>
            </a:r>
          </a:p>
          <a:p>
            <a:pPr marL="114300" indent="0" algn="just">
              <a:lnSpc>
                <a:spcPct val="107000"/>
              </a:lnSpc>
              <a:spcAft>
                <a:spcPts val="800"/>
              </a:spcAft>
              <a:buNone/>
            </a:pPr>
            <a:r>
              <a:rPr lang="en-IN" sz="1400" dirty="0">
                <a:latin typeface="+mj-lt"/>
                <a:cs typeface="Arial" pitchFamily="34" charset="0"/>
              </a:rPr>
              <a:t>	2) Model Building Phase: </a:t>
            </a:r>
            <a:r>
              <a:rPr lang="en-US" sz="1400" dirty="0">
                <a:latin typeface="+mj-lt"/>
                <a:cs typeface="Arial" pitchFamily="34" charset="0"/>
              </a:rPr>
              <a:t>After collecting the data, we need to build a machine learning model. 		</a:t>
            </a:r>
          </a:p>
          <a:p>
            <a:pPr marL="457200" algn="just">
              <a:lnSpc>
                <a:spcPct val="107000"/>
              </a:lnSpc>
              <a:spcAft>
                <a:spcPts val="800"/>
              </a:spcAft>
            </a:pPr>
            <a:r>
              <a:rPr lang="en-US" sz="1400" dirty="0">
                <a:latin typeface="+mj-lt"/>
                <a:cs typeface="Arial" pitchFamily="34" charset="0"/>
              </a:rPr>
              <a:t>Before model building do all data preprocessing steps involving NLP. Try different models with different hyper parameters and select the best model.</a:t>
            </a:r>
            <a:endParaRPr lang="en-IN" sz="1400" dirty="0">
              <a:latin typeface="+mj-lt"/>
              <a:cs typeface="Arial" pitchFamily="34" charset="0"/>
            </a:endParaRPr>
          </a:p>
        </p:txBody>
      </p:sp>
    </p:spTree>
    <p:extLst>
      <p:ext uri="{BB962C8B-B14F-4D97-AF65-F5344CB8AC3E}">
        <p14:creationId xmlns:p14="http://schemas.microsoft.com/office/powerpoint/2010/main" val="176197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AAA8-3B89-0E74-1FCC-A8DD51175CF7}"/>
              </a:ext>
            </a:extLst>
          </p:cNvPr>
          <p:cNvSpPr>
            <a:spLocks noGrp="1"/>
          </p:cNvSpPr>
          <p:nvPr>
            <p:ph type="title"/>
          </p:nvPr>
        </p:nvSpPr>
        <p:spPr/>
        <p:txBody>
          <a:bodyPr/>
          <a:lstStyle/>
          <a:p>
            <a:r>
              <a:rPr lang="en-US" dirty="0"/>
              <a:t>Business Goal</a:t>
            </a:r>
            <a:endParaRPr lang="en-IN" dirty="0"/>
          </a:p>
        </p:txBody>
      </p:sp>
      <p:sp>
        <p:nvSpPr>
          <p:cNvPr id="3" name="Content Placeholder 2">
            <a:extLst>
              <a:ext uri="{FF2B5EF4-FFF2-40B4-BE49-F238E27FC236}">
                <a16:creationId xmlns:a16="http://schemas.microsoft.com/office/drawing/2014/main" id="{352B3462-5C77-23AF-93BF-21BB904895BA}"/>
              </a:ext>
            </a:extLst>
          </p:cNvPr>
          <p:cNvSpPr>
            <a:spLocks noGrp="1"/>
          </p:cNvSpPr>
          <p:nvPr>
            <p:ph idx="1"/>
          </p:nvPr>
        </p:nvSpPr>
        <p:spPr/>
        <p:txBody>
          <a:bodyPr>
            <a:normAutofit/>
          </a:bodyPr>
          <a:lstStyle/>
          <a:p>
            <a:pPr marL="457200" algn="just">
              <a:lnSpc>
                <a:spcPct val="107000"/>
              </a:lnSpc>
              <a:spcAft>
                <a:spcPts val="800"/>
              </a:spcAft>
            </a:pPr>
            <a:r>
              <a:rPr lang="en-US" dirty="0">
                <a:latin typeface="+mj-lt"/>
              </a:rPr>
              <a:t>People use multiple websites for shopping, like: Amazon, Flipkart etc. So, from these websites had to scrap all reviews and process them using Natural Language Processing to predict ratings for the reviews which were written in the past and they don’t have a rating by building an application  (Machine Learning Project). </a:t>
            </a:r>
          </a:p>
        </p:txBody>
      </p:sp>
    </p:spTree>
    <p:extLst>
      <p:ext uri="{BB962C8B-B14F-4D97-AF65-F5344CB8AC3E}">
        <p14:creationId xmlns:p14="http://schemas.microsoft.com/office/powerpoint/2010/main" val="318723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E266-F6FA-BC4C-1CF0-421B2B68D735}"/>
              </a:ext>
            </a:extLst>
          </p:cNvPr>
          <p:cNvSpPr>
            <a:spLocks noGrp="1"/>
          </p:cNvSpPr>
          <p:nvPr>
            <p:ph type="title"/>
          </p:nvPr>
        </p:nvSpPr>
        <p:spPr/>
        <p:txBody>
          <a:bodyPr/>
          <a:lstStyle/>
          <a:p>
            <a:r>
              <a:rPr lang="en-US" dirty="0"/>
              <a:t>Technical Requirements</a:t>
            </a:r>
            <a:endParaRPr lang="en-IN" dirty="0"/>
          </a:p>
        </p:txBody>
      </p:sp>
      <p:sp>
        <p:nvSpPr>
          <p:cNvPr id="3" name="Content Placeholder 2">
            <a:extLst>
              <a:ext uri="{FF2B5EF4-FFF2-40B4-BE49-F238E27FC236}">
                <a16:creationId xmlns:a16="http://schemas.microsoft.com/office/drawing/2014/main" id="{E486AF33-A65E-2FB8-1CE4-5C619DF1DEEB}"/>
              </a:ext>
            </a:extLst>
          </p:cNvPr>
          <p:cNvSpPr>
            <a:spLocks noGrp="1"/>
          </p:cNvSpPr>
          <p:nvPr>
            <p:ph idx="1"/>
          </p:nvPr>
        </p:nvSpPr>
        <p:spPr>
          <a:xfrm>
            <a:off x="1154954" y="2353243"/>
            <a:ext cx="8825659" cy="3416300"/>
          </a:xfrm>
        </p:spPr>
        <p:txBody>
          <a:bodyPr>
            <a:noAutofit/>
          </a:bodyPr>
          <a:lstStyle/>
          <a:p>
            <a:pPr algn="just"/>
            <a:r>
              <a:rPr lang="en-US" sz="1200" dirty="0">
                <a:latin typeface="+mj-lt"/>
              </a:rPr>
              <a:t>This project contains two phases:</a:t>
            </a:r>
          </a:p>
          <a:p>
            <a:pPr algn="just"/>
            <a:endParaRPr lang="en-US" sz="1200" dirty="0">
              <a:latin typeface="+mj-lt"/>
            </a:endParaRPr>
          </a:p>
          <a:p>
            <a:pPr algn="just"/>
            <a:r>
              <a:rPr lang="en-US" sz="1200" dirty="0">
                <a:latin typeface="+mj-lt"/>
              </a:rPr>
              <a:t>1) Data Collection Phase: Scrape the reviews and ratings as data of two websites: Amazon and Flipkart</a:t>
            </a:r>
          </a:p>
          <a:p>
            <a:pPr algn="just"/>
            <a:endParaRPr lang="en-US" sz="1200" dirty="0">
              <a:latin typeface="+mj-lt"/>
            </a:endParaRPr>
          </a:p>
          <a:p>
            <a:pPr algn="just"/>
            <a:r>
              <a:rPr lang="en-US" sz="1200" dirty="0">
                <a:latin typeface="+mj-lt"/>
              </a:rPr>
              <a:t>2) Model Building Phase: After collecting the data, we need to build a machine learning model. Before model building do all data preprocessing steps involving NLP. Try different models with different hyper parameters and select the best model.</a:t>
            </a:r>
          </a:p>
          <a:p>
            <a:pPr algn="just"/>
            <a:endParaRPr lang="en-US" sz="1200" dirty="0">
              <a:latin typeface="+mj-lt"/>
            </a:endParaRPr>
          </a:p>
          <a:p>
            <a:pPr algn="just"/>
            <a:r>
              <a:rPr lang="en-US" sz="1200" dirty="0">
                <a:latin typeface="+mj-lt"/>
              </a:rPr>
              <a:t>Follow the complete life cycle of data science. Include all the steps like:</a:t>
            </a:r>
          </a:p>
          <a:p>
            <a:pPr algn="just"/>
            <a:r>
              <a:rPr lang="en-US" sz="1200" dirty="0">
                <a:latin typeface="+mj-lt"/>
              </a:rPr>
              <a:t>    1. Data Cleaning</a:t>
            </a:r>
          </a:p>
          <a:p>
            <a:pPr algn="just"/>
            <a:r>
              <a:rPr lang="en-US" sz="1200" dirty="0">
                <a:latin typeface="+mj-lt"/>
              </a:rPr>
              <a:t>    2. Exploratory Data Analysis</a:t>
            </a:r>
          </a:p>
          <a:p>
            <a:pPr algn="just"/>
            <a:r>
              <a:rPr lang="en-US" sz="1200" dirty="0">
                <a:latin typeface="+mj-lt"/>
              </a:rPr>
              <a:t>    3. Data Preprocessing</a:t>
            </a:r>
          </a:p>
          <a:p>
            <a:pPr algn="just"/>
            <a:r>
              <a:rPr lang="en-US" sz="1200" dirty="0">
                <a:latin typeface="+mj-lt"/>
              </a:rPr>
              <a:t>    4. Model Building</a:t>
            </a:r>
          </a:p>
          <a:p>
            <a:pPr algn="just"/>
            <a:r>
              <a:rPr lang="en-US" sz="1200" dirty="0">
                <a:latin typeface="+mj-lt"/>
              </a:rPr>
              <a:t>    5. Model Evaluation</a:t>
            </a:r>
          </a:p>
          <a:p>
            <a:pPr algn="just"/>
            <a:r>
              <a:rPr lang="en-US" sz="1200" dirty="0">
                <a:latin typeface="+mj-lt"/>
              </a:rPr>
              <a:t>    6. Selecting the best mode</a:t>
            </a:r>
          </a:p>
        </p:txBody>
      </p:sp>
    </p:spTree>
    <p:extLst>
      <p:ext uri="{BB962C8B-B14F-4D97-AF65-F5344CB8AC3E}">
        <p14:creationId xmlns:p14="http://schemas.microsoft.com/office/powerpoint/2010/main" val="255529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951B-2D41-C6CF-18AB-F7DA6158834B}"/>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id="{EBED0D24-96B8-FE2B-BE0D-7421DFCCBAFC}"/>
              </a:ext>
            </a:extLst>
          </p:cNvPr>
          <p:cNvSpPr>
            <a:spLocks noGrp="1"/>
          </p:cNvSpPr>
          <p:nvPr>
            <p:ph idx="1"/>
          </p:nvPr>
        </p:nvSpPr>
        <p:spPr/>
        <p:txBody>
          <a:bodyPr>
            <a:normAutofit fontScale="85000" lnSpcReduction="20000"/>
          </a:bodyPr>
          <a:lstStyle/>
          <a:p>
            <a:r>
              <a:rPr lang="en-US" dirty="0"/>
              <a:t>Checked Top 5 rows of dataset</a:t>
            </a:r>
          </a:p>
          <a:p>
            <a:r>
              <a:rPr lang="en-US" dirty="0"/>
              <a:t>Checked Total Numbers of Rows and Column</a:t>
            </a:r>
          </a:p>
          <a:p>
            <a:r>
              <a:rPr lang="en-US" dirty="0"/>
              <a:t>Checked</a:t>
            </a:r>
            <a:r>
              <a:rPr lang="en-IN" dirty="0"/>
              <a:t> All Column Name </a:t>
            </a:r>
          </a:p>
          <a:p>
            <a:r>
              <a:rPr lang="en-US" dirty="0"/>
              <a:t>Checked Data Type of All Data </a:t>
            </a:r>
          </a:p>
          <a:p>
            <a:r>
              <a:rPr lang="en-US" dirty="0"/>
              <a:t>Checked</a:t>
            </a:r>
            <a:r>
              <a:rPr lang="en-IN" dirty="0"/>
              <a:t> for Null Values</a:t>
            </a:r>
            <a:r>
              <a:rPr lang="en-US" dirty="0"/>
              <a:t> of both dataset</a:t>
            </a:r>
          </a:p>
          <a:p>
            <a:r>
              <a:rPr lang="en-US" dirty="0"/>
              <a:t>Checking if "-" values present in dataset or no</a:t>
            </a:r>
            <a:endParaRPr lang="en-IN" dirty="0"/>
          </a:p>
          <a:p>
            <a:r>
              <a:rPr lang="en-US" dirty="0"/>
              <a:t>Checked total number of unique value</a:t>
            </a:r>
            <a:endParaRPr lang="en-IN" dirty="0"/>
          </a:p>
          <a:p>
            <a:r>
              <a:rPr lang="en-IN" dirty="0"/>
              <a:t>Checked Information about Data</a:t>
            </a:r>
            <a:r>
              <a:rPr lang="en-US" dirty="0"/>
              <a:t> </a:t>
            </a:r>
          </a:p>
          <a:p>
            <a:r>
              <a:rPr lang="en-US" dirty="0"/>
              <a:t>Dropped irrelevant features</a:t>
            </a:r>
          </a:p>
          <a:p>
            <a:r>
              <a:rPr lang="en-US" dirty="0"/>
              <a:t>Handled NULL values</a:t>
            </a:r>
          </a:p>
          <a:p>
            <a:r>
              <a:rPr lang="en-US" dirty="0"/>
              <a:t>Handled duplicate values</a:t>
            </a:r>
          </a:p>
        </p:txBody>
      </p:sp>
    </p:spTree>
    <p:extLst>
      <p:ext uri="{BB962C8B-B14F-4D97-AF65-F5344CB8AC3E}">
        <p14:creationId xmlns:p14="http://schemas.microsoft.com/office/powerpoint/2010/main" val="323007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8593-316F-BF58-655C-751A917A00C1}"/>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A0A761F9-7FC7-0F41-C54B-25AA4642960B}"/>
              </a:ext>
            </a:extLst>
          </p:cNvPr>
          <p:cNvSpPr>
            <a:spLocks noGrp="1"/>
          </p:cNvSpPr>
          <p:nvPr>
            <p:ph idx="1"/>
          </p:nvPr>
        </p:nvSpPr>
        <p:spPr>
          <a:xfrm>
            <a:off x="1154954" y="2603500"/>
            <a:ext cx="10558991" cy="3416300"/>
          </a:xfrm>
        </p:spPr>
        <p:txBody>
          <a:bodyPr>
            <a:normAutofit/>
          </a:bodyPr>
          <a:lstStyle/>
          <a:p>
            <a:r>
              <a:rPr lang="en-US" dirty="0">
                <a:latin typeface="+mj-lt"/>
              </a:rPr>
              <a:t>The dataset contains </a:t>
            </a:r>
            <a:r>
              <a:rPr lang="en-IN" dirty="0">
                <a:latin typeface="+mj-lt"/>
              </a:rPr>
              <a:t>53363</a:t>
            </a:r>
            <a:r>
              <a:rPr lang="en-US" dirty="0">
                <a:latin typeface="+mj-lt"/>
              </a:rPr>
              <a:t> records (rows) and 4 features (columns).</a:t>
            </a:r>
          </a:p>
          <a:p>
            <a:endParaRPr lang="en-US" dirty="0">
              <a:latin typeface="+mj-lt"/>
            </a:endParaRPr>
          </a:p>
          <a:p>
            <a:endParaRPr lang="en-US" dirty="0">
              <a:latin typeface="+mj-lt"/>
            </a:endParaRPr>
          </a:p>
          <a:p>
            <a:endParaRPr lang="en-US" dirty="0">
              <a:latin typeface="+mj-lt"/>
            </a:endParaRPr>
          </a:p>
          <a:p>
            <a:r>
              <a:rPr lang="en-US" dirty="0">
                <a:latin typeface="+mj-lt"/>
              </a:rPr>
              <a:t>After removal of irrelevant feature, and also after pre-processing, we remains with 49239 records (rows) and 4 features (columns). </a:t>
            </a:r>
            <a:endParaRPr lang="en-IN" dirty="0">
              <a:latin typeface="+mj-lt"/>
            </a:endParaRPr>
          </a:p>
          <a:p>
            <a:pPr marL="0" indent="0">
              <a:buNone/>
            </a:pPr>
            <a:endParaRPr lang="en-US" dirty="0">
              <a:latin typeface="+mj-lt"/>
            </a:endParaRPr>
          </a:p>
          <a:p>
            <a:endParaRPr lang="en-IN" dirty="0">
              <a:latin typeface="+mj-lt"/>
            </a:endParaRPr>
          </a:p>
        </p:txBody>
      </p:sp>
      <p:pic>
        <p:nvPicPr>
          <p:cNvPr id="5" name="Picture 4">
            <a:extLst>
              <a:ext uri="{FF2B5EF4-FFF2-40B4-BE49-F238E27FC236}">
                <a16:creationId xmlns:a16="http://schemas.microsoft.com/office/drawing/2014/main" id="{C26FD615-3E2F-B28E-4DD5-449E2B02210E}"/>
              </a:ext>
            </a:extLst>
          </p:cNvPr>
          <p:cNvPicPr>
            <a:picLocks noChangeAspect="1"/>
          </p:cNvPicPr>
          <p:nvPr/>
        </p:nvPicPr>
        <p:blipFill>
          <a:blip r:embed="rId2"/>
          <a:stretch>
            <a:fillRect/>
          </a:stretch>
        </p:blipFill>
        <p:spPr>
          <a:xfrm>
            <a:off x="5063400" y="3120284"/>
            <a:ext cx="1592433" cy="902119"/>
          </a:xfrm>
          <a:prstGeom prst="rect">
            <a:avLst/>
          </a:prstGeom>
        </p:spPr>
      </p:pic>
      <p:pic>
        <p:nvPicPr>
          <p:cNvPr id="6" name="Picture 5">
            <a:extLst>
              <a:ext uri="{FF2B5EF4-FFF2-40B4-BE49-F238E27FC236}">
                <a16:creationId xmlns:a16="http://schemas.microsoft.com/office/drawing/2014/main" id="{12D081D8-6253-4615-17C8-396ACDE46476}"/>
              </a:ext>
            </a:extLst>
          </p:cNvPr>
          <p:cNvPicPr>
            <a:picLocks noChangeAspect="1"/>
          </p:cNvPicPr>
          <p:nvPr/>
        </p:nvPicPr>
        <p:blipFill>
          <a:blip r:embed="rId3"/>
          <a:stretch>
            <a:fillRect/>
          </a:stretch>
        </p:blipFill>
        <p:spPr>
          <a:xfrm>
            <a:off x="5087438" y="5031748"/>
            <a:ext cx="1529744" cy="772151"/>
          </a:xfrm>
          <a:prstGeom prst="rect">
            <a:avLst/>
          </a:prstGeom>
        </p:spPr>
      </p:pic>
    </p:spTree>
    <p:extLst>
      <p:ext uri="{BB962C8B-B14F-4D97-AF65-F5344CB8AC3E}">
        <p14:creationId xmlns:p14="http://schemas.microsoft.com/office/powerpoint/2010/main" val="39319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pic>
        <p:nvPicPr>
          <p:cNvPr id="6" name="Picture 5">
            <a:extLst>
              <a:ext uri="{FF2B5EF4-FFF2-40B4-BE49-F238E27FC236}">
                <a16:creationId xmlns:a16="http://schemas.microsoft.com/office/drawing/2014/main" id="{9A8C2155-7569-1FF6-DFD7-1C5BF53D8A89}"/>
              </a:ext>
            </a:extLst>
          </p:cNvPr>
          <p:cNvPicPr>
            <a:picLocks noChangeAspect="1"/>
          </p:cNvPicPr>
          <p:nvPr/>
        </p:nvPicPr>
        <p:blipFill>
          <a:blip r:embed="rId2"/>
          <a:stretch>
            <a:fillRect/>
          </a:stretch>
        </p:blipFill>
        <p:spPr>
          <a:xfrm>
            <a:off x="572639" y="2998406"/>
            <a:ext cx="5696745" cy="2343477"/>
          </a:xfrm>
          <a:prstGeom prst="rect">
            <a:avLst/>
          </a:prstGeom>
        </p:spPr>
      </p:pic>
      <p:pic>
        <p:nvPicPr>
          <p:cNvPr id="7" name="Picture 2">
            <a:extLst>
              <a:ext uri="{FF2B5EF4-FFF2-40B4-BE49-F238E27FC236}">
                <a16:creationId xmlns:a16="http://schemas.microsoft.com/office/drawing/2014/main" id="{3F8B29A7-DF0A-CDD4-CFBF-4F63C1DF1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861" y="2341345"/>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a:extLst>
              <a:ext uri="{FF2B5EF4-FFF2-40B4-BE49-F238E27FC236}">
                <a16:creationId xmlns:a16="http://schemas.microsoft.com/office/drawing/2014/main" id="{2CE164C3-EE8D-D92B-289E-2D39A14B4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4582" y="5915125"/>
            <a:ext cx="5734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162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a:xfrm>
            <a:off x="1154954" y="983293"/>
            <a:ext cx="8761413" cy="706964"/>
          </a:xfrm>
        </p:spPr>
        <p:txBody>
          <a:bodyPr/>
          <a:lstStyle/>
          <a:p>
            <a:r>
              <a:rPr lang="en-US" dirty="0"/>
              <a:t>Data Visualization</a:t>
            </a:r>
            <a:endParaRPr lang="en-IN" dirty="0"/>
          </a:p>
        </p:txBody>
      </p:sp>
      <p:sp>
        <p:nvSpPr>
          <p:cNvPr id="4" name="Slide Number Placeholder 4">
            <a:extLst>
              <a:ext uri="{FF2B5EF4-FFF2-40B4-BE49-F238E27FC236}">
                <a16:creationId xmlns:a16="http://schemas.microsoft.com/office/drawing/2014/main" id="{28BCB088-6723-4AA3-6ECF-3316FAE9079B}"/>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9</a:t>
            </a:fld>
            <a:endParaRPr lang="en-US" dirty="0"/>
          </a:p>
        </p:txBody>
      </p:sp>
      <p:pic>
        <p:nvPicPr>
          <p:cNvPr id="7" name="Picture 1">
            <a:extLst>
              <a:ext uri="{FF2B5EF4-FFF2-40B4-BE49-F238E27FC236}">
                <a16:creationId xmlns:a16="http://schemas.microsoft.com/office/drawing/2014/main" id="{4D86836A-0D7E-49D8-A861-BE5622734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32" y="1976437"/>
            <a:ext cx="515890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90CF95F7-6A65-7B01-C15D-C8CEF4D8A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354" y="1976437"/>
            <a:ext cx="545997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a:extLst>
              <a:ext uri="{FF2B5EF4-FFF2-40B4-BE49-F238E27FC236}">
                <a16:creationId xmlns:a16="http://schemas.microsoft.com/office/drawing/2014/main" id="{3C0377CE-9ED5-372A-F4CC-D820F62E8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76" y="5474996"/>
            <a:ext cx="5761037" cy="96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2867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126</TotalTime>
  <Words>709</Words>
  <Application>Microsoft Office PowerPoint</Application>
  <PresentationFormat>Widescreen</PresentationFormat>
  <Paragraphs>100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Wingdings</vt:lpstr>
      <vt:lpstr>Wingdings 3</vt:lpstr>
      <vt:lpstr>Ion Boardroom</vt:lpstr>
      <vt:lpstr>Rating Prediction Report</vt:lpstr>
      <vt:lpstr>Agenda</vt:lpstr>
      <vt:lpstr>Introduction</vt:lpstr>
      <vt:lpstr>Business Goal</vt:lpstr>
      <vt:lpstr>Technical Requirements</vt:lpstr>
      <vt:lpstr>EDA</vt:lpstr>
      <vt:lpstr>Data Description</vt:lpstr>
      <vt:lpstr>Data Visualization</vt:lpstr>
      <vt:lpstr>Data Visualization</vt:lpstr>
      <vt:lpstr>Data Visualization</vt:lpstr>
      <vt:lpstr>Data Visualization</vt:lpstr>
      <vt:lpstr>Data Visualization</vt:lpstr>
      <vt:lpstr>Data Visualization</vt:lpstr>
      <vt:lpstr>Data Pre-Processing</vt:lpstr>
      <vt:lpstr>Data Pre-Processing</vt:lpstr>
      <vt:lpstr>Data Pre-Processing</vt:lpstr>
      <vt:lpstr>Removing Outliers</vt:lpstr>
      <vt:lpstr>Libraries &amp; Packages used</vt:lpstr>
      <vt:lpstr>Creating Model</vt:lpstr>
      <vt:lpstr>Creating Model</vt:lpstr>
      <vt:lpstr>Creating Model</vt:lpstr>
      <vt:lpstr>Creating Model</vt:lpstr>
      <vt:lpstr>Creating Model</vt:lpstr>
      <vt:lpstr>Cross Validation</vt:lpstr>
      <vt:lpstr>Hyper Parameter Tunning</vt:lpstr>
      <vt:lpstr>Hyper Parameter Tunning</vt:lpstr>
      <vt:lpstr>Final Steps</vt:lpstr>
      <vt:lpstr>Final Steps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sarthak.gupta000@outlook.com</dc:creator>
  <cp:lastModifiedBy>sarthak.gupta000@outlook.com</cp:lastModifiedBy>
  <cp:revision>5</cp:revision>
  <dcterms:created xsi:type="dcterms:W3CDTF">2022-11-04T14:30:13Z</dcterms:created>
  <dcterms:modified xsi:type="dcterms:W3CDTF">2022-12-06T16:38:48Z</dcterms:modified>
</cp:coreProperties>
</file>