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305" r:id="rId4"/>
    <p:sldId id="306" r:id="rId5"/>
    <p:sldId id="307" r:id="rId6"/>
    <p:sldId id="264" r:id="rId7"/>
    <p:sldId id="304" r:id="rId8"/>
    <p:sldId id="309" r:id="rId9"/>
    <p:sldId id="286" r:id="rId10"/>
    <p:sldId id="274" r:id="rId11"/>
    <p:sldId id="310" r:id="rId12"/>
    <p:sldId id="261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2023/9/12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2023/9/12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 indent="0"/>
            <a:r>
              <a:rPr lang="zh-CN" altLang="en-US" dirty="0"/>
              <a:t>Second level</a:t>
            </a:r>
          </a:p>
          <a:p>
            <a:pPr lvl="2" indent="0"/>
            <a:r>
              <a:rPr lang="zh-CN" altLang="en-US" dirty="0"/>
              <a:t>Third level</a:t>
            </a:r>
          </a:p>
          <a:p>
            <a:pPr lvl="3" indent="0"/>
            <a:r>
              <a:rPr lang="zh-CN" altLang="en-US" dirty="0"/>
              <a:t>Fourth level</a:t>
            </a:r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Click to edit Master text style</a:t>
            </a:r>
          </a:p>
          <a:p>
            <a:pPr lvl="1" indent="-228600"/>
            <a:r>
              <a:rPr lang="zh-CN" altLang="en-US" dirty="0"/>
              <a:t>Second level</a:t>
            </a:r>
          </a:p>
          <a:p>
            <a:pPr lvl="2" indent="-228600"/>
            <a:r>
              <a:rPr lang="zh-CN" altLang="en-US" dirty="0"/>
              <a:t>Third level</a:t>
            </a:r>
          </a:p>
          <a:p>
            <a:pPr lvl="3" indent="-228600"/>
            <a:r>
              <a:rPr lang="zh-CN" altLang="en-US" dirty="0"/>
              <a:t>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8" name="组合 4"/>
          <p:cNvGrpSpPr/>
          <p:nvPr/>
        </p:nvGrpSpPr>
        <p:grpSpPr>
          <a:xfrm>
            <a:off x="2983231" y="765175"/>
            <a:ext cx="9103408" cy="5683145"/>
            <a:chOff x="3457574" y="1641515"/>
            <a:chExt cx="8379274" cy="5229003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0" name="文本框 8"/>
            <p:cNvSpPr txBox="1"/>
            <p:nvPr/>
          </p:nvSpPr>
          <p:spPr>
            <a:xfrm>
              <a:off x="8172195" y="5086472"/>
              <a:ext cx="3664653" cy="17840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Calibri"/>
                  <a:ea typeface="Calibri" panose="020F0502020204030204" pitchFamily="34" charset="0"/>
                  <a:cs typeface="Calibri"/>
                  <a:sym typeface="Arial" panose="020B0604020202020204" pitchFamily="34" charset="0"/>
                </a:rPr>
                <a:t>Presented by :</a:t>
              </a:r>
              <a:endParaRPr lang="en-US" dirty="0">
                <a:solidFill>
                  <a:srgbClr val="000000"/>
                </a:solidFill>
                <a:latin typeface="Calibri"/>
                <a:cs typeface="Calibri"/>
                <a:sym typeface="Arial" panose="020B0604020202020204" pitchFamily="34" charset="0"/>
              </a:endParaRPr>
            </a:p>
            <a:p>
              <a:r>
                <a:rPr lang="en-US" altLang="zh-CN" sz="2400" dirty="0">
                  <a:solidFill>
                    <a:srgbClr val="404040"/>
                  </a:solidFill>
                  <a:latin typeface="Calibri"/>
                  <a:ea typeface="Calibri" panose="020F0502020204030204" pitchFamily="34" charset="0"/>
                  <a:cs typeface="Calibri"/>
                  <a:sym typeface="Arial" panose="020B0604020202020204" pitchFamily="34" charset="0"/>
                </a:rPr>
                <a:t>Sarthak Siddhant Bharadwaj</a:t>
              </a:r>
              <a:endParaRPr lang="en-US" dirty="0">
                <a:latin typeface="Calibri"/>
                <a:cs typeface="Calibri"/>
              </a:endParaRPr>
            </a:p>
            <a:p>
              <a:r>
                <a:rPr lang="en-US" altLang="zh-CN" sz="2400" dirty="0">
                  <a:solidFill>
                    <a:srgbClr val="404040"/>
                  </a:solidFill>
                  <a:latin typeface="Calibri"/>
                  <a:ea typeface="Calibri" panose="020F0502020204030204" pitchFamily="34" charset="0"/>
                  <a:cs typeface="Calibri"/>
                </a:rPr>
                <a:t>Mahima Chowdary Maddineni</a:t>
              </a:r>
              <a:endParaRPr lang="en-US" altLang="zh-CN" sz="2400" dirty="0">
                <a:solidFill>
                  <a:srgbClr val="404040"/>
                </a:solidFill>
                <a:ea typeface="Calibri" panose="020F0502020204030204" pitchFamily="34" charset="0"/>
                <a:cs typeface="Calibri"/>
              </a:endParaRPr>
            </a:p>
            <a:p>
              <a:r>
                <a:rPr lang="en-US" altLang="zh-CN" sz="2400" dirty="0">
                  <a:solidFill>
                    <a:srgbClr val="404040"/>
                  </a:solidFill>
                  <a:latin typeface="Calibri"/>
                  <a:ea typeface="Calibri" panose="020F0502020204030204" pitchFamily="34" charset="0"/>
                  <a:cs typeface="Calibri"/>
                  <a:sym typeface="Arial" panose="020B0604020202020204" pitchFamily="34" charset="0"/>
                </a:rPr>
                <a:t>Guided by :</a:t>
              </a:r>
              <a:br>
                <a:rPr lang="en-US" altLang="zh-CN" sz="2400" dirty="0">
                  <a:solidFill>
                    <a:srgbClr val="404040"/>
                  </a:solidFill>
                  <a:latin typeface="Calibri"/>
                  <a:ea typeface="Calibri" panose="020F0502020204030204" pitchFamily="34" charset="0"/>
                  <a:cs typeface="Calibri"/>
                </a:rPr>
              </a:br>
              <a:r>
                <a:rPr lang="en-US" altLang="zh-CN" sz="2400" dirty="0">
                  <a:solidFill>
                    <a:srgbClr val="404040"/>
                  </a:solidFill>
                  <a:latin typeface="Calibri"/>
                  <a:ea typeface="Calibri" panose="020F0502020204030204" pitchFamily="34" charset="0"/>
                  <a:cs typeface="Calibri"/>
                  <a:sym typeface="Arial" panose="020B0604020202020204" pitchFamily="34" charset="0"/>
                </a:rPr>
                <a:t>Prof Yashwant K. Malaiya</a:t>
              </a:r>
              <a:endParaRPr lang="en-US" altLang="zh-CN" sz="2400" dirty="0">
                <a:solidFill>
                  <a:srgbClr val="404040"/>
                </a:solidFill>
                <a:latin typeface="Calibri"/>
                <a:ea typeface="Calibri" panose="020F0502020204030204" pitchFamily="34" charset="0"/>
                <a:cs typeface="Calibri"/>
              </a:endParaRPr>
            </a:p>
          </p:txBody>
        </p: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275330" y="1314450"/>
            <a:ext cx="50006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Risks mitigated or created by</a:t>
            </a:r>
          </a:p>
          <a:p>
            <a:pPr algn="ctr"/>
            <a:r>
              <a:rPr lang="en-US" sz="4000" b="1"/>
              <a:t>password managers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8" name="文本框 28"/>
          <p:cNvSpPr txBox="1"/>
          <p:nvPr/>
        </p:nvSpPr>
        <p:spPr>
          <a:xfrm>
            <a:off x="290830" y="351155"/>
            <a:ext cx="9865360" cy="2616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Risks mitigated or created by password managers</a:t>
            </a:r>
            <a:endParaRPr lang="en-US" altLang="en-US" sz="1200" b="1" dirty="0">
              <a:solidFill>
                <a:srgbClr val="40404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sym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69950" y="1924050"/>
            <a:ext cx="992441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no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5E3E0F-772C-AB3F-460E-C9599F80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5" y="723423"/>
            <a:ext cx="4370261" cy="5538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A5E7B-ADFC-70BC-B356-D80E2588D976}"/>
              </a:ext>
            </a:extLst>
          </p:cNvPr>
          <p:cNvSpPr txBox="1"/>
          <p:nvPr/>
        </p:nvSpPr>
        <p:spPr>
          <a:xfrm>
            <a:off x="292344" y="6238875"/>
            <a:ext cx="115208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SimSun"/>
                <a:cs typeface="Calibri"/>
              </a:rPr>
              <a:t>PECUCH, Daniel. Password managers: a survey [online]. Brno, 2021 [cit. 2023-09-06]. Available from: https://is.muni.cz/th/sm620/. Bachelor thesis. Masaryk University, Faculty of Informatics. Supervisor Luka´sˇ NEMEC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808CB-CFAB-812C-01A2-7FC2FC57E986}"/>
              </a:ext>
            </a:extLst>
          </p:cNvPr>
          <p:cNvSpPr txBox="1"/>
          <p:nvPr/>
        </p:nvSpPr>
        <p:spPr>
          <a:xfrm>
            <a:off x="5638067" y="608866"/>
            <a:ext cx="5550144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/>
                <a:ea typeface="SimSun"/>
                <a:cs typeface="Calibri"/>
              </a:rPr>
              <a:t>INFLUENTIAL ORGANIZATIONS </a:t>
            </a:r>
            <a:endParaRPr lang="en-US" sz="2800" dirty="0">
              <a:latin typeface="Calibri"/>
              <a:ea typeface="SimSun"/>
              <a:cs typeface="Calibri" panose="020F0502020204030204" pitchFamily="34" charset="0"/>
            </a:endParaRPr>
          </a:p>
          <a:p>
            <a:endParaRPr lang="en-US" dirty="0">
              <a:latin typeface="Calibri"/>
              <a:ea typeface="SimSun"/>
              <a:cs typeface="Calibri"/>
            </a:endParaRPr>
          </a:p>
          <a:p>
            <a:r>
              <a:rPr lang="en-US" b="1" dirty="0">
                <a:latin typeface="Calibri"/>
                <a:ea typeface="SimSun"/>
                <a:cs typeface="Calibri"/>
              </a:rPr>
              <a:t>LastPass (LogMeIn): </a:t>
            </a:r>
            <a:endParaRPr lang="en-US">
              <a:cs typeface="Calibri"/>
            </a:endParaRPr>
          </a:p>
          <a:p>
            <a:r>
              <a:rPr lang="en-US" dirty="0">
                <a:latin typeface="Calibri"/>
                <a:ea typeface="SimSun"/>
                <a:cs typeface="Calibri"/>
              </a:rPr>
              <a:t>It introduced secure sharing options and advanced security measures, driving industry advancements. </a:t>
            </a:r>
            <a:endParaRPr lang="en-US">
              <a:cs typeface="Calibri"/>
            </a:endParaRPr>
          </a:p>
          <a:p>
            <a:endParaRPr lang="en-US" dirty="0">
              <a:latin typeface="Calibri"/>
              <a:ea typeface="SimSun"/>
              <a:cs typeface="Calibri"/>
            </a:endParaRPr>
          </a:p>
          <a:p>
            <a:r>
              <a:rPr lang="en-US" b="1" dirty="0">
                <a:latin typeface="Calibri"/>
                <a:ea typeface="SimSun"/>
                <a:cs typeface="Calibri"/>
              </a:rPr>
              <a:t>Open Source Community (KeePass):</a:t>
            </a:r>
            <a:endParaRPr lang="en-US" b="1" dirty="0">
              <a:cs typeface="Calibri"/>
            </a:endParaRPr>
          </a:p>
          <a:p>
            <a:r>
              <a:rPr lang="en-US" dirty="0">
                <a:latin typeface="Calibri"/>
                <a:ea typeface="SimSun"/>
                <a:cs typeface="Calibri"/>
              </a:rPr>
              <a:t>KeePass’s extensible architecture and plugins influence password manager development and security practices.</a:t>
            </a:r>
            <a:endParaRPr lang="en-US" dirty="0">
              <a:cs typeface="Calibri"/>
            </a:endParaRPr>
          </a:p>
          <a:p>
            <a:endParaRPr lang="en-US" dirty="0">
              <a:latin typeface="Calibri"/>
              <a:ea typeface="SimSun"/>
              <a:cs typeface="Calibri"/>
            </a:endParaRPr>
          </a:p>
          <a:p>
            <a:r>
              <a:rPr lang="en-US" b="1" dirty="0">
                <a:latin typeface="Calibri"/>
                <a:ea typeface="SimSun"/>
                <a:cs typeface="Calibri"/>
              </a:rPr>
              <a:t> Carnegie Mellon University’s </a:t>
            </a:r>
            <a:r>
              <a:rPr lang="en-US" b="1" err="1">
                <a:latin typeface="Calibri"/>
                <a:ea typeface="SimSun"/>
                <a:cs typeface="Calibri"/>
              </a:rPr>
              <a:t>CyLab</a:t>
            </a:r>
            <a:r>
              <a:rPr lang="en-US" b="1" dirty="0">
                <a:latin typeface="Calibri"/>
                <a:ea typeface="SimSun"/>
                <a:cs typeface="Calibri"/>
              </a:rPr>
              <a:t>: </a:t>
            </a:r>
            <a:endParaRPr lang="en-US" b="1" dirty="0">
              <a:cs typeface="Calibri"/>
            </a:endParaRPr>
          </a:p>
          <a:p>
            <a:r>
              <a:rPr lang="en-US" dirty="0">
                <a:latin typeface="Calibri"/>
                <a:ea typeface="SimSun"/>
                <a:cs typeface="Calibri"/>
              </a:rPr>
              <a:t>Research labs like </a:t>
            </a:r>
            <a:r>
              <a:rPr lang="en-US" dirty="0" err="1">
                <a:latin typeface="Calibri"/>
                <a:ea typeface="SimSun"/>
                <a:cs typeface="Calibri"/>
              </a:rPr>
              <a:t>CyLab</a:t>
            </a:r>
            <a:r>
              <a:rPr lang="en-US" dirty="0">
                <a:latin typeface="Calibri"/>
                <a:ea typeface="SimSun"/>
                <a:cs typeface="Calibri"/>
              </a:rPr>
              <a:t> conduct studies on password security and encryption.</a:t>
            </a:r>
            <a:endParaRPr lang="en-US">
              <a:cs typeface="Calibri"/>
            </a:endParaRPr>
          </a:p>
          <a:p>
            <a:endParaRPr lang="en-US" dirty="0">
              <a:latin typeface="Calibri"/>
              <a:ea typeface="SimSun"/>
              <a:cs typeface="Calibri"/>
            </a:endParaRPr>
          </a:p>
          <a:p>
            <a:r>
              <a:rPr lang="en-US" b="1" dirty="0">
                <a:latin typeface="Calibri"/>
                <a:ea typeface="SimSun"/>
                <a:cs typeface="Calibri"/>
              </a:rPr>
              <a:t> Open Web Application Security Project (OWASP)):</a:t>
            </a:r>
            <a:endParaRPr lang="en-US" b="1" dirty="0">
              <a:cs typeface="Calibri"/>
            </a:endParaRPr>
          </a:p>
          <a:p>
            <a:r>
              <a:rPr lang="en-US" dirty="0">
                <a:latin typeface="Calibri"/>
                <a:ea typeface="SimSun"/>
                <a:cs typeface="Calibri"/>
              </a:rPr>
              <a:t>OWASP engages a global community of cybersecurity professionals, researchers, and enthusiasts, facilitating collaboration and the exchange of knowledge to advance password security standards. </a:t>
            </a:r>
            <a:endParaRPr lang="en-US">
              <a:cs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8" name="文本框 28"/>
          <p:cNvSpPr txBox="1"/>
          <p:nvPr/>
        </p:nvSpPr>
        <p:spPr>
          <a:xfrm>
            <a:off x="290830" y="351155"/>
            <a:ext cx="9865360" cy="2616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1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Risks mitigated or created by password managers</a:t>
            </a:r>
            <a:endParaRPr lang="en-US" altLang="en-US" sz="1200" b="1" dirty="0">
              <a:solidFill>
                <a:srgbClr val="40404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sym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DFBF4-F340-0B7E-5BB1-3F0E56F94AD8}"/>
              </a:ext>
            </a:extLst>
          </p:cNvPr>
          <p:cNvSpPr txBox="1"/>
          <p:nvPr/>
        </p:nvSpPr>
        <p:spPr>
          <a:xfrm>
            <a:off x="387049" y="2198235"/>
            <a:ext cx="10619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conclusion, password managers are essential allies in our digital security journey. They adapt to ever-evolving threats with innovations like biometrics and cognitive CAPTCHAs. While challenges exist, like phishing and cloud storage, embracing these tools enhances our online safety. Choices like KeePass, </a:t>
            </a:r>
            <a:r>
              <a:rPr lang="en-US" sz="2400" dirty="0" err="1"/>
              <a:t>Bitwarden</a:t>
            </a:r>
            <a:r>
              <a:rPr lang="en-US" sz="2400" dirty="0"/>
              <a:t>, or Password Safe cater to diverse needs, giving us control over our digital identities. By staying informed and proactive, we bolster our online defenses and contribute to a more secure digital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B241-73ED-F4F2-FAE5-B8639C517B2D}"/>
              </a:ext>
            </a:extLst>
          </p:cNvPr>
          <p:cNvSpPr txBox="1"/>
          <p:nvPr/>
        </p:nvSpPr>
        <p:spPr>
          <a:xfrm>
            <a:off x="4864175" y="114389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834552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7650" name="组合 4"/>
          <p:cNvGrpSpPr/>
          <p:nvPr/>
        </p:nvGrpSpPr>
        <p:grpSpPr>
          <a:xfrm>
            <a:off x="1578610" y="851535"/>
            <a:ext cx="8515985" cy="5093970"/>
            <a:chOff x="3457574" y="1980069"/>
            <a:chExt cx="5143501" cy="2116786"/>
          </a:xfrm>
        </p:grpSpPr>
        <p:grpSp>
          <p:nvGrpSpPr>
            <p:cNvPr id="27651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56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 descr="Any question me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049020"/>
            <a:ext cx="7323455" cy="4699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830" y="345440"/>
            <a:ext cx="8917940" cy="374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1200" b="1">
                <a:sym typeface="+mn-ea"/>
              </a:rPr>
              <a:t>Risks mitigated or created by password managers</a:t>
            </a:r>
            <a:endParaRPr lang="en-US" sz="2400" b="1"/>
          </a:p>
          <a:p>
            <a:pPr>
              <a:buFont typeface="Arial" panose="020B0604020202020204" pitchFamily="34" charset="0"/>
            </a:pP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8675" y="1719019"/>
            <a:ext cx="10515600" cy="393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3" name="文本框 6"/>
          <p:cNvSpPr txBox="1"/>
          <p:nvPr/>
        </p:nvSpPr>
        <p:spPr>
          <a:xfrm>
            <a:off x="957263" y="1757363"/>
            <a:ext cx="5043487" cy="646331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600" b="1" dirty="0">
                <a:latin typeface="Calibri"/>
                <a:ea typeface="Calibri" panose="020F0502020204030204" pitchFamily="34" charset="0"/>
                <a:cs typeface="Calibri"/>
              </a:rPr>
              <a:t>Introduction</a:t>
            </a:r>
          </a:p>
        </p:txBody>
      </p:sp>
      <p:sp>
        <p:nvSpPr>
          <p:cNvPr id="10254" name="矩形 7"/>
          <p:cNvSpPr/>
          <p:nvPr/>
        </p:nvSpPr>
        <p:spPr>
          <a:xfrm>
            <a:off x="914400" y="2281238"/>
            <a:ext cx="5718175" cy="22098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ctr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rPr>
              <a:t>.</a:t>
            </a:r>
            <a:endParaRPr lang="en-US" altLang="zh-CN" sz="1200" dirty="0">
              <a:solidFill>
                <a:srgbClr val="404040"/>
              </a:solidFill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55" name="矩形 8"/>
          <p:cNvSpPr/>
          <p:nvPr/>
        </p:nvSpPr>
        <p:spPr>
          <a:xfrm>
            <a:off x="4587875" y="2146300"/>
            <a:ext cx="6040755" cy="365452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 panose="020F0502020204030204" pitchFamily="34" charset="0"/>
                <a:cs typeface="Calibri"/>
                <a:sym typeface="Arial" panose="020B0604020202020204" pitchFamily="34" charset="0"/>
              </a:rPr>
              <a:t>Password managers  helps users create , save , manage and use passwords across different online platforms</a:t>
            </a:r>
            <a:endParaRPr lang="en-US" altLang="zh-CN" dirty="0"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/>
              <a:ea typeface="Calibri" panose="020F0502020204030204" pitchFamily="34" charset="0"/>
              <a:cs typeface="Calibri"/>
            </a:endParaRPr>
          </a:p>
          <a:p>
            <a:pPr marL="285750" indent="-285750"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 panose="020F0502020204030204" pitchFamily="34" charset="0"/>
                <a:cs typeface="Calibri"/>
                <a:sym typeface="Arial" panose="020B0604020202020204" pitchFamily="34" charset="0"/>
              </a:rPr>
              <a:t>All information is securely stored in a password vault and accessible via the password manager</a:t>
            </a:r>
            <a:endParaRPr lang="en-US" altLang="zh-CN" dirty="0"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/>
              <a:ea typeface="Calibri" panose="020F0502020204030204" pitchFamily="34" charset="0"/>
              <a:cs typeface="Calibri"/>
            </a:endParaRPr>
          </a:p>
          <a:p>
            <a:pPr marL="285750" indent="-285750" algn="l" defTabSz="1216025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 panose="020F0502020204030204" pitchFamily="34" charset="0"/>
                <a:cs typeface="Calibri"/>
                <a:sym typeface="Arial" panose="020B0604020202020204" pitchFamily="34" charset="0"/>
              </a:rPr>
              <a:t>It helps create highly random and unique passwords if the user visit’s a site for the first time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 panose="020F0502020204030204" pitchFamily="34" charset="0"/>
                <a:cs typeface="Calibri"/>
                <a:sym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830" y="345440"/>
            <a:ext cx="8917940" cy="374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1200" b="1">
                <a:sym typeface="+mn-ea"/>
              </a:rPr>
              <a:t>Risks mitigated or created by password managers</a:t>
            </a:r>
            <a:endParaRPr lang="en-US" sz="2400" b="1"/>
          </a:p>
          <a:p>
            <a:pPr>
              <a:buFont typeface="Arial" panose="020B0604020202020204" pitchFamily="34" charset="0"/>
            </a:pP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pic>
        <p:nvPicPr>
          <p:cNvPr id="3" name="Picture 2" descr="A diagram of a cloud database&#10;&#10;Description automatically generated">
            <a:extLst>
              <a:ext uri="{FF2B5EF4-FFF2-40B4-BE49-F238E27FC236}">
                <a16:creationId xmlns:a16="http://schemas.microsoft.com/office/drawing/2014/main" id="{3DED6F75-2BD0-D0D1-F8E3-808F6B51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30" y="679316"/>
            <a:ext cx="6655910" cy="5499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F479D6-4951-BBF1-165A-AA55FF8E80AF}"/>
              </a:ext>
            </a:extLst>
          </p:cNvPr>
          <p:cNvSpPr txBox="1"/>
          <p:nvPr/>
        </p:nvSpPr>
        <p:spPr>
          <a:xfrm flipH="1">
            <a:off x="519032" y="6202551"/>
            <a:ext cx="1116281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SimSun"/>
                <a:cs typeface="Calibri"/>
              </a:rPr>
              <a:t>Opeyemi, Ogunleye Adewale, Olumide Alese, Boniface. (2013). Factors influencing the Adoption of E-Government Services in Nigeria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SimSun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709CE-ED1F-8ED8-261A-2E096E73A4C5}"/>
              </a:ext>
            </a:extLst>
          </p:cNvPr>
          <p:cNvSpPr txBox="1"/>
          <p:nvPr/>
        </p:nvSpPr>
        <p:spPr>
          <a:xfrm>
            <a:off x="6457" y="2100344"/>
            <a:ext cx="4922326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latin typeface="Calibri"/>
                <a:ea typeface="SimSun"/>
                <a:cs typeface="Calibri"/>
              </a:rPr>
              <a:t>Architectural framework </a:t>
            </a:r>
            <a:endParaRPr lang="en-US" sz="3200"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/>
                <a:ea typeface="SimSun"/>
                <a:cs typeface="Calibri"/>
              </a:rPr>
              <a:t>for the common</a:t>
            </a:r>
            <a:endParaRPr lang="en-US" sz="3200"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/>
                <a:ea typeface="SimSun"/>
                <a:cs typeface="Calibri"/>
              </a:rPr>
              <a:t> Password Manager</a:t>
            </a:r>
            <a:r>
              <a:rPr lang="en-US" sz="2800" b="1" dirty="0">
                <a:latin typeface="Calibri"/>
                <a:ea typeface="SimSun"/>
                <a:cs typeface="Calibri"/>
              </a:rPr>
              <a:t> </a:t>
            </a:r>
            <a:endParaRPr lang="en-US" sz="2800">
              <a:cs typeface="Calibri"/>
            </a:endParaRPr>
          </a:p>
          <a:p>
            <a:pPr algn="ctr"/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3683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830" y="345440"/>
            <a:ext cx="8917940" cy="374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1200" b="1" dirty="0">
                <a:sym typeface="+mn-ea"/>
              </a:rPr>
              <a:t>Risks mitigated or created by password managers</a:t>
            </a:r>
            <a:endParaRPr lang="en-US" sz="2400" b="1" dirty="0"/>
          </a:p>
          <a:p>
            <a:pPr>
              <a:buFont typeface="Arial" panose="020B0604020202020204" pitchFamily="34" charset="0"/>
            </a:pP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A486B-EBE9-F843-8159-69C74E9B9441}"/>
              </a:ext>
            </a:extLst>
          </p:cNvPr>
          <p:cNvSpPr txBox="1"/>
          <p:nvPr/>
        </p:nvSpPr>
        <p:spPr>
          <a:xfrm>
            <a:off x="988824" y="1352065"/>
            <a:ext cx="1049364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ea typeface="SimSun"/>
                <a:cs typeface="Calibri"/>
              </a:rPr>
              <a:t>Current Status</a:t>
            </a:r>
          </a:p>
          <a:p>
            <a:endParaRPr lang="en-US" sz="3600" b="1" dirty="0">
              <a:latin typeface="Calibri"/>
              <a:ea typeface="SimSun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Biometric Authentication</a:t>
            </a:r>
            <a:endParaRPr lang="en-US" sz="2800">
              <a:ea typeface="SimSun"/>
              <a:cs typeface="Calibri" panose="020F050202020403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Cross-Platform Compatibility</a:t>
            </a:r>
            <a:endParaRPr lang="en-US" sz="2800">
              <a:ea typeface="SimSun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Password auditing</a:t>
            </a:r>
            <a:endParaRPr lang="en-US" sz="2800">
              <a:cs typeface="Calibri" panose="020F050202020403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Secure sharing and Emergency access</a:t>
            </a:r>
            <a:endParaRPr lang="en-US" sz="2800" dirty="0">
              <a:latin typeface="Calibri"/>
              <a:cs typeface="Calibri" panose="020F050202020403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Two-Factor Authentication (2FA)</a:t>
            </a:r>
            <a:endParaRPr lang="en-US" sz="2800">
              <a:cs typeface="Calibri" panose="020F050202020403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Password Generator Enhancements</a:t>
            </a:r>
          </a:p>
        </p:txBody>
      </p:sp>
    </p:spTree>
    <p:extLst>
      <p:ext uri="{BB962C8B-B14F-4D97-AF65-F5344CB8AC3E}">
        <p14:creationId xmlns:p14="http://schemas.microsoft.com/office/powerpoint/2010/main" val="17912424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0" name="文本框 28"/>
          <p:cNvSpPr txBox="1"/>
          <p:nvPr/>
        </p:nvSpPr>
        <p:spPr>
          <a:xfrm>
            <a:off x="290830" y="345440"/>
            <a:ext cx="8917940" cy="374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1200" b="1" dirty="0">
                <a:sym typeface="+mn-ea"/>
              </a:rPr>
              <a:t>Risks mitigated or created by password managers</a:t>
            </a:r>
            <a:endParaRPr lang="en-US" sz="2400" b="1" dirty="0"/>
          </a:p>
          <a:p>
            <a:pPr>
              <a:buFont typeface="Arial" panose="020B0604020202020204" pitchFamily="34" charset="0"/>
            </a:pP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A486B-EBE9-F843-8159-69C74E9B9441}"/>
              </a:ext>
            </a:extLst>
          </p:cNvPr>
          <p:cNvSpPr txBox="1"/>
          <p:nvPr/>
        </p:nvSpPr>
        <p:spPr>
          <a:xfrm>
            <a:off x="988824" y="1352065"/>
            <a:ext cx="10493644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Calibri"/>
                <a:ea typeface="SimSun"/>
                <a:cs typeface="Calibri"/>
              </a:rPr>
              <a:t>Current risks by password managers</a:t>
            </a:r>
          </a:p>
          <a:p>
            <a:endParaRPr lang="en-US" sz="3600" b="1" dirty="0">
              <a:latin typeface="Calibri"/>
              <a:ea typeface="SimSun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Single Point of Failure</a:t>
            </a:r>
            <a:endParaRPr lang="en-US" sz="2800" dirty="0">
              <a:ea typeface="SimSun"/>
              <a:cs typeface="Calibri" panose="020F050202020403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Synchronization and Cloud Storage</a:t>
            </a:r>
            <a:endParaRPr lang="en-US" sz="2800" dirty="0">
              <a:ea typeface="SimSun"/>
              <a:cs typeface="Calibri" panose="020F050202020403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Phishing and Social Engineering</a:t>
            </a:r>
            <a:endParaRPr lang="en-US" sz="2800" dirty="0">
              <a:ea typeface="SimSun"/>
              <a:cs typeface="Calibri" panose="020F050202020403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Dependency on a Single Service</a:t>
            </a:r>
            <a:endParaRPr lang="en-US" sz="2800" dirty="0">
              <a:ea typeface="SimSun"/>
              <a:cs typeface="Calibri" panose="020F050202020403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Calibri"/>
                <a:ea typeface="SimSun"/>
                <a:cs typeface="Calibri"/>
              </a:rPr>
              <a:t>Data Backup and Recovery</a:t>
            </a:r>
            <a:endParaRPr lang="en-US" sz="2800" dirty="0">
              <a:ea typeface="SimSun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657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1016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6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4" name="文本框 28"/>
          <p:cNvSpPr txBox="1"/>
          <p:nvPr/>
        </p:nvSpPr>
        <p:spPr>
          <a:xfrm>
            <a:off x="290830" y="328930"/>
            <a:ext cx="9182100" cy="391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1200" b="1">
                <a:sym typeface="+mn-ea"/>
              </a:rPr>
              <a:t>Risks mitigated or created by password managers</a:t>
            </a:r>
            <a:endParaRPr lang="en-US" sz="1200" b="1"/>
          </a:p>
          <a:p>
            <a:pPr>
              <a:buFont typeface="Arial" panose="020B0604020202020204" pitchFamily="34" charset="0"/>
            </a:pPr>
            <a:endParaRPr lang="zh-CN" altLang="en-US" sz="12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2113" y="1736725"/>
            <a:ext cx="2994025" cy="3767138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76" name="图片 5"/>
          <p:cNvPicPr>
            <a:picLocks noChangeAspect="1"/>
          </p:cNvPicPr>
          <p:nvPr/>
        </p:nvPicPr>
        <p:blipFill>
          <a:blip r:embed="rId3"/>
          <a:srcRect l="46759"/>
          <a:stretch>
            <a:fillRect/>
          </a:stretch>
        </p:blipFill>
        <p:spPr>
          <a:xfrm>
            <a:off x="2144713" y="2149475"/>
            <a:ext cx="3008312" cy="3767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1382713" y="1455738"/>
            <a:ext cx="560388" cy="56038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4713" y="3914775"/>
            <a:ext cx="3008313" cy="5603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2214880" y="3991610"/>
            <a:ext cx="2870200" cy="5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Pros and Cons</a:t>
            </a:r>
          </a:p>
        </p:txBody>
      </p:sp>
      <p:sp>
        <p:nvSpPr>
          <p:cNvPr id="69" name="矩形 13"/>
          <p:cNvSpPr>
            <a:spLocks noChangeArrowheads="1"/>
          </p:cNvSpPr>
          <p:nvPr/>
        </p:nvSpPr>
        <p:spPr bwMode="auto">
          <a:xfrm>
            <a:off x="6721475" y="0"/>
            <a:ext cx="4008755" cy="326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R="0" lvl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R="0" lvl="0" algn="ctr" defTabSz="1216025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         Pros -</a:t>
            </a:r>
          </a:p>
          <a:p>
            <a:pPr marL="342900" marR="0" lvl="0" indent="-342900" algn="l" defTabSz="1216025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Convinient for users </a:t>
            </a:r>
          </a:p>
          <a:p>
            <a:pPr marL="342900" marR="0" lvl="0" indent="-34290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provides autofill for passwords</a:t>
            </a:r>
          </a:p>
          <a:p>
            <a:pPr marL="342900" marR="0" lvl="0" indent="-34290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auto suggest strong passwords  </a:t>
            </a:r>
          </a:p>
          <a:p>
            <a:pPr marL="342900" marR="0" lvl="0" indent="-34290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mobility like synchronisation of password across devices such as laptop and mobiles</a:t>
            </a:r>
          </a:p>
        </p:txBody>
      </p:sp>
      <p:sp>
        <p:nvSpPr>
          <p:cNvPr id="70" name="矩形 13"/>
          <p:cNvSpPr>
            <a:spLocks noChangeArrowheads="1"/>
          </p:cNvSpPr>
          <p:nvPr/>
        </p:nvSpPr>
        <p:spPr bwMode="auto">
          <a:xfrm>
            <a:off x="6723380" y="2850515"/>
            <a:ext cx="4853940" cy="286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Cons -</a:t>
            </a:r>
          </a:p>
          <a:p>
            <a:pPr marR="0" lvl="0" algn="l" defTabSz="1216025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    users essentially create a single point of a failure</a:t>
            </a:r>
          </a:p>
          <a:p>
            <a:pPr marR="0" lvl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    it may not adhere to 2 factor authentication and multi-factor authentication all the time.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文本框 28"/>
          <p:cNvSpPr txBox="1"/>
          <p:nvPr/>
        </p:nvSpPr>
        <p:spPr>
          <a:xfrm>
            <a:off x="290830" y="296545"/>
            <a:ext cx="7268845" cy="226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Risks mitigated or created by password managers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</a:pP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直接连接符 24"/>
          <p:cNvSpPr>
            <a:spLocks noChangeShapeType="1"/>
          </p:cNvSpPr>
          <p:nvPr/>
        </p:nvSpPr>
        <p:spPr bwMode="auto">
          <a:xfrm flipH="1">
            <a:off x="3236913" y="320040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8684" name="TextBox 13"/>
          <p:cNvSpPr txBox="1"/>
          <p:nvPr/>
        </p:nvSpPr>
        <p:spPr>
          <a:xfrm>
            <a:off x="445135" y="1516380"/>
            <a:ext cx="4680585" cy="6629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Zero Knowledge Architecture.</a:t>
            </a:r>
          </a:p>
        </p:txBody>
      </p:sp>
      <p:sp>
        <p:nvSpPr>
          <p:cNvPr id="28685" name="TextBox 13"/>
          <p:cNvSpPr txBox="1"/>
          <p:nvPr/>
        </p:nvSpPr>
        <p:spPr>
          <a:xfrm>
            <a:off x="817880" y="2085975"/>
            <a:ext cx="3277870" cy="2590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  <a:scene3d>
              <a:camera prst="orthographicFront"/>
              <a:lightRig rig="threePt" dir="t"/>
            </a:scene3d>
          </a:bodyPr>
          <a:lstStyle/>
          <a:p>
            <a:pPr marL="171450" indent="-171450" algn="l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Zero-knowledge encryption security model uses encryption and data segregation to make data breaches irrelevant.</a:t>
            </a:r>
          </a:p>
          <a:p>
            <a:pPr marL="171450" indent="-171450" algn="l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When a software platform is zero knowledge, the user’s data is encrypted and decrypted at the device level not on the company’s servers or in the cloud.</a:t>
            </a:r>
          </a:p>
          <a:p>
            <a:pPr marL="171450" indent="-171450" algn="l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6" name="TextBox 13"/>
          <p:cNvSpPr txBox="1"/>
          <p:nvPr/>
        </p:nvSpPr>
        <p:spPr>
          <a:xfrm>
            <a:off x="7715250" y="642620"/>
            <a:ext cx="4140200" cy="633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 Passwordless architecture.</a:t>
            </a:r>
          </a:p>
        </p:txBody>
      </p:sp>
      <p:sp>
        <p:nvSpPr>
          <p:cNvPr id="28687" name="TextBox 13"/>
          <p:cNvSpPr txBox="1"/>
          <p:nvPr/>
        </p:nvSpPr>
        <p:spPr>
          <a:xfrm>
            <a:off x="7656195" y="1185545"/>
            <a:ext cx="4346575" cy="25311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  <a:scene3d>
              <a:camera prst="orthographicFront"/>
              <a:lightRig rig="threePt" dir="t"/>
            </a:scene3d>
          </a:bodyPr>
          <a:lstStyle/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This technology replaces passwords with Possession factors like one time passwords, authentication app codes or a hardware token ex : duo push in CSU </a:t>
            </a:r>
          </a:p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</a:p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Passkeys technology is still far from reality Users need to open an additional email application most of the times to access online accounts which can be compromised through phising.</a:t>
            </a:r>
          </a:p>
        </p:txBody>
      </p:sp>
      <p:sp>
        <p:nvSpPr>
          <p:cNvPr id="28690" name="TextBox 13"/>
          <p:cNvSpPr txBox="1"/>
          <p:nvPr/>
        </p:nvSpPr>
        <p:spPr>
          <a:xfrm>
            <a:off x="7940040" y="4069080"/>
            <a:ext cx="4251960" cy="3975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  <a:scene3d>
              <a:camera prst="orthographicFront"/>
              <a:lightRig rig="threePt" dir="t"/>
            </a:scene3d>
          </a:bodyPr>
          <a:lstStyle/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Hardware Based Password Managers</a:t>
            </a:r>
          </a:p>
        </p:txBody>
      </p:sp>
      <p:sp>
        <p:nvSpPr>
          <p:cNvPr id="28691" name="TextBox 13"/>
          <p:cNvSpPr txBox="1"/>
          <p:nvPr/>
        </p:nvSpPr>
        <p:spPr>
          <a:xfrm>
            <a:off x="7940040" y="4850130"/>
            <a:ext cx="3998595" cy="1200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There is a significant research gap between software based password managers and hardware-based password managers. No cost effectiveness is there.</a:t>
            </a:r>
          </a:p>
          <a:p>
            <a:pPr marL="285750" indent="-2857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grpSp>
        <p:nvGrpSpPr>
          <p:cNvPr id="28692" name="组合 12"/>
          <p:cNvGrpSpPr/>
          <p:nvPr/>
        </p:nvGrpSpPr>
        <p:grpSpPr>
          <a:xfrm>
            <a:off x="4135438" y="2116135"/>
            <a:ext cx="4270375" cy="3427413"/>
            <a:chOff x="4135280" y="2116757"/>
            <a:chExt cx="4269992" cy="3426925"/>
          </a:xfrm>
        </p:grpSpPr>
        <p:sp>
          <p:nvSpPr>
            <p:cNvPr id="30" name="新月形 29"/>
            <p:cNvSpPr>
              <a:spLocks noChangeArrowheads="1"/>
            </p:cNvSpPr>
            <p:nvPr/>
          </p:nvSpPr>
          <p:spPr bwMode="auto">
            <a:xfrm rot="20751297">
              <a:off x="4135280" y="2356438"/>
              <a:ext cx="1588944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新月形 30"/>
            <p:cNvSpPr>
              <a:spLocks noChangeArrowheads="1"/>
            </p:cNvSpPr>
            <p:nvPr/>
          </p:nvSpPr>
          <p:spPr bwMode="auto">
            <a:xfrm rot="4551297">
              <a:off x="4949633" y="1323036"/>
              <a:ext cx="1588861" cy="3176303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新月形 31"/>
            <p:cNvSpPr>
              <a:spLocks noChangeArrowheads="1"/>
            </p:cNvSpPr>
            <p:nvPr/>
          </p:nvSpPr>
          <p:spPr bwMode="auto">
            <a:xfrm rot="9951297">
              <a:off x="5984551" y="2137394"/>
              <a:ext cx="1590532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新月形 32"/>
            <p:cNvSpPr>
              <a:spLocks noChangeArrowheads="1"/>
            </p:cNvSpPr>
            <p:nvPr/>
          </p:nvSpPr>
          <p:spPr bwMode="auto">
            <a:xfrm rot="15351297">
              <a:off x="5185357" y="3160306"/>
              <a:ext cx="1588861" cy="3177890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97" name="TextBox 11"/>
            <p:cNvSpPr/>
            <p:nvPr/>
          </p:nvSpPr>
          <p:spPr>
            <a:xfrm flipH="1">
              <a:off x="4406401" y="3327530"/>
              <a:ext cx="2800099" cy="14958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Recent Developments</a:t>
              </a: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 flipH="1">
              <a:off x="6427425" y="2240567"/>
              <a:ext cx="1050831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直接连接符 36"/>
            <p:cNvSpPr>
              <a:spLocks noChangeShapeType="1"/>
            </p:cNvSpPr>
            <p:nvPr/>
          </p:nvSpPr>
          <p:spPr bwMode="auto">
            <a:xfrm flipH="1">
              <a:off x="7371902" y="4559574"/>
              <a:ext cx="103337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文本框 28"/>
          <p:cNvSpPr txBox="1"/>
          <p:nvPr/>
        </p:nvSpPr>
        <p:spPr>
          <a:xfrm>
            <a:off x="290830" y="296545"/>
            <a:ext cx="7268845" cy="226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Risks mitigated or created by password managers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</a:pP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直接连接符 24"/>
          <p:cNvSpPr>
            <a:spLocks noChangeShapeType="1"/>
          </p:cNvSpPr>
          <p:nvPr/>
        </p:nvSpPr>
        <p:spPr bwMode="auto">
          <a:xfrm flipH="1">
            <a:off x="3236913" y="320040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8684" name="TextBox 13"/>
          <p:cNvSpPr txBox="1"/>
          <p:nvPr/>
        </p:nvSpPr>
        <p:spPr>
          <a:xfrm>
            <a:off x="445135" y="1516380"/>
            <a:ext cx="4680585" cy="66294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algn="r" defTabSz="1216025">
              <a:spcBef>
                <a:spcPct val="20000"/>
              </a:spcBef>
            </a:pPr>
            <a:r>
              <a:rPr lang="en-US" sz="2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Arial" panose="020B0604020202020204" pitchFamily="34" charset="0"/>
              </a:rPr>
              <a:t>Cognitive CAPTCHA Password Reminder</a:t>
            </a:r>
            <a:endParaRPr lang="en-US"/>
          </a:p>
        </p:txBody>
      </p:sp>
      <p:sp>
        <p:nvSpPr>
          <p:cNvPr id="28685" name="TextBox 13"/>
          <p:cNvSpPr txBox="1"/>
          <p:nvPr/>
        </p:nvSpPr>
        <p:spPr>
          <a:xfrm>
            <a:off x="817880" y="2085975"/>
            <a:ext cx="3277870" cy="2590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  <a:scene3d>
              <a:camera prst="orthographicFront"/>
              <a:lightRig rig="threePt" dir="t"/>
            </a:scene3d>
          </a:bodyPr>
          <a:lstStyle/>
          <a:p>
            <a:pPr marL="171450" indent="-171450" algn="l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Calibri" panose="020F0502020204030204" pitchFamily="34" charset="0"/>
                <a:cs typeface="Arial"/>
                <a:sym typeface="Arial" panose="020B0604020202020204" pitchFamily="34" charset="0"/>
              </a:rPr>
              <a:t>Zero-knowledge encryption security model uses encryption and data segregation to make data breaches irrelevant.</a:t>
            </a:r>
            <a:endParaRPr lang="en-US" altLang="zh-CN" sz="1600" dirty="0"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/>
              <a:ea typeface="Calibri" panose="020F0502020204030204" pitchFamily="34" charset="0"/>
              <a:cs typeface="Arial"/>
            </a:endParaRPr>
          </a:p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Calibri" panose="020F0502020204030204" pitchFamily="34" charset="0"/>
                <a:cs typeface="Arial"/>
              </a:rPr>
              <a:t> If the image is selected properly and strong association with a person’s visual memory has been linked to it, the chances of recalling a lengthy password he/she created should not present a problem</a:t>
            </a:r>
          </a:p>
          <a:p>
            <a:pPr algn="l" defTabSz="1216025">
              <a:spcBef>
                <a:spcPct val="20000"/>
              </a:spcBef>
            </a:pPr>
            <a:endParaRPr lang="en-US" altLang="zh-CN" sz="1600" dirty="0"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/>
            </a:endParaRPr>
          </a:p>
          <a:p>
            <a:pPr marL="171450" indent="-171450" algn="l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6" name="TextBox 13"/>
          <p:cNvSpPr txBox="1"/>
          <p:nvPr/>
        </p:nvSpPr>
        <p:spPr>
          <a:xfrm>
            <a:off x="7715250" y="642620"/>
            <a:ext cx="4140200" cy="633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SimSun"/>
                <a:cs typeface="Arial"/>
                <a:sym typeface="Arial" panose="020B0604020202020204" pitchFamily="34" charset="0"/>
              </a:rPr>
              <a:t>Password Manager Using Honey Encryption</a:t>
            </a:r>
            <a:endParaRPr lang="en-US" dirty="0">
              <a:ea typeface="SimSun"/>
            </a:endParaRPr>
          </a:p>
        </p:txBody>
      </p:sp>
      <p:sp>
        <p:nvSpPr>
          <p:cNvPr id="28687" name="TextBox 13"/>
          <p:cNvSpPr txBox="1"/>
          <p:nvPr/>
        </p:nvSpPr>
        <p:spPr>
          <a:xfrm>
            <a:off x="7656195" y="1521341"/>
            <a:ext cx="4346575" cy="219531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  <a:scene3d>
              <a:camera prst="orthographicFront"/>
              <a:lightRig rig="threePt" dir="t"/>
            </a:scene3d>
          </a:bodyPr>
          <a:lstStyle/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Calibri" panose="020F0502020204030204" pitchFamily="34" charset="0"/>
                <a:cs typeface="Arial"/>
                <a:sym typeface="Arial" panose="020B0604020202020204" pitchFamily="34" charset="0"/>
              </a:rPr>
              <a:t>The enhanced password manager system protects against brute-force attacks by incorporating honey encryption (HE), adding a deceptive layer to encryption. </a:t>
            </a:r>
            <a:endParaRPr lang="en-US" dirty="0"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Calibri" panose="020F0502020204030204" pitchFamily="34" charset="0"/>
                <a:cs typeface="Arial"/>
                <a:sym typeface="Arial" panose="020B0604020202020204" pitchFamily="34" charset="0"/>
              </a:rPr>
              <a:t> Experiments show that combining HE with other security measures, while slightly slower, offers significantly better security than using HE alone</a:t>
            </a:r>
            <a:endParaRPr lang="en-US" dirty="0">
              <a:cs typeface="Calibri"/>
            </a:endParaRPr>
          </a:p>
        </p:txBody>
      </p:sp>
      <p:sp>
        <p:nvSpPr>
          <p:cNvPr id="28690" name="TextBox 13"/>
          <p:cNvSpPr txBox="1"/>
          <p:nvPr/>
        </p:nvSpPr>
        <p:spPr>
          <a:xfrm>
            <a:off x="7940040" y="4069080"/>
            <a:ext cx="4251960" cy="39751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noAutofit/>
            <a:scene3d>
              <a:camera prst="orthographicFront"/>
              <a:lightRig rig="threePt" dir="t"/>
            </a:scene3d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SimSun"/>
                <a:cs typeface="Arial"/>
                <a:sym typeface="Arial" panose="020B0604020202020204" pitchFamily="34" charset="0"/>
              </a:rPr>
              <a:t>Mono Pass</a:t>
            </a:r>
            <a:endParaRPr lang="en-US" dirty="0"/>
          </a:p>
        </p:txBody>
      </p:sp>
      <p:sp>
        <p:nvSpPr>
          <p:cNvPr id="28691" name="TextBox 13"/>
          <p:cNvSpPr txBox="1"/>
          <p:nvPr/>
        </p:nvSpPr>
        <p:spPr>
          <a:xfrm>
            <a:off x="7875464" y="4475588"/>
            <a:ext cx="3998595" cy="1200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Calibri" panose="020F0502020204030204" pitchFamily="34" charset="0"/>
                <a:cs typeface="Arial"/>
                <a:sym typeface="Arial" panose="020B0604020202020204" pitchFamily="34" charset="0"/>
              </a:rPr>
              <a:t> </a:t>
            </a:r>
            <a:r>
              <a:rPr lang="en-US" altLang="zh-CN" sz="16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Calibri" panose="020F0502020204030204" pitchFamily="34" charset="0"/>
                <a:cs typeface="Arial"/>
                <a:sym typeface="Arial" panose="020B0604020202020204" pitchFamily="34" charset="0"/>
              </a:rPr>
              <a:t>MonoPass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Calibri" panose="020F0502020204030204" pitchFamily="34" charset="0"/>
                <a:cs typeface="Arial"/>
                <a:sym typeface="Arial" panose="020B0604020202020204" pitchFamily="34" charset="0"/>
              </a:rPr>
              <a:t> uses the master password to generate consistent passwords across different devices. It synchronizes password metadata through a central server but avoids storing actual passwords there. Furthermore, it doesn’t require users to authenticate with the master password for synchronization</a:t>
            </a:r>
            <a:endParaRPr lang="en-US" dirty="0"/>
          </a:p>
        </p:txBody>
      </p:sp>
      <p:grpSp>
        <p:nvGrpSpPr>
          <p:cNvPr id="28692" name="组合 12"/>
          <p:cNvGrpSpPr/>
          <p:nvPr/>
        </p:nvGrpSpPr>
        <p:grpSpPr>
          <a:xfrm>
            <a:off x="4135438" y="2116135"/>
            <a:ext cx="4270375" cy="3427413"/>
            <a:chOff x="4135280" y="2116757"/>
            <a:chExt cx="4269992" cy="3426925"/>
          </a:xfrm>
        </p:grpSpPr>
        <p:sp>
          <p:nvSpPr>
            <p:cNvPr id="30" name="新月形 29"/>
            <p:cNvSpPr>
              <a:spLocks noChangeArrowheads="1"/>
            </p:cNvSpPr>
            <p:nvPr/>
          </p:nvSpPr>
          <p:spPr bwMode="auto">
            <a:xfrm rot="20751297">
              <a:off x="4135280" y="2356438"/>
              <a:ext cx="1588944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新月形 30"/>
            <p:cNvSpPr>
              <a:spLocks noChangeArrowheads="1"/>
            </p:cNvSpPr>
            <p:nvPr/>
          </p:nvSpPr>
          <p:spPr bwMode="auto">
            <a:xfrm rot="4551297">
              <a:off x="4949633" y="1323036"/>
              <a:ext cx="1588861" cy="3176303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新月形 31"/>
            <p:cNvSpPr>
              <a:spLocks noChangeArrowheads="1"/>
            </p:cNvSpPr>
            <p:nvPr/>
          </p:nvSpPr>
          <p:spPr bwMode="auto">
            <a:xfrm rot="9951297">
              <a:off x="5984551" y="2137394"/>
              <a:ext cx="1590532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新月形 32"/>
            <p:cNvSpPr>
              <a:spLocks noChangeArrowheads="1"/>
            </p:cNvSpPr>
            <p:nvPr/>
          </p:nvSpPr>
          <p:spPr bwMode="auto">
            <a:xfrm rot="15351297">
              <a:off x="5185357" y="3160306"/>
              <a:ext cx="1588861" cy="3177890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97" name="TextBox 11"/>
            <p:cNvSpPr/>
            <p:nvPr/>
          </p:nvSpPr>
          <p:spPr>
            <a:xfrm flipH="1">
              <a:off x="4406401" y="3327530"/>
              <a:ext cx="2800099" cy="14958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Recent Developments</a:t>
              </a: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 flipH="1">
              <a:off x="6427425" y="2240567"/>
              <a:ext cx="1050831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直接连接符 36"/>
            <p:cNvSpPr>
              <a:spLocks noChangeShapeType="1"/>
            </p:cNvSpPr>
            <p:nvPr/>
          </p:nvSpPr>
          <p:spPr bwMode="auto">
            <a:xfrm flipH="1">
              <a:off x="7371902" y="4559574"/>
              <a:ext cx="103337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854633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867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2" name="文本框 28"/>
          <p:cNvSpPr txBox="1"/>
          <p:nvPr/>
        </p:nvSpPr>
        <p:spPr>
          <a:xfrm>
            <a:off x="290830" y="296545"/>
            <a:ext cx="7268845" cy="2266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</a:pPr>
            <a:r>
              <a:rPr lang="en-US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Risks mitigated or created by password managers</a:t>
            </a: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</a:pPr>
            <a:endParaRPr lang="zh-CN" alt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直接连接符 24"/>
          <p:cNvSpPr>
            <a:spLocks noChangeShapeType="1"/>
          </p:cNvSpPr>
          <p:nvPr/>
        </p:nvSpPr>
        <p:spPr bwMode="auto">
          <a:xfrm flipH="1">
            <a:off x="3236913" y="320040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28684" name="TextBox 13"/>
          <p:cNvSpPr txBox="1"/>
          <p:nvPr/>
        </p:nvSpPr>
        <p:spPr>
          <a:xfrm>
            <a:off x="-5373" y="907904"/>
            <a:ext cx="2018665" cy="6057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NordPass.</a:t>
            </a:r>
          </a:p>
          <a:p>
            <a:pPr algn="r" defTabSz="1216025">
              <a:spcBef>
                <a:spcPct val="20000"/>
              </a:spcBef>
              <a:buFont typeface="Arial" panose="020B0604020202020204" pitchFamily="34" charset="0"/>
            </a:pP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85" name="TextBox 13"/>
          <p:cNvSpPr txBox="1"/>
          <p:nvPr/>
        </p:nvSpPr>
        <p:spPr>
          <a:xfrm>
            <a:off x="4979572" y="4559544"/>
            <a:ext cx="2832735" cy="208670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marL="171450" indent="-171450" algn="l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/>
            </a:endParaRPr>
          </a:p>
        </p:txBody>
      </p:sp>
      <p:sp>
        <p:nvSpPr>
          <p:cNvPr id="28686" name="TextBox 13"/>
          <p:cNvSpPr txBox="1"/>
          <p:nvPr/>
        </p:nvSpPr>
        <p:spPr>
          <a:xfrm>
            <a:off x="7718620" y="103358"/>
            <a:ext cx="1825625" cy="63309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 Keeper.</a:t>
            </a:r>
          </a:p>
        </p:txBody>
      </p:sp>
      <p:sp>
        <p:nvSpPr>
          <p:cNvPr id="28687" name="TextBox 13"/>
          <p:cNvSpPr txBox="1"/>
          <p:nvPr/>
        </p:nvSpPr>
        <p:spPr>
          <a:xfrm>
            <a:off x="7656195" y="531006"/>
            <a:ext cx="3763645" cy="971941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  <a:scene3d>
              <a:camera prst="orthographicFront"/>
              <a:lightRig rig="threePt" dir="t"/>
            </a:scene3d>
          </a:bodyPr>
          <a:lstStyle/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It offers Keep_x0002_erChat – an exclusive feature  with self-destructing messages and a media gallery for photos and videos</a:t>
            </a:r>
          </a:p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Security Audit – checks all our passwords, evaluates their strength, and suggests changing the weak ones</a:t>
            </a:r>
          </a:p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28690" name="TextBox 13"/>
          <p:cNvSpPr txBox="1"/>
          <p:nvPr/>
        </p:nvSpPr>
        <p:spPr>
          <a:xfrm>
            <a:off x="7216482" y="2614882"/>
            <a:ext cx="3086735" cy="38798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1Password</a:t>
            </a: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28691" name="TextBox 13"/>
          <p:cNvSpPr txBox="1"/>
          <p:nvPr/>
        </p:nvSpPr>
        <p:spPr>
          <a:xfrm>
            <a:off x="3763548" y="5277143"/>
            <a:ext cx="3322955" cy="156288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noAutofit/>
          </a:bodyPr>
          <a:lstStyle/>
          <a:p>
            <a:pPr marL="171450" indent="-171450" defTabSz="121602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/>
            </a:endParaRPr>
          </a:p>
        </p:txBody>
      </p:sp>
      <p:grpSp>
        <p:nvGrpSpPr>
          <p:cNvPr id="28692" name="组合 12"/>
          <p:cNvGrpSpPr/>
          <p:nvPr/>
        </p:nvGrpSpPr>
        <p:grpSpPr>
          <a:xfrm>
            <a:off x="4135438" y="2116135"/>
            <a:ext cx="4270375" cy="3427413"/>
            <a:chOff x="4135280" y="2116757"/>
            <a:chExt cx="4269992" cy="3426925"/>
          </a:xfrm>
        </p:grpSpPr>
        <p:sp>
          <p:nvSpPr>
            <p:cNvPr id="30" name="新月形 29"/>
            <p:cNvSpPr>
              <a:spLocks noChangeArrowheads="1"/>
            </p:cNvSpPr>
            <p:nvPr/>
          </p:nvSpPr>
          <p:spPr bwMode="auto">
            <a:xfrm rot="20751297">
              <a:off x="4135280" y="2356438"/>
              <a:ext cx="1588944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新月形 30"/>
            <p:cNvSpPr>
              <a:spLocks noChangeArrowheads="1"/>
            </p:cNvSpPr>
            <p:nvPr/>
          </p:nvSpPr>
          <p:spPr bwMode="auto">
            <a:xfrm rot="4551297">
              <a:off x="4949633" y="1323036"/>
              <a:ext cx="1588861" cy="3176303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新月形 31"/>
            <p:cNvSpPr>
              <a:spLocks noChangeArrowheads="1"/>
            </p:cNvSpPr>
            <p:nvPr/>
          </p:nvSpPr>
          <p:spPr bwMode="auto">
            <a:xfrm rot="9951297">
              <a:off x="5984551" y="2137394"/>
              <a:ext cx="1590532" cy="3177722"/>
            </a:xfrm>
            <a:prstGeom prst="moon">
              <a:avLst>
                <a:gd name="adj" fmla="val 15190"/>
              </a:avLst>
            </a:prstGeom>
            <a:solidFill>
              <a:srgbClr val="6A6A6A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新月形 32"/>
            <p:cNvSpPr>
              <a:spLocks noChangeArrowheads="1"/>
            </p:cNvSpPr>
            <p:nvPr/>
          </p:nvSpPr>
          <p:spPr bwMode="auto">
            <a:xfrm rot="15351297">
              <a:off x="5185357" y="3160306"/>
              <a:ext cx="1588861" cy="3177890"/>
            </a:xfrm>
            <a:prstGeom prst="moon">
              <a:avLst>
                <a:gd name="adj" fmla="val 15190"/>
              </a:avLst>
            </a:prstGeom>
            <a:noFill/>
            <a:ln w="3175" cmpd="sng">
              <a:solidFill>
                <a:srgbClr val="404040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97" name="TextBox 11"/>
            <p:cNvSpPr/>
            <p:nvPr/>
          </p:nvSpPr>
          <p:spPr>
            <a:xfrm flipH="1">
              <a:off x="4406401" y="3061502"/>
              <a:ext cx="2800099" cy="17618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Products and Technologies in Industries Currently</a:t>
              </a:r>
            </a:p>
          </p:txBody>
        </p:sp>
        <p:sp>
          <p:nvSpPr>
            <p:cNvPr id="36" name="直接连接符 24"/>
            <p:cNvSpPr>
              <a:spLocks noChangeShapeType="1"/>
            </p:cNvSpPr>
            <p:nvPr/>
          </p:nvSpPr>
          <p:spPr bwMode="auto">
            <a:xfrm flipH="1">
              <a:off x="6427425" y="2240567"/>
              <a:ext cx="1050831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直接连接符 36"/>
            <p:cNvSpPr>
              <a:spLocks noChangeShapeType="1"/>
            </p:cNvSpPr>
            <p:nvPr/>
          </p:nvSpPr>
          <p:spPr bwMode="auto">
            <a:xfrm flipH="1">
              <a:off x="7371902" y="4559574"/>
              <a:ext cx="103337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4DBFC6-3817-18E3-92B3-2DC97D302360}"/>
              </a:ext>
            </a:extLst>
          </p:cNvPr>
          <p:cNvSpPr txBox="1"/>
          <p:nvPr/>
        </p:nvSpPr>
        <p:spPr>
          <a:xfrm>
            <a:off x="622788" y="3810000"/>
            <a:ext cx="344365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/>
                <a:ea typeface="SimSun"/>
                <a:cs typeface="Calibri"/>
              </a:rPr>
              <a:t>KeePass</a:t>
            </a:r>
            <a:endParaRPr lang="en-US" sz="2800" b="1" dirty="0">
              <a:cs typeface="Calibri" panose="020F0502020204030204" pitchFamily="34" charset="0"/>
            </a:endParaRPr>
          </a:p>
          <a:p>
            <a:r>
              <a:rPr lang="en-US" sz="1600" dirty="0">
                <a:latin typeface="Arial"/>
                <a:ea typeface="SimSun"/>
                <a:cs typeface="Calibri"/>
              </a:rPr>
              <a:t> KeePass is a trusted open-source password manager known for its transparency and security. It operates by storing your passwords in a locally encrypted database file, safeguarding your data on your device. </a:t>
            </a:r>
            <a:endParaRPr lang="en-US" sz="160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09521-AB67-42B6-A968-EBCAE322313F}"/>
              </a:ext>
            </a:extLst>
          </p:cNvPr>
          <p:cNvSpPr txBox="1"/>
          <p:nvPr/>
        </p:nvSpPr>
        <p:spPr>
          <a:xfrm>
            <a:off x="4158028" y="421298"/>
            <a:ext cx="2930769" cy="1721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89AAF-8B98-01D0-AFFE-C4D6699854F0}"/>
              </a:ext>
            </a:extLst>
          </p:cNvPr>
          <p:cNvSpPr txBox="1"/>
          <p:nvPr/>
        </p:nvSpPr>
        <p:spPr>
          <a:xfrm>
            <a:off x="3930160" y="150200"/>
            <a:ext cx="309122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Arial"/>
                <a:ea typeface="SimSun"/>
                <a:cs typeface="Calibri"/>
              </a:rPr>
              <a:t>Bitwarden</a:t>
            </a:r>
            <a:endParaRPr lang="en-US" sz="2400" b="1">
              <a:latin typeface="Arial"/>
              <a:ea typeface="SimSun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alibri"/>
                <a:ea typeface="SimSun"/>
                <a:cs typeface="Calibri"/>
              </a:rPr>
              <a:t>Bitwarden</a:t>
            </a:r>
            <a:r>
              <a:rPr lang="en-US" dirty="0">
                <a:latin typeface="Calibri"/>
                <a:ea typeface="SimSun"/>
                <a:cs typeface="Calibri"/>
              </a:rPr>
              <a:t> is an open-source password manager offering the convenience of cloud-based synchronization alongside robust security.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60671-3C75-9DB8-2AAA-A77D227BD701}"/>
              </a:ext>
            </a:extLst>
          </p:cNvPr>
          <p:cNvSpPr txBox="1"/>
          <p:nvPr/>
        </p:nvSpPr>
        <p:spPr>
          <a:xfrm>
            <a:off x="7420708" y="4900246"/>
            <a:ext cx="4524374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/>
                <a:ea typeface="SimSun"/>
                <a:cs typeface="Calibri"/>
              </a:rPr>
              <a:t>Password Safe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ea typeface="SimSun"/>
                <a:cs typeface="Calibri"/>
              </a:rPr>
              <a:t>Password Safe can seamlessly work with other password managers and applications that use the same format, making it a trusted choice for straightforward password management</a:t>
            </a:r>
            <a:endParaRPr lang="en-US">
              <a:latin typeface="Calibri"/>
              <a:ea typeface="SimSu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AEDE1-4335-D6C8-E549-7627115E9921}"/>
              </a:ext>
            </a:extLst>
          </p:cNvPr>
          <p:cNvSpPr txBox="1"/>
          <p:nvPr/>
        </p:nvSpPr>
        <p:spPr>
          <a:xfrm>
            <a:off x="421297" y="1439740"/>
            <a:ext cx="3132259" cy="23883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Bef>
                <a:spcPct val="20000"/>
              </a:spcBef>
              <a:buFont typeface="Arial,Sans-Serif"/>
              <a:buChar char="•"/>
            </a:pPr>
            <a:r>
              <a:rPr lang="en-US" sz="1600" dirty="0">
                <a:latin typeface="Arial"/>
                <a:ea typeface="SimSun"/>
                <a:cs typeface="Arial"/>
              </a:rPr>
              <a:t>Offers a real-time Data Breach Scanner that scans leaked databases for your passwords and credit card details.</a:t>
            </a:r>
          </a:p>
          <a:p>
            <a:pPr marL="171450" indent="-171450">
              <a:spcBef>
                <a:spcPct val="20000"/>
              </a:spcBef>
              <a:buFont typeface="Arial,Sans-Serif"/>
              <a:buChar char="•"/>
            </a:pPr>
            <a:r>
              <a:rPr lang="en-US" sz="1600" dirty="0">
                <a:latin typeface="Arial"/>
                <a:ea typeface="SimSun"/>
                <a:cs typeface="Arial"/>
              </a:rPr>
              <a:t>The OCR feature – automatically scans text information from credit cards, documents, and photos</a:t>
            </a: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4AE85E-4EC5-F1C5-1113-3D82B0050FC4}"/>
              </a:ext>
            </a:extLst>
          </p:cNvPr>
          <p:cNvSpPr txBox="1"/>
          <p:nvPr/>
        </p:nvSpPr>
        <p:spPr>
          <a:xfrm>
            <a:off x="7949711" y="3113942"/>
            <a:ext cx="38283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>
              <a:buChar char="•"/>
            </a:pPr>
            <a:r>
              <a:rPr lang="en-US" sz="1600">
                <a:latin typeface="Arial"/>
                <a:ea typeface="Arial"/>
                <a:cs typeface="Arial"/>
              </a:rPr>
              <a:t>The Watchtower –  scans dark web and also checks if a website sup_x0002_ports 2FA.​</a:t>
            </a:r>
          </a:p>
          <a:p>
            <a:pPr lvl="0" rtl="0">
              <a:buChar char="•"/>
            </a:pPr>
            <a:r>
              <a:rPr lang="en-US" sz="1600">
                <a:latin typeface="Arial"/>
                <a:ea typeface="Arial"/>
                <a:cs typeface="Arial"/>
              </a:rPr>
              <a:t>Travel Mode – hides sensitive information on your​</a:t>
            </a:r>
          </a:p>
          <a:p>
            <a:pPr lvl="0" rtl="0">
              <a:buChar char="•"/>
            </a:pPr>
            <a:r>
              <a:rPr lang="en-US" sz="1600">
                <a:latin typeface="Arial"/>
                <a:ea typeface="Arial"/>
                <a:cs typeface="Arial"/>
              </a:rPr>
              <a:t>phone while you’re away​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3254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Mahima Chowdary Maddineni</cp:lastModifiedBy>
  <cp:revision>312</cp:revision>
  <dcterms:created xsi:type="dcterms:W3CDTF">2016-01-13T03:02:00Z</dcterms:created>
  <dcterms:modified xsi:type="dcterms:W3CDTF">2023-09-12T15:19:15Z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1033-12.2.0.13201</vt:lpwstr>
  </property>
  <property fmtid="{D5CDD505-2E9C-101B-9397-08002B2CF9AE}" pid="3" name="ICV">
    <vt:lpwstr>7556AFC1363B47C4B29D533E48D4DAA2_11</vt:lpwstr>
  </property>
</Properties>
</file>