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57" r:id="rId3"/>
    <p:sldId id="258" r:id="rId4"/>
    <p:sldId id="259" r:id="rId5"/>
    <p:sldId id="260" r:id="rId6"/>
    <p:sldId id="267" r:id="rId7"/>
    <p:sldId id="277" r:id="rId8"/>
    <p:sldId id="278" r:id="rId9"/>
    <p:sldId id="279" r:id="rId10"/>
    <p:sldId id="280" r:id="rId11"/>
    <p:sldId id="261" r:id="rId12"/>
    <p:sldId id="268" r:id="rId13"/>
    <p:sldId id="269" r:id="rId14"/>
    <p:sldId id="270" r:id="rId15"/>
    <p:sldId id="271" r:id="rId16"/>
    <p:sldId id="272" r:id="rId17"/>
    <p:sldId id="273" r:id="rId18"/>
    <p:sldId id="274" r:id="rId19"/>
    <p:sldId id="262" r:id="rId20"/>
    <p:sldId id="263" r:id="rId21"/>
    <p:sldId id="264" r:id="rId22"/>
    <p:sldId id="266" r:id="rId23"/>
    <p:sldId id="265" r:id="rId24"/>
    <p:sldId id="275"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4" d="100"/>
          <a:sy n="94" d="100"/>
        </p:scale>
        <p:origin x="115"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23B454D-0CA5-CAC2-1D89-F6F9897DC9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00FE72F2-A472-7271-F8E9-F105D6AC5B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E30979-637C-46D1-AB17-AA0B0CD55B3B}" type="datetimeFigureOut">
              <a:rPr lang="en-IN" smtClean="0"/>
              <a:t>21-05-2024</a:t>
            </a:fld>
            <a:endParaRPr lang="en-IN"/>
          </a:p>
        </p:txBody>
      </p:sp>
      <p:sp>
        <p:nvSpPr>
          <p:cNvPr id="4" name="Footer Placeholder 3">
            <a:extLst>
              <a:ext uri="{FF2B5EF4-FFF2-40B4-BE49-F238E27FC236}">
                <a16:creationId xmlns:a16="http://schemas.microsoft.com/office/drawing/2014/main" id="{A122F03E-CC1E-0285-D28A-CC49B6F82E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0C5187D-36A1-30F5-4796-C238192D3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8FA315-A931-49DF-8C3A-933D727FE80B}" type="slidenum">
              <a:rPr lang="en-IN" smtClean="0"/>
              <a:t>‹#›</a:t>
            </a:fld>
            <a:endParaRPr lang="en-IN"/>
          </a:p>
        </p:txBody>
      </p:sp>
    </p:spTree>
    <p:extLst>
      <p:ext uri="{BB962C8B-B14F-4D97-AF65-F5344CB8AC3E}">
        <p14:creationId xmlns:p14="http://schemas.microsoft.com/office/powerpoint/2010/main" val="39065115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6DE8-89EB-4910-BE6E-A1D1FF0DA414}" type="datetimeFigureOut">
              <a:rPr lang="en-IN" smtClean="0"/>
              <a:t>21-05-2024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F56BE-111F-4976-9862-9E8F85A671DB}" type="slidenum">
              <a:rPr lang="en-IN" smtClean="0"/>
              <a:t>‹#›</a:t>
            </a:fld>
            <a:endParaRPr lang="en-IN"/>
          </a:p>
        </p:txBody>
      </p:sp>
    </p:spTree>
    <p:extLst>
      <p:ext uri="{BB962C8B-B14F-4D97-AF65-F5344CB8AC3E}">
        <p14:creationId xmlns:p14="http://schemas.microsoft.com/office/powerpoint/2010/main" val="71507937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3A92-86D8-F270-C40D-65E6BE7C81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BA8210-DED0-254D-9359-A63CAD76B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8FFB2B-42CF-BBCC-CD66-F2E6CA693D12}"/>
              </a:ext>
            </a:extLst>
          </p:cNvPr>
          <p:cNvSpPr>
            <a:spLocks noGrp="1"/>
          </p:cNvSpPr>
          <p:nvPr>
            <p:ph type="dt" sz="half" idx="10"/>
          </p:nvPr>
        </p:nvSpPr>
        <p:spPr/>
        <p:txBody>
          <a:bodyPr/>
          <a:lstStyle/>
          <a:p>
            <a:fld id="{5656213B-AFF8-4A47-9E11-B51FE377BB8E}" type="datetime1">
              <a:rPr lang="en-IN" smtClean="0"/>
              <a:t>21-05-2024</a:t>
            </a:fld>
            <a:endParaRPr lang="en-IN"/>
          </a:p>
        </p:txBody>
      </p:sp>
      <p:sp>
        <p:nvSpPr>
          <p:cNvPr id="5" name="Footer Placeholder 4">
            <a:extLst>
              <a:ext uri="{FF2B5EF4-FFF2-40B4-BE49-F238E27FC236}">
                <a16:creationId xmlns:a16="http://schemas.microsoft.com/office/drawing/2014/main" id="{C17CBCD3-08F9-8C7F-1F01-819E9DA85E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9E3EEE-2045-09C2-EBB3-CCEE218485E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943808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6A04A-7375-9A89-465C-8710CCFBF5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D2670C-10FE-A289-E584-420837366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4A6A14-0851-CC34-5DB0-71E9D46922DA}"/>
              </a:ext>
            </a:extLst>
          </p:cNvPr>
          <p:cNvSpPr>
            <a:spLocks noGrp="1"/>
          </p:cNvSpPr>
          <p:nvPr>
            <p:ph type="dt" sz="half" idx="10"/>
          </p:nvPr>
        </p:nvSpPr>
        <p:spPr/>
        <p:txBody>
          <a:bodyPr/>
          <a:lstStyle/>
          <a:p>
            <a:fld id="{675C211D-CDE2-471E-8A6E-A0C4419A01AA}" type="datetime1">
              <a:rPr lang="en-IN" smtClean="0"/>
              <a:t>21-05-2024</a:t>
            </a:fld>
            <a:endParaRPr lang="en-IN"/>
          </a:p>
        </p:txBody>
      </p:sp>
      <p:sp>
        <p:nvSpPr>
          <p:cNvPr id="5" name="Footer Placeholder 4">
            <a:extLst>
              <a:ext uri="{FF2B5EF4-FFF2-40B4-BE49-F238E27FC236}">
                <a16:creationId xmlns:a16="http://schemas.microsoft.com/office/drawing/2014/main" id="{56B11896-97CA-4C88-7C45-CC1B4768CA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16824D-902A-6D06-6962-9D054D3AFB2B}"/>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557927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60BD5-766F-5196-BDE5-C3A1862891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9D6EFF-F0DA-9EB3-34D8-F2955F2F0A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B40BCD-472A-EC23-8A6E-F46BC767CE36}"/>
              </a:ext>
            </a:extLst>
          </p:cNvPr>
          <p:cNvSpPr>
            <a:spLocks noGrp="1"/>
          </p:cNvSpPr>
          <p:nvPr>
            <p:ph type="dt" sz="half" idx="10"/>
          </p:nvPr>
        </p:nvSpPr>
        <p:spPr/>
        <p:txBody>
          <a:bodyPr/>
          <a:lstStyle/>
          <a:p>
            <a:fld id="{2DF50D88-BC83-4131-8B93-D0358F9A7783}" type="datetime1">
              <a:rPr lang="en-IN" smtClean="0"/>
              <a:t>21-05-2024</a:t>
            </a:fld>
            <a:endParaRPr lang="en-IN"/>
          </a:p>
        </p:txBody>
      </p:sp>
      <p:sp>
        <p:nvSpPr>
          <p:cNvPr id="5" name="Footer Placeholder 4">
            <a:extLst>
              <a:ext uri="{FF2B5EF4-FFF2-40B4-BE49-F238E27FC236}">
                <a16:creationId xmlns:a16="http://schemas.microsoft.com/office/drawing/2014/main" id="{A349664F-0A96-0FBD-FBF7-34F3F6DB9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5998E6-173B-2439-1CA6-820BD95353C6}"/>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67419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F397-2D92-EB8B-B186-2A6AC7236C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3992F4-728D-29F1-3E6A-01E08508B4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9033B8-0209-4B30-2C6F-179BDB5EA371}"/>
              </a:ext>
            </a:extLst>
          </p:cNvPr>
          <p:cNvSpPr>
            <a:spLocks noGrp="1"/>
          </p:cNvSpPr>
          <p:nvPr>
            <p:ph type="dt" sz="half" idx="10"/>
          </p:nvPr>
        </p:nvSpPr>
        <p:spPr/>
        <p:txBody>
          <a:bodyPr/>
          <a:lstStyle/>
          <a:p>
            <a:fld id="{21EF2F7D-557B-4CF0-80EB-B5F1B19C9CFE}" type="datetime1">
              <a:rPr lang="en-IN" smtClean="0"/>
              <a:t>21-05-2024</a:t>
            </a:fld>
            <a:endParaRPr lang="en-IN"/>
          </a:p>
        </p:txBody>
      </p:sp>
      <p:sp>
        <p:nvSpPr>
          <p:cNvPr id="5" name="Footer Placeholder 4">
            <a:extLst>
              <a:ext uri="{FF2B5EF4-FFF2-40B4-BE49-F238E27FC236}">
                <a16:creationId xmlns:a16="http://schemas.microsoft.com/office/drawing/2014/main" id="{E8B3AEA0-CAC8-CBC3-8B78-8E15E747A0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D57642-71D4-ACC2-1F3E-9CD2EB3C85C9}"/>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5657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B908-6DF8-1FCB-67DB-D4C942CEAF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510CA8-9B2B-C19F-B910-2492826F7D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16AB4-BD58-87EF-4EAA-D937616E72AB}"/>
              </a:ext>
            </a:extLst>
          </p:cNvPr>
          <p:cNvSpPr>
            <a:spLocks noGrp="1"/>
          </p:cNvSpPr>
          <p:nvPr>
            <p:ph type="dt" sz="half" idx="10"/>
          </p:nvPr>
        </p:nvSpPr>
        <p:spPr/>
        <p:txBody>
          <a:bodyPr/>
          <a:lstStyle/>
          <a:p>
            <a:fld id="{8C739987-A7DD-467A-A56E-FC0084E7A1D9}" type="datetime1">
              <a:rPr lang="en-IN" smtClean="0"/>
              <a:t>21-05-2024</a:t>
            </a:fld>
            <a:endParaRPr lang="en-IN"/>
          </a:p>
        </p:txBody>
      </p:sp>
      <p:sp>
        <p:nvSpPr>
          <p:cNvPr id="5" name="Footer Placeholder 4">
            <a:extLst>
              <a:ext uri="{FF2B5EF4-FFF2-40B4-BE49-F238E27FC236}">
                <a16:creationId xmlns:a16="http://schemas.microsoft.com/office/drawing/2014/main" id="{1ECC2809-E745-F7C2-6A01-BC8F6B70E4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BDE8E4-6D8B-78E8-2F14-2BB6B916E96F}"/>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138006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D1C9-1CC3-7FB3-A237-5B66A8D005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1BA8A5-7D8E-6E43-B5A9-4FF7A871A5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E17264-E4E6-D981-052C-0DEBCE666C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DA7FD2-9EB8-87E3-4536-329064C6216F}"/>
              </a:ext>
            </a:extLst>
          </p:cNvPr>
          <p:cNvSpPr>
            <a:spLocks noGrp="1"/>
          </p:cNvSpPr>
          <p:nvPr>
            <p:ph type="dt" sz="half" idx="10"/>
          </p:nvPr>
        </p:nvSpPr>
        <p:spPr/>
        <p:txBody>
          <a:bodyPr/>
          <a:lstStyle/>
          <a:p>
            <a:fld id="{C50C92C4-5205-4BEF-8C84-36622CB3B219}" type="datetime1">
              <a:rPr lang="en-IN" smtClean="0"/>
              <a:t>21-05-2024</a:t>
            </a:fld>
            <a:endParaRPr lang="en-IN"/>
          </a:p>
        </p:txBody>
      </p:sp>
      <p:sp>
        <p:nvSpPr>
          <p:cNvPr id="6" name="Footer Placeholder 5">
            <a:extLst>
              <a:ext uri="{FF2B5EF4-FFF2-40B4-BE49-F238E27FC236}">
                <a16:creationId xmlns:a16="http://schemas.microsoft.com/office/drawing/2014/main" id="{8D4B1988-64D6-18A0-C06B-6906365A8A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463ACB-1015-9737-CB84-6CD79AF8A64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53038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35957-610B-1FA8-33A1-21AA1F08F4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A74B68-FBC8-3B10-7A46-9BC1DAAE6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7AA7A9-404A-3973-5D77-68ABACAAB2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06A909-3E94-8941-8704-1F1A6CBB5E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DA87C4-9EB4-7EA7-FDCF-2E6959AB91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E0EC0D-6631-72AD-D41E-8F4E4E117C12}"/>
              </a:ext>
            </a:extLst>
          </p:cNvPr>
          <p:cNvSpPr>
            <a:spLocks noGrp="1"/>
          </p:cNvSpPr>
          <p:nvPr>
            <p:ph type="dt" sz="half" idx="10"/>
          </p:nvPr>
        </p:nvSpPr>
        <p:spPr/>
        <p:txBody>
          <a:bodyPr/>
          <a:lstStyle/>
          <a:p>
            <a:fld id="{747370B0-2159-491B-A092-65A109EEB83A}" type="datetime1">
              <a:rPr lang="en-IN" smtClean="0"/>
              <a:t>21-05-2024</a:t>
            </a:fld>
            <a:endParaRPr lang="en-IN"/>
          </a:p>
        </p:txBody>
      </p:sp>
      <p:sp>
        <p:nvSpPr>
          <p:cNvPr id="8" name="Footer Placeholder 7">
            <a:extLst>
              <a:ext uri="{FF2B5EF4-FFF2-40B4-BE49-F238E27FC236}">
                <a16:creationId xmlns:a16="http://schemas.microsoft.com/office/drawing/2014/main" id="{FAE0D36D-F4A6-803E-B571-B8C086DEB2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BC6852-B339-61A5-289C-8D7BB16136C5}"/>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827641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3C899-F595-98B5-34AB-445F8E42F1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9F2222-716C-BAA8-1750-0C0559796984}"/>
              </a:ext>
            </a:extLst>
          </p:cNvPr>
          <p:cNvSpPr>
            <a:spLocks noGrp="1"/>
          </p:cNvSpPr>
          <p:nvPr>
            <p:ph type="dt" sz="half" idx="10"/>
          </p:nvPr>
        </p:nvSpPr>
        <p:spPr/>
        <p:txBody>
          <a:bodyPr/>
          <a:lstStyle/>
          <a:p>
            <a:fld id="{E768AAFE-4C15-41ED-951F-18487BE46F13}" type="datetime1">
              <a:rPr lang="en-IN" smtClean="0"/>
              <a:t>21-05-2024</a:t>
            </a:fld>
            <a:endParaRPr lang="en-IN"/>
          </a:p>
        </p:txBody>
      </p:sp>
      <p:sp>
        <p:nvSpPr>
          <p:cNvPr id="4" name="Footer Placeholder 3">
            <a:extLst>
              <a:ext uri="{FF2B5EF4-FFF2-40B4-BE49-F238E27FC236}">
                <a16:creationId xmlns:a16="http://schemas.microsoft.com/office/drawing/2014/main" id="{38192E02-5B08-5EDA-33BB-3C303DEBBD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5C514D-1B04-26B1-F22A-042E1DB9E94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634216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C404C8-2BAE-9849-5F70-9E400CA2EA1B}"/>
              </a:ext>
            </a:extLst>
          </p:cNvPr>
          <p:cNvSpPr>
            <a:spLocks noGrp="1"/>
          </p:cNvSpPr>
          <p:nvPr>
            <p:ph type="dt" sz="half" idx="10"/>
          </p:nvPr>
        </p:nvSpPr>
        <p:spPr/>
        <p:txBody>
          <a:bodyPr/>
          <a:lstStyle/>
          <a:p>
            <a:fld id="{EB620ADB-C9CD-421C-9751-EA4679659A14}" type="datetime1">
              <a:rPr lang="en-IN" smtClean="0"/>
              <a:t>21-05-2024</a:t>
            </a:fld>
            <a:endParaRPr lang="en-IN"/>
          </a:p>
        </p:txBody>
      </p:sp>
      <p:sp>
        <p:nvSpPr>
          <p:cNvPr id="3" name="Footer Placeholder 2">
            <a:extLst>
              <a:ext uri="{FF2B5EF4-FFF2-40B4-BE49-F238E27FC236}">
                <a16:creationId xmlns:a16="http://schemas.microsoft.com/office/drawing/2014/main" id="{42588F1E-D2C7-ED7B-8A5E-8E2AE2CA28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D2471C-B9E9-F0D6-6B57-65A4011512D3}"/>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394695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6307-F6C1-2E59-6E21-7D6E8FDE3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22EA03-CAA3-5197-8A90-FE0DF1B887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2EF38A-009D-280B-ED9B-4724A75E9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2A297-1B5E-319E-4621-F4E414D4BC90}"/>
              </a:ext>
            </a:extLst>
          </p:cNvPr>
          <p:cNvSpPr>
            <a:spLocks noGrp="1"/>
          </p:cNvSpPr>
          <p:nvPr>
            <p:ph type="dt" sz="half" idx="10"/>
          </p:nvPr>
        </p:nvSpPr>
        <p:spPr/>
        <p:txBody>
          <a:bodyPr/>
          <a:lstStyle/>
          <a:p>
            <a:fld id="{A328E12B-E952-400A-B986-68759FAD30ED}" type="datetime1">
              <a:rPr lang="en-IN" smtClean="0"/>
              <a:t>21-05-2024</a:t>
            </a:fld>
            <a:endParaRPr lang="en-IN"/>
          </a:p>
        </p:txBody>
      </p:sp>
      <p:sp>
        <p:nvSpPr>
          <p:cNvPr id="6" name="Footer Placeholder 5">
            <a:extLst>
              <a:ext uri="{FF2B5EF4-FFF2-40B4-BE49-F238E27FC236}">
                <a16:creationId xmlns:a16="http://schemas.microsoft.com/office/drawing/2014/main" id="{428E0FBC-59F7-C727-3DBF-C24C998190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25830C-09EE-0399-4A59-0F41F5AF9C7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24695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98D5-7B6D-8F5A-713C-A40E2A7DD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21CA0C-C6B4-128B-B882-DEA2AFF581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C7A70E-114A-C610-17B7-5464121BF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279CB-9BA5-C74A-9EB3-1C1C7A24E41E}"/>
              </a:ext>
            </a:extLst>
          </p:cNvPr>
          <p:cNvSpPr>
            <a:spLocks noGrp="1"/>
          </p:cNvSpPr>
          <p:nvPr>
            <p:ph type="dt" sz="half" idx="10"/>
          </p:nvPr>
        </p:nvSpPr>
        <p:spPr/>
        <p:txBody>
          <a:bodyPr/>
          <a:lstStyle/>
          <a:p>
            <a:fld id="{72DC5733-DA24-4A4F-AEDF-A9A496EFD0C4}" type="datetime1">
              <a:rPr lang="en-IN" smtClean="0"/>
              <a:t>21-05-2024</a:t>
            </a:fld>
            <a:endParaRPr lang="en-IN"/>
          </a:p>
        </p:txBody>
      </p:sp>
      <p:sp>
        <p:nvSpPr>
          <p:cNvPr id="6" name="Footer Placeholder 5">
            <a:extLst>
              <a:ext uri="{FF2B5EF4-FFF2-40B4-BE49-F238E27FC236}">
                <a16:creationId xmlns:a16="http://schemas.microsoft.com/office/drawing/2014/main" id="{12FC573E-DC7B-4E5A-050C-0A885D1512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FF75DD-277F-8B43-84EC-3CC52D51A1EE}"/>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61829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2E82E1-AEE7-C28D-8A9A-CE7D19823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B563C3-ADA2-F126-9715-1CC6FB860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D768EC-4765-2B9C-1173-1C62E8C728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338386-AA99-462C-8041-1BCA3B29E950}" type="datetime1">
              <a:rPr lang="en-IN" smtClean="0"/>
              <a:t>21-05-2024</a:t>
            </a:fld>
            <a:endParaRPr lang="en-IN"/>
          </a:p>
        </p:txBody>
      </p:sp>
      <p:sp>
        <p:nvSpPr>
          <p:cNvPr id="5" name="Footer Placeholder 4">
            <a:extLst>
              <a:ext uri="{FF2B5EF4-FFF2-40B4-BE49-F238E27FC236}">
                <a16:creationId xmlns:a16="http://schemas.microsoft.com/office/drawing/2014/main" id="{480248C3-D768-145C-06D7-5C195AE6A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AFE74A-E301-B8D7-E62A-5F534542D7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7B148-DC85-4EDB-ACA3-100B1D618A48}" type="slidenum">
              <a:rPr lang="en-IN" smtClean="0"/>
              <a:t>‹#›</a:t>
            </a:fld>
            <a:endParaRPr lang="en-IN"/>
          </a:p>
        </p:txBody>
      </p:sp>
    </p:spTree>
    <p:extLst>
      <p:ext uri="{BB962C8B-B14F-4D97-AF65-F5344CB8AC3E}">
        <p14:creationId xmlns:p14="http://schemas.microsoft.com/office/powerpoint/2010/main" val="146571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KIET-Github/CS-2024-C/tree/main/PCS24-72-SarthakTyagi"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rive.google.com/drive/u/1/folders/1gxz5D5MhLdlqPXmsdmRCPxfhqmSG4lky"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DDB9-DBBF-DC77-1AE3-8FF0BB4289B5}"/>
              </a:ext>
            </a:extLst>
          </p:cNvPr>
          <p:cNvSpPr>
            <a:spLocks noGrp="1"/>
          </p:cNvSpPr>
          <p:nvPr>
            <p:ph type="ctrTitle"/>
          </p:nvPr>
        </p:nvSpPr>
        <p:spPr>
          <a:xfrm>
            <a:off x="1524000" y="1664229"/>
            <a:ext cx="9144000" cy="2974627"/>
          </a:xfrm>
        </p:spPr>
        <p:txBody>
          <a:bodyPr>
            <a:noAutofit/>
          </a:bodyPr>
          <a:lstStyle/>
          <a:p>
            <a:pPr>
              <a:lnSpc>
                <a:spcPct val="107000"/>
              </a:lnSpc>
              <a:spcAft>
                <a:spcPts val="800"/>
              </a:spcAft>
            </a:pP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r>
              <a:rPr lang="en-IN" sz="1800" b="1" kern="100" dirty="0">
                <a:effectLst/>
                <a:latin typeface="Bookman Old Style" panose="02050604050505020204" pitchFamily="18" charset="0"/>
                <a:ea typeface="Calibri" panose="020F0502020204030204" pitchFamily="34" charset="0"/>
                <a:cs typeface="Mangal" panose="02040503050203030202" pitchFamily="18" charset="0"/>
              </a:rPr>
              <a:t>DEPARTMENT OF COMPUTER SCIENCE</a:t>
            </a:r>
            <a:r>
              <a:rPr lang="en-IN" sz="1800" b="1" kern="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a:t>
            </a:r>
            <a:br>
              <a:rPr lang="en-IN" sz="1800" kern="100" dirty="0">
                <a:effectLst/>
                <a:latin typeface="Calibri" panose="020F0502020204030204" pitchFamily="34" charset="0"/>
                <a:ea typeface="Calibri" panose="020F0502020204030204" pitchFamily="34" charset="0"/>
                <a:cs typeface="Mangal" panose="02040503050203030202" pitchFamily="18" charset="0"/>
              </a:rPr>
            </a:br>
            <a:r>
              <a:rPr lang="en-IN" sz="3600" b="1" dirty="0"/>
              <a:t> Project Presentation (KCS 851)</a:t>
            </a:r>
            <a:br>
              <a:rPr lang="en-IN" sz="3600" b="1" dirty="0"/>
            </a:br>
            <a:br>
              <a:rPr lang="en-IN" sz="3600" dirty="0"/>
            </a:br>
            <a:r>
              <a:rPr lang="en-IN" sz="3600" b="1" dirty="0"/>
              <a:t> Drowsiness Driver Detection System</a:t>
            </a:r>
            <a:br>
              <a:rPr lang="en-GB" sz="3600" dirty="0"/>
            </a:br>
            <a:endParaRPr lang="en-IN" sz="3600" b="1" dirty="0"/>
          </a:p>
        </p:txBody>
      </p:sp>
      <p:sp>
        <p:nvSpPr>
          <p:cNvPr id="3" name="Subtitle 2">
            <a:extLst>
              <a:ext uri="{FF2B5EF4-FFF2-40B4-BE49-F238E27FC236}">
                <a16:creationId xmlns:a16="http://schemas.microsoft.com/office/drawing/2014/main" id="{46207054-A6EA-6CA8-C089-99868F853414}"/>
              </a:ext>
            </a:extLst>
          </p:cNvPr>
          <p:cNvSpPr>
            <a:spLocks noGrp="1"/>
          </p:cNvSpPr>
          <p:nvPr>
            <p:ph type="subTitle" idx="1"/>
          </p:nvPr>
        </p:nvSpPr>
        <p:spPr>
          <a:xfrm>
            <a:off x="1524000" y="3900325"/>
            <a:ext cx="9144000" cy="2456025"/>
          </a:xfrm>
        </p:spPr>
        <p:txBody>
          <a:bodyPr>
            <a:normAutofit fontScale="85000" lnSpcReduction="20000"/>
          </a:bodyPr>
          <a:lstStyle/>
          <a:p>
            <a:endParaRPr lang="en-IN" b="1" dirty="0"/>
          </a:p>
          <a:p>
            <a:r>
              <a:rPr lang="en-IN" b="1" dirty="0"/>
              <a:t>Under supervision of</a:t>
            </a:r>
            <a:endParaRPr lang="en-GB" dirty="0"/>
          </a:p>
          <a:p>
            <a:r>
              <a:rPr lang="en-IN" dirty="0" err="1"/>
              <a:t>Prof.</a:t>
            </a:r>
            <a:r>
              <a:rPr lang="en-IN" dirty="0"/>
              <a:t> </a:t>
            </a:r>
            <a:r>
              <a:rPr lang="en-IN" dirty="0" err="1"/>
              <a:t>Puneet</a:t>
            </a:r>
            <a:r>
              <a:rPr lang="en-IN" dirty="0"/>
              <a:t> Kumar Goyal</a:t>
            </a:r>
            <a:r>
              <a:rPr lang="en-GB" dirty="0"/>
              <a:t> (</a:t>
            </a:r>
            <a:r>
              <a:rPr lang="en-IN" dirty="0"/>
              <a:t>Assistant Professor)</a:t>
            </a:r>
            <a:endParaRPr lang="en-GB" dirty="0"/>
          </a:p>
          <a:p>
            <a:r>
              <a:rPr lang="en-IN" b="1" dirty="0"/>
              <a:t>Submitted by</a:t>
            </a:r>
            <a:endParaRPr lang="en-IN" dirty="0"/>
          </a:p>
          <a:p>
            <a:r>
              <a:rPr lang="en-IN" dirty="0"/>
              <a:t>1. Sarthak Tyagi 8-c (2000290120137)</a:t>
            </a:r>
          </a:p>
          <a:p>
            <a:r>
              <a:rPr lang="en-IN" dirty="0"/>
              <a:t>2. </a:t>
            </a:r>
            <a:r>
              <a:rPr lang="en-IN" dirty="0" err="1"/>
              <a:t>Utkarsh</a:t>
            </a:r>
            <a:r>
              <a:rPr lang="en-IN" dirty="0"/>
              <a:t> Mishra 8-c (2000290120179)</a:t>
            </a:r>
          </a:p>
          <a:p>
            <a:r>
              <a:rPr lang="en-IN" dirty="0"/>
              <a:t>3. </a:t>
            </a:r>
            <a:r>
              <a:rPr lang="en-IN" dirty="0" err="1"/>
              <a:t>Shruti</a:t>
            </a:r>
            <a:r>
              <a:rPr lang="en-IN" dirty="0"/>
              <a:t> Gupta 8-c (2000290120156)</a:t>
            </a:r>
          </a:p>
          <a:p>
            <a:endParaRPr lang="en-IN" dirty="0"/>
          </a:p>
          <a:p>
            <a:endParaRPr lang="en-IN" dirty="0"/>
          </a:p>
        </p:txBody>
      </p:sp>
      <p:sp>
        <p:nvSpPr>
          <p:cNvPr id="7" name="Rectangle 3">
            <a:extLst>
              <a:ext uri="{FF2B5EF4-FFF2-40B4-BE49-F238E27FC236}">
                <a16:creationId xmlns:a16="http://schemas.microsoft.com/office/drawing/2014/main" id="{2D2E11FF-47D0-A19D-F7FA-3856276B53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22218" rIns="91440" bIns="0" numCol="1" anchor="ctr" anchorCtr="0" compatLnSpc="1">
            <a:prstTxWarp prst="textNoShape">
              <a:avLst/>
            </a:prstTxWarp>
            <a:spAutoFit/>
          </a:bodyPr>
          <a:lstStyle/>
          <a:p>
            <a:endParaRPr lang="en-IN"/>
          </a:p>
        </p:txBody>
      </p:sp>
      <p:pic>
        <p:nvPicPr>
          <p:cNvPr id="5" name="Picture 4">
            <a:extLst>
              <a:ext uri="{FF2B5EF4-FFF2-40B4-BE49-F238E27FC236}">
                <a16:creationId xmlns:a16="http://schemas.microsoft.com/office/drawing/2014/main" id="{399CCFC6-9AB8-E142-8ABF-2BDE178B4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658" y="0"/>
            <a:ext cx="11364684" cy="1205982"/>
          </a:xfrm>
          <a:prstGeom prst="rect">
            <a:avLst/>
          </a:prstGeom>
        </p:spPr>
      </p:pic>
      <p:sp>
        <p:nvSpPr>
          <p:cNvPr id="6" name="Slide Number Placeholder 5">
            <a:extLst>
              <a:ext uri="{FF2B5EF4-FFF2-40B4-BE49-F238E27FC236}">
                <a16:creationId xmlns:a16="http://schemas.microsoft.com/office/drawing/2014/main" id="{E114F4EE-400B-FEDB-993A-F70B49DB4028}"/>
              </a:ext>
            </a:extLst>
          </p:cNvPr>
          <p:cNvSpPr>
            <a:spLocks noGrp="1"/>
          </p:cNvSpPr>
          <p:nvPr>
            <p:ph type="sldNum" sz="quarter" idx="12"/>
          </p:nvPr>
        </p:nvSpPr>
        <p:spPr/>
        <p:txBody>
          <a:bodyPr/>
          <a:lstStyle/>
          <a:p>
            <a:fld id="{3F87B148-DC85-4EDB-ACA3-100B1D618A48}" type="slidenum">
              <a:rPr lang="en-IN" smtClean="0"/>
              <a:t>1</a:t>
            </a:fld>
            <a:endParaRPr lang="en-IN"/>
          </a:p>
        </p:txBody>
      </p:sp>
    </p:spTree>
    <p:extLst>
      <p:ext uri="{BB962C8B-B14F-4D97-AF65-F5344CB8AC3E}">
        <p14:creationId xmlns:p14="http://schemas.microsoft.com/office/powerpoint/2010/main" val="44005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p:txBody>
          <a:bodyPr/>
          <a:lstStyle/>
          <a:p>
            <a:r>
              <a:rPr lang="en-IN" dirty="0"/>
              <a:t>Literature Survey	</a:t>
            </a:r>
          </a:p>
        </p:txBody>
      </p:sp>
      <p:pic>
        <p:nvPicPr>
          <p:cNvPr id="6" name="Content Placeholder 5">
            <a:extLst>
              <a:ext uri="{FF2B5EF4-FFF2-40B4-BE49-F238E27FC236}">
                <a16:creationId xmlns:a16="http://schemas.microsoft.com/office/drawing/2014/main" id="{70A5D88E-3E2E-82EA-1B76-3AC04F89824F}"/>
              </a:ext>
            </a:extLst>
          </p:cNvPr>
          <p:cNvPicPr>
            <a:picLocks noGrp="1" noChangeAspect="1"/>
          </p:cNvPicPr>
          <p:nvPr>
            <p:ph idx="1"/>
          </p:nvPr>
        </p:nvPicPr>
        <p:blipFill>
          <a:blip r:embed="rId2"/>
          <a:stretch>
            <a:fillRect/>
          </a:stretch>
        </p:blipFill>
        <p:spPr>
          <a:xfrm>
            <a:off x="6260123" y="445861"/>
            <a:ext cx="5353546" cy="5978466"/>
          </a:xfrm>
        </p:spPr>
      </p:pic>
      <p:sp>
        <p:nvSpPr>
          <p:cNvPr id="4" name="Slide Number Placeholder 3">
            <a:extLst>
              <a:ext uri="{FF2B5EF4-FFF2-40B4-BE49-F238E27FC236}">
                <a16:creationId xmlns:a16="http://schemas.microsoft.com/office/drawing/2014/main" id="{4EE13E28-6107-F3AD-0189-17F76A75BCC0}"/>
              </a:ext>
            </a:extLst>
          </p:cNvPr>
          <p:cNvSpPr>
            <a:spLocks noGrp="1"/>
          </p:cNvSpPr>
          <p:nvPr>
            <p:ph type="sldNum" sz="quarter" idx="12"/>
          </p:nvPr>
        </p:nvSpPr>
        <p:spPr/>
        <p:txBody>
          <a:bodyPr/>
          <a:lstStyle/>
          <a:p>
            <a:fld id="{3F87B148-DC85-4EDB-ACA3-100B1D618A48}" type="slidenum">
              <a:rPr lang="en-IN" smtClean="0"/>
              <a:t>10</a:t>
            </a:fld>
            <a:endParaRPr lang="en-IN"/>
          </a:p>
        </p:txBody>
      </p:sp>
    </p:spTree>
    <p:extLst>
      <p:ext uri="{BB962C8B-B14F-4D97-AF65-F5344CB8AC3E}">
        <p14:creationId xmlns:p14="http://schemas.microsoft.com/office/powerpoint/2010/main" val="3058117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p:txBody>
          <a:bodyPr/>
          <a:lstStyle/>
          <a:p>
            <a:r>
              <a:rPr lang="en-IN" dirty="0"/>
              <a:t>Diagrams</a:t>
            </a:r>
          </a:p>
        </p:txBody>
      </p:sp>
      <p:sp>
        <p:nvSpPr>
          <p:cNvPr id="3" name="Content Placeholder 2">
            <a:extLst>
              <a:ext uri="{FF2B5EF4-FFF2-40B4-BE49-F238E27FC236}">
                <a16:creationId xmlns:a16="http://schemas.microsoft.com/office/drawing/2014/main" id="{E46F2962-0FCA-5EFB-BF51-FD90A8C00BC9}"/>
              </a:ext>
            </a:extLst>
          </p:cNvPr>
          <p:cNvSpPr>
            <a:spLocks noGrp="1"/>
          </p:cNvSpPr>
          <p:nvPr>
            <p:ph idx="1"/>
          </p:nvPr>
        </p:nvSpPr>
        <p:spPr/>
        <p:txBody>
          <a:bodyPr/>
          <a:lstStyle/>
          <a:p>
            <a:endParaRPr lang="en-IN" dirty="0"/>
          </a:p>
          <a:p>
            <a:endParaRPr lang="en-IN" dirty="0"/>
          </a:p>
          <a:p>
            <a:endParaRPr lang="en-IN" dirty="0"/>
          </a:p>
          <a:p>
            <a:r>
              <a:rPr lang="en-IN" dirty="0"/>
              <a:t> DFD Level-0</a:t>
            </a:r>
          </a:p>
        </p:txBody>
      </p:sp>
      <p:sp>
        <p:nvSpPr>
          <p:cNvPr id="4" name="Slide Number Placeholder 3">
            <a:extLst>
              <a:ext uri="{FF2B5EF4-FFF2-40B4-BE49-F238E27FC236}">
                <a16:creationId xmlns:a16="http://schemas.microsoft.com/office/drawing/2014/main" id="{3AEBAD8E-527C-0155-2486-176F266969B7}"/>
              </a:ext>
            </a:extLst>
          </p:cNvPr>
          <p:cNvSpPr>
            <a:spLocks noGrp="1"/>
          </p:cNvSpPr>
          <p:nvPr>
            <p:ph type="sldNum" sz="quarter" idx="12"/>
          </p:nvPr>
        </p:nvSpPr>
        <p:spPr/>
        <p:txBody>
          <a:bodyPr/>
          <a:lstStyle/>
          <a:p>
            <a:fld id="{3F87B148-DC85-4EDB-ACA3-100B1D618A48}" type="slidenum">
              <a:rPr lang="en-IN" smtClean="0"/>
              <a:t>11</a:t>
            </a:fld>
            <a:endParaRPr lang="en-IN"/>
          </a:p>
        </p:txBody>
      </p:sp>
      <p:pic>
        <p:nvPicPr>
          <p:cNvPr id="5" name="Picture 4"/>
          <p:cNvPicPr/>
          <p:nvPr/>
        </p:nvPicPr>
        <p:blipFill>
          <a:blip r:embed="rId2"/>
          <a:stretch>
            <a:fillRect/>
          </a:stretch>
        </p:blipFill>
        <p:spPr>
          <a:xfrm>
            <a:off x="3065172" y="1600995"/>
            <a:ext cx="5732172" cy="4665662"/>
          </a:xfrm>
          <a:prstGeom prst="rect">
            <a:avLst/>
          </a:prstGeom>
        </p:spPr>
      </p:pic>
    </p:spTree>
    <p:extLst>
      <p:ext uri="{BB962C8B-B14F-4D97-AF65-F5344CB8AC3E}">
        <p14:creationId xmlns:p14="http://schemas.microsoft.com/office/powerpoint/2010/main" val="1116752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t>
            </a:r>
          </a:p>
        </p:txBody>
      </p:sp>
      <p:sp>
        <p:nvSpPr>
          <p:cNvPr id="3" name="Content Placeholder 2"/>
          <p:cNvSpPr>
            <a:spLocks noGrp="1"/>
          </p:cNvSpPr>
          <p:nvPr>
            <p:ph idx="1"/>
          </p:nvPr>
        </p:nvSpPr>
        <p:spPr/>
        <p:txBody>
          <a:bodyPr/>
          <a:lstStyle/>
          <a:p>
            <a:endParaRPr lang="en-IN" dirty="0"/>
          </a:p>
          <a:p>
            <a:endParaRPr lang="en-IN" dirty="0"/>
          </a:p>
          <a:p>
            <a:endParaRPr lang="en-IN" dirty="0"/>
          </a:p>
          <a:p>
            <a:r>
              <a:rPr lang="en-IN" dirty="0"/>
              <a:t>DFD Level-1          </a:t>
            </a:r>
            <a:endParaRPr lang="en-GB" dirty="0"/>
          </a:p>
        </p:txBody>
      </p:sp>
      <p:sp>
        <p:nvSpPr>
          <p:cNvPr id="4" name="Slide Number Placeholder 3"/>
          <p:cNvSpPr>
            <a:spLocks noGrp="1"/>
          </p:cNvSpPr>
          <p:nvPr>
            <p:ph type="sldNum" sz="quarter" idx="12"/>
          </p:nvPr>
        </p:nvSpPr>
        <p:spPr/>
        <p:txBody>
          <a:bodyPr/>
          <a:lstStyle/>
          <a:p>
            <a:fld id="{3F87B148-DC85-4EDB-ACA3-100B1D618A48}" type="slidenum">
              <a:rPr lang="en-IN" smtClean="0"/>
              <a:t>12</a:t>
            </a:fld>
            <a:endParaRPr lang="en-IN"/>
          </a:p>
        </p:txBody>
      </p:sp>
      <p:pic>
        <p:nvPicPr>
          <p:cNvPr id="5" name="Picture 4"/>
          <p:cNvPicPr/>
          <p:nvPr/>
        </p:nvPicPr>
        <p:blipFill>
          <a:blip r:embed="rId2"/>
          <a:stretch>
            <a:fillRect/>
          </a:stretch>
        </p:blipFill>
        <p:spPr>
          <a:xfrm>
            <a:off x="3148598" y="1646238"/>
            <a:ext cx="7437835" cy="3618964"/>
          </a:xfrm>
          <a:prstGeom prst="rect">
            <a:avLst/>
          </a:prstGeom>
        </p:spPr>
      </p:pic>
    </p:spTree>
    <p:extLst>
      <p:ext uri="{BB962C8B-B14F-4D97-AF65-F5344CB8AC3E}">
        <p14:creationId xmlns:p14="http://schemas.microsoft.com/office/powerpoint/2010/main" val="3438299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t>
            </a:r>
          </a:p>
        </p:txBody>
      </p:sp>
      <p:sp>
        <p:nvSpPr>
          <p:cNvPr id="3" name="Content Placeholder 2"/>
          <p:cNvSpPr>
            <a:spLocks noGrp="1"/>
          </p:cNvSpPr>
          <p:nvPr>
            <p:ph idx="1"/>
          </p:nvPr>
        </p:nvSpPr>
        <p:spPr/>
        <p:txBody>
          <a:bodyPr/>
          <a:lstStyle/>
          <a:p>
            <a:endParaRPr lang="en-IN" dirty="0"/>
          </a:p>
          <a:p>
            <a:endParaRPr lang="en-IN" dirty="0"/>
          </a:p>
          <a:p>
            <a:endParaRPr lang="en-IN" dirty="0"/>
          </a:p>
          <a:p>
            <a:r>
              <a:rPr lang="en-IN" dirty="0"/>
              <a:t>DFD Level-2  </a:t>
            </a:r>
            <a:r>
              <a:rPr lang="en-GB" dirty="0"/>
              <a:t>  </a:t>
            </a:r>
            <a:endParaRPr lang="en-IN" dirty="0"/>
          </a:p>
        </p:txBody>
      </p:sp>
      <p:sp>
        <p:nvSpPr>
          <p:cNvPr id="4" name="Slide Number Placeholder 3"/>
          <p:cNvSpPr>
            <a:spLocks noGrp="1"/>
          </p:cNvSpPr>
          <p:nvPr>
            <p:ph type="sldNum" sz="quarter" idx="12"/>
          </p:nvPr>
        </p:nvSpPr>
        <p:spPr/>
        <p:txBody>
          <a:bodyPr/>
          <a:lstStyle/>
          <a:p>
            <a:fld id="{3F87B148-DC85-4EDB-ACA3-100B1D618A48}" type="slidenum">
              <a:rPr lang="en-IN" smtClean="0"/>
              <a:t>13</a:t>
            </a:fld>
            <a:endParaRPr lang="en-IN"/>
          </a:p>
        </p:txBody>
      </p:sp>
      <p:pic>
        <p:nvPicPr>
          <p:cNvPr id="5" name="Picture 4" descr="Driver drowsiness detection systems data flow. | Download Scientific Diagram"/>
          <p:cNvPicPr/>
          <p:nvPr/>
        </p:nvPicPr>
        <p:blipFill>
          <a:blip r:embed="rId2">
            <a:extLst>
              <a:ext uri="{28A0092B-C50C-407E-A947-70E740481C1C}">
                <a14:useLocalDpi xmlns:a14="http://schemas.microsoft.com/office/drawing/2010/main" val="0"/>
              </a:ext>
            </a:extLst>
          </a:blip>
          <a:srcRect/>
          <a:stretch>
            <a:fillRect/>
          </a:stretch>
        </p:blipFill>
        <p:spPr bwMode="auto">
          <a:xfrm>
            <a:off x="2975019" y="1222577"/>
            <a:ext cx="8718997" cy="5133773"/>
          </a:xfrm>
          <a:prstGeom prst="rect">
            <a:avLst/>
          </a:prstGeom>
          <a:noFill/>
          <a:ln>
            <a:noFill/>
          </a:ln>
        </p:spPr>
      </p:pic>
    </p:spTree>
    <p:extLst>
      <p:ext uri="{BB962C8B-B14F-4D97-AF65-F5344CB8AC3E}">
        <p14:creationId xmlns:p14="http://schemas.microsoft.com/office/powerpoint/2010/main" val="1676450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t>
            </a:r>
          </a:p>
        </p:txBody>
      </p:sp>
      <p:sp>
        <p:nvSpPr>
          <p:cNvPr id="3" name="Content Placeholder 2"/>
          <p:cNvSpPr>
            <a:spLocks noGrp="1"/>
          </p:cNvSpPr>
          <p:nvPr>
            <p:ph idx="1"/>
          </p:nvPr>
        </p:nvSpPr>
        <p:spPr/>
        <p:txBody>
          <a:bodyPr/>
          <a:lstStyle/>
          <a:p>
            <a:endParaRPr lang="en-IN" dirty="0"/>
          </a:p>
          <a:p>
            <a:endParaRPr lang="en-IN" dirty="0"/>
          </a:p>
          <a:p>
            <a:r>
              <a:rPr lang="en-IN" dirty="0" err="1"/>
              <a:t>UseCase</a:t>
            </a:r>
            <a:r>
              <a:rPr lang="en-IN" dirty="0"/>
              <a:t> Diagram </a:t>
            </a:r>
          </a:p>
          <a:p>
            <a:endParaRPr lang="en-GB" dirty="0"/>
          </a:p>
        </p:txBody>
      </p:sp>
      <p:sp>
        <p:nvSpPr>
          <p:cNvPr id="4" name="Slide Number Placeholder 3"/>
          <p:cNvSpPr>
            <a:spLocks noGrp="1"/>
          </p:cNvSpPr>
          <p:nvPr>
            <p:ph type="sldNum" sz="quarter" idx="12"/>
          </p:nvPr>
        </p:nvSpPr>
        <p:spPr/>
        <p:txBody>
          <a:bodyPr/>
          <a:lstStyle/>
          <a:p>
            <a:fld id="{3F87B148-DC85-4EDB-ACA3-100B1D618A48}" type="slidenum">
              <a:rPr lang="en-IN" smtClean="0"/>
              <a:t>14</a:t>
            </a:fld>
            <a:endParaRPr lang="en-IN"/>
          </a:p>
        </p:txBody>
      </p:sp>
      <p:pic>
        <p:nvPicPr>
          <p:cNvPr id="6" name="Picture 5" descr="Driver's Drowsiness Detection System by IJRASET - Issuu"/>
          <p:cNvPicPr/>
          <p:nvPr/>
        </p:nvPicPr>
        <p:blipFill>
          <a:blip r:embed="rId2">
            <a:extLst>
              <a:ext uri="{28A0092B-C50C-407E-A947-70E740481C1C}">
                <a14:useLocalDpi xmlns:a14="http://schemas.microsoft.com/office/drawing/2010/main" val="0"/>
              </a:ext>
            </a:extLst>
          </a:blip>
          <a:srcRect/>
          <a:stretch>
            <a:fillRect/>
          </a:stretch>
        </p:blipFill>
        <p:spPr bwMode="auto">
          <a:xfrm>
            <a:off x="3812540" y="154546"/>
            <a:ext cx="7726930" cy="6566929"/>
          </a:xfrm>
          <a:prstGeom prst="rect">
            <a:avLst/>
          </a:prstGeom>
          <a:noFill/>
          <a:ln>
            <a:noFill/>
          </a:ln>
        </p:spPr>
      </p:pic>
    </p:spTree>
    <p:extLst>
      <p:ext uri="{BB962C8B-B14F-4D97-AF65-F5344CB8AC3E}">
        <p14:creationId xmlns:p14="http://schemas.microsoft.com/office/powerpoint/2010/main" val="3413933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t>
            </a:r>
          </a:p>
        </p:txBody>
      </p:sp>
      <p:sp>
        <p:nvSpPr>
          <p:cNvPr id="3" name="Content Placeholder 2"/>
          <p:cNvSpPr>
            <a:spLocks noGrp="1"/>
          </p:cNvSpPr>
          <p:nvPr>
            <p:ph idx="1"/>
          </p:nvPr>
        </p:nvSpPr>
        <p:spPr/>
        <p:txBody>
          <a:bodyPr/>
          <a:lstStyle/>
          <a:p>
            <a:endParaRPr lang="en-IN" dirty="0"/>
          </a:p>
          <a:p>
            <a:endParaRPr lang="en-IN" dirty="0"/>
          </a:p>
          <a:p>
            <a:r>
              <a:rPr lang="en-IN" dirty="0"/>
              <a:t>Flow Chart </a:t>
            </a:r>
            <a:endParaRPr lang="en-GB" dirty="0"/>
          </a:p>
        </p:txBody>
      </p:sp>
      <p:sp>
        <p:nvSpPr>
          <p:cNvPr id="4" name="Slide Number Placeholder 3"/>
          <p:cNvSpPr>
            <a:spLocks noGrp="1"/>
          </p:cNvSpPr>
          <p:nvPr>
            <p:ph type="sldNum" sz="quarter" idx="12"/>
          </p:nvPr>
        </p:nvSpPr>
        <p:spPr/>
        <p:txBody>
          <a:bodyPr/>
          <a:lstStyle/>
          <a:p>
            <a:fld id="{3F87B148-DC85-4EDB-ACA3-100B1D618A48}" type="slidenum">
              <a:rPr lang="en-IN" smtClean="0"/>
              <a:t>15</a:t>
            </a:fld>
            <a:endParaRPr lang="en-IN"/>
          </a:p>
        </p:txBody>
      </p:sp>
      <p:pic>
        <p:nvPicPr>
          <p:cNvPr id="5" name="Picture 4" descr="Flowchart of the drowsiness detection system | Download ..."/>
          <p:cNvPicPr/>
          <p:nvPr/>
        </p:nvPicPr>
        <p:blipFill>
          <a:blip r:embed="rId2">
            <a:extLst>
              <a:ext uri="{28A0092B-C50C-407E-A947-70E740481C1C}">
                <a14:useLocalDpi xmlns:a14="http://schemas.microsoft.com/office/drawing/2010/main" val="0"/>
              </a:ext>
            </a:extLst>
          </a:blip>
          <a:srcRect/>
          <a:stretch>
            <a:fillRect/>
          </a:stretch>
        </p:blipFill>
        <p:spPr bwMode="auto">
          <a:xfrm>
            <a:off x="3073717" y="257576"/>
            <a:ext cx="7074835" cy="6562323"/>
          </a:xfrm>
          <a:prstGeom prst="rect">
            <a:avLst/>
          </a:prstGeom>
          <a:noFill/>
          <a:ln>
            <a:noFill/>
          </a:ln>
        </p:spPr>
      </p:pic>
    </p:spTree>
    <p:extLst>
      <p:ext uri="{BB962C8B-B14F-4D97-AF65-F5344CB8AC3E}">
        <p14:creationId xmlns:p14="http://schemas.microsoft.com/office/powerpoint/2010/main" val="1604169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t>
            </a:r>
          </a:p>
        </p:txBody>
      </p:sp>
      <p:sp>
        <p:nvSpPr>
          <p:cNvPr id="3" name="Content Placeholder 2"/>
          <p:cNvSpPr>
            <a:spLocks noGrp="1"/>
          </p:cNvSpPr>
          <p:nvPr>
            <p:ph idx="1"/>
          </p:nvPr>
        </p:nvSpPr>
        <p:spPr/>
        <p:txBody>
          <a:bodyPr/>
          <a:lstStyle/>
          <a:p>
            <a:endParaRPr lang="en-IN" dirty="0"/>
          </a:p>
          <a:p>
            <a:endParaRPr lang="en-IN" dirty="0"/>
          </a:p>
          <a:p>
            <a:endParaRPr lang="en-IN" dirty="0"/>
          </a:p>
          <a:p>
            <a:r>
              <a:rPr lang="en-IN" dirty="0"/>
              <a:t>Class Diagram   </a:t>
            </a:r>
            <a:endParaRPr lang="en-GB" dirty="0"/>
          </a:p>
          <a:p>
            <a:endParaRPr lang="en-GB" dirty="0"/>
          </a:p>
        </p:txBody>
      </p:sp>
      <p:sp>
        <p:nvSpPr>
          <p:cNvPr id="4" name="Slide Number Placeholder 3"/>
          <p:cNvSpPr>
            <a:spLocks noGrp="1"/>
          </p:cNvSpPr>
          <p:nvPr>
            <p:ph type="sldNum" sz="quarter" idx="12"/>
          </p:nvPr>
        </p:nvSpPr>
        <p:spPr/>
        <p:txBody>
          <a:bodyPr/>
          <a:lstStyle/>
          <a:p>
            <a:fld id="{3F87B148-DC85-4EDB-ACA3-100B1D618A48}" type="slidenum">
              <a:rPr lang="en-IN" smtClean="0"/>
              <a:t>16</a:t>
            </a:fld>
            <a:endParaRPr lang="en-IN"/>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271234" y="365125"/>
            <a:ext cx="8500055" cy="6164464"/>
          </a:xfrm>
          <a:prstGeom prst="rect">
            <a:avLst/>
          </a:prstGeom>
          <a:noFill/>
          <a:ln>
            <a:noFill/>
          </a:ln>
        </p:spPr>
      </p:pic>
    </p:spTree>
    <p:extLst>
      <p:ext uri="{BB962C8B-B14F-4D97-AF65-F5344CB8AC3E}">
        <p14:creationId xmlns:p14="http://schemas.microsoft.com/office/powerpoint/2010/main" val="1345353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t>
            </a:r>
          </a:p>
        </p:txBody>
      </p:sp>
      <p:sp>
        <p:nvSpPr>
          <p:cNvPr id="3" name="Content Placeholder 2"/>
          <p:cNvSpPr>
            <a:spLocks noGrp="1"/>
          </p:cNvSpPr>
          <p:nvPr>
            <p:ph idx="1"/>
          </p:nvPr>
        </p:nvSpPr>
        <p:spPr/>
        <p:txBody>
          <a:bodyPr/>
          <a:lstStyle/>
          <a:p>
            <a:endParaRPr lang="en-IN" dirty="0"/>
          </a:p>
          <a:p>
            <a:endParaRPr lang="en-IN" dirty="0"/>
          </a:p>
          <a:p>
            <a:endParaRPr lang="en-IN" dirty="0"/>
          </a:p>
          <a:p>
            <a:r>
              <a:rPr lang="en-IN" dirty="0"/>
              <a:t>Activity Diagram   </a:t>
            </a:r>
            <a:endParaRPr lang="en-GB" dirty="0"/>
          </a:p>
          <a:p>
            <a:endParaRPr lang="en-GB" dirty="0"/>
          </a:p>
        </p:txBody>
      </p:sp>
      <p:sp>
        <p:nvSpPr>
          <p:cNvPr id="4" name="Slide Number Placeholder 3"/>
          <p:cNvSpPr>
            <a:spLocks noGrp="1"/>
          </p:cNvSpPr>
          <p:nvPr>
            <p:ph type="sldNum" sz="quarter" idx="12"/>
          </p:nvPr>
        </p:nvSpPr>
        <p:spPr/>
        <p:txBody>
          <a:bodyPr/>
          <a:lstStyle/>
          <a:p>
            <a:fld id="{3F87B148-DC85-4EDB-ACA3-100B1D618A48}" type="slidenum">
              <a:rPr lang="en-IN" smtClean="0"/>
              <a:t>17</a:t>
            </a:fld>
            <a:endParaRPr lang="en-IN"/>
          </a:p>
        </p:txBody>
      </p:sp>
      <p:pic>
        <p:nvPicPr>
          <p:cNvPr id="5" name="Picture 4"/>
          <p:cNvPicPr/>
          <p:nvPr/>
        </p:nvPicPr>
        <p:blipFill>
          <a:blip r:embed="rId2"/>
          <a:stretch>
            <a:fillRect/>
          </a:stretch>
        </p:blipFill>
        <p:spPr>
          <a:xfrm>
            <a:off x="3951514" y="0"/>
            <a:ext cx="7904562" cy="6492875"/>
          </a:xfrm>
          <a:prstGeom prst="rect">
            <a:avLst/>
          </a:prstGeom>
        </p:spPr>
      </p:pic>
    </p:spTree>
    <p:extLst>
      <p:ext uri="{BB962C8B-B14F-4D97-AF65-F5344CB8AC3E}">
        <p14:creationId xmlns:p14="http://schemas.microsoft.com/office/powerpoint/2010/main" val="391259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t>
            </a:r>
          </a:p>
        </p:txBody>
      </p:sp>
      <p:sp>
        <p:nvSpPr>
          <p:cNvPr id="3" name="Content Placeholder 2"/>
          <p:cNvSpPr>
            <a:spLocks noGrp="1"/>
          </p:cNvSpPr>
          <p:nvPr>
            <p:ph idx="1"/>
          </p:nvPr>
        </p:nvSpPr>
        <p:spPr/>
        <p:txBody>
          <a:bodyPr/>
          <a:lstStyle/>
          <a:p>
            <a:endParaRPr lang="en-IN" dirty="0"/>
          </a:p>
          <a:p>
            <a:endParaRPr lang="en-IN" dirty="0"/>
          </a:p>
          <a:p>
            <a:endParaRPr lang="en-IN" dirty="0"/>
          </a:p>
          <a:p>
            <a:r>
              <a:rPr lang="en-IN" dirty="0"/>
              <a:t>Sequence Diagram  </a:t>
            </a:r>
            <a:endParaRPr lang="en-GB" dirty="0"/>
          </a:p>
        </p:txBody>
      </p:sp>
      <p:sp>
        <p:nvSpPr>
          <p:cNvPr id="4" name="Slide Number Placeholder 3"/>
          <p:cNvSpPr>
            <a:spLocks noGrp="1"/>
          </p:cNvSpPr>
          <p:nvPr>
            <p:ph type="sldNum" sz="quarter" idx="12"/>
          </p:nvPr>
        </p:nvSpPr>
        <p:spPr/>
        <p:txBody>
          <a:bodyPr/>
          <a:lstStyle/>
          <a:p>
            <a:fld id="{3F87B148-DC85-4EDB-ACA3-100B1D618A48}" type="slidenum">
              <a:rPr lang="en-IN" smtClean="0"/>
              <a:t>18</a:t>
            </a:fld>
            <a:endParaRPr lang="en-IN"/>
          </a:p>
        </p:txBody>
      </p:sp>
      <p:pic>
        <p:nvPicPr>
          <p:cNvPr id="5" name="Picture 4" descr="Figure 6 from Design and Analysis of Fast Driver's Fatigue ..."/>
          <p:cNvPicPr/>
          <p:nvPr/>
        </p:nvPicPr>
        <p:blipFill>
          <a:blip r:embed="rId2">
            <a:extLst>
              <a:ext uri="{28A0092B-C50C-407E-A947-70E740481C1C}">
                <a14:useLocalDpi xmlns:a14="http://schemas.microsoft.com/office/drawing/2010/main" val="0"/>
              </a:ext>
            </a:extLst>
          </a:blip>
          <a:srcRect/>
          <a:stretch>
            <a:fillRect/>
          </a:stretch>
        </p:blipFill>
        <p:spPr bwMode="auto">
          <a:xfrm>
            <a:off x="4139293" y="115911"/>
            <a:ext cx="7374420" cy="6521654"/>
          </a:xfrm>
          <a:prstGeom prst="rect">
            <a:avLst/>
          </a:prstGeom>
          <a:noFill/>
          <a:ln>
            <a:noFill/>
          </a:ln>
        </p:spPr>
      </p:pic>
    </p:spTree>
    <p:extLst>
      <p:ext uri="{BB962C8B-B14F-4D97-AF65-F5344CB8AC3E}">
        <p14:creationId xmlns:p14="http://schemas.microsoft.com/office/powerpoint/2010/main" val="2675629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66D5-C72D-DE4C-4F33-3B7C175A3A20}"/>
              </a:ext>
            </a:extLst>
          </p:cNvPr>
          <p:cNvSpPr>
            <a:spLocks noGrp="1"/>
          </p:cNvSpPr>
          <p:nvPr>
            <p:ph type="title"/>
          </p:nvPr>
        </p:nvSpPr>
        <p:spPr/>
        <p:txBody>
          <a:bodyPr/>
          <a:lstStyle/>
          <a:p>
            <a:r>
              <a:rPr lang="en-IN"/>
              <a:t>Patent Status</a:t>
            </a:r>
            <a:endParaRPr lang="en-IN" dirty="0"/>
          </a:p>
        </p:txBody>
      </p:sp>
      <p:sp>
        <p:nvSpPr>
          <p:cNvPr id="3" name="Content Placeholder 2">
            <a:extLst>
              <a:ext uri="{FF2B5EF4-FFF2-40B4-BE49-F238E27FC236}">
                <a16:creationId xmlns:a16="http://schemas.microsoft.com/office/drawing/2014/main" id="{0F9B0AAD-8D90-3D7E-4D66-651E410AEB0F}"/>
              </a:ext>
            </a:extLst>
          </p:cNvPr>
          <p:cNvSpPr>
            <a:spLocks noGrp="1"/>
          </p:cNvSpPr>
          <p:nvPr>
            <p:ph idx="1"/>
          </p:nvPr>
        </p:nvSpPr>
        <p:spPr/>
        <p:txBody>
          <a:bodyPr/>
          <a:lstStyle/>
          <a:p>
            <a:r>
              <a:rPr lang="en-IN"/>
              <a:t>Proof of publication</a:t>
            </a:r>
          </a:p>
          <a:p>
            <a:pPr marL="0" indent="0">
              <a:buNone/>
            </a:pPr>
            <a:endParaRPr lang="en-IN" dirty="0"/>
          </a:p>
        </p:txBody>
      </p:sp>
      <p:sp>
        <p:nvSpPr>
          <p:cNvPr id="4" name="Slide Number Placeholder 3">
            <a:extLst>
              <a:ext uri="{FF2B5EF4-FFF2-40B4-BE49-F238E27FC236}">
                <a16:creationId xmlns:a16="http://schemas.microsoft.com/office/drawing/2014/main" id="{D448161B-2D61-4FA3-1B6A-A942EFCC93F0}"/>
              </a:ext>
            </a:extLst>
          </p:cNvPr>
          <p:cNvSpPr>
            <a:spLocks noGrp="1"/>
          </p:cNvSpPr>
          <p:nvPr>
            <p:ph type="sldNum" sz="quarter" idx="12"/>
          </p:nvPr>
        </p:nvSpPr>
        <p:spPr/>
        <p:txBody>
          <a:bodyPr/>
          <a:lstStyle/>
          <a:p>
            <a:fld id="{3F87B148-DC85-4EDB-ACA3-100B1D618A48}" type="slidenum">
              <a:rPr lang="en-IN" smtClean="0"/>
              <a:t>19</a:t>
            </a:fld>
            <a:endParaRPr lang="en-IN"/>
          </a:p>
        </p:txBody>
      </p:sp>
      <p:pic>
        <p:nvPicPr>
          <p:cNvPr id="5" name="Picture 4">
            <a:extLst>
              <a:ext uri="{FF2B5EF4-FFF2-40B4-BE49-F238E27FC236}">
                <a16:creationId xmlns:a16="http://schemas.microsoft.com/office/drawing/2014/main" id="{9BD8D88D-7257-3631-FB97-A78B3EE4AF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2455" y="136525"/>
            <a:ext cx="3779136" cy="6461292"/>
          </a:xfrm>
          <a:prstGeom prst="rect">
            <a:avLst/>
          </a:prstGeom>
        </p:spPr>
      </p:pic>
    </p:spTree>
    <p:extLst>
      <p:ext uri="{BB962C8B-B14F-4D97-AF65-F5344CB8AC3E}">
        <p14:creationId xmlns:p14="http://schemas.microsoft.com/office/powerpoint/2010/main" val="3047737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DEC6-EFF5-7794-A8B1-E128B433790E}"/>
              </a:ext>
            </a:extLst>
          </p:cNvPr>
          <p:cNvSpPr>
            <a:spLocks noGrp="1"/>
          </p:cNvSpPr>
          <p:nvPr>
            <p:ph type="title"/>
          </p:nvPr>
        </p:nvSpPr>
        <p:spPr/>
        <p:txBody>
          <a:bodyPr/>
          <a:lstStyle/>
          <a:p>
            <a:r>
              <a:rPr lang="en-IN" b="1" dirty="0"/>
              <a:t>Problem Statement</a:t>
            </a:r>
          </a:p>
        </p:txBody>
      </p:sp>
      <p:sp>
        <p:nvSpPr>
          <p:cNvPr id="3" name="Content Placeholder 2">
            <a:extLst>
              <a:ext uri="{FF2B5EF4-FFF2-40B4-BE49-F238E27FC236}">
                <a16:creationId xmlns:a16="http://schemas.microsoft.com/office/drawing/2014/main" id="{F3BD3E8B-0709-388B-458A-AEF01E26D159}"/>
              </a:ext>
            </a:extLst>
          </p:cNvPr>
          <p:cNvSpPr>
            <a:spLocks noGrp="1"/>
          </p:cNvSpPr>
          <p:nvPr>
            <p:ph idx="1"/>
          </p:nvPr>
        </p:nvSpPr>
        <p:spPr/>
        <p:txBody>
          <a:bodyPr/>
          <a:lstStyle/>
          <a:p>
            <a:r>
              <a:rPr lang="en-GB" dirty="0"/>
              <a:t>The aim is to design and develop a</a:t>
            </a:r>
            <a:r>
              <a:rPr lang="en-IN" b="1" dirty="0"/>
              <a:t> Drowsiness Driver Detection System </a:t>
            </a:r>
            <a:r>
              <a:rPr lang="en-GB" dirty="0"/>
              <a:t>that can accurately identify when a driver is distracted and provide timely alerts to prevent potential accidents. This system should utilize advanced technologies such as computer vision, machine learning, and sensor data to monitor the driver’s </a:t>
            </a:r>
            <a:r>
              <a:rPr lang="en-GB" dirty="0" err="1"/>
              <a:t>behavior</a:t>
            </a:r>
            <a:r>
              <a:rPr lang="en-GB" dirty="0"/>
              <a:t> in real-time.</a:t>
            </a:r>
            <a:endParaRPr lang="en-IN" dirty="0"/>
          </a:p>
        </p:txBody>
      </p:sp>
      <p:sp>
        <p:nvSpPr>
          <p:cNvPr id="4" name="Slide Number Placeholder 3">
            <a:extLst>
              <a:ext uri="{FF2B5EF4-FFF2-40B4-BE49-F238E27FC236}">
                <a16:creationId xmlns:a16="http://schemas.microsoft.com/office/drawing/2014/main" id="{FA669B67-E642-6359-B42A-A1E89FAE02DD}"/>
              </a:ext>
            </a:extLst>
          </p:cNvPr>
          <p:cNvSpPr>
            <a:spLocks noGrp="1"/>
          </p:cNvSpPr>
          <p:nvPr>
            <p:ph type="sldNum" sz="quarter" idx="12"/>
          </p:nvPr>
        </p:nvSpPr>
        <p:spPr/>
        <p:txBody>
          <a:bodyPr/>
          <a:lstStyle/>
          <a:p>
            <a:fld id="{3F87B148-DC85-4EDB-ACA3-100B1D618A48}" type="slidenum">
              <a:rPr lang="en-IN" smtClean="0"/>
              <a:t>2</a:t>
            </a:fld>
            <a:endParaRPr lang="en-IN"/>
          </a:p>
        </p:txBody>
      </p:sp>
    </p:spTree>
    <p:extLst>
      <p:ext uri="{BB962C8B-B14F-4D97-AF65-F5344CB8AC3E}">
        <p14:creationId xmlns:p14="http://schemas.microsoft.com/office/powerpoint/2010/main" val="2147070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349F-CF9E-17A5-E471-C091975083ED}"/>
              </a:ext>
            </a:extLst>
          </p:cNvPr>
          <p:cNvSpPr>
            <a:spLocks noGrp="1"/>
          </p:cNvSpPr>
          <p:nvPr>
            <p:ph type="title"/>
          </p:nvPr>
        </p:nvSpPr>
        <p:spPr/>
        <p:txBody>
          <a:bodyPr/>
          <a:lstStyle/>
          <a:p>
            <a:r>
              <a:rPr lang="en-IN" dirty="0"/>
              <a:t>Research Paper Status</a:t>
            </a:r>
          </a:p>
        </p:txBody>
      </p:sp>
      <p:sp>
        <p:nvSpPr>
          <p:cNvPr id="3" name="Content Placeholder 2">
            <a:extLst>
              <a:ext uri="{FF2B5EF4-FFF2-40B4-BE49-F238E27FC236}">
                <a16:creationId xmlns:a16="http://schemas.microsoft.com/office/drawing/2014/main" id="{565BFEEB-FA9E-5BB0-6DD3-DD04A44AC574}"/>
              </a:ext>
            </a:extLst>
          </p:cNvPr>
          <p:cNvSpPr>
            <a:spLocks noGrp="1"/>
          </p:cNvSpPr>
          <p:nvPr>
            <p:ph idx="1"/>
          </p:nvPr>
        </p:nvSpPr>
        <p:spPr/>
        <p:txBody>
          <a:bodyPr/>
          <a:lstStyle/>
          <a:p>
            <a:pPr marL="0" indent="0">
              <a:buNone/>
            </a:pPr>
            <a:r>
              <a:rPr lang="en-IN" dirty="0"/>
              <a:t>Submission Proof:  </a:t>
            </a:r>
          </a:p>
        </p:txBody>
      </p:sp>
      <p:sp>
        <p:nvSpPr>
          <p:cNvPr id="4" name="Slide Number Placeholder 3">
            <a:extLst>
              <a:ext uri="{FF2B5EF4-FFF2-40B4-BE49-F238E27FC236}">
                <a16:creationId xmlns:a16="http://schemas.microsoft.com/office/drawing/2014/main" id="{B78F3FF2-54F3-F6BD-E6A9-4F6B96467980}"/>
              </a:ext>
            </a:extLst>
          </p:cNvPr>
          <p:cNvSpPr>
            <a:spLocks noGrp="1"/>
          </p:cNvSpPr>
          <p:nvPr>
            <p:ph type="sldNum" sz="quarter" idx="12"/>
          </p:nvPr>
        </p:nvSpPr>
        <p:spPr/>
        <p:txBody>
          <a:bodyPr/>
          <a:lstStyle/>
          <a:p>
            <a:fld id="{3F87B148-DC85-4EDB-ACA3-100B1D618A48}" type="slidenum">
              <a:rPr lang="en-IN" smtClean="0"/>
              <a:t>20</a:t>
            </a:fld>
            <a:endParaRPr lang="en-IN"/>
          </a:p>
        </p:txBody>
      </p:sp>
      <p:pic>
        <p:nvPicPr>
          <p:cNvPr id="5" name="Picture 4">
            <a:extLst>
              <a:ext uri="{FF2B5EF4-FFF2-40B4-BE49-F238E27FC236}">
                <a16:creationId xmlns:a16="http://schemas.microsoft.com/office/drawing/2014/main" id="{B5F1BA4A-773C-5DDA-9FC6-51477064D1EC}"/>
              </a:ext>
            </a:extLst>
          </p:cNvPr>
          <p:cNvPicPr>
            <a:picLocks noChangeAspect="1"/>
          </p:cNvPicPr>
          <p:nvPr/>
        </p:nvPicPr>
        <p:blipFill>
          <a:blip r:embed="rId2"/>
          <a:stretch>
            <a:fillRect/>
          </a:stretch>
        </p:blipFill>
        <p:spPr>
          <a:xfrm rot="16200000">
            <a:off x="5361305" y="868045"/>
            <a:ext cx="6498590" cy="4762500"/>
          </a:xfrm>
          <a:prstGeom prst="rect">
            <a:avLst/>
          </a:prstGeom>
        </p:spPr>
      </p:pic>
    </p:spTree>
    <p:extLst>
      <p:ext uri="{BB962C8B-B14F-4D97-AF65-F5344CB8AC3E}">
        <p14:creationId xmlns:p14="http://schemas.microsoft.com/office/powerpoint/2010/main" val="124965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p:txBody>
          <a:bodyPr/>
          <a:lstStyle/>
          <a:p>
            <a:r>
              <a:rPr lang="en-IN" dirty="0"/>
              <a:t>Project Status</a:t>
            </a:r>
          </a:p>
        </p:txBody>
      </p:sp>
      <p:sp>
        <p:nvSpPr>
          <p:cNvPr id="3" name="Content Placeholder 2">
            <a:extLst>
              <a:ext uri="{FF2B5EF4-FFF2-40B4-BE49-F238E27FC236}">
                <a16:creationId xmlns:a16="http://schemas.microsoft.com/office/drawing/2014/main" id="{0F9042DA-95B9-0846-B411-D53C06C6A171}"/>
              </a:ext>
            </a:extLst>
          </p:cNvPr>
          <p:cNvSpPr>
            <a:spLocks noGrp="1"/>
          </p:cNvSpPr>
          <p:nvPr>
            <p:ph idx="1"/>
          </p:nvPr>
        </p:nvSpPr>
        <p:spPr/>
        <p:txBody>
          <a:bodyPr/>
          <a:lstStyle/>
          <a:p>
            <a:pPr marL="0" indent="0">
              <a:buNone/>
            </a:pPr>
            <a:r>
              <a:rPr lang="en-IN" dirty="0"/>
              <a:t>100% completed</a:t>
            </a:r>
          </a:p>
          <a:p>
            <a:pPr marL="0" indent="0">
              <a:buNone/>
            </a:pPr>
            <a:endParaRPr lang="en-IN" dirty="0"/>
          </a:p>
          <a:p>
            <a:pPr marL="0" indent="0">
              <a:buNone/>
            </a:pPr>
            <a:r>
              <a:rPr lang="en-IN" dirty="0" err="1"/>
              <a:t>Github</a:t>
            </a:r>
            <a:r>
              <a:rPr lang="en-IN" dirty="0"/>
              <a:t> Link : </a:t>
            </a:r>
            <a:r>
              <a:rPr lang="en-US" sz="1800" u="sng" dirty="0">
                <a:solidFill>
                  <a:srgbClr val="000000"/>
                </a:solidFill>
                <a:effectLst/>
                <a:latin typeface="Times New Roman" panose="02020603050405020304" pitchFamily="18" charset="0"/>
                <a:ea typeface="Calibri" panose="020F0502020204030204" pitchFamily="34" charset="0"/>
                <a:hlinkClick r:id="rId2"/>
              </a:rPr>
              <a:t>CS-2024-C/PCS24-72-SarthakTyagi at main · KIET-</a:t>
            </a:r>
            <a:r>
              <a:rPr lang="en-US" sz="1800" u="sng" dirty="0" err="1">
                <a:solidFill>
                  <a:srgbClr val="000000"/>
                </a:solidFill>
                <a:effectLst/>
                <a:latin typeface="Times New Roman" panose="02020603050405020304" pitchFamily="18" charset="0"/>
                <a:ea typeface="Calibri" panose="020F0502020204030204" pitchFamily="34" charset="0"/>
                <a:hlinkClick r:id="rId2"/>
              </a:rPr>
              <a:t>Github</a:t>
            </a:r>
            <a:r>
              <a:rPr lang="en-US" sz="1800" u="sng" dirty="0">
                <a:solidFill>
                  <a:srgbClr val="000000"/>
                </a:solidFill>
                <a:effectLst/>
                <a:latin typeface="Times New Roman" panose="02020603050405020304" pitchFamily="18" charset="0"/>
                <a:ea typeface="Calibri" panose="020F0502020204030204" pitchFamily="34" charset="0"/>
                <a:hlinkClick r:id="rId2"/>
              </a:rPr>
              <a:t>/CS-2024-C · GitHub</a:t>
            </a:r>
            <a:endParaRPr lang="en-IN" sz="1800" dirty="0">
              <a:solidFill>
                <a:srgbClr val="000000"/>
              </a:solidFill>
              <a:effectLst/>
              <a:latin typeface="Arial" panose="020B0604020202020204" pitchFamily="34" charset="0"/>
              <a:ea typeface="Calibri" panose="020F0502020204030204" pitchFamily="34" charset="0"/>
            </a:endParaRPr>
          </a:p>
          <a:p>
            <a:pPr marL="0" indent="0">
              <a:buNone/>
            </a:pPr>
            <a:endParaRPr lang="en-IN" dirty="0"/>
          </a:p>
        </p:txBody>
      </p:sp>
      <p:sp>
        <p:nvSpPr>
          <p:cNvPr id="4" name="Slide Number Placeholder 3">
            <a:extLst>
              <a:ext uri="{FF2B5EF4-FFF2-40B4-BE49-F238E27FC236}">
                <a16:creationId xmlns:a16="http://schemas.microsoft.com/office/drawing/2014/main" id="{8050F8CA-C9C5-1ECE-0758-D95CF267D5CB}"/>
              </a:ext>
            </a:extLst>
          </p:cNvPr>
          <p:cNvSpPr>
            <a:spLocks noGrp="1"/>
          </p:cNvSpPr>
          <p:nvPr>
            <p:ph type="sldNum" sz="quarter" idx="12"/>
          </p:nvPr>
        </p:nvSpPr>
        <p:spPr/>
        <p:txBody>
          <a:bodyPr/>
          <a:lstStyle/>
          <a:p>
            <a:fld id="{3F87B148-DC85-4EDB-ACA3-100B1D618A48}" type="slidenum">
              <a:rPr lang="en-IN" smtClean="0"/>
              <a:t>21</a:t>
            </a:fld>
            <a:endParaRPr lang="en-IN"/>
          </a:p>
        </p:txBody>
      </p:sp>
    </p:spTree>
    <p:extLst>
      <p:ext uri="{BB962C8B-B14F-4D97-AF65-F5344CB8AC3E}">
        <p14:creationId xmlns:p14="http://schemas.microsoft.com/office/powerpoint/2010/main" val="1681855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E7756-DA70-DECE-F716-253091BEAF90}"/>
              </a:ext>
            </a:extLst>
          </p:cNvPr>
          <p:cNvSpPr>
            <a:spLocks noGrp="1"/>
          </p:cNvSpPr>
          <p:nvPr>
            <p:ph type="title"/>
          </p:nvPr>
        </p:nvSpPr>
        <p:spPr/>
        <p:txBody>
          <a:bodyPr/>
          <a:lstStyle/>
          <a:p>
            <a:r>
              <a:rPr lang="en-IN" dirty="0"/>
              <a:t>All documents Proofs</a:t>
            </a:r>
          </a:p>
        </p:txBody>
      </p:sp>
      <p:sp>
        <p:nvSpPr>
          <p:cNvPr id="3" name="Content Placeholder 2">
            <a:extLst>
              <a:ext uri="{FF2B5EF4-FFF2-40B4-BE49-F238E27FC236}">
                <a16:creationId xmlns:a16="http://schemas.microsoft.com/office/drawing/2014/main" id="{C46DD2A9-BE34-8D8A-FFD6-13CA37F46D93}"/>
              </a:ext>
            </a:extLst>
          </p:cNvPr>
          <p:cNvSpPr>
            <a:spLocks noGrp="1"/>
          </p:cNvSpPr>
          <p:nvPr>
            <p:ph idx="1"/>
          </p:nvPr>
        </p:nvSpPr>
        <p:spPr/>
        <p:txBody>
          <a:bodyPr/>
          <a:lstStyle/>
          <a:p>
            <a:r>
              <a:rPr lang="en-IN" dirty="0"/>
              <a:t>Hyperlink of the testing report: https://drive.google.com/drive/u/1/folders/1gxz5D5MhLdlqPXmsdmRCPxfhqmSG4lky </a:t>
            </a:r>
          </a:p>
          <a:p>
            <a:r>
              <a:rPr lang="en-IN" dirty="0"/>
              <a:t>Hyperlink of the Synopsis: </a:t>
            </a:r>
            <a:r>
              <a:rPr lang="en-IN" dirty="0">
                <a:hlinkClick r:id="rId2"/>
              </a:rPr>
              <a:t>Project Documents - Google Drive</a:t>
            </a:r>
            <a:endParaRPr lang="en-IN" dirty="0"/>
          </a:p>
          <a:p>
            <a:r>
              <a:rPr lang="en-IN" dirty="0"/>
              <a:t>Hyperlink of Report: </a:t>
            </a:r>
            <a:r>
              <a:rPr lang="en-IN" dirty="0">
                <a:hlinkClick r:id="rId2"/>
              </a:rPr>
              <a:t>Project Documents - Google Drive</a:t>
            </a:r>
            <a:endParaRPr lang="en-IN" dirty="0"/>
          </a:p>
        </p:txBody>
      </p:sp>
      <p:sp>
        <p:nvSpPr>
          <p:cNvPr id="4" name="Slide Number Placeholder 3">
            <a:extLst>
              <a:ext uri="{FF2B5EF4-FFF2-40B4-BE49-F238E27FC236}">
                <a16:creationId xmlns:a16="http://schemas.microsoft.com/office/drawing/2014/main" id="{4898C628-1954-7F89-2DB3-6D39DEAD49FD}"/>
              </a:ext>
            </a:extLst>
          </p:cNvPr>
          <p:cNvSpPr>
            <a:spLocks noGrp="1"/>
          </p:cNvSpPr>
          <p:nvPr>
            <p:ph type="sldNum" sz="quarter" idx="12"/>
          </p:nvPr>
        </p:nvSpPr>
        <p:spPr/>
        <p:txBody>
          <a:bodyPr/>
          <a:lstStyle/>
          <a:p>
            <a:fld id="{3F87B148-DC85-4EDB-ACA3-100B1D618A48}" type="slidenum">
              <a:rPr lang="en-IN" smtClean="0"/>
              <a:t>22</a:t>
            </a:fld>
            <a:endParaRPr lang="en-IN"/>
          </a:p>
        </p:txBody>
      </p:sp>
    </p:spTree>
    <p:extLst>
      <p:ext uri="{BB962C8B-B14F-4D97-AF65-F5344CB8AC3E}">
        <p14:creationId xmlns:p14="http://schemas.microsoft.com/office/powerpoint/2010/main" val="473929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170A-0FBE-5C45-B43F-5165573FA890}"/>
              </a:ext>
            </a:extLst>
          </p:cNvPr>
          <p:cNvSpPr>
            <a:spLocks noGrp="1"/>
          </p:cNvSpPr>
          <p:nvPr>
            <p:ph type="title"/>
          </p:nvPr>
        </p:nvSpPr>
        <p:spPr/>
        <p:txBody>
          <a:bodyPr/>
          <a:lstStyle/>
          <a:p>
            <a:r>
              <a:rPr lang="en-IN" dirty="0"/>
              <a:t>References	</a:t>
            </a:r>
          </a:p>
        </p:txBody>
      </p:sp>
      <p:sp>
        <p:nvSpPr>
          <p:cNvPr id="3" name="Content Placeholder 2">
            <a:extLst>
              <a:ext uri="{FF2B5EF4-FFF2-40B4-BE49-F238E27FC236}">
                <a16:creationId xmlns:a16="http://schemas.microsoft.com/office/drawing/2014/main" id="{CA81EDF1-E847-732B-B515-11B953BE4975}"/>
              </a:ext>
            </a:extLst>
          </p:cNvPr>
          <p:cNvSpPr>
            <a:spLocks noGrp="1"/>
          </p:cNvSpPr>
          <p:nvPr>
            <p:ph idx="1"/>
          </p:nvPr>
        </p:nvSpPr>
        <p:spPr/>
        <p:txBody>
          <a:bodyPr>
            <a:normAutofit fontScale="77500" lnSpcReduction="20000"/>
          </a:bodyPr>
          <a:lstStyle/>
          <a:p>
            <a:pPr marL="342900" marR="0" lvl="0" indent="-342900" algn="just">
              <a:lnSpc>
                <a:spcPct val="107000"/>
              </a:lnSpc>
              <a:spcBef>
                <a:spcPts val="0"/>
              </a:spcBef>
              <a:spcAft>
                <a:spcPts val="15"/>
              </a:spcAft>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 Qin, J. Qian, Y. Xin, B. Liu, and Y. Dong, "Distracted Driver Detection Based on CNN With Decreasing Filter Size,"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IEEE Transactions on Intelligent Transportation Systems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vol. 23, no. 7, pp. 6922-6933, Jul. 2022.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10.1109/TITS.2021.3063521.</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15"/>
              </a:spcAft>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 Ahlstrom, G.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Georgoulas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K. Kircher, "Towards a Context-Dependent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MultiBuffer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Driver Distraction Detection Algorithm,"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IEEE Transactions on Intelligent Transportation Systems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vol. 23, no. 5, pp. 4778–4790, May 2022.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10.1109/TITS.2021.3060168.</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15"/>
              </a:spcAft>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 Liu, T. Yamasaki, Y. Wang, K. Mase, and J. Kato, "TML: A Triple-Wise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MultiTask</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Learning Framework for Distracted Driver Recognition,"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IEEE Access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vol. 9, pp. 125955–125969, 2021.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10.1109/ACCESS.2021.3109815.</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15"/>
              </a:spcAft>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Gjoreski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 Z. Gams, M.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Luštrek</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Genc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J. U. Garbas, and T. Hassan, "Machine Learning and End-to-End Deep Learning for Monitoring Driver Distractions from Physiological and Visual Signals,"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IEEE Access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vol. 8, pp. 70590–70603, 2020.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10.1109/ACCESS.2020.2986810.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15"/>
              </a:spcAft>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 Huang, C. Huang, X. Wang, J. Cao, S. Wang, S. Wang, Y. Zhang, and Y. Zhang, "HCF: A Hybrid CNN Framework for Behavior Detection of Distracted Drivers,"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IEEE Access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vol. 8, pp. 109335–109349, 2020.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10.1109/ACCESS.2020.3001159.</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15"/>
              </a:spcAft>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Y. Yao, X. Zhao, X. Feng, and J. Rong, "Assessment of secondary tasks based on drivers’ eye-movement features,"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IEEE Access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vol. 8, pp. 136108–136118, 2020.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10.1109/ACCESS.2020.3010797.</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15"/>
              </a:spcAft>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K. ben Ahmed, B. Goel, P. Bharti, S. Chellappan, and M.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Bouhorma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"Leveraging Smartphone Sensors to Detect Distracted Driving Activities,"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IEEE Transactions on Intelligent Transportation Systems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vol. 20, no. 9, pp. 3303–3312, Sep. 2019.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10.1109/TITS.2018.2873972.</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15"/>
              </a:spcAft>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Sawataishi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 Ito, K. Sato, H.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Madokoro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S.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Kadowaki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"Driver Internal State Estimative Model for Distracted State Detection," 2017.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10.0/Linux-x86_64.</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15"/>
              </a:spcAft>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 Liu, Y. Yang, G. bin Huang, Y. K. Yeo, and Z. Lin, "Driver Distraction Detection Using Semi-Supervised Machine Learning,"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IEEE Transactions on Intelligent Transportation Systems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vol. 17, no. 4, pp. 1108–1120, Apr. 2016.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10.1109/TITS.2015.2496157.</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15"/>
              </a:spcAft>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 Vicente, Z. Huang, X. Xiong, F. de La Torre, W. Zhang, and D. Levi, "Driver Gaze Tracking and Eyes off the Road Detection System,"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IEEE Transactions on Intelligent Transportation Systems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vol. 16, no. 4, pp. 2014–2027, Aug. 2015.</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ctr">
              <a:lnSpc>
                <a:spcPct val="150000"/>
              </a:lnSpc>
              <a:spcBef>
                <a:spcPts val="0"/>
              </a:spcBef>
              <a:spcAft>
                <a:spcPts val="0"/>
              </a:spcAft>
              <a:buNone/>
              <a:tabLst>
                <a:tab pos="5772150" algn="l"/>
              </a:tabLst>
            </a:pPr>
            <a:endParaRPr lang="en-US" sz="1800" dirty="0">
              <a:solidFill>
                <a:srgbClr val="000000"/>
              </a:solidFill>
              <a:effectLst/>
              <a:latin typeface="Arial" panose="020B0604020202020204" pitchFamily="34" charset="0"/>
              <a:ea typeface="Calibri" panose="020F0502020204030204" pitchFamily="34" charset="0"/>
            </a:endParaRPr>
          </a:p>
        </p:txBody>
      </p:sp>
      <p:sp>
        <p:nvSpPr>
          <p:cNvPr id="4" name="Slide Number Placeholder 3">
            <a:extLst>
              <a:ext uri="{FF2B5EF4-FFF2-40B4-BE49-F238E27FC236}">
                <a16:creationId xmlns:a16="http://schemas.microsoft.com/office/drawing/2014/main" id="{3EAD480E-8B71-75F5-FE30-5283CB4B3ABB}"/>
              </a:ext>
            </a:extLst>
          </p:cNvPr>
          <p:cNvSpPr>
            <a:spLocks noGrp="1"/>
          </p:cNvSpPr>
          <p:nvPr>
            <p:ph type="sldNum" sz="quarter" idx="12"/>
          </p:nvPr>
        </p:nvSpPr>
        <p:spPr/>
        <p:txBody>
          <a:bodyPr/>
          <a:lstStyle/>
          <a:p>
            <a:fld id="{3F87B148-DC85-4EDB-ACA3-100B1D618A48}" type="slidenum">
              <a:rPr lang="en-IN" smtClean="0"/>
              <a:t>23</a:t>
            </a:fld>
            <a:endParaRPr lang="en-IN"/>
          </a:p>
        </p:txBody>
      </p:sp>
    </p:spTree>
    <p:extLst>
      <p:ext uri="{BB962C8B-B14F-4D97-AF65-F5344CB8AC3E}">
        <p14:creationId xmlns:p14="http://schemas.microsoft.com/office/powerpoint/2010/main" val="2736883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170A-0FBE-5C45-B43F-5165573FA890}"/>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CA81EDF1-E847-732B-B515-11B953BE4975}"/>
              </a:ext>
            </a:extLst>
          </p:cNvPr>
          <p:cNvSpPr>
            <a:spLocks noGrp="1"/>
          </p:cNvSpPr>
          <p:nvPr>
            <p:ph idx="1"/>
          </p:nvPr>
        </p:nvSpPr>
        <p:spPr/>
        <p:txBody>
          <a:bodyPr>
            <a:normAutofit fontScale="70000" lnSpcReduction="20000"/>
          </a:bodyPr>
          <a:lstStyle/>
          <a:p>
            <a:pPr marL="342900" marR="0" lvl="0" indent="-342900" algn="just">
              <a:lnSpc>
                <a:spcPct val="107000"/>
              </a:lnSpc>
              <a:spcBef>
                <a:spcPts val="0"/>
              </a:spcBef>
              <a:spcAft>
                <a:spcPts val="15"/>
              </a:spcAft>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 D. Fitzpatrick, S. Samuel, and M. 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Knodler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 Use of a Driving Simulator to Determine How Time Pressures Impact Driver Aggressiveness,"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Accident Analysis &amp; Prevention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vol. 108, pp. 131–138, 2017.</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15"/>
              </a:spcAft>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 Kerwin and B. J. Bushman, "Measuring the Perception of Aggression in Driving Behavior,"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Accident Analysis &amp; Prevention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vol. 145, p. 105709, 2020.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15"/>
              </a:spcAft>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Y. Ma, K. Tang, S. Chen, A. J. Khattak, and Y. Pan, "On-Line Aggressive Driving Identification Based on in-Vehicle Kinematic Parameters under Naturalistic Driving Conditions,"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Transportation Research Part C: Emerging Technologies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vol. 114, pp. 554–571, 2020.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15"/>
              </a:spcAft>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 R. Carlos, L. C. Gonzalez, J. Wahlstrom, G. Ramirez, F. Martinez, and G.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Runger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"How Smartphone Accelerometers Reveal Aggressive Driving Behavior?—The Key Is the Representation,"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IEEE Transactions on Intelligent Transportation Systems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vol. 21, pp. 3377–3387, 2020.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15"/>
              </a:spcAft>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Shahverdy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 Fathy, R.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Berangi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M.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Sabokrou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"Driver Behavior Detection and Classification Using Deep Convolutional Neural Networks,"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Expert Systems with Applications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vol. 149, p. 113240, 2020.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15"/>
              </a:spcAft>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 Carvalho Barbosa, M. Shoaib Ayub, R. Lopes Rosa, 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Zegarra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Rodríguez, and L.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Wuttisittikulkij</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"Lightweight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PVIDNet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 Priority Vehicle Identification Network for Intelligent Transportation Systems,"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Sensors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vol. 21, p. 3760, 2021.</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15"/>
              </a:spcAft>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J. C. Silva, M.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Saadi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L.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Wuttisittikulkij</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 R.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Militani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 L. Rosa, and D. Z. Rodriguez, "Light-Field Imaging Reconstruction Using Deep Learning Enabling Intelligent Autonomous Transportation System,"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IEEE Transactions on Intelligent Transportation Systems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pp. 1–9, 2021.</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15"/>
              </a:spcAft>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 A. Ribeiro, J. C. Silva, R. Lopes Rosa, M.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Saadi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 Mumtaz, L.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Wuttisittikulkij</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Zegarra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Rodríguez, and S. Al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Otaibi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"Light Field Image Quality Enhancement by a Lightweight Deformable Deep Learning Framework for Intelligent Transportation Systems,"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Electronics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vol. 10, p. 1136, 2021.</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15"/>
              </a:spcAft>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 Lara-Benítez, M. Carranza-García, and J. C.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Riquelme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 Experimental Review on Deep Learning Architectures for Time Series Forecasting,"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International Journal of Neural Systems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vol. 31, p. 2130001, 2021.</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15"/>
              </a:spcAft>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K. Wang, Q. Xue, Y. Xing, and C. Li, "Improve Aggressive Driver Recognition Using Collision Surrogate Measurement and Imbalanced Class Boosting,"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International Journal of Environmental Research and Public Health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vol. 17, p. 2375, 2020.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ctr">
              <a:lnSpc>
                <a:spcPct val="150000"/>
              </a:lnSpc>
              <a:spcBef>
                <a:spcPts val="0"/>
              </a:spcBef>
              <a:spcAft>
                <a:spcPts val="0"/>
              </a:spcAft>
              <a:buNone/>
              <a:tabLst>
                <a:tab pos="5772150" algn="l"/>
              </a:tabLst>
            </a:pPr>
            <a:endParaRPr lang="en-US" sz="1800" dirty="0">
              <a:solidFill>
                <a:srgbClr val="000000"/>
              </a:solidFill>
              <a:effectLst/>
              <a:latin typeface="Arial" panose="020B0604020202020204" pitchFamily="34" charset="0"/>
              <a:ea typeface="Calibri" panose="020F0502020204030204" pitchFamily="34" charset="0"/>
            </a:endParaRPr>
          </a:p>
        </p:txBody>
      </p:sp>
      <p:sp>
        <p:nvSpPr>
          <p:cNvPr id="4" name="Slide Number Placeholder 3">
            <a:extLst>
              <a:ext uri="{FF2B5EF4-FFF2-40B4-BE49-F238E27FC236}">
                <a16:creationId xmlns:a16="http://schemas.microsoft.com/office/drawing/2014/main" id="{3EAD480E-8B71-75F5-FE30-5283CB4B3ABB}"/>
              </a:ext>
            </a:extLst>
          </p:cNvPr>
          <p:cNvSpPr>
            <a:spLocks noGrp="1"/>
          </p:cNvSpPr>
          <p:nvPr>
            <p:ph type="sldNum" sz="quarter" idx="12"/>
          </p:nvPr>
        </p:nvSpPr>
        <p:spPr/>
        <p:txBody>
          <a:bodyPr/>
          <a:lstStyle/>
          <a:p>
            <a:fld id="{3F87B148-DC85-4EDB-ACA3-100B1D618A48}" type="slidenum">
              <a:rPr lang="en-IN" smtClean="0"/>
              <a:t>24</a:t>
            </a:fld>
            <a:endParaRPr lang="en-IN"/>
          </a:p>
        </p:txBody>
      </p:sp>
    </p:spTree>
    <p:extLst>
      <p:ext uri="{BB962C8B-B14F-4D97-AF65-F5344CB8AC3E}">
        <p14:creationId xmlns:p14="http://schemas.microsoft.com/office/powerpoint/2010/main" val="2388119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170A-0FBE-5C45-B43F-5165573FA890}"/>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CA81EDF1-E847-732B-B515-11B953BE4975}"/>
              </a:ext>
            </a:extLst>
          </p:cNvPr>
          <p:cNvSpPr>
            <a:spLocks noGrp="1"/>
          </p:cNvSpPr>
          <p:nvPr>
            <p:ph idx="1"/>
          </p:nvPr>
        </p:nvSpPr>
        <p:spPr/>
        <p:txBody>
          <a:bodyPr>
            <a:normAutofit fontScale="85000" lnSpcReduction="20000"/>
          </a:bodyPr>
          <a:lstStyle/>
          <a:p>
            <a:pPr marL="342900" marR="0" lvl="0" indent="-342900" algn="just">
              <a:lnSpc>
                <a:spcPct val="107000"/>
              </a:lnSpc>
              <a:spcBef>
                <a:spcPts val="0"/>
              </a:spcBef>
              <a:spcAft>
                <a:spcPts val="15"/>
              </a:spcAft>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 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Alanazi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Alruwaili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 Ahmad, 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Alaerjan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N.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Alshammari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"Estimation of Organizational Competitiveness by a Hybrid of One-Dimensional Convolutional Neural Networks and Self-Organizing Maps Using Physiological Signals for Emotional Analysis of Employees,"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Sensors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vol. 21, p. 3760, 2021.</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15"/>
              </a:spcAft>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 Ping, W. Qin, Y. Xu, C. Miyajima, and K. Takeda, "Impact of driver behavior on fuel consumption: Classification, evaluation and prediction using machine learning,"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IEEE Access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vol. 7, pp. 78515–78532, 2019.</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15"/>
              </a:spcAft>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Y. Xing, C.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Lv</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 Cao, and C. Lu, "Energy oriented driving behavior analysis and personalized prediction of vehicle states with joint time series modeling,"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Applied Energy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vol. 261, p. 114471, 2020.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15"/>
              </a:spcAft>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Shahverdy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 Fathy, R.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Berangi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M.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Sabokrou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"Driver behavior detection and classification using deep convolutional neural networks,"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Expert Systems with Applications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vol. 149, p. 113240, 2020.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15"/>
              </a:spcAft>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J. Zhang, Z. C. Wu, F. Li, C. Xie, T. Ren, J. Chen, and L. Liu, "A deep learning framework for driving behavior identification on in-vehicle CAN-BUS sensor data,"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Sensors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vol. 19, no. 6, 2019.</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15"/>
              </a:spcAft>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 Zhang, R. Li, W. Kim, D. Yoon, and P. Patras, "Driver behavior recognition via interwoven deep convolutional neural nets with multi-stream inputs,"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IEEE Access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vol. 8, pp. 191138–191151, 2020.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15"/>
              </a:spcAft>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 Mahmud, M. T. T. Hasan, K. B. K. Bhaumik, A. K. M. A. Rahman, A. A. Amin, M. S. M. K. Hossain, and A. A. Ahsan Ali, "Human activity recognition from wearable sensor data using self-attention," in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ECAI 2020</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pp. 1332–1339, 2020.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15"/>
              </a:spcAft>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 Jarl, L. Aronsson, S.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Rahrovani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M. H.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Chehreghani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"Active learning of driving scenario trajectories,"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Engineering Applications of Artificial Intelligence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2022.</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15"/>
              </a:spcAft>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J. D.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Bossér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Sörstadius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M. H.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Chehreghani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"Model-centric and data-centric aspects of active learning for deep neural networks," in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IEEE International Conference on Big Data (Big Data)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pp. 5053–5062, 2021.</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15"/>
              </a:spcAft>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 Demetriou, H.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Allsvåg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Rahrovani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M. H.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Chehreghani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"Generation of driving scenario trajectories with generative adversarial networks," in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23rd IEEE International Conference on Intelligent Transportation Systems (ITSC)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2020.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gn="ctr">
              <a:lnSpc>
                <a:spcPct val="150000"/>
              </a:lnSpc>
              <a:spcBef>
                <a:spcPts val="0"/>
              </a:spcBef>
              <a:spcAft>
                <a:spcPts val="0"/>
              </a:spcAft>
              <a:buNone/>
              <a:tabLst>
                <a:tab pos="5772150" algn="l"/>
              </a:tabLst>
            </a:pPr>
            <a:endParaRPr lang="en-US" sz="1800" dirty="0">
              <a:solidFill>
                <a:srgbClr val="000000"/>
              </a:solidFill>
              <a:effectLst/>
              <a:latin typeface="Arial" panose="020B0604020202020204" pitchFamily="34" charset="0"/>
              <a:ea typeface="Calibri" panose="020F0502020204030204" pitchFamily="34" charset="0"/>
            </a:endParaRPr>
          </a:p>
        </p:txBody>
      </p:sp>
      <p:sp>
        <p:nvSpPr>
          <p:cNvPr id="4" name="Slide Number Placeholder 3">
            <a:extLst>
              <a:ext uri="{FF2B5EF4-FFF2-40B4-BE49-F238E27FC236}">
                <a16:creationId xmlns:a16="http://schemas.microsoft.com/office/drawing/2014/main" id="{3EAD480E-8B71-75F5-FE30-5283CB4B3ABB}"/>
              </a:ext>
            </a:extLst>
          </p:cNvPr>
          <p:cNvSpPr>
            <a:spLocks noGrp="1"/>
          </p:cNvSpPr>
          <p:nvPr>
            <p:ph type="sldNum" sz="quarter" idx="12"/>
          </p:nvPr>
        </p:nvSpPr>
        <p:spPr/>
        <p:txBody>
          <a:bodyPr/>
          <a:lstStyle/>
          <a:p>
            <a:fld id="{3F87B148-DC85-4EDB-ACA3-100B1D618A48}" type="slidenum">
              <a:rPr lang="en-IN" smtClean="0"/>
              <a:t>25</a:t>
            </a:fld>
            <a:endParaRPr lang="en-IN"/>
          </a:p>
        </p:txBody>
      </p:sp>
    </p:spTree>
    <p:extLst>
      <p:ext uri="{BB962C8B-B14F-4D97-AF65-F5344CB8AC3E}">
        <p14:creationId xmlns:p14="http://schemas.microsoft.com/office/powerpoint/2010/main" val="534280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26ED-2672-46AF-F082-D3355874295C}"/>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9181BEE4-040B-E441-AE7B-CECFB272C133}"/>
              </a:ext>
            </a:extLst>
          </p:cNvPr>
          <p:cNvSpPr>
            <a:spLocks noGrp="1"/>
          </p:cNvSpPr>
          <p:nvPr>
            <p:ph idx="1"/>
          </p:nvPr>
        </p:nvSpPr>
        <p:spPr/>
        <p:txBody>
          <a:bodyPr>
            <a:normAutofit fontScale="92500" lnSpcReduction="10000"/>
          </a:bodyPr>
          <a:lstStyle/>
          <a:p>
            <a:r>
              <a:rPr lang="en-GB" b="1" dirty="0"/>
              <a:t>Real-time Monitoring</a:t>
            </a:r>
            <a:r>
              <a:rPr lang="en-GB" dirty="0"/>
              <a:t>: Continuously monitor the driver’s facial expressions, eye movements, and head position using in-car cameras and sensors.</a:t>
            </a:r>
          </a:p>
          <a:p>
            <a:r>
              <a:rPr lang="en-GB" b="1" dirty="0"/>
              <a:t>Distraction Detection</a:t>
            </a:r>
            <a:r>
              <a:rPr lang="en-GB" dirty="0"/>
              <a:t>: Use machine learning algorithms to </a:t>
            </a:r>
            <a:r>
              <a:rPr lang="en-GB" dirty="0" err="1"/>
              <a:t>analyze</a:t>
            </a:r>
            <a:r>
              <a:rPr lang="en-GB" dirty="0"/>
              <a:t> the captured data and detect various forms of distractions such as looking away from the road, using a mobile phone, or closing eyes for prolonged periods.</a:t>
            </a:r>
          </a:p>
          <a:p>
            <a:r>
              <a:rPr lang="en-GB" b="1" dirty="0"/>
              <a:t>Alert Mechanism</a:t>
            </a:r>
            <a:r>
              <a:rPr lang="en-GB" dirty="0"/>
              <a:t>: Implement an alert system that provides audible and visual warnings to the driver when a distraction is detected.</a:t>
            </a:r>
          </a:p>
          <a:p>
            <a:r>
              <a:rPr lang="en-GB" b="1" dirty="0"/>
              <a:t>User Interface</a:t>
            </a:r>
            <a:r>
              <a:rPr lang="en-GB" dirty="0"/>
              <a:t>: Develop an intuitive user interface for system configuration, real-time monitoring, and viewing distraction history.</a:t>
            </a:r>
          </a:p>
        </p:txBody>
      </p:sp>
      <p:sp>
        <p:nvSpPr>
          <p:cNvPr id="4" name="Slide Number Placeholder 3">
            <a:extLst>
              <a:ext uri="{FF2B5EF4-FFF2-40B4-BE49-F238E27FC236}">
                <a16:creationId xmlns:a16="http://schemas.microsoft.com/office/drawing/2014/main" id="{B161C2EE-9908-3402-0331-79EA8373855C}"/>
              </a:ext>
            </a:extLst>
          </p:cNvPr>
          <p:cNvSpPr>
            <a:spLocks noGrp="1"/>
          </p:cNvSpPr>
          <p:nvPr>
            <p:ph type="sldNum" sz="quarter" idx="12"/>
          </p:nvPr>
        </p:nvSpPr>
        <p:spPr/>
        <p:txBody>
          <a:bodyPr/>
          <a:lstStyle/>
          <a:p>
            <a:fld id="{3F87B148-DC85-4EDB-ACA3-100B1D618A48}" type="slidenum">
              <a:rPr lang="en-IN" smtClean="0"/>
              <a:t>3</a:t>
            </a:fld>
            <a:endParaRPr lang="en-IN"/>
          </a:p>
        </p:txBody>
      </p:sp>
    </p:spTree>
    <p:extLst>
      <p:ext uri="{BB962C8B-B14F-4D97-AF65-F5344CB8AC3E}">
        <p14:creationId xmlns:p14="http://schemas.microsoft.com/office/powerpoint/2010/main" val="597251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568D-3050-6438-93B2-E5AF9F44308B}"/>
              </a:ext>
            </a:extLst>
          </p:cNvPr>
          <p:cNvSpPr>
            <a:spLocks noGrp="1"/>
          </p:cNvSpPr>
          <p:nvPr>
            <p:ph type="title"/>
          </p:nvPr>
        </p:nvSpPr>
        <p:spPr/>
        <p:txBody>
          <a:bodyPr/>
          <a:lstStyle/>
          <a:p>
            <a:r>
              <a:rPr lang="en-IN" dirty="0"/>
              <a:t>Technology Used	</a:t>
            </a:r>
          </a:p>
        </p:txBody>
      </p:sp>
      <p:sp>
        <p:nvSpPr>
          <p:cNvPr id="3" name="Content Placeholder 2">
            <a:extLst>
              <a:ext uri="{FF2B5EF4-FFF2-40B4-BE49-F238E27FC236}">
                <a16:creationId xmlns:a16="http://schemas.microsoft.com/office/drawing/2014/main" id="{8A5B179F-098B-C6BE-CCDC-17FFD09F1CE9}"/>
              </a:ext>
            </a:extLst>
          </p:cNvPr>
          <p:cNvSpPr>
            <a:spLocks noGrp="1"/>
          </p:cNvSpPr>
          <p:nvPr>
            <p:ph idx="1"/>
          </p:nvPr>
        </p:nvSpPr>
        <p:spPr/>
        <p:txBody>
          <a:bodyPr>
            <a:normAutofit fontScale="85000" lnSpcReduction="10000"/>
          </a:bodyPr>
          <a:lstStyle/>
          <a:p>
            <a:r>
              <a:rPr lang="en-GB" b="1" dirty="0"/>
              <a:t>Computer Vision</a:t>
            </a:r>
            <a:r>
              <a:rPr lang="en-GB" dirty="0"/>
              <a:t>:</a:t>
            </a:r>
          </a:p>
          <a:p>
            <a:pPr lvl="1"/>
            <a:r>
              <a:rPr lang="en-GB" dirty="0" err="1"/>
              <a:t>OpenCV</a:t>
            </a:r>
            <a:r>
              <a:rPr lang="en-GB" dirty="0"/>
              <a:t> for real-time image processing and analysis.</a:t>
            </a:r>
          </a:p>
          <a:p>
            <a:pPr lvl="1"/>
            <a:r>
              <a:rPr lang="en-GB" dirty="0" err="1"/>
              <a:t>Dlib</a:t>
            </a:r>
            <a:r>
              <a:rPr lang="en-GB" dirty="0"/>
              <a:t> for facial landmark detection and tracking.</a:t>
            </a:r>
          </a:p>
          <a:p>
            <a:r>
              <a:rPr lang="en-GB" b="1" dirty="0"/>
              <a:t>Machine Learning</a:t>
            </a:r>
            <a:r>
              <a:rPr lang="en-GB" dirty="0"/>
              <a:t>: </a:t>
            </a:r>
          </a:p>
          <a:p>
            <a:pPr lvl="1"/>
            <a:r>
              <a:rPr lang="en-GB" dirty="0" err="1"/>
              <a:t>Pycham</a:t>
            </a:r>
            <a:r>
              <a:rPr lang="en-GB" dirty="0"/>
              <a:t> </a:t>
            </a:r>
            <a:r>
              <a:rPr lang="en-IN" dirty="0"/>
              <a:t>is a popular integrated development environment (IDE) for Python programming</a:t>
            </a:r>
            <a:r>
              <a:rPr lang="en-GB" dirty="0"/>
              <a:t>.</a:t>
            </a:r>
          </a:p>
          <a:p>
            <a:pPr lvl="1"/>
            <a:r>
              <a:rPr lang="en-IN" dirty="0" err="1"/>
              <a:t>Imutils</a:t>
            </a:r>
            <a:r>
              <a:rPr lang="en-IN" dirty="0"/>
              <a:t>- Python library designed to simplify basic image processing tasks</a:t>
            </a:r>
            <a:r>
              <a:rPr lang="en-GB" dirty="0"/>
              <a:t>.</a:t>
            </a:r>
          </a:p>
          <a:p>
            <a:r>
              <a:rPr lang="en-GB" b="1" dirty="0"/>
              <a:t>Alert System</a:t>
            </a:r>
            <a:r>
              <a:rPr lang="en-GB" dirty="0"/>
              <a:t>:</a:t>
            </a:r>
          </a:p>
          <a:p>
            <a:pPr lvl="1"/>
            <a:r>
              <a:rPr lang="en-GB" dirty="0"/>
              <a:t>Integration with the car's audio system for audible alerts.</a:t>
            </a:r>
          </a:p>
          <a:p>
            <a:pPr lvl="1"/>
            <a:r>
              <a:rPr lang="en-GB" dirty="0"/>
              <a:t>In-car display or mobile application for visual alerts.  </a:t>
            </a:r>
          </a:p>
          <a:p>
            <a:r>
              <a:rPr lang="en-GB" b="1" dirty="0"/>
              <a:t>Algorithm Used :</a:t>
            </a:r>
            <a:endParaRPr lang="en-GB" dirty="0"/>
          </a:p>
          <a:p>
            <a:pPr lvl="1"/>
            <a:r>
              <a:rPr lang="en-GB" dirty="0"/>
              <a:t>Collects real-time data from facial recognition cameras, eye-tracking sensors, and physiological monitors.</a:t>
            </a:r>
          </a:p>
          <a:p>
            <a:pPr lvl="1"/>
            <a:r>
              <a:rPr lang="en-GB" dirty="0"/>
              <a:t>Applies noise reduction and normalization to enhance data quality.</a:t>
            </a:r>
          </a:p>
          <a:p>
            <a:pPr lvl="1"/>
            <a:endParaRPr lang="en-GB" dirty="0"/>
          </a:p>
          <a:p>
            <a:pPr marL="0" indent="0">
              <a:buNone/>
            </a:pPr>
            <a:endParaRPr lang="en-GB" b="1" dirty="0">
              <a:solidFill>
                <a:srgbClr val="0D0D0D"/>
              </a:solidFill>
              <a:latin typeface="Calibri (Body)"/>
            </a:endParaRPr>
          </a:p>
          <a:p>
            <a:pPr lvl="1"/>
            <a:endParaRPr lang="en-GB" dirty="0"/>
          </a:p>
        </p:txBody>
      </p:sp>
      <p:sp>
        <p:nvSpPr>
          <p:cNvPr id="4" name="Slide Number Placeholder 3">
            <a:extLst>
              <a:ext uri="{FF2B5EF4-FFF2-40B4-BE49-F238E27FC236}">
                <a16:creationId xmlns:a16="http://schemas.microsoft.com/office/drawing/2014/main" id="{782A078F-32D4-C99B-5F3A-24FE425A791D}"/>
              </a:ext>
            </a:extLst>
          </p:cNvPr>
          <p:cNvSpPr>
            <a:spLocks noGrp="1"/>
          </p:cNvSpPr>
          <p:nvPr>
            <p:ph type="sldNum" sz="quarter" idx="12"/>
          </p:nvPr>
        </p:nvSpPr>
        <p:spPr/>
        <p:txBody>
          <a:bodyPr/>
          <a:lstStyle/>
          <a:p>
            <a:fld id="{3F87B148-DC85-4EDB-ACA3-100B1D618A48}" type="slidenum">
              <a:rPr lang="en-IN" smtClean="0"/>
              <a:t>4</a:t>
            </a:fld>
            <a:endParaRPr lang="en-IN"/>
          </a:p>
        </p:txBody>
      </p:sp>
    </p:spTree>
    <p:extLst>
      <p:ext uri="{BB962C8B-B14F-4D97-AF65-F5344CB8AC3E}">
        <p14:creationId xmlns:p14="http://schemas.microsoft.com/office/powerpoint/2010/main" val="33759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p:txBody>
          <a:bodyPr/>
          <a:lstStyle/>
          <a:p>
            <a:r>
              <a:rPr lang="en-IN" dirty="0"/>
              <a:t>Literature Survey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38200" y="1825624"/>
            <a:ext cx="10515600" cy="4716843"/>
          </a:xfrm>
        </p:spPr>
        <p:txBody>
          <a:bodyPr>
            <a:noAutofit/>
          </a:bodyPr>
          <a:lstStyle/>
          <a:p>
            <a:pPr marL="0" indent="0">
              <a:buNone/>
            </a:pPr>
            <a:r>
              <a:rPr lang="en-US" sz="2000" dirty="0"/>
              <a:t>Paper 1: Distracted Driver Detection Based on a CNN With Decreasing</a:t>
            </a:r>
          </a:p>
          <a:p>
            <a:pPr marL="0" indent="0">
              <a:buNone/>
            </a:pPr>
            <a:r>
              <a:rPr lang="en-US" sz="2000" dirty="0"/>
              <a:t>Summary:</a:t>
            </a:r>
          </a:p>
          <a:p>
            <a:r>
              <a:rPr lang="en-US" sz="2000" dirty="0"/>
              <a:t>This research paper focuses on detection of distracted driving by the rapidly</a:t>
            </a:r>
          </a:p>
          <a:p>
            <a:r>
              <a:rPr lang="en-US" sz="2000" dirty="0"/>
              <a:t>developing deep learning technology. The D-HCNN model achieves good</a:t>
            </a:r>
          </a:p>
          <a:p>
            <a:r>
              <a:rPr lang="en-US" sz="2000" dirty="0"/>
              <a:t>driver posture classification accuracy. To satisfy the above contradictory</a:t>
            </a:r>
          </a:p>
          <a:p>
            <a:r>
              <a:rPr lang="en-US" sz="2000" dirty="0"/>
              <a:t>requirements, the design of D-HCNN considers the following two points:</a:t>
            </a:r>
          </a:p>
          <a:p>
            <a:r>
              <a:rPr lang="en-US" sz="2000" dirty="0"/>
              <a:t>(1) Parameter quantity reduction and accuracy promotion. First, the original</a:t>
            </a:r>
          </a:p>
          <a:p>
            <a:r>
              <a:rPr lang="en-US" sz="2000" dirty="0"/>
              <a:t>images contain considerable amounts of background noise, such as the color</a:t>
            </a:r>
          </a:p>
          <a:p>
            <a:r>
              <a:rPr lang="en-US" sz="2000" dirty="0"/>
              <a:t>of clothing and light, and we are only interested in the driver’s posture.</a:t>
            </a:r>
          </a:p>
          <a:p>
            <a:r>
              <a:rPr lang="en-US" sz="2000" dirty="0"/>
              <a:t>(2) High speed. Most of the parallelism of a convolutional network is reflected</a:t>
            </a:r>
          </a:p>
          <a:p>
            <a:r>
              <a:rPr lang="en-US" sz="2000" dirty="0"/>
              <a:t>in the calculation of each layer, and there is generally no parallelism between</a:t>
            </a:r>
          </a:p>
          <a:p>
            <a:r>
              <a:rPr lang="en-US" sz="2000" dirty="0"/>
              <a:t>layers.</a:t>
            </a:r>
            <a:endParaRPr lang="en-GB" sz="2000" dirty="0"/>
          </a:p>
        </p:txBody>
      </p:sp>
      <p:sp>
        <p:nvSpPr>
          <p:cNvPr id="4" name="Slide Number Placeholder 3">
            <a:extLst>
              <a:ext uri="{FF2B5EF4-FFF2-40B4-BE49-F238E27FC236}">
                <a16:creationId xmlns:a16="http://schemas.microsoft.com/office/drawing/2014/main" id="{4EE13E28-6107-F3AD-0189-17F76A75BCC0}"/>
              </a:ext>
            </a:extLst>
          </p:cNvPr>
          <p:cNvSpPr>
            <a:spLocks noGrp="1"/>
          </p:cNvSpPr>
          <p:nvPr>
            <p:ph type="sldNum" sz="quarter" idx="12"/>
          </p:nvPr>
        </p:nvSpPr>
        <p:spPr/>
        <p:txBody>
          <a:bodyPr/>
          <a:lstStyle/>
          <a:p>
            <a:fld id="{3F87B148-DC85-4EDB-ACA3-100B1D618A48}" type="slidenum">
              <a:rPr lang="en-IN" smtClean="0"/>
              <a:t>5</a:t>
            </a:fld>
            <a:endParaRPr lang="en-IN"/>
          </a:p>
        </p:txBody>
      </p:sp>
    </p:spTree>
    <p:extLst>
      <p:ext uri="{BB962C8B-B14F-4D97-AF65-F5344CB8AC3E}">
        <p14:creationId xmlns:p14="http://schemas.microsoft.com/office/powerpoint/2010/main" val="1311006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p:txBody>
          <a:bodyPr/>
          <a:lstStyle/>
          <a:p>
            <a:r>
              <a:rPr lang="en-IN" dirty="0"/>
              <a:t>Literature Survey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p:txBody>
          <a:bodyPr>
            <a:normAutofit fontScale="77500" lnSpcReduction="20000"/>
          </a:bodyPr>
          <a:lstStyle/>
          <a:p>
            <a:pPr marL="0" indent="0" algn="just">
              <a:buNone/>
            </a:pPr>
            <a:r>
              <a:rPr lang="en-US" dirty="0">
                <a:latin typeface="Times New Roman" panose="02020603050405020304" pitchFamily="18" charset="0"/>
                <a:cs typeface="Times New Roman" panose="02020603050405020304" pitchFamily="18" charset="0"/>
              </a:rPr>
              <a:t>Paper 2: Towards a Context-Dependent Multi-Buffer Driver Distraction Detection Algorithm</a:t>
            </a:r>
          </a:p>
          <a:p>
            <a:pPr marL="0" indent="0" algn="just">
              <a:buNone/>
            </a:pPr>
            <a:r>
              <a:rPr lang="en-US" dirty="0">
                <a:latin typeface="Times New Roman" panose="02020603050405020304" pitchFamily="18" charset="0"/>
                <a:cs typeface="Times New Roman" panose="02020603050405020304" pitchFamily="18" charset="0"/>
              </a:rPr>
              <a:t>Summary:</a:t>
            </a:r>
          </a:p>
          <a:p>
            <a:pPr marL="0" indent="0" algn="just">
              <a:buNone/>
            </a:pPr>
            <a:r>
              <a:rPr lang="en-US" dirty="0">
                <a:latin typeface="Times New Roman" panose="02020603050405020304" pitchFamily="18" charset="0"/>
                <a:cs typeface="Times New Roman" panose="02020603050405020304" pitchFamily="18" charset="0"/>
              </a:rPr>
              <a:t>Driver distraction detection systems are typically based on</a:t>
            </a:r>
          </a:p>
          <a:p>
            <a:pPr algn="just"/>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lateral and longitudinal driving performance measures,</a:t>
            </a:r>
          </a:p>
          <a:p>
            <a:pPr algn="just"/>
            <a:r>
              <a:rPr lang="en-US" dirty="0">
                <a:latin typeface="Times New Roman" panose="02020603050405020304" pitchFamily="18" charset="0"/>
                <a:cs typeface="Times New Roman" panose="02020603050405020304" pitchFamily="18" charset="0"/>
              </a:rPr>
              <a:t>(ii) electrophysiological recordings or</a:t>
            </a:r>
          </a:p>
          <a:p>
            <a:pPr algn="just"/>
            <a:r>
              <a:rPr lang="en-US" dirty="0">
                <a:latin typeface="Times New Roman" panose="02020603050405020304" pitchFamily="18" charset="0"/>
                <a:cs typeface="Times New Roman" panose="02020603050405020304" pitchFamily="18" charset="0"/>
              </a:rPr>
              <a:t>(iii) gaze information. In the presented case study, the combined AttenD2.0 output and </a:t>
            </a:r>
            <a:r>
              <a:rPr lang="en-US" dirty="0" err="1">
                <a:latin typeface="Times New Roman" panose="02020603050405020304" pitchFamily="18" charset="0"/>
                <a:cs typeface="Times New Roman" panose="02020603050405020304" pitchFamily="18" charset="0"/>
              </a:rPr>
              <a:t>AttenD</a:t>
            </a:r>
            <a:r>
              <a:rPr lang="en-US" dirty="0">
                <a:latin typeface="Times New Roman" panose="02020603050405020304" pitchFamily="18" charset="0"/>
                <a:cs typeface="Times New Roman" panose="02020603050405020304" pitchFamily="18" charset="0"/>
              </a:rPr>
              <a:t> follow rather similar patterns,</a:t>
            </a:r>
          </a:p>
          <a:p>
            <a:pPr marL="0" indent="0" algn="just">
              <a:buNone/>
            </a:pPr>
            <a:r>
              <a:rPr lang="en-US" dirty="0">
                <a:latin typeface="Times New Roman" panose="02020603050405020304" pitchFamily="18" charset="0"/>
                <a:cs typeface="Times New Roman" panose="02020603050405020304" pitchFamily="18" charset="0"/>
              </a:rPr>
              <a:t> indicating inattention when engaged in the NDRA and showing a rather high level of alertness otherwise. </a:t>
            </a:r>
            <a:r>
              <a:rPr lang="en-US" dirty="0" err="1">
                <a:latin typeface="Times New Roman" panose="02020603050405020304" pitchFamily="18" charset="0"/>
                <a:cs typeface="Times New Roman" panose="02020603050405020304" pitchFamily="18" charset="0"/>
              </a:rPr>
              <a:t>AttenD</a:t>
            </a:r>
            <a:r>
              <a:rPr lang="en-US" dirty="0">
                <a:latin typeface="Times New Roman" panose="02020603050405020304" pitchFamily="18" charset="0"/>
                <a:cs typeface="Times New Roman" panose="02020603050405020304" pitchFamily="18" charset="0"/>
              </a:rPr>
              <a:t> reacts slightly more to the drivers’ looking for the confirmation button upon handing over and taking back control. This is connected to the fact that in AttenD2.0 the distraction classification for off- forward glances is slightly delayed, due to the shape of the decrement  function, and because mostly the forward buffer is affected, while the mirror buffers only decrease slightly.</a:t>
            </a:r>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EE13E28-6107-F3AD-0189-17F76A75BCC0}"/>
              </a:ext>
            </a:extLst>
          </p:cNvPr>
          <p:cNvSpPr>
            <a:spLocks noGrp="1"/>
          </p:cNvSpPr>
          <p:nvPr>
            <p:ph type="sldNum" sz="quarter" idx="12"/>
          </p:nvPr>
        </p:nvSpPr>
        <p:spPr/>
        <p:txBody>
          <a:bodyPr/>
          <a:lstStyle/>
          <a:p>
            <a:fld id="{3F87B148-DC85-4EDB-ACA3-100B1D618A48}" type="slidenum">
              <a:rPr lang="en-IN" smtClean="0"/>
              <a:t>6</a:t>
            </a:fld>
            <a:endParaRPr lang="en-IN"/>
          </a:p>
        </p:txBody>
      </p:sp>
    </p:spTree>
    <p:extLst>
      <p:ext uri="{BB962C8B-B14F-4D97-AF65-F5344CB8AC3E}">
        <p14:creationId xmlns:p14="http://schemas.microsoft.com/office/powerpoint/2010/main" val="1311006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p:txBody>
          <a:bodyPr/>
          <a:lstStyle/>
          <a:p>
            <a:r>
              <a:rPr lang="en-IN" dirty="0"/>
              <a:t>Literature Survey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p:txBody>
          <a:bodyPr>
            <a:normAutofit fontScale="85000" lnSpcReduction="20000"/>
          </a:bodyPr>
          <a:lstStyle/>
          <a:p>
            <a:pPr marL="0" indent="0" algn="just">
              <a:buNone/>
            </a:pPr>
            <a:r>
              <a:rPr lang="en-US" dirty="0">
                <a:latin typeface="Times New Roman" panose="02020603050405020304" pitchFamily="18" charset="0"/>
                <a:cs typeface="Times New Roman" panose="02020603050405020304" pitchFamily="18" charset="0"/>
              </a:rPr>
              <a:t>Paper 3: A Triple-Wise Multi-Task Learning Framework for Distracted Driver Recognition</a:t>
            </a:r>
          </a:p>
          <a:p>
            <a:pPr marL="0" indent="0" algn="just">
              <a:buNone/>
            </a:pPr>
            <a:r>
              <a:rPr lang="en-US" dirty="0">
                <a:latin typeface="Times New Roman" panose="02020603050405020304" pitchFamily="18" charset="0"/>
                <a:cs typeface="Times New Roman" panose="02020603050405020304" pitchFamily="18" charset="0"/>
              </a:rPr>
              <a:t>Summary:</a:t>
            </a:r>
          </a:p>
          <a:p>
            <a:pPr marL="0" indent="0" algn="just">
              <a:buNone/>
            </a:pPr>
            <a:r>
              <a:rPr lang="en-US" dirty="0">
                <a:latin typeface="Times New Roman" panose="02020603050405020304" pitchFamily="18" charset="0"/>
                <a:cs typeface="Times New Roman" panose="02020603050405020304" pitchFamily="18" charset="0"/>
              </a:rPr>
              <a:t>Distracted driving has become a huge threat to human society. TML</a:t>
            </a:r>
          </a:p>
          <a:p>
            <a:pPr marL="0" indent="0" algn="just">
              <a:buNone/>
            </a:pPr>
            <a:r>
              <a:rPr lang="en-US" dirty="0">
                <a:latin typeface="Times New Roman" panose="02020603050405020304" pitchFamily="18" charset="0"/>
                <a:cs typeface="Times New Roman" panose="02020603050405020304" pitchFamily="18" charset="0"/>
              </a:rPr>
              <a:t>generates triplets composed of a raw image, a positive sample, and a</a:t>
            </a:r>
          </a:p>
          <a:p>
            <a:pPr marL="0" indent="0" algn="just">
              <a:buNone/>
            </a:pPr>
            <a:r>
              <a:rPr lang="en-US" dirty="0">
                <a:latin typeface="Times New Roman" panose="02020603050405020304" pitchFamily="18" charset="0"/>
                <a:cs typeface="Times New Roman" panose="02020603050405020304" pitchFamily="18" charset="0"/>
              </a:rPr>
              <a:t>negative sample. The positive sample maintains the same global spatial</a:t>
            </a:r>
          </a:p>
          <a:p>
            <a:pPr marL="0" indent="0" algn="just">
              <a:buNone/>
            </a:pPr>
            <a:r>
              <a:rPr lang="en-US" dirty="0">
                <a:latin typeface="Times New Roman" panose="02020603050405020304" pitchFamily="18" charset="0"/>
                <a:cs typeface="Times New Roman" panose="02020603050405020304" pitchFamily="18" charset="0"/>
              </a:rPr>
              <a:t>structure. as the raw input but smoothens the local texture of the human</a:t>
            </a:r>
          </a:p>
          <a:p>
            <a:pPr marL="0" indent="0" algn="just">
              <a:buNone/>
            </a:pPr>
            <a:r>
              <a:rPr lang="en-US" dirty="0">
                <a:latin typeface="Times New Roman" panose="02020603050405020304" pitchFamily="18" charset="0"/>
                <a:cs typeface="Times New Roman" panose="02020603050405020304" pitchFamily="18" charset="0"/>
              </a:rPr>
              <a:t>body region. The negative sample is generated by keeping the same local</a:t>
            </a:r>
          </a:p>
          <a:p>
            <a:pPr marL="0" indent="0" algn="just">
              <a:buNone/>
            </a:pPr>
            <a:r>
              <a:rPr lang="en-US" dirty="0">
                <a:latin typeface="Times New Roman" panose="02020603050405020304" pitchFamily="18" charset="0"/>
                <a:cs typeface="Times New Roman" panose="02020603050405020304" pitchFamily="18" charset="0"/>
              </a:rPr>
              <a:t>information as the raw input but destroying the global spatial structure.</a:t>
            </a:r>
          </a:p>
          <a:p>
            <a:pPr marL="0" indent="0" algn="just">
              <a:buNone/>
            </a:pPr>
            <a:r>
              <a:rPr lang="en-US" dirty="0">
                <a:latin typeface="Times New Roman" panose="02020603050405020304" pitchFamily="18" charset="0"/>
                <a:cs typeface="Times New Roman" panose="02020603050405020304" pitchFamily="18" charset="0"/>
              </a:rPr>
              <a:t>Thereafter, TML reduces CNN’s local bias by exploring information among</a:t>
            </a:r>
          </a:p>
          <a:p>
            <a:pPr marL="0" indent="0" algn="just">
              <a:buNone/>
            </a:pPr>
            <a:r>
              <a:rPr lang="en-US" dirty="0">
                <a:latin typeface="Times New Roman" panose="02020603050405020304" pitchFamily="18" charset="0"/>
                <a:cs typeface="Times New Roman" panose="02020603050405020304" pitchFamily="18" charset="0"/>
              </a:rPr>
              <a:t>the triplets with a multi-task learning strategy.</a:t>
            </a:r>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EE13E28-6107-F3AD-0189-17F76A75BCC0}"/>
              </a:ext>
            </a:extLst>
          </p:cNvPr>
          <p:cNvSpPr>
            <a:spLocks noGrp="1"/>
          </p:cNvSpPr>
          <p:nvPr>
            <p:ph type="sldNum" sz="quarter" idx="12"/>
          </p:nvPr>
        </p:nvSpPr>
        <p:spPr/>
        <p:txBody>
          <a:bodyPr/>
          <a:lstStyle/>
          <a:p>
            <a:fld id="{3F87B148-DC85-4EDB-ACA3-100B1D618A48}" type="slidenum">
              <a:rPr lang="en-IN" smtClean="0"/>
              <a:t>7</a:t>
            </a:fld>
            <a:endParaRPr lang="en-IN"/>
          </a:p>
        </p:txBody>
      </p:sp>
    </p:spTree>
    <p:extLst>
      <p:ext uri="{BB962C8B-B14F-4D97-AF65-F5344CB8AC3E}">
        <p14:creationId xmlns:p14="http://schemas.microsoft.com/office/powerpoint/2010/main" val="4185913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p:txBody>
          <a:bodyPr/>
          <a:lstStyle/>
          <a:p>
            <a:r>
              <a:rPr lang="en-IN" dirty="0"/>
              <a:t>Literature Survey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p:txBody>
          <a:bodyPr>
            <a:normAutofit fontScale="85000" lnSpcReduction="20000"/>
          </a:bodyPr>
          <a:lstStyle/>
          <a:p>
            <a:pPr marL="0" indent="0" algn="just">
              <a:buNone/>
            </a:pPr>
            <a:r>
              <a:rPr lang="en-US" dirty="0">
                <a:latin typeface="Times New Roman" panose="02020603050405020304" pitchFamily="18" charset="0"/>
                <a:cs typeface="Times New Roman" panose="02020603050405020304" pitchFamily="18" charset="0"/>
              </a:rPr>
              <a:t>Paper 4: A Hybrid CNN Framework for Behavior Detection of Distracted Drivers</a:t>
            </a:r>
          </a:p>
          <a:p>
            <a:pPr marL="0" indent="0" algn="just">
              <a:buNone/>
            </a:pPr>
            <a:r>
              <a:rPr lang="en-US" dirty="0">
                <a:latin typeface="Times New Roman" panose="02020603050405020304" pitchFamily="18" charset="0"/>
                <a:cs typeface="Times New Roman" panose="02020603050405020304" pitchFamily="18" charset="0"/>
              </a:rPr>
              <a:t>Summary:</a:t>
            </a:r>
          </a:p>
          <a:p>
            <a:pPr marL="0" indent="0" algn="just">
              <a:buNone/>
            </a:pPr>
            <a:r>
              <a:rPr lang="en-US" dirty="0">
                <a:latin typeface="Times New Roman" panose="02020603050405020304" pitchFamily="18" charset="0"/>
                <a:cs typeface="Times New Roman" panose="02020603050405020304" pitchFamily="18" charset="0"/>
              </a:rPr>
              <a:t>Gesture patterns are less distinguishable in vehicles due to in-vehicle physical constraints and body occlusions from the drivers. However, by capitalizing on modern camera technology, convolutional neural network (CNN) can be used for visual analysis. In this paper, we present a hybrid CNN framework (HCF) to detect the behaviors of distracted drivers by using deep learning to process image features. Features are extracted at different scales by three cooperative pretrained CNN models; then, the features are concatenated to obtain the feature maps. Subsequently, we train the fully connected layer to classify each distracted driving behavior. During the training procedure, we apply dropout technology to prevent the training model from overfitting to the training data. We apply CAM to highlight the detection area results. The results show that the proposed HCF achieves good performance for recognizing distracted driver behaviors, reaching a classification accuracy of 96.74%,</a:t>
            </a:r>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EE13E28-6107-F3AD-0189-17F76A75BCC0}"/>
              </a:ext>
            </a:extLst>
          </p:cNvPr>
          <p:cNvSpPr>
            <a:spLocks noGrp="1"/>
          </p:cNvSpPr>
          <p:nvPr>
            <p:ph type="sldNum" sz="quarter" idx="12"/>
          </p:nvPr>
        </p:nvSpPr>
        <p:spPr/>
        <p:txBody>
          <a:bodyPr/>
          <a:lstStyle/>
          <a:p>
            <a:fld id="{3F87B148-DC85-4EDB-ACA3-100B1D618A48}" type="slidenum">
              <a:rPr lang="en-IN" smtClean="0"/>
              <a:t>8</a:t>
            </a:fld>
            <a:endParaRPr lang="en-IN"/>
          </a:p>
        </p:txBody>
      </p:sp>
    </p:spTree>
    <p:extLst>
      <p:ext uri="{BB962C8B-B14F-4D97-AF65-F5344CB8AC3E}">
        <p14:creationId xmlns:p14="http://schemas.microsoft.com/office/powerpoint/2010/main" val="3982536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p:txBody>
          <a:bodyPr/>
          <a:lstStyle/>
          <a:p>
            <a:r>
              <a:rPr lang="en-IN" dirty="0"/>
              <a:t>Literature Survey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p:txBody>
          <a:bodyPr>
            <a:normAutofit fontScale="92500" lnSpcReduction="10000"/>
          </a:bodyPr>
          <a:lstStyle/>
          <a:p>
            <a:pPr marL="0" indent="0" algn="just">
              <a:buNone/>
            </a:pPr>
            <a:r>
              <a:rPr lang="en-US" dirty="0">
                <a:latin typeface="Times New Roman" panose="02020603050405020304" pitchFamily="18" charset="0"/>
                <a:cs typeface="Times New Roman" panose="02020603050405020304" pitchFamily="18" charset="0"/>
              </a:rPr>
              <a:t>Paper 5: Distracted Driver Detection using Stacking Ensemble</a:t>
            </a:r>
          </a:p>
          <a:p>
            <a:pPr marL="0" indent="0" algn="just">
              <a:buNone/>
            </a:pPr>
            <a:r>
              <a:rPr lang="en-US" dirty="0">
                <a:latin typeface="Times New Roman" panose="02020603050405020304" pitchFamily="18" charset="0"/>
                <a:cs typeface="Times New Roman" panose="02020603050405020304" pitchFamily="18" charset="0"/>
              </a:rPr>
              <a:t>Summary:</a:t>
            </a:r>
          </a:p>
          <a:p>
            <a:pPr marL="0" indent="0" algn="just">
              <a:buNone/>
            </a:pPr>
            <a:r>
              <a:rPr lang="en-US" dirty="0">
                <a:latin typeface="Times New Roman" panose="02020603050405020304" pitchFamily="18" charset="0"/>
                <a:cs typeface="Times New Roman" panose="02020603050405020304" pitchFamily="18" charset="0"/>
              </a:rPr>
              <a:t>While driving the vehicle, drivers frequently perform secondary activities that distract driving. A decrease in driver distraction is a critical aspect of the smart transportation system. To decrease accidents and improve safety. This study represents a distracted driver detection, which is based on different CNN architectures, which include VGG19, InceptionV3, </a:t>
            </a:r>
            <a:r>
              <a:rPr lang="en-US" dirty="0" err="1">
                <a:latin typeface="Times New Roman" panose="02020603050405020304" pitchFamily="18" charset="0"/>
                <a:cs typeface="Times New Roman" panose="02020603050405020304" pitchFamily="18" charset="0"/>
              </a:rPr>
              <a:t>Xception</a:t>
            </a:r>
            <a:r>
              <a:rPr lang="en-US" dirty="0">
                <a:latin typeface="Times New Roman" panose="02020603050405020304" pitchFamily="18" charset="0"/>
                <a:cs typeface="Times New Roman" panose="02020603050405020304" pitchFamily="18" charset="0"/>
              </a:rPr>
              <a:t>, and ResNet50. The proposed model performs better than pre-trained models and takes less computational time also. Thus, stacked ensemble approach achieves better performance than other models presented in earlier research. This system has the potential to be implemented in real cars to prevent road accidents.</a:t>
            </a:r>
          </a:p>
        </p:txBody>
      </p:sp>
      <p:sp>
        <p:nvSpPr>
          <p:cNvPr id="4" name="Slide Number Placeholder 3">
            <a:extLst>
              <a:ext uri="{FF2B5EF4-FFF2-40B4-BE49-F238E27FC236}">
                <a16:creationId xmlns:a16="http://schemas.microsoft.com/office/drawing/2014/main" id="{4EE13E28-6107-F3AD-0189-17F76A75BCC0}"/>
              </a:ext>
            </a:extLst>
          </p:cNvPr>
          <p:cNvSpPr>
            <a:spLocks noGrp="1"/>
          </p:cNvSpPr>
          <p:nvPr>
            <p:ph type="sldNum" sz="quarter" idx="12"/>
          </p:nvPr>
        </p:nvSpPr>
        <p:spPr/>
        <p:txBody>
          <a:bodyPr/>
          <a:lstStyle/>
          <a:p>
            <a:fld id="{3F87B148-DC85-4EDB-ACA3-100B1D618A48}" type="slidenum">
              <a:rPr lang="en-IN" smtClean="0"/>
              <a:t>9</a:t>
            </a:fld>
            <a:endParaRPr lang="en-IN"/>
          </a:p>
        </p:txBody>
      </p:sp>
    </p:spTree>
    <p:extLst>
      <p:ext uri="{BB962C8B-B14F-4D97-AF65-F5344CB8AC3E}">
        <p14:creationId xmlns:p14="http://schemas.microsoft.com/office/powerpoint/2010/main" val="2518392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118</TotalTime>
  <Words>2793</Words>
  <Application>Microsoft Office PowerPoint</Application>
  <PresentationFormat>Widescreen</PresentationFormat>
  <Paragraphs>178</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Aptos</vt:lpstr>
      <vt:lpstr>Arial</vt:lpstr>
      <vt:lpstr>Bookman Old Style</vt:lpstr>
      <vt:lpstr>Calibri</vt:lpstr>
      <vt:lpstr>Calibri (Body)</vt:lpstr>
      <vt:lpstr>Calibri Light</vt:lpstr>
      <vt:lpstr>Times New Roman</vt:lpstr>
      <vt:lpstr>Office Theme</vt:lpstr>
      <vt:lpstr>                            DEPARTMENT OF COMPUTER SCIENCE   Project Presentation (KCS 851)   Drowsiness Driver Detection System </vt:lpstr>
      <vt:lpstr>Problem Statement</vt:lpstr>
      <vt:lpstr>Objectives</vt:lpstr>
      <vt:lpstr>Technology Used </vt:lpstr>
      <vt:lpstr>Literature Survey </vt:lpstr>
      <vt:lpstr>Literature Survey </vt:lpstr>
      <vt:lpstr>Literature Survey </vt:lpstr>
      <vt:lpstr>Literature Survey </vt:lpstr>
      <vt:lpstr>Literature Survey </vt:lpstr>
      <vt:lpstr>Literature Survey </vt:lpstr>
      <vt:lpstr>Diagrams</vt:lpstr>
      <vt:lpstr>  </vt:lpstr>
      <vt:lpstr>  </vt:lpstr>
      <vt:lpstr>  </vt:lpstr>
      <vt:lpstr>  </vt:lpstr>
      <vt:lpstr>  </vt:lpstr>
      <vt:lpstr>  </vt:lpstr>
      <vt:lpstr>  </vt:lpstr>
      <vt:lpstr>Patent Status</vt:lpstr>
      <vt:lpstr>Research Paper Status</vt:lpstr>
      <vt:lpstr>Project Status</vt:lpstr>
      <vt:lpstr>All documents Proofs</vt:lpstr>
      <vt:lpstr>References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Project Presentation (Title)</dc:title>
  <dc:creator>NEHA SHUKLA</dc:creator>
  <cp:lastModifiedBy>Utkarsh Mishra</cp:lastModifiedBy>
  <cp:revision>18</cp:revision>
  <dcterms:created xsi:type="dcterms:W3CDTF">2023-09-23T09:10:50Z</dcterms:created>
  <dcterms:modified xsi:type="dcterms:W3CDTF">2024-05-21T00:34:55Z</dcterms:modified>
</cp:coreProperties>
</file>