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3" r:id="rId5"/>
    <p:sldId id="269" r:id="rId6"/>
    <p:sldId id="270" r:id="rId7"/>
    <p:sldId id="264" r:id="rId8"/>
    <p:sldId id="271" r:id="rId9"/>
    <p:sldId id="272"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9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81" d="100"/>
          <a:sy n="81" d="100"/>
        </p:scale>
        <p:origin x="405"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DF69-8C11-CE02-A822-66E242549B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FF108C-3461-FE2A-281C-31ADFB1B4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96567B-9E37-00C2-4F9D-09FE6D721E7A}"/>
              </a:ext>
            </a:extLst>
          </p:cNvPr>
          <p:cNvSpPr>
            <a:spLocks noGrp="1"/>
          </p:cNvSpPr>
          <p:nvPr>
            <p:ph type="dt" sz="half" idx="10"/>
          </p:nvPr>
        </p:nvSpPr>
        <p:spPr/>
        <p:txBody>
          <a:bodyPr/>
          <a:lstStyle/>
          <a:p>
            <a:fld id="{4CA94037-7107-44B1-817E-1726C7F7795B}" type="datetimeFigureOut">
              <a:rPr lang="en-IN" smtClean="0"/>
              <a:t>05-09-2024</a:t>
            </a:fld>
            <a:endParaRPr lang="en-IN"/>
          </a:p>
        </p:txBody>
      </p:sp>
      <p:sp>
        <p:nvSpPr>
          <p:cNvPr id="5" name="Footer Placeholder 4">
            <a:extLst>
              <a:ext uri="{FF2B5EF4-FFF2-40B4-BE49-F238E27FC236}">
                <a16:creationId xmlns:a16="http://schemas.microsoft.com/office/drawing/2014/main" id="{69F53A88-1AA9-9BBF-41BB-B3C2924A82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A42507-5641-43A7-C738-BAA9C6629451}"/>
              </a:ext>
            </a:extLst>
          </p:cNvPr>
          <p:cNvSpPr>
            <a:spLocks noGrp="1"/>
          </p:cNvSpPr>
          <p:nvPr>
            <p:ph type="sldNum" sz="quarter" idx="12"/>
          </p:nvPr>
        </p:nvSpPr>
        <p:spPr/>
        <p:txBody>
          <a:bodyPr/>
          <a:lstStyle/>
          <a:p>
            <a:fld id="{24B3008A-6AC0-411E-A794-E01A7F737A57}" type="slidenum">
              <a:rPr lang="en-IN" smtClean="0"/>
              <a:t>‹#›</a:t>
            </a:fld>
            <a:endParaRPr lang="en-IN"/>
          </a:p>
        </p:txBody>
      </p:sp>
    </p:spTree>
    <p:extLst>
      <p:ext uri="{BB962C8B-B14F-4D97-AF65-F5344CB8AC3E}">
        <p14:creationId xmlns:p14="http://schemas.microsoft.com/office/powerpoint/2010/main" val="414055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C80A-F818-014E-45B1-EDE0D32E80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6CBA42-458A-E57C-E44D-9609C23A6D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8A8335-83D9-3A67-D8E4-DA7A946C618D}"/>
              </a:ext>
            </a:extLst>
          </p:cNvPr>
          <p:cNvSpPr>
            <a:spLocks noGrp="1"/>
          </p:cNvSpPr>
          <p:nvPr>
            <p:ph type="dt" sz="half" idx="10"/>
          </p:nvPr>
        </p:nvSpPr>
        <p:spPr/>
        <p:txBody>
          <a:bodyPr/>
          <a:lstStyle/>
          <a:p>
            <a:fld id="{4CA94037-7107-44B1-817E-1726C7F7795B}" type="datetimeFigureOut">
              <a:rPr lang="en-IN" smtClean="0"/>
              <a:t>05-09-2024</a:t>
            </a:fld>
            <a:endParaRPr lang="en-IN"/>
          </a:p>
        </p:txBody>
      </p:sp>
      <p:sp>
        <p:nvSpPr>
          <p:cNvPr id="5" name="Footer Placeholder 4">
            <a:extLst>
              <a:ext uri="{FF2B5EF4-FFF2-40B4-BE49-F238E27FC236}">
                <a16:creationId xmlns:a16="http://schemas.microsoft.com/office/drawing/2014/main" id="{0141B7CB-943C-158B-A3B7-7DAD62DD2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4A23C0-8BD3-BEBF-E5A4-C81DD7307AC4}"/>
              </a:ext>
            </a:extLst>
          </p:cNvPr>
          <p:cNvSpPr>
            <a:spLocks noGrp="1"/>
          </p:cNvSpPr>
          <p:nvPr>
            <p:ph type="sldNum" sz="quarter" idx="12"/>
          </p:nvPr>
        </p:nvSpPr>
        <p:spPr/>
        <p:txBody>
          <a:bodyPr/>
          <a:lstStyle/>
          <a:p>
            <a:fld id="{24B3008A-6AC0-411E-A794-E01A7F737A57}" type="slidenum">
              <a:rPr lang="en-IN" smtClean="0"/>
              <a:t>‹#›</a:t>
            </a:fld>
            <a:endParaRPr lang="en-IN"/>
          </a:p>
        </p:txBody>
      </p:sp>
    </p:spTree>
    <p:extLst>
      <p:ext uri="{BB962C8B-B14F-4D97-AF65-F5344CB8AC3E}">
        <p14:creationId xmlns:p14="http://schemas.microsoft.com/office/powerpoint/2010/main" val="9995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425F8D-66C9-639D-E6B3-E561E1A21C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DD343D-6F9B-3042-9A0F-8F61047E15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D1AEFB-E283-A71B-12B2-600C3B992996}"/>
              </a:ext>
            </a:extLst>
          </p:cNvPr>
          <p:cNvSpPr>
            <a:spLocks noGrp="1"/>
          </p:cNvSpPr>
          <p:nvPr>
            <p:ph type="dt" sz="half" idx="10"/>
          </p:nvPr>
        </p:nvSpPr>
        <p:spPr/>
        <p:txBody>
          <a:bodyPr/>
          <a:lstStyle/>
          <a:p>
            <a:fld id="{4CA94037-7107-44B1-817E-1726C7F7795B}" type="datetimeFigureOut">
              <a:rPr lang="en-IN" smtClean="0"/>
              <a:t>05-09-2024</a:t>
            </a:fld>
            <a:endParaRPr lang="en-IN"/>
          </a:p>
        </p:txBody>
      </p:sp>
      <p:sp>
        <p:nvSpPr>
          <p:cNvPr id="5" name="Footer Placeholder 4">
            <a:extLst>
              <a:ext uri="{FF2B5EF4-FFF2-40B4-BE49-F238E27FC236}">
                <a16:creationId xmlns:a16="http://schemas.microsoft.com/office/drawing/2014/main" id="{85D30A78-1DE8-DF27-610E-C11802A78A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C14EF5-2F8A-E6E2-4794-ABA62D4588CF}"/>
              </a:ext>
            </a:extLst>
          </p:cNvPr>
          <p:cNvSpPr>
            <a:spLocks noGrp="1"/>
          </p:cNvSpPr>
          <p:nvPr>
            <p:ph type="sldNum" sz="quarter" idx="12"/>
          </p:nvPr>
        </p:nvSpPr>
        <p:spPr/>
        <p:txBody>
          <a:bodyPr/>
          <a:lstStyle/>
          <a:p>
            <a:fld id="{24B3008A-6AC0-411E-A794-E01A7F737A57}" type="slidenum">
              <a:rPr lang="en-IN" smtClean="0"/>
              <a:t>‹#›</a:t>
            </a:fld>
            <a:endParaRPr lang="en-IN"/>
          </a:p>
        </p:txBody>
      </p:sp>
    </p:spTree>
    <p:extLst>
      <p:ext uri="{BB962C8B-B14F-4D97-AF65-F5344CB8AC3E}">
        <p14:creationId xmlns:p14="http://schemas.microsoft.com/office/powerpoint/2010/main" val="135634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3700C-5908-B9D2-41D4-B321EF38CB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9E8F4C-732F-32E8-449A-C5A659B9AA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C2EA1-8C83-6DE4-0276-2ABA81639BB6}"/>
              </a:ext>
            </a:extLst>
          </p:cNvPr>
          <p:cNvSpPr>
            <a:spLocks noGrp="1"/>
          </p:cNvSpPr>
          <p:nvPr>
            <p:ph type="dt" sz="half" idx="10"/>
          </p:nvPr>
        </p:nvSpPr>
        <p:spPr/>
        <p:txBody>
          <a:bodyPr/>
          <a:lstStyle/>
          <a:p>
            <a:fld id="{4CA94037-7107-44B1-817E-1726C7F7795B}" type="datetimeFigureOut">
              <a:rPr lang="en-IN" smtClean="0"/>
              <a:t>05-09-2024</a:t>
            </a:fld>
            <a:endParaRPr lang="en-IN"/>
          </a:p>
        </p:txBody>
      </p:sp>
      <p:sp>
        <p:nvSpPr>
          <p:cNvPr id="5" name="Footer Placeholder 4">
            <a:extLst>
              <a:ext uri="{FF2B5EF4-FFF2-40B4-BE49-F238E27FC236}">
                <a16:creationId xmlns:a16="http://schemas.microsoft.com/office/drawing/2014/main" id="{819BCF6D-280E-AAE0-36B2-C2FD0A0AF6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A14D4E-63BD-A020-E64C-FCEDE567374A}"/>
              </a:ext>
            </a:extLst>
          </p:cNvPr>
          <p:cNvSpPr>
            <a:spLocks noGrp="1"/>
          </p:cNvSpPr>
          <p:nvPr>
            <p:ph type="sldNum" sz="quarter" idx="12"/>
          </p:nvPr>
        </p:nvSpPr>
        <p:spPr/>
        <p:txBody>
          <a:bodyPr/>
          <a:lstStyle/>
          <a:p>
            <a:fld id="{24B3008A-6AC0-411E-A794-E01A7F737A57}" type="slidenum">
              <a:rPr lang="en-IN" smtClean="0"/>
              <a:t>‹#›</a:t>
            </a:fld>
            <a:endParaRPr lang="en-IN"/>
          </a:p>
        </p:txBody>
      </p:sp>
    </p:spTree>
    <p:extLst>
      <p:ext uri="{BB962C8B-B14F-4D97-AF65-F5344CB8AC3E}">
        <p14:creationId xmlns:p14="http://schemas.microsoft.com/office/powerpoint/2010/main" val="83865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A7D9-E6BA-92E3-BDCF-98FC36D737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8A9799-1772-8212-0555-BC072F3D79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97737-0A39-E673-F1C3-52EF2DA28131}"/>
              </a:ext>
            </a:extLst>
          </p:cNvPr>
          <p:cNvSpPr>
            <a:spLocks noGrp="1"/>
          </p:cNvSpPr>
          <p:nvPr>
            <p:ph type="dt" sz="half" idx="10"/>
          </p:nvPr>
        </p:nvSpPr>
        <p:spPr/>
        <p:txBody>
          <a:bodyPr/>
          <a:lstStyle/>
          <a:p>
            <a:fld id="{4CA94037-7107-44B1-817E-1726C7F7795B}" type="datetimeFigureOut">
              <a:rPr lang="en-IN" smtClean="0"/>
              <a:t>05-09-2024</a:t>
            </a:fld>
            <a:endParaRPr lang="en-IN"/>
          </a:p>
        </p:txBody>
      </p:sp>
      <p:sp>
        <p:nvSpPr>
          <p:cNvPr id="5" name="Footer Placeholder 4">
            <a:extLst>
              <a:ext uri="{FF2B5EF4-FFF2-40B4-BE49-F238E27FC236}">
                <a16:creationId xmlns:a16="http://schemas.microsoft.com/office/drawing/2014/main" id="{D8D41522-8533-12F0-E7C7-E2E78DF0B9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8185FA-8128-111C-28AB-BBA47357CD95}"/>
              </a:ext>
            </a:extLst>
          </p:cNvPr>
          <p:cNvSpPr>
            <a:spLocks noGrp="1"/>
          </p:cNvSpPr>
          <p:nvPr>
            <p:ph type="sldNum" sz="quarter" idx="12"/>
          </p:nvPr>
        </p:nvSpPr>
        <p:spPr/>
        <p:txBody>
          <a:bodyPr/>
          <a:lstStyle/>
          <a:p>
            <a:fld id="{24B3008A-6AC0-411E-A794-E01A7F737A57}" type="slidenum">
              <a:rPr lang="en-IN" smtClean="0"/>
              <a:t>‹#›</a:t>
            </a:fld>
            <a:endParaRPr lang="en-IN"/>
          </a:p>
        </p:txBody>
      </p:sp>
    </p:spTree>
    <p:extLst>
      <p:ext uri="{BB962C8B-B14F-4D97-AF65-F5344CB8AC3E}">
        <p14:creationId xmlns:p14="http://schemas.microsoft.com/office/powerpoint/2010/main" val="201181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03A4-E929-4299-543C-5D811B2E5A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0C3D60-BA5D-15FC-E43E-4BCC9A0C5C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46C80A-31E4-2B37-4B66-700507AD27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816EE6-1798-1D6A-CE20-8F77C10C146C}"/>
              </a:ext>
            </a:extLst>
          </p:cNvPr>
          <p:cNvSpPr>
            <a:spLocks noGrp="1"/>
          </p:cNvSpPr>
          <p:nvPr>
            <p:ph type="dt" sz="half" idx="10"/>
          </p:nvPr>
        </p:nvSpPr>
        <p:spPr/>
        <p:txBody>
          <a:bodyPr/>
          <a:lstStyle/>
          <a:p>
            <a:fld id="{4CA94037-7107-44B1-817E-1726C7F7795B}" type="datetimeFigureOut">
              <a:rPr lang="en-IN" smtClean="0"/>
              <a:t>05-09-2024</a:t>
            </a:fld>
            <a:endParaRPr lang="en-IN"/>
          </a:p>
        </p:txBody>
      </p:sp>
      <p:sp>
        <p:nvSpPr>
          <p:cNvPr id="6" name="Footer Placeholder 5">
            <a:extLst>
              <a:ext uri="{FF2B5EF4-FFF2-40B4-BE49-F238E27FC236}">
                <a16:creationId xmlns:a16="http://schemas.microsoft.com/office/drawing/2014/main" id="{C84A6FC4-8103-F261-47BA-9E22BD4D29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C02E4B-96C7-DD08-A1C5-394137D7CA52}"/>
              </a:ext>
            </a:extLst>
          </p:cNvPr>
          <p:cNvSpPr>
            <a:spLocks noGrp="1"/>
          </p:cNvSpPr>
          <p:nvPr>
            <p:ph type="sldNum" sz="quarter" idx="12"/>
          </p:nvPr>
        </p:nvSpPr>
        <p:spPr/>
        <p:txBody>
          <a:bodyPr/>
          <a:lstStyle/>
          <a:p>
            <a:fld id="{24B3008A-6AC0-411E-A794-E01A7F737A57}" type="slidenum">
              <a:rPr lang="en-IN" smtClean="0"/>
              <a:t>‹#›</a:t>
            </a:fld>
            <a:endParaRPr lang="en-IN"/>
          </a:p>
        </p:txBody>
      </p:sp>
    </p:spTree>
    <p:extLst>
      <p:ext uri="{BB962C8B-B14F-4D97-AF65-F5344CB8AC3E}">
        <p14:creationId xmlns:p14="http://schemas.microsoft.com/office/powerpoint/2010/main" val="373694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40F0-1722-32B8-F633-1A8443376F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EFF3AA-CD20-3861-2F26-318673C692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FD7F51-14B9-0555-E7DF-3EDDF549C3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27912B-F7D7-523F-CA78-70234AEA0F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FFD82F-C7CB-3A29-2697-A65F5777ED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45E18B-7166-029F-9F39-19D2B9750C49}"/>
              </a:ext>
            </a:extLst>
          </p:cNvPr>
          <p:cNvSpPr>
            <a:spLocks noGrp="1"/>
          </p:cNvSpPr>
          <p:nvPr>
            <p:ph type="dt" sz="half" idx="10"/>
          </p:nvPr>
        </p:nvSpPr>
        <p:spPr/>
        <p:txBody>
          <a:bodyPr/>
          <a:lstStyle/>
          <a:p>
            <a:fld id="{4CA94037-7107-44B1-817E-1726C7F7795B}" type="datetimeFigureOut">
              <a:rPr lang="en-IN" smtClean="0"/>
              <a:t>05-09-2024</a:t>
            </a:fld>
            <a:endParaRPr lang="en-IN"/>
          </a:p>
        </p:txBody>
      </p:sp>
      <p:sp>
        <p:nvSpPr>
          <p:cNvPr id="8" name="Footer Placeholder 7">
            <a:extLst>
              <a:ext uri="{FF2B5EF4-FFF2-40B4-BE49-F238E27FC236}">
                <a16:creationId xmlns:a16="http://schemas.microsoft.com/office/drawing/2014/main" id="{83EEC52D-1BA0-EBBF-524B-0A738436A2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045515-3491-E109-E403-0749A8DFD166}"/>
              </a:ext>
            </a:extLst>
          </p:cNvPr>
          <p:cNvSpPr>
            <a:spLocks noGrp="1"/>
          </p:cNvSpPr>
          <p:nvPr>
            <p:ph type="sldNum" sz="quarter" idx="12"/>
          </p:nvPr>
        </p:nvSpPr>
        <p:spPr/>
        <p:txBody>
          <a:bodyPr/>
          <a:lstStyle/>
          <a:p>
            <a:fld id="{24B3008A-6AC0-411E-A794-E01A7F737A57}" type="slidenum">
              <a:rPr lang="en-IN" smtClean="0"/>
              <a:t>‹#›</a:t>
            </a:fld>
            <a:endParaRPr lang="en-IN"/>
          </a:p>
        </p:txBody>
      </p:sp>
    </p:spTree>
    <p:extLst>
      <p:ext uri="{BB962C8B-B14F-4D97-AF65-F5344CB8AC3E}">
        <p14:creationId xmlns:p14="http://schemas.microsoft.com/office/powerpoint/2010/main" val="46655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6D05-A8CD-F1C8-0203-0EA4612382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85904C-9868-CA83-822C-7E4FEDFEB808}"/>
              </a:ext>
            </a:extLst>
          </p:cNvPr>
          <p:cNvSpPr>
            <a:spLocks noGrp="1"/>
          </p:cNvSpPr>
          <p:nvPr>
            <p:ph type="dt" sz="half" idx="10"/>
          </p:nvPr>
        </p:nvSpPr>
        <p:spPr/>
        <p:txBody>
          <a:bodyPr/>
          <a:lstStyle/>
          <a:p>
            <a:fld id="{4CA94037-7107-44B1-817E-1726C7F7795B}" type="datetimeFigureOut">
              <a:rPr lang="en-IN" smtClean="0"/>
              <a:t>05-09-2024</a:t>
            </a:fld>
            <a:endParaRPr lang="en-IN"/>
          </a:p>
        </p:txBody>
      </p:sp>
      <p:sp>
        <p:nvSpPr>
          <p:cNvPr id="4" name="Footer Placeholder 3">
            <a:extLst>
              <a:ext uri="{FF2B5EF4-FFF2-40B4-BE49-F238E27FC236}">
                <a16:creationId xmlns:a16="http://schemas.microsoft.com/office/drawing/2014/main" id="{0E27E763-66E2-2765-807C-F0209B3323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34D88B-1C83-4006-63CE-B12B327ADC94}"/>
              </a:ext>
            </a:extLst>
          </p:cNvPr>
          <p:cNvSpPr>
            <a:spLocks noGrp="1"/>
          </p:cNvSpPr>
          <p:nvPr>
            <p:ph type="sldNum" sz="quarter" idx="12"/>
          </p:nvPr>
        </p:nvSpPr>
        <p:spPr/>
        <p:txBody>
          <a:bodyPr/>
          <a:lstStyle/>
          <a:p>
            <a:fld id="{24B3008A-6AC0-411E-A794-E01A7F737A57}" type="slidenum">
              <a:rPr lang="en-IN" smtClean="0"/>
              <a:t>‹#›</a:t>
            </a:fld>
            <a:endParaRPr lang="en-IN"/>
          </a:p>
        </p:txBody>
      </p:sp>
    </p:spTree>
    <p:extLst>
      <p:ext uri="{BB962C8B-B14F-4D97-AF65-F5344CB8AC3E}">
        <p14:creationId xmlns:p14="http://schemas.microsoft.com/office/powerpoint/2010/main" val="366302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B906E-19B4-B976-D074-FB9E93189CF1}"/>
              </a:ext>
            </a:extLst>
          </p:cNvPr>
          <p:cNvSpPr>
            <a:spLocks noGrp="1"/>
          </p:cNvSpPr>
          <p:nvPr>
            <p:ph type="dt" sz="half" idx="10"/>
          </p:nvPr>
        </p:nvSpPr>
        <p:spPr/>
        <p:txBody>
          <a:bodyPr/>
          <a:lstStyle/>
          <a:p>
            <a:fld id="{4CA94037-7107-44B1-817E-1726C7F7795B}" type="datetimeFigureOut">
              <a:rPr lang="en-IN" smtClean="0"/>
              <a:t>05-09-2024</a:t>
            </a:fld>
            <a:endParaRPr lang="en-IN"/>
          </a:p>
        </p:txBody>
      </p:sp>
      <p:sp>
        <p:nvSpPr>
          <p:cNvPr id="3" name="Footer Placeholder 2">
            <a:extLst>
              <a:ext uri="{FF2B5EF4-FFF2-40B4-BE49-F238E27FC236}">
                <a16:creationId xmlns:a16="http://schemas.microsoft.com/office/drawing/2014/main" id="{C9BD76AC-08A1-FBA0-D42F-AC8A5EBD5C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39967C-3D9F-D53C-2439-5F3DCDDA4513}"/>
              </a:ext>
            </a:extLst>
          </p:cNvPr>
          <p:cNvSpPr>
            <a:spLocks noGrp="1"/>
          </p:cNvSpPr>
          <p:nvPr>
            <p:ph type="sldNum" sz="quarter" idx="12"/>
          </p:nvPr>
        </p:nvSpPr>
        <p:spPr/>
        <p:txBody>
          <a:bodyPr/>
          <a:lstStyle/>
          <a:p>
            <a:fld id="{24B3008A-6AC0-411E-A794-E01A7F737A57}" type="slidenum">
              <a:rPr lang="en-IN" smtClean="0"/>
              <a:t>‹#›</a:t>
            </a:fld>
            <a:endParaRPr lang="en-IN"/>
          </a:p>
        </p:txBody>
      </p:sp>
    </p:spTree>
    <p:extLst>
      <p:ext uri="{BB962C8B-B14F-4D97-AF65-F5344CB8AC3E}">
        <p14:creationId xmlns:p14="http://schemas.microsoft.com/office/powerpoint/2010/main" val="328464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3FF0-1482-CCB0-AE28-D6094715C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7F29A7-A71A-2441-C015-CEEEECB79B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6BD1ED-406F-3265-DE31-6C34F090F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38D86-14B6-555F-58CC-92858F584165}"/>
              </a:ext>
            </a:extLst>
          </p:cNvPr>
          <p:cNvSpPr>
            <a:spLocks noGrp="1"/>
          </p:cNvSpPr>
          <p:nvPr>
            <p:ph type="dt" sz="half" idx="10"/>
          </p:nvPr>
        </p:nvSpPr>
        <p:spPr/>
        <p:txBody>
          <a:bodyPr/>
          <a:lstStyle/>
          <a:p>
            <a:fld id="{4CA94037-7107-44B1-817E-1726C7F7795B}" type="datetimeFigureOut">
              <a:rPr lang="en-IN" smtClean="0"/>
              <a:t>05-09-2024</a:t>
            </a:fld>
            <a:endParaRPr lang="en-IN"/>
          </a:p>
        </p:txBody>
      </p:sp>
      <p:sp>
        <p:nvSpPr>
          <p:cNvPr id="6" name="Footer Placeholder 5">
            <a:extLst>
              <a:ext uri="{FF2B5EF4-FFF2-40B4-BE49-F238E27FC236}">
                <a16:creationId xmlns:a16="http://schemas.microsoft.com/office/drawing/2014/main" id="{EB18044B-FC9C-AF2C-E900-62965C0B47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9D3C80-8415-3B7F-8E53-20C4CD26EE29}"/>
              </a:ext>
            </a:extLst>
          </p:cNvPr>
          <p:cNvSpPr>
            <a:spLocks noGrp="1"/>
          </p:cNvSpPr>
          <p:nvPr>
            <p:ph type="sldNum" sz="quarter" idx="12"/>
          </p:nvPr>
        </p:nvSpPr>
        <p:spPr/>
        <p:txBody>
          <a:bodyPr/>
          <a:lstStyle/>
          <a:p>
            <a:fld id="{24B3008A-6AC0-411E-A794-E01A7F737A57}" type="slidenum">
              <a:rPr lang="en-IN" smtClean="0"/>
              <a:t>‹#›</a:t>
            </a:fld>
            <a:endParaRPr lang="en-IN"/>
          </a:p>
        </p:txBody>
      </p:sp>
    </p:spTree>
    <p:extLst>
      <p:ext uri="{BB962C8B-B14F-4D97-AF65-F5344CB8AC3E}">
        <p14:creationId xmlns:p14="http://schemas.microsoft.com/office/powerpoint/2010/main" val="229798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D22F-9EE0-0EBC-798F-2904B807E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6684B4-0A93-C6B1-1142-373222784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567545-1C87-4B3D-7C64-1DE35FE06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05DD87-AFD3-EE27-A0D3-5FD16765439D}"/>
              </a:ext>
            </a:extLst>
          </p:cNvPr>
          <p:cNvSpPr>
            <a:spLocks noGrp="1"/>
          </p:cNvSpPr>
          <p:nvPr>
            <p:ph type="dt" sz="half" idx="10"/>
          </p:nvPr>
        </p:nvSpPr>
        <p:spPr/>
        <p:txBody>
          <a:bodyPr/>
          <a:lstStyle/>
          <a:p>
            <a:fld id="{4CA94037-7107-44B1-817E-1726C7F7795B}" type="datetimeFigureOut">
              <a:rPr lang="en-IN" smtClean="0"/>
              <a:t>05-09-2024</a:t>
            </a:fld>
            <a:endParaRPr lang="en-IN"/>
          </a:p>
        </p:txBody>
      </p:sp>
      <p:sp>
        <p:nvSpPr>
          <p:cNvPr id="6" name="Footer Placeholder 5">
            <a:extLst>
              <a:ext uri="{FF2B5EF4-FFF2-40B4-BE49-F238E27FC236}">
                <a16:creationId xmlns:a16="http://schemas.microsoft.com/office/drawing/2014/main" id="{688D8963-DE24-FDE1-FBA6-EF57598E9F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50FFD3-3900-61D6-92C6-615D7A937ED5}"/>
              </a:ext>
            </a:extLst>
          </p:cNvPr>
          <p:cNvSpPr>
            <a:spLocks noGrp="1"/>
          </p:cNvSpPr>
          <p:nvPr>
            <p:ph type="sldNum" sz="quarter" idx="12"/>
          </p:nvPr>
        </p:nvSpPr>
        <p:spPr/>
        <p:txBody>
          <a:bodyPr/>
          <a:lstStyle/>
          <a:p>
            <a:fld id="{24B3008A-6AC0-411E-A794-E01A7F737A57}" type="slidenum">
              <a:rPr lang="en-IN" smtClean="0"/>
              <a:t>‹#›</a:t>
            </a:fld>
            <a:endParaRPr lang="en-IN"/>
          </a:p>
        </p:txBody>
      </p:sp>
    </p:spTree>
    <p:extLst>
      <p:ext uri="{BB962C8B-B14F-4D97-AF65-F5344CB8AC3E}">
        <p14:creationId xmlns:p14="http://schemas.microsoft.com/office/powerpoint/2010/main" val="361277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6F524C-DDBD-B39D-26A0-D5B70B5CED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175AC-B769-862A-1E37-F2211C1F28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6FBD6E-0548-E45A-08D1-91FA2C310F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94037-7107-44B1-817E-1726C7F7795B}" type="datetimeFigureOut">
              <a:rPr lang="en-IN" smtClean="0"/>
              <a:t>05-09-2024</a:t>
            </a:fld>
            <a:endParaRPr lang="en-IN"/>
          </a:p>
        </p:txBody>
      </p:sp>
      <p:sp>
        <p:nvSpPr>
          <p:cNvPr id="5" name="Footer Placeholder 4">
            <a:extLst>
              <a:ext uri="{FF2B5EF4-FFF2-40B4-BE49-F238E27FC236}">
                <a16:creationId xmlns:a16="http://schemas.microsoft.com/office/drawing/2014/main" id="{70777007-F3E2-0E0F-7103-8F3DAA18F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E33974-E55F-D5CB-2B27-4C1555C79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3008A-6AC0-411E-A794-E01A7F737A57}" type="slidenum">
              <a:rPr lang="en-IN" smtClean="0"/>
              <a:t>‹#›</a:t>
            </a:fld>
            <a:endParaRPr lang="en-IN"/>
          </a:p>
        </p:txBody>
      </p:sp>
    </p:spTree>
    <p:extLst>
      <p:ext uri="{BB962C8B-B14F-4D97-AF65-F5344CB8AC3E}">
        <p14:creationId xmlns:p14="http://schemas.microsoft.com/office/powerpoint/2010/main" val="3030324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hyperlink" Target="https://nl.wikipedia.org/wiki/TensorFlow" TargetMode="External"/><Relationship Id="rId10" Type="http://schemas.openxmlformats.org/officeDocument/2006/relationships/hyperlink" Target="https://www.dev-insider.de/linux-varianten-fuer-ein-containerisiertes-datacenter-a-562342/" TargetMode="External"/><Relationship Id="rId4" Type="http://schemas.openxmlformats.org/officeDocument/2006/relationships/image" Target="../media/image4.png"/><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109/bigcomp.2017.7881759" TargetMode="External"/><Relationship Id="rId2" Type="http://schemas.openxmlformats.org/officeDocument/2006/relationships/hyperlink" Target="https://doi.org/10.1109/icccbda49378.2020.9095690"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C4C749-868D-8233-FEAB-3B62D0917FB2}"/>
              </a:ext>
            </a:extLst>
          </p:cNvPr>
          <p:cNvSpPr/>
          <p:nvPr/>
        </p:nvSpPr>
        <p:spPr>
          <a:xfrm>
            <a:off x="737420" y="884903"/>
            <a:ext cx="10725026" cy="5296022"/>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8464A6B-D7B5-73AF-64E9-B31558EF21E5}"/>
              </a:ext>
            </a:extLst>
          </p:cNvPr>
          <p:cNvPicPr>
            <a:picLocks noChangeAspect="1"/>
          </p:cNvPicPr>
          <p:nvPr/>
        </p:nvPicPr>
        <p:blipFill>
          <a:blip r:embed="rId2">
            <a:extLst>
              <a:ext uri="{28A0092B-C50C-407E-A947-70E740481C1C}">
                <a14:useLocalDpi xmlns:a14="http://schemas.microsoft.com/office/drawing/2010/main" val="0"/>
              </a:ext>
            </a:extLst>
          </a:blip>
          <a:srcRect t="20698" b="16352"/>
          <a:stretch/>
        </p:blipFill>
        <p:spPr>
          <a:xfrm>
            <a:off x="2008762" y="501208"/>
            <a:ext cx="8174476" cy="1293794"/>
          </a:xfrm>
          <a:prstGeom prst="rect">
            <a:avLst/>
          </a:prstGeom>
          <a:ln w="9525">
            <a:solidFill>
              <a:schemeClr val="tx1"/>
            </a:solidFill>
          </a:ln>
        </p:spPr>
      </p:pic>
      <p:sp>
        <p:nvSpPr>
          <p:cNvPr id="9" name="TextBox 8">
            <a:extLst>
              <a:ext uri="{FF2B5EF4-FFF2-40B4-BE49-F238E27FC236}">
                <a16:creationId xmlns:a16="http://schemas.microsoft.com/office/drawing/2014/main" id="{955EA7ED-AE1D-9549-76EA-E9E21713EACC}"/>
              </a:ext>
            </a:extLst>
          </p:cNvPr>
          <p:cNvSpPr txBox="1"/>
          <p:nvPr/>
        </p:nvSpPr>
        <p:spPr>
          <a:xfrm>
            <a:off x="1497545" y="3005426"/>
            <a:ext cx="9196910" cy="2246769"/>
          </a:xfrm>
          <a:prstGeom prst="rect">
            <a:avLst/>
          </a:prstGeom>
          <a:noFill/>
        </p:spPr>
        <p:txBody>
          <a:bodyPr wrap="square" rtlCol="0">
            <a:spAutoFit/>
          </a:bodyPr>
          <a:lstStyle/>
          <a:p>
            <a:r>
              <a:rPr lang="en-IN" sz="2000" b="1" dirty="0">
                <a:solidFill>
                  <a:schemeClr val="accent5">
                    <a:lumMod val="75000"/>
                  </a:schemeClr>
                </a:solidFill>
              </a:rPr>
              <a:t>College Name</a:t>
            </a:r>
            <a:r>
              <a:rPr lang="en-IN" sz="2000" dirty="0">
                <a:solidFill>
                  <a:schemeClr val="accent5">
                    <a:lumMod val="75000"/>
                  </a:schemeClr>
                </a:solidFill>
              </a:rPr>
              <a:t>:</a:t>
            </a:r>
            <a:r>
              <a:rPr lang="en-IN" sz="2000" dirty="0"/>
              <a:t> S. B. Jain Institute of Technology, Management and Research, Nagpur</a:t>
            </a:r>
            <a:br>
              <a:rPr lang="en-IN" sz="2000" dirty="0"/>
            </a:br>
            <a:r>
              <a:rPr lang="en-IN" sz="2000" b="1" dirty="0">
                <a:solidFill>
                  <a:schemeClr val="accent5">
                    <a:lumMod val="75000"/>
                  </a:schemeClr>
                </a:solidFill>
              </a:rPr>
              <a:t>Department Name</a:t>
            </a:r>
            <a:r>
              <a:rPr lang="en-IN" sz="2000" dirty="0">
                <a:solidFill>
                  <a:schemeClr val="accent5">
                    <a:lumMod val="75000"/>
                  </a:schemeClr>
                </a:solidFill>
              </a:rPr>
              <a:t>: </a:t>
            </a:r>
            <a:r>
              <a:rPr lang="en-IN" sz="2000" dirty="0"/>
              <a:t>Emerging Technologies</a:t>
            </a:r>
            <a:br>
              <a:rPr lang="en-IN" sz="2000" dirty="0"/>
            </a:br>
            <a:r>
              <a:rPr lang="en-IN" sz="2000" b="1" dirty="0">
                <a:solidFill>
                  <a:schemeClr val="accent5">
                    <a:lumMod val="75000"/>
                  </a:schemeClr>
                </a:solidFill>
              </a:rPr>
              <a:t>Project Title</a:t>
            </a:r>
            <a:r>
              <a:rPr lang="en-IN" sz="2000" dirty="0">
                <a:solidFill>
                  <a:schemeClr val="accent5">
                    <a:lumMod val="75000"/>
                  </a:schemeClr>
                </a:solidFill>
              </a:rPr>
              <a:t>: </a:t>
            </a:r>
            <a:r>
              <a:rPr lang="en-IN" sz="2000" dirty="0"/>
              <a:t>Sentiment Analysis for Grievance Tracking</a:t>
            </a:r>
            <a:br>
              <a:rPr lang="en-IN" sz="2000" dirty="0"/>
            </a:br>
            <a:r>
              <a:rPr lang="en-IN" sz="2000" b="1" dirty="0">
                <a:solidFill>
                  <a:schemeClr val="accent5">
                    <a:lumMod val="75000"/>
                  </a:schemeClr>
                </a:solidFill>
              </a:rPr>
              <a:t>Group Members</a:t>
            </a:r>
            <a:r>
              <a:rPr lang="en-IN" sz="2000" dirty="0">
                <a:solidFill>
                  <a:schemeClr val="accent5">
                    <a:lumMod val="75000"/>
                  </a:schemeClr>
                </a:solidFill>
              </a:rPr>
              <a:t>: </a:t>
            </a:r>
            <a:r>
              <a:rPr lang="en-IN" sz="2000" b="1" dirty="0"/>
              <a:t>Mr. Sarthak Yadav (Team Leader)</a:t>
            </a:r>
            <a:r>
              <a:rPr lang="en-IN" sz="2000" dirty="0"/>
              <a:t>, Ms. </a:t>
            </a:r>
            <a:r>
              <a:rPr lang="en-IN" sz="2000" dirty="0" err="1"/>
              <a:t>Jaanvi</a:t>
            </a:r>
            <a:r>
              <a:rPr lang="en-IN" sz="2000" dirty="0"/>
              <a:t> Rajput,</a:t>
            </a:r>
          </a:p>
          <a:p>
            <a:r>
              <a:rPr lang="en-IN" sz="2000" dirty="0"/>
              <a:t>Mast. </a:t>
            </a:r>
            <a:r>
              <a:rPr lang="en-IN" sz="2000" dirty="0" err="1"/>
              <a:t>Adwait</a:t>
            </a:r>
            <a:r>
              <a:rPr lang="en-IN" sz="2000" dirty="0"/>
              <a:t> Joshi, Ms. Shrutika Tabhane</a:t>
            </a:r>
            <a:br>
              <a:rPr lang="en-IN" sz="2000" dirty="0"/>
            </a:br>
            <a:r>
              <a:rPr lang="en-IN" sz="2000" b="1" dirty="0">
                <a:solidFill>
                  <a:schemeClr val="accent5">
                    <a:lumMod val="75000"/>
                  </a:schemeClr>
                </a:solidFill>
              </a:rPr>
              <a:t>Guide Name</a:t>
            </a:r>
            <a:r>
              <a:rPr lang="en-IN" sz="2000" dirty="0">
                <a:solidFill>
                  <a:schemeClr val="accent5">
                    <a:lumMod val="75000"/>
                  </a:schemeClr>
                </a:solidFill>
              </a:rPr>
              <a:t>: </a:t>
            </a:r>
            <a:r>
              <a:rPr lang="en-IN" sz="2000" dirty="0"/>
              <a:t>Mrs. Neha </a:t>
            </a:r>
            <a:r>
              <a:rPr lang="en-IN" sz="2000" dirty="0" err="1"/>
              <a:t>Titharmare</a:t>
            </a:r>
            <a:br>
              <a:rPr lang="en-IN" sz="2000" dirty="0"/>
            </a:br>
            <a:r>
              <a:rPr lang="en-IN" sz="2000" b="1" dirty="0">
                <a:solidFill>
                  <a:schemeClr val="accent5">
                    <a:lumMod val="75000"/>
                  </a:schemeClr>
                </a:solidFill>
              </a:rPr>
              <a:t>Date</a:t>
            </a:r>
            <a:r>
              <a:rPr lang="en-IN" sz="2000" dirty="0">
                <a:solidFill>
                  <a:schemeClr val="accent5">
                    <a:lumMod val="75000"/>
                  </a:schemeClr>
                </a:solidFill>
              </a:rPr>
              <a:t>:</a:t>
            </a:r>
            <a:r>
              <a:rPr lang="en-IN" sz="2000" dirty="0"/>
              <a:t> 05/09/2024</a:t>
            </a:r>
          </a:p>
        </p:txBody>
      </p:sp>
      <p:sp>
        <p:nvSpPr>
          <p:cNvPr id="10" name="TextBox 9">
            <a:extLst>
              <a:ext uri="{FF2B5EF4-FFF2-40B4-BE49-F238E27FC236}">
                <a16:creationId xmlns:a16="http://schemas.microsoft.com/office/drawing/2014/main" id="{61623205-B760-CCDE-D233-1CD8CD46FF0E}"/>
              </a:ext>
            </a:extLst>
          </p:cNvPr>
          <p:cNvSpPr txBox="1"/>
          <p:nvPr/>
        </p:nvSpPr>
        <p:spPr>
          <a:xfrm>
            <a:off x="4392792" y="2046271"/>
            <a:ext cx="3406416" cy="707886"/>
          </a:xfrm>
          <a:prstGeom prst="rect">
            <a:avLst/>
          </a:prstGeom>
          <a:noFill/>
        </p:spPr>
        <p:txBody>
          <a:bodyPr wrap="square" rtlCol="0">
            <a:spAutoFit/>
          </a:bodyPr>
          <a:lstStyle/>
          <a:p>
            <a:r>
              <a:rPr lang="en-IN" sz="4000" b="1" dirty="0">
                <a:solidFill>
                  <a:schemeClr val="accent2">
                    <a:lumMod val="75000"/>
                  </a:schemeClr>
                </a:solidFill>
                <a:latin typeface="+mj-lt"/>
              </a:rPr>
              <a:t>Project Review-I</a:t>
            </a:r>
          </a:p>
        </p:txBody>
      </p:sp>
    </p:spTree>
    <p:extLst>
      <p:ext uri="{BB962C8B-B14F-4D97-AF65-F5344CB8AC3E}">
        <p14:creationId xmlns:p14="http://schemas.microsoft.com/office/powerpoint/2010/main" val="1297410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C4C749-868D-8233-FEAB-3B62D0917FB2}"/>
              </a:ext>
            </a:extLst>
          </p:cNvPr>
          <p:cNvSpPr/>
          <p:nvPr/>
        </p:nvSpPr>
        <p:spPr>
          <a:xfrm>
            <a:off x="737420" y="884903"/>
            <a:ext cx="10725026" cy="5296022"/>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8464A6B-D7B5-73AF-64E9-B31558EF2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 y="385302"/>
            <a:ext cx="8667750" cy="1409700"/>
          </a:xfrm>
          <a:prstGeom prst="rect">
            <a:avLst/>
          </a:prstGeom>
        </p:spPr>
      </p:pic>
      <p:sp>
        <p:nvSpPr>
          <p:cNvPr id="2" name="Title 1">
            <a:extLst>
              <a:ext uri="{FF2B5EF4-FFF2-40B4-BE49-F238E27FC236}">
                <a16:creationId xmlns:a16="http://schemas.microsoft.com/office/drawing/2014/main" id="{C0894C8E-F879-08D0-E60D-B0D6065B0E0E}"/>
              </a:ext>
            </a:extLst>
          </p:cNvPr>
          <p:cNvSpPr>
            <a:spLocks noGrp="1"/>
          </p:cNvSpPr>
          <p:nvPr>
            <p:ph type="ctrTitle"/>
          </p:nvPr>
        </p:nvSpPr>
        <p:spPr>
          <a:xfrm>
            <a:off x="3695700" y="3001971"/>
            <a:ext cx="4800600" cy="1061885"/>
          </a:xfrm>
        </p:spPr>
        <p:txBody>
          <a:bodyPr>
            <a:normAutofit/>
          </a:bodyPr>
          <a:lstStyle/>
          <a:p>
            <a:r>
              <a:rPr lang="en-IN" sz="5300" b="1" dirty="0"/>
              <a:t>Thank You!</a:t>
            </a:r>
            <a:endParaRPr lang="en-IN" sz="4400" dirty="0"/>
          </a:p>
        </p:txBody>
      </p:sp>
    </p:spTree>
    <p:extLst>
      <p:ext uri="{BB962C8B-B14F-4D97-AF65-F5344CB8AC3E}">
        <p14:creationId xmlns:p14="http://schemas.microsoft.com/office/powerpoint/2010/main" val="3752223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C4C749-868D-8233-FEAB-3B62D0917FB2}"/>
              </a:ext>
            </a:extLst>
          </p:cNvPr>
          <p:cNvSpPr/>
          <p:nvPr/>
        </p:nvSpPr>
        <p:spPr>
          <a:xfrm>
            <a:off x="737420" y="884903"/>
            <a:ext cx="10725026" cy="5296022"/>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55EA7ED-AE1D-9549-76EA-E9E21713EACC}"/>
              </a:ext>
            </a:extLst>
          </p:cNvPr>
          <p:cNvSpPr txBox="1"/>
          <p:nvPr/>
        </p:nvSpPr>
        <p:spPr>
          <a:xfrm>
            <a:off x="1534816" y="2702189"/>
            <a:ext cx="4011414" cy="3016210"/>
          </a:xfrm>
          <a:prstGeom prst="rect">
            <a:avLst/>
          </a:prstGeom>
          <a:noFill/>
        </p:spPr>
        <p:txBody>
          <a:bodyPr wrap="square" rtlCol="0">
            <a:spAutoFit/>
          </a:bodyPr>
          <a:lstStyle/>
          <a:p>
            <a:r>
              <a:rPr lang="en-IN" sz="2800" b="1" dirty="0">
                <a:solidFill>
                  <a:schemeClr val="accent5">
                    <a:lumMod val="75000"/>
                  </a:schemeClr>
                </a:solidFill>
              </a:rPr>
              <a:t>Overview</a:t>
            </a:r>
            <a:r>
              <a:rPr lang="en-IN" sz="2800" dirty="0">
                <a:solidFill>
                  <a:schemeClr val="accent5">
                    <a:lumMod val="75000"/>
                  </a:schemeClr>
                </a:solidFill>
              </a:rPr>
              <a:t>:</a:t>
            </a:r>
          </a:p>
          <a:p>
            <a:pPr algn="just"/>
            <a:r>
              <a:rPr lang="en-US" dirty="0"/>
              <a:t>Our project focuses on developing a robust system for tracking grievances using sentiment analysis across various domains such as social media, e-commerce, and customer reviews. The system will leverage BERT to analyze and categorize the sentiment of grievances to aid in prioritizing and resolving issues effectively.</a:t>
            </a:r>
          </a:p>
        </p:txBody>
      </p:sp>
      <p:sp>
        <p:nvSpPr>
          <p:cNvPr id="10" name="TextBox 9">
            <a:extLst>
              <a:ext uri="{FF2B5EF4-FFF2-40B4-BE49-F238E27FC236}">
                <a16:creationId xmlns:a16="http://schemas.microsoft.com/office/drawing/2014/main" id="{61623205-B760-CCDE-D233-1CD8CD46FF0E}"/>
              </a:ext>
            </a:extLst>
          </p:cNvPr>
          <p:cNvSpPr txBox="1"/>
          <p:nvPr/>
        </p:nvSpPr>
        <p:spPr>
          <a:xfrm>
            <a:off x="4761796" y="1973690"/>
            <a:ext cx="2668408" cy="707886"/>
          </a:xfrm>
          <a:prstGeom prst="rect">
            <a:avLst/>
          </a:prstGeom>
          <a:noFill/>
        </p:spPr>
        <p:txBody>
          <a:bodyPr wrap="square" rtlCol="0">
            <a:spAutoFit/>
          </a:bodyPr>
          <a:lstStyle/>
          <a:p>
            <a:r>
              <a:rPr lang="en-IN" sz="4000" b="1" dirty="0">
                <a:solidFill>
                  <a:schemeClr val="accent2">
                    <a:lumMod val="75000"/>
                  </a:schemeClr>
                </a:solidFill>
                <a:latin typeface="+mj-lt"/>
              </a:rPr>
              <a:t>Introduction</a:t>
            </a:r>
          </a:p>
        </p:txBody>
      </p:sp>
      <p:pic>
        <p:nvPicPr>
          <p:cNvPr id="4" name="Picture 3">
            <a:extLst>
              <a:ext uri="{FF2B5EF4-FFF2-40B4-BE49-F238E27FC236}">
                <a16:creationId xmlns:a16="http://schemas.microsoft.com/office/drawing/2014/main" id="{9BA1450E-5D47-95A5-E30F-B42EB2AE49D9}"/>
              </a:ext>
            </a:extLst>
          </p:cNvPr>
          <p:cNvPicPr>
            <a:picLocks noChangeAspect="1"/>
          </p:cNvPicPr>
          <p:nvPr/>
        </p:nvPicPr>
        <p:blipFill>
          <a:blip r:embed="rId2">
            <a:extLst>
              <a:ext uri="{28A0092B-C50C-407E-A947-70E740481C1C}">
                <a14:useLocalDpi xmlns:a14="http://schemas.microsoft.com/office/drawing/2010/main" val="0"/>
              </a:ext>
            </a:extLst>
          </a:blip>
          <a:srcRect t="20698" b="16352"/>
          <a:stretch/>
        </p:blipFill>
        <p:spPr>
          <a:xfrm>
            <a:off x="2008761" y="489446"/>
            <a:ext cx="8174476" cy="1293794"/>
          </a:xfrm>
          <a:prstGeom prst="rect">
            <a:avLst/>
          </a:prstGeom>
          <a:ln w="9525">
            <a:solidFill>
              <a:schemeClr val="tx1"/>
            </a:solidFill>
          </a:ln>
        </p:spPr>
      </p:pic>
      <p:sp>
        <p:nvSpPr>
          <p:cNvPr id="2" name="TextBox 1">
            <a:extLst>
              <a:ext uri="{FF2B5EF4-FFF2-40B4-BE49-F238E27FC236}">
                <a16:creationId xmlns:a16="http://schemas.microsoft.com/office/drawing/2014/main" id="{751F130A-6D92-E750-B919-19C244A66796}"/>
              </a:ext>
            </a:extLst>
          </p:cNvPr>
          <p:cNvSpPr txBox="1"/>
          <p:nvPr/>
        </p:nvSpPr>
        <p:spPr>
          <a:xfrm>
            <a:off x="6244467" y="2699097"/>
            <a:ext cx="4412717" cy="3293209"/>
          </a:xfrm>
          <a:prstGeom prst="rect">
            <a:avLst/>
          </a:prstGeom>
          <a:noFill/>
        </p:spPr>
        <p:txBody>
          <a:bodyPr wrap="square" rtlCol="0">
            <a:spAutoFit/>
          </a:bodyPr>
          <a:lstStyle/>
          <a:p>
            <a:r>
              <a:rPr lang="en-IN" sz="2800" b="1" dirty="0">
                <a:solidFill>
                  <a:schemeClr val="accent5">
                    <a:lumMod val="75000"/>
                  </a:schemeClr>
                </a:solidFill>
              </a:rPr>
              <a:t>Objectives:</a:t>
            </a:r>
          </a:p>
          <a:p>
            <a:pPr marL="285750" indent="-285750">
              <a:buFont typeface="Arial" panose="020B0604020202020204" pitchFamily="34" charset="0"/>
              <a:buChar char="•"/>
            </a:pPr>
            <a:r>
              <a:rPr lang="en-IN" sz="1800" dirty="0"/>
              <a:t>Develop a generalized sentiment analysis model using BERT.</a:t>
            </a:r>
          </a:p>
          <a:p>
            <a:pPr marL="285750" indent="-285750">
              <a:buFont typeface="Arial" panose="020B0604020202020204" pitchFamily="34" charset="0"/>
              <a:buChar char="•"/>
            </a:pPr>
            <a:r>
              <a:rPr lang="en-IN" sz="1800" dirty="0"/>
              <a:t>Design a multi-domain data processing pipeline.</a:t>
            </a:r>
          </a:p>
          <a:p>
            <a:pPr marL="285750" indent="-285750">
              <a:buFont typeface="Arial" panose="020B0604020202020204" pitchFamily="34" charset="0"/>
              <a:buChar char="•"/>
            </a:pPr>
            <a:r>
              <a:rPr lang="en-IN" sz="1800" dirty="0"/>
              <a:t>Implement Aspect-Based Sentiment Analysis (ABSA).</a:t>
            </a:r>
          </a:p>
          <a:p>
            <a:pPr marL="285750" indent="-285750">
              <a:buFont typeface="Arial" panose="020B0604020202020204" pitchFamily="34" charset="0"/>
              <a:buChar char="•"/>
            </a:pPr>
            <a:r>
              <a:rPr lang="en-IN" sz="1800" dirty="0"/>
              <a:t>Automate grievance severity assessment.</a:t>
            </a:r>
          </a:p>
          <a:p>
            <a:pPr marL="285750" indent="-285750">
              <a:buFont typeface="Arial" panose="020B0604020202020204" pitchFamily="34" charset="0"/>
              <a:buChar char="•"/>
            </a:pPr>
            <a:r>
              <a:rPr lang="en-IN" sz="1800" dirty="0"/>
              <a:t>Establish a continuous learning framework for model adaptation.</a:t>
            </a:r>
          </a:p>
          <a:p>
            <a:endParaRPr lang="en-IN" dirty="0"/>
          </a:p>
        </p:txBody>
      </p:sp>
    </p:spTree>
    <p:extLst>
      <p:ext uri="{BB962C8B-B14F-4D97-AF65-F5344CB8AC3E}">
        <p14:creationId xmlns:p14="http://schemas.microsoft.com/office/powerpoint/2010/main" val="129157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C4C749-868D-8233-FEAB-3B62D0917FB2}"/>
              </a:ext>
            </a:extLst>
          </p:cNvPr>
          <p:cNvSpPr/>
          <p:nvPr/>
        </p:nvSpPr>
        <p:spPr>
          <a:xfrm>
            <a:off x="737420" y="884903"/>
            <a:ext cx="10725026" cy="5296022"/>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55EA7ED-AE1D-9549-76EA-E9E21713EACC}"/>
              </a:ext>
            </a:extLst>
          </p:cNvPr>
          <p:cNvSpPr txBox="1"/>
          <p:nvPr/>
        </p:nvSpPr>
        <p:spPr>
          <a:xfrm>
            <a:off x="1468309" y="2683041"/>
            <a:ext cx="4403243" cy="2923877"/>
          </a:xfrm>
          <a:prstGeom prst="rect">
            <a:avLst/>
          </a:prstGeom>
          <a:noFill/>
        </p:spPr>
        <p:txBody>
          <a:bodyPr wrap="square" rtlCol="0">
            <a:spAutoFit/>
          </a:bodyPr>
          <a:lstStyle/>
          <a:p>
            <a:r>
              <a:rPr lang="en-IN" sz="2400" b="1" dirty="0">
                <a:solidFill>
                  <a:schemeClr val="accent5">
                    <a:lumMod val="75000"/>
                  </a:schemeClr>
                </a:solidFill>
              </a:rPr>
              <a:t>Background Information</a:t>
            </a:r>
            <a:r>
              <a:rPr lang="en-IN" sz="2400" dirty="0">
                <a:solidFill>
                  <a:schemeClr val="accent5">
                    <a:lumMod val="75000"/>
                  </a:schemeClr>
                </a:solidFill>
              </a:rPr>
              <a:t>:</a:t>
            </a:r>
          </a:p>
          <a:p>
            <a:pPr algn="just"/>
            <a:r>
              <a:rPr lang="en-US" sz="2000" dirty="0"/>
              <a:t>Sentiment analysis has become a critical tool in understanding customer feedback and tracking grievances. Various models like RNNs and CNNs have been used historically, but transformers like BERT offer a more sophisticated approach by considering context in both directions.</a:t>
            </a:r>
            <a:endParaRPr lang="en-IN" sz="2000" dirty="0">
              <a:solidFill>
                <a:schemeClr val="accent5">
                  <a:lumMod val="75000"/>
                </a:schemeClr>
              </a:solidFill>
            </a:endParaRPr>
          </a:p>
        </p:txBody>
      </p:sp>
      <p:sp>
        <p:nvSpPr>
          <p:cNvPr id="10" name="TextBox 9">
            <a:extLst>
              <a:ext uri="{FF2B5EF4-FFF2-40B4-BE49-F238E27FC236}">
                <a16:creationId xmlns:a16="http://schemas.microsoft.com/office/drawing/2014/main" id="{61623205-B760-CCDE-D233-1CD8CD46FF0E}"/>
              </a:ext>
            </a:extLst>
          </p:cNvPr>
          <p:cNvSpPr txBox="1"/>
          <p:nvPr/>
        </p:nvSpPr>
        <p:spPr>
          <a:xfrm>
            <a:off x="4263672" y="1939866"/>
            <a:ext cx="3664654" cy="707886"/>
          </a:xfrm>
          <a:prstGeom prst="rect">
            <a:avLst/>
          </a:prstGeom>
          <a:noFill/>
        </p:spPr>
        <p:txBody>
          <a:bodyPr wrap="square" rtlCol="0">
            <a:spAutoFit/>
          </a:bodyPr>
          <a:lstStyle/>
          <a:p>
            <a:r>
              <a:rPr lang="en-IN" sz="4000" b="1" dirty="0">
                <a:solidFill>
                  <a:schemeClr val="accent2">
                    <a:lumMod val="75000"/>
                  </a:schemeClr>
                </a:solidFill>
                <a:latin typeface="+mj-lt"/>
              </a:rPr>
              <a:t>Literature Review</a:t>
            </a:r>
          </a:p>
        </p:txBody>
      </p:sp>
      <p:sp>
        <p:nvSpPr>
          <p:cNvPr id="3" name="TextBox 2">
            <a:extLst>
              <a:ext uri="{FF2B5EF4-FFF2-40B4-BE49-F238E27FC236}">
                <a16:creationId xmlns:a16="http://schemas.microsoft.com/office/drawing/2014/main" id="{D0979276-39CB-5541-28B0-D18467C098AC}"/>
              </a:ext>
            </a:extLst>
          </p:cNvPr>
          <p:cNvSpPr txBox="1"/>
          <p:nvPr/>
        </p:nvSpPr>
        <p:spPr>
          <a:xfrm>
            <a:off x="6268692" y="2687775"/>
            <a:ext cx="4403242" cy="2877711"/>
          </a:xfrm>
          <a:prstGeom prst="rect">
            <a:avLst/>
          </a:prstGeom>
          <a:noFill/>
        </p:spPr>
        <p:txBody>
          <a:bodyPr wrap="square" rtlCol="0">
            <a:spAutoFit/>
          </a:bodyPr>
          <a:lstStyle/>
          <a:p>
            <a:r>
              <a:rPr lang="en-IN" sz="2400" b="1" dirty="0">
                <a:solidFill>
                  <a:schemeClr val="accent5">
                    <a:lumMod val="75000"/>
                  </a:schemeClr>
                </a:solidFill>
              </a:rPr>
              <a:t>Related Work</a:t>
            </a:r>
            <a:r>
              <a:rPr lang="en-IN" sz="2400" dirty="0">
                <a:solidFill>
                  <a:schemeClr val="accent5">
                    <a:lumMod val="75000"/>
                  </a:schemeClr>
                </a:solidFill>
              </a:rPr>
              <a:t>:</a:t>
            </a:r>
          </a:p>
          <a:p>
            <a:pPr algn="just"/>
            <a:r>
              <a:rPr lang="en-US" sz="2000" dirty="0"/>
              <a:t>Review of seminal papers such as "BERT: Pre-training of Deep Bidirectional Transformers for Language Understanding" and other related works that highlight the use of transformers in sentiment analysis, particularly in multi-domain contexts.</a:t>
            </a:r>
          </a:p>
          <a:p>
            <a:endParaRPr lang="en-IN" sz="1700" b="1" dirty="0"/>
          </a:p>
        </p:txBody>
      </p:sp>
      <p:pic>
        <p:nvPicPr>
          <p:cNvPr id="4" name="Picture 3">
            <a:extLst>
              <a:ext uri="{FF2B5EF4-FFF2-40B4-BE49-F238E27FC236}">
                <a16:creationId xmlns:a16="http://schemas.microsoft.com/office/drawing/2014/main" id="{9BA1450E-5D47-95A5-E30F-B42EB2AE49D9}"/>
              </a:ext>
            </a:extLst>
          </p:cNvPr>
          <p:cNvPicPr>
            <a:picLocks noChangeAspect="1"/>
          </p:cNvPicPr>
          <p:nvPr/>
        </p:nvPicPr>
        <p:blipFill>
          <a:blip r:embed="rId2">
            <a:extLst>
              <a:ext uri="{28A0092B-C50C-407E-A947-70E740481C1C}">
                <a14:useLocalDpi xmlns:a14="http://schemas.microsoft.com/office/drawing/2010/main" val="0"/>
              </a:ext>
            </a:extLst>
          </a:blip>
          <a:srcRect t="20698" b="16352"/>
          <a:stretch/>
        </p:blipFill>
        <p:spPr>
          <a:xfrm>
            <a:off x="2008761" y="489446"/>
            <a:ext cx="8174476" cy="1293794"/>
          </a:xfrm>
          <a:prstGeom prst="rect">
            <a:avLst/>
          </a:prstGeom>
          <a:ln w="9525">
            <a:solidFill>
              <a:schemeClr val="tx1"/>
            </a:solidFill>
          </a:ln>
        </p:spPr>
      </p:pic>
    </p:spTree>
    <p:extLst>
      <p:ext uri="{BB962C8B-B14F-4D97-AF65-F5344CB8AC3E}">
        <p14:creationId xmlns:p14="http://schemas.microsoft.com/office/powerpoint/2010/main" val="179029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C4C749-868D-8233-FEAB-3B62D0917FB2}"/>
              </a:ext>
            </a:extLst>
          </p:cNvPr>
          <p:cNvSpPr/>
          <p:nvPr/>
        </p:nvSpPr>
        <p:spPr>
          <a:xfrm>
            <a:off x="737420" y="884903"/>
            <a:ext cx="10725026" cy="5296022"/>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8464A6B-D7B5-73AF-64E9-B31558EF2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 y="385302"/>
            <a:ext cx="8667750" cy="1409700"/>
          </a:xfrm>
          <a:prstGeom prst="rect">
            <a:avLst/>
          </a:prstGeom>
        </p:spPr>
      </p:pic>
      <p:sp>
        <p:nvSpPr>
          <p:cNvPr id="6" name="TextBox 5">
            <a:extLst>
              <a:ext uri="{FF2B5EF4-FFF2-40B4-BE49-F238E27FC236}">
                <a16:creationId xmlns:a16="http://schemas.microsoft.com/office/drawing/2014/main" id="{10F6A903-2681-C149-11DA-FEF031DB9A76}"/>
              </a:ext>
            </a:extLst>
          </p:cNvPr>
          <p:cNvSpPr txBox="1"/>
          <p:nvPr/>
        </p:nvSpPr>
        <p:spPr>
          <a:xfrm>
            <a:off x="4727185" y="1960200"/>
            <a:ext cx="2874666" cy="707886"/>
          </a:xfrm>
          <a:prstGeom prst="rect">
            <a:avLst/>
          </a:prstGeom>
          <a:noFill/>
        </p:spPr>
        <p:txBody>
          <a:bodyPr wrap="square" rtlCol="0">
            <a:spAutoFit/>
          </a:bodyPr>
          <a:lstStyle/>
          <a:p>
            <a:pPr algn="ctr"/>
            <a:r>
              <a:rPr lang="en-IN" sz="4000" b="1"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Methodology</a:t>
            </a:r>
          </a:p>
        </p:txBody>
      </p:sp>
      <p:sp>
        <p:nvSpPr>
          <p:cNvPr id="11" name="Rectangle 10">
            <a:extLst>
              <a:ext uri="{FF2B5EF4-FFF2-40B4-BE49-F238E27FC236}">
                <a16:creationId xmlns:a16="http://schemas.microsoft.com/office/drawing/2014/main" id="{88AA5CDD-8FC6-6389-4222-5E31DA2BAAD8}"/>
              </a:ext>
            </a:extLst>
          </p:cNvPr>
          <p:cNvSpPr/>
          <p:nvPr/>
        </p:nvSpPr>
        <p:spPr>
          <a:xfrm>
            <a:off x="1179041" y="2865290"/>
            <a:ext cx="1166168" cy="390077"/>
          </a:xfrm>
          <a:prstGeom prst="rect">
            <a:avLst/>
          </a:pr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Web Scraping</a:t>
            </a:r>
          </a:p>
        </p:txBody>
      </p:sp>
      <p:sp>
        <p:nvSpPr>
          <p:cNvPr id="2" name="Rectangle 1">
            <a:extLst>
              <a:ext uri="{FF2B5EF4-FFF2-40B4-BE49-F238E27FC236}">
                <a16:creationId xmlns:a16="http://schemas.microsoft.com/office/drawing/2014/main" id="{74376704-60F6-4678-667F-FFE91A098C21}"/>
              </a:ext>
            </a:extLst>
          </p:cNvPr>
          <p:cNvSpPr/>
          <p:nvPr/>
        </p:nvSpPr>
        <p:spPr>
          <a:xfrm>
            <a:off x="2620307" y="2803706"/>
            <a:ext cx="1029662" cy="513244"/>
          </a:xfrm>
          <a:prstGeom prst="rect">
            <a:avLst/>
          </a:pr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Database Management</a:t>
            </a:r>
          </a:p>
        </p:txBody>
      </p:sp>
      <p:sp>
        <p:nvSpPr>
          <p:cNvPr id="3" name="Rectangle 2">
            <a:extLst>
              <a:ext uri="{FF2B5EF4-FFF2-40B4-BE49-F238E27FC236}">
                <a16:creationId xmlns:a16="http://schemas.microsoft.com/office/drawing/2014/main" id="{7E3D3F42-DE8D-F6A0-EB5A-26E4E3EFBEC0}"/>
              </a:ext>
            </a:extLst>
          </p:cNvPr>
          <p:cNvSpPr/>
          <p:nvPr/>
        </p:nvSpPr>
        <p:spPr>
          <a:xfrm>
            <a:off x="3961682" y="2833284"/>
            <a:ext cx="1083023" cy="454088"/>
          </a:xfrm>
          <a:prstGeom prst="rect">
            <a:avLst/>
          </a:pr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Data</a:t>
            </a:r>
          </a:p>
          <a:p>
            <a:pPr algn="ctr"/>
            <a:r>
              <a:rPr lang="en-IN" sz="1200" dirty="0"/>
              <a:t>Preprocessing</a:t>
            </a:r>
          </a:p>
        </p:txBody>
      </p:sp>
      <p:sp>
        <p:nvSpPr>
          <p:cNvPr id="4" name="Rectangle 3">
            <a:extLst>
              <a:ext uri="{FF2B5EF4-FFF2-40B4-BE49-F238E27FC236}">
                <a16:creationId xmlns:a16="http://schemas.microsoft.com/office/drawing/2014/main" id="{6F30BF9C-D5C9-537B-C13D-2ADF38CF6512}"/>
              </a:ext>
            </a:extLst>
          </p:cNvPr>
          <p:cNvSpPr/>
          <p:nvPr/>
        </p:nvSpPr>
        <p:spPr>
          <a:xfrm>
            <a:off x="4088425" y="3654426"/>
            <a:ext cx="829536" cy="450850"/>
          </a:xfrm>
          <a:prstGeom prst="rect">
            <a:avLst/>
          </a:pr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Sentiment</a:t>
            </a:r>
          </a:p>
          <a:p>
            <a:pPr algn="ctr"/>
            <a:r>
              <a:rPr lang="en-IN" sz="1200" dirty="0"/>
              <a:t>Analysis</a:t>
            </a:r>
          </a:p>
        </p:txBody>
      </p:sp>
      <p:sp>
        <p:nvSpPr>
          <p:cNvPr id="8" name="Rectangle 7">
            <a:extLst>
              <a:ext uri="{FF2B5EF4-FFF2-40B4-BE49-F238E27FC236}">
                <a16:creationId xmlns:a16="http://schemas.microsoft.com/office/drawing/2014/main" id="{EC25C16F-B2B7-D8EB-483F-87B24408BBAD}"/>
              </a:ext>
            </a:extLst>
          </p:cNvPr>
          <p:cNvSpPr/>
          <p:nvPr/>
        </p:nvSpPr>
        <p:spPr>
          <a:xfrm>
            <a:off x="1235459" y="3668530"/>
            <a:ext cx="1065635" cy="412470"/>
          </a:xfrm>
          <a:prstGeom prst="rect">
            <a:avLst/>
          </a:pr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Model</a:t>
            </a:r>
          </a:p>
          <a:p>
            <a:pPr algn="ctr"/>
            <a:r>
              <a:rPr lang="en-IN" sz="1200" dirty="0"/>
              <a:t>Deployment</a:t>
            </a:r>
          </a:p>
        </p:txBody>
      </p:sp>
      <p:sp>
        <p:nvSpPr>
          <p:cNvPr id="10" name="Rectangle 9">
            <a:extLst>
              <a:ext uri="{FF2B5EF4-FFF2-40B4-BE49-F238E27FC236}">
                <a16:creationId xmlns:a16="http://schemas.microsoft.com/office/drawing/2014/main" id="{B048D332-697E-8D36-EB0A-8470D23B10ED}"/>
              </a:ext>
            </a:extLst>
          </p:cNvPr>
          <p:cNvSpPr/>
          <p:nvPr/>
        </p:nvSpPr>
        <p:spPr>
          <a:xfrm>
            <a:off x="2620307" y="3667661"/>
            <a:ext cx="1065634" cy="408566"/>
          </a:xfrm>
          <a:prstGeom prst="rect">
            <a:avLst/>
          </a:pr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B</a:t>
            </a:r>
            <a:r>
              <a:rPr lang="en-IN" sz="1200" dirty="0"/>
              <a:t>ERT Algorithm</a:t>
            </a:r>
          </a:p>
        </p:txBody>
      </p:sp>
      <p:sp>
        <p:nvSpPr>
          <p:cNvPr id="16" name="Rectangle 15">
            <a:extLst>
              <a:ext uri="{FF2B5EF4-FFF2-40B4-BE49-F238E27FC236}">
                <a16:creationId xmlns:a16="http://schemas.microsoft.com/office/drawing/2014/main" id="{70DFB0DF-D1DD-9CD0-F57D-C1F29EC80AB0}"/>
              </a:ext>
            </a:extLst>
          </p:cNvPr>
          <p:cNvSpPr/>
          <p:nvPr/>
        </p:nvSpPr>
        <p:spPr>
          <a:xfrm>
            <a:off x="1386325" y="4467818"/>
            <a:ext cx="751599" cy="296649"/>
          </a:xfrm>
          <a:prstGeom prst="rect">
            <a:avLst/>
          </a:pr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Testing</a:t>
            </a:r>
          </a:p>
        </p:txBody>
      </p:sp>
      <p:sp>
        <p:nvSpPr>
          <p:cNvPr id="17" name="Rectangle 16">
            <a:extLst>
              <a:ext uri="{FF2B5EF4-FFF2-40B4-BE49-F238E27FC236}">
                <a16:creationId xmlns:a16="http://schemas.microsoft.com/office/drawing/2014/main" id="{4731071D-E457-93C6-6A0F-0BC80C57AD41}"/>
              </a:ext>
            </a:extLst>
          </p:cNvPr>
          <p:cNvSpPr/>
          <p:nvPr/>
        </p:nvSpPr>
        <p:spPr>
          <a:xfrm>
            <a:off x="2537537" y="4440216"/>
            <a:ext cx="1231174" cy="351026"/>
          </a:xfrm>
          <a:prstGeom prst="rect">
            <a:avLst/>
          </a:pr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Documentation</a:t>
            </a:r>
          </a:p>
        </p:txBody>
      </p:sp>
      <p:cxnSp>
        <p:nvCxnSpPr>
          <p:cNvPr id="19" name="Straight Arrow Connector 18">
            <a:extLst>
              <a:ext uri="{FF2B5EF4-FFF2-40B4-BE49-F238E27FC236}">
                <a16:creationId xmlns:a16="http://schemas.microsoft.com/office/drawing/2014/main" id="{EA6481A9-76F0-89DD-926B-FF4D4E76141E}"/>
              </a:ext>
            </a:extLst>
          </p:cNvPr>
          <p:cNvCxnSpPr>
            <a:cxnSpLocks/>
            <a:stCxn id="11" idx="3"/>
            <a:endCxn id="2" idx="1"/>
          </p:cNvCxnSpPr>
          <p:nvPr/>
        </p:nvCxnSpPr>
        <p:spPr>
          <a:xfrm flipV="1">
            <a:off x="2345209" y="3060328"/>
            <a:ext cx="275098"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96E6927A-6789-1856-7D6D-071AC31257FB}"/>
              </a:ext>
            </a:extLst>
          </p:cNvPr>
          <p:cNvCxnSpPr>
            <a:cxnSpLocks/>
            <a:stCxn id="2" idx="3"/>
            <a:endCxn id="3" idx="1"/>
          </p:cNvCxnSpPr>
          <p:nvPr/>
        </p:nvCxnSpPr>
        <p:spPr>
          <a:xfrm>
            <a:off x="3649969" y="3060328"/>
            <a:ext cx="3117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2C23C082-F06F-2B5E-0BEF-9DF41061F351}"/>
              </a:ext>
            </a:extLst>
          </p:cNvPr>
          <p:cNvCxnSpPr>
            <a:cxnSpLocks/>
            <a:stCxn id="3" idx="2"/>
            <a:endCxn id="4" idx="0"/>
          </p:cNvCxnSpPr>
          <p:nvPr/>
        </p:nvCxnSpPr>
        <p:spPr>
          <a:xfrm flipH="1">
            <a:off x="4503193" y="3287372"/>
            <a:ext cx="1" cy="3670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10BF58C8-714F-C036-0452-DD29BFEF4E0C}"/>
              </a:ext>
            </a:extLst>
          </p:cNvPr>
          <p:cNvCxnSpPr>
            <a:cxnSpLocks/>
            <a:stCxn id="4" idx="1"/>
            <a:endCxn id="10" idx="3"/>
          </p:cNvCxnSpPr>
          <p:nvPr/>
        </p:nvCxnSpPr>
        <p:spPr>
          <a:xfrm flipH="1" flipV="1">
            <a:off x="3685941" y="3871944"/>
            <a:ext cx="402484" cy="79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A64A2090-CB19-BEAF-3CFC-C83A2272A485}"/>
              </a:ext>
            </a:extLst>
          </p:cNvPr>
          <p:cNvCxnSpPr>
            <a:cxnSpLocks/>
            <a:stCxn id="10" idx="1"/>
            <a:endCxn id="8" idx="3"/>
          </p:cNvCxnSpPr>
          <p:nvPr/>
        </p:nvCxnSpPr>
        <p:spPr>
          <a:xfrm flipH="1">
            <a:off x="2301094" y="3871944"/>
            <a:ext cx="319213" cy="28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771AE538-4069-B21D-9348-48DDF8E0038A}"/>
              </a:ext>
            </a:extLst>
          </p:cNvPr>
          <p:cNvCxnSpPr>
            <a:cxnSpLocks/>
            <a:stCxn id="8" idx="2"/>
            <a:endCxn id="16" idx="0"/>
          </p:cNvCxnSpPr>
          <p:nvPr/>
        </p:nvCxnSpPr>
        <p:spPr>
          <a:xfrm flipH="1">
            <a:off x="1762125" y="4081000"/>
            <a:ext cx="6152" cy="3868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4024C915-B7F5-9A45-F9DF-9E5FADA75360}"/>
              </a:ext>
            </a:extLst>
          </p:cNvPr>
          <p:cNvCxnSpPr>
            <a:cxnSpLocks/>
            <a:stCxn id="16" idx="3"/>
            <a:endCxn id="17" idx="1"/>
          </p:cNvCxnSpPr>
          <p:nvPr/>
        </p:nvCxnSpPr>
        <p:spPr>
          <a:xfrm flipV="1">
            <a:off x="2137924" y="4615729"/>
            <a:ext cx="399613" cy="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4" name="Rectangle 83">
            <a:extLst>
              <a:ext uri="{FF2B5EF4-FFF2-40B4-BE49-F238E27FC236}">
                <a16:creationId xmlns:a16="http://schemas.microsoft.com/office/drawing/2014/main" id="{A7BB7317-2847-F465-3205-5C99618FAE19}"/>
              </a:ext>
            </a:extLst>
          </p:cNvPr>
          <p:cNvSpPr/>
          <p:nvPr/>
        </p:nvSpPr>
        <p:spPr>
          <a:xfrm>
            <a:off x="6006089" y="2828978"/>
            <a:ext cx="1232020" cy="1130806"/>
          </a:xfrm>
          <a:prstGeom prst="rect">
            <a:avLst/>
          </a:prstGeom>
          <a:no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8CA5DC49-26B1-C942-84AF-6F2081A4AB18}"/>
              </a:ext>
            </a:extLst>
          </p:cNvPr>
          <p:cNvSpPr txBox="1"/>
          <p:nvPr/>
        </p:nvSpPr>
        <p:spPr>
          <a:xfrm>
            <a:off x="1079582" y="5026250"/>
            <a:ext cx="4560201" cy="954107"/>
          </a:xfrm>
          <a:prstGeom prst="rect">
            <a:avLst/>
          </a:prstGeom>
          <a:noFill/>
        </p:spPr>
        <p:txBody>
          <a:bodyPr wrap="square" rtlCol="0">
            <a:spAutoFit/>
          </a:bodyPr>
          <a:lstStyle/>
          <a:p>
            <a:pPr algn="just"/>
            <a:r>
              <a:rPr lang="en-US" sz="1400" dirty="0"/>
              <a:t>The system utilizes BERT for sentiment analysis, fine-tuned across multiple domains. We employ a pipeline that preprocesses input data, tags it by domain, and feeds it into the BERT model for analysis.</a:t>
            </a:r>
            <a:endParaRPr lang="en-IN" sz="1400" dirty="0"/>
          </a:p>
        </p:txBody>
      </p:sp>
      <p:pic>
        <p:nvPicPr>
          <p:cNvPr id="1026" name="Picture 2">
            <a:extLst>
              <a:ext uri="{FF2B5EF4-FFF2-40B4-BE49-F238E27FC236}">
                <a16:creationId xmlns:a16="http://schemas.microsoft.com/office/drawing/2014/main" id="{1AFE168D-3197-BF0E-BE37-55D91BEBC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314" y="2992428"/>
            <a:ext cx="787632" cy="78763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CCDD36A8-3397-9261-1A62-4AB921060DED}"/>
              </a:ext>
            </a:extLst>
          </p:cNvPr>
          <p:cNvSpPr/>
          <p:nvPr/>
        </p:nvSpPr>
        <p:spPr>
          <a:xfrm>
            <a:off x="7545158" y="2820841"/>
            <a:ext cx="2973392" cy="1130806"/>
          </a:xfrm>
          <a:prstGeom prst="rect">
            <a:avLst/>
          </a:prstGeom>
          <a:no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497A7AC6-AB71-0259-4BF3-009D7647DE1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740083" y="2987968"/>
            <a:ext cx="655627" cy="703160"/>
          </a:xfrm>
          <a:prstGeom prst="rect">
            <a:avLst/>
          </a:prstGeom>
        </p:spPr>
      </p:pic>
      <p:pic>
        <p:nvPicPr>
          <p:cNvPr id="1028" name="Picture 4" descr="Brand assets - Hugging Face">
            <a:extLst>
              <a:ext uri="{FF2B5EF4-FFF2-40B4-BE49-F238E27FC236}">
                <a16:creationId xmlns:a16="http://schemas.microsoft.com/office/drawing/2014/main" id="{95D80B0F-6F96-D7E4-F46B-7D1ADA6AAA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0707" y="3145239"/>
            <a:ext cx="1812846" cy="48200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2CA03E2C-C313-7716-D981-4D4A6EE56D0C}"/>
              </a:ext>
            </a:extLst>
          </p:cNvPr>
          <p:cNvSpPr/>
          <p:nvPr/>
        </p:nvSpPr>
        <p:spPr>
          <a:xfrm>
            <a:off x="6006089" y="4225839"/>
            <a:ext cx="1595762" cy="1130806"/>
          </a:xfrm>
          <a:prstGeom prst="rect">
            <a:avLst/>
          </a:prstGeom>
          <a:no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descr="Api Logo Images – Browse 4,530 Stock Photos, Vectors, and Video | Adobe  Stock">
            <a:extLst>
              <a:ext uri="{FF2B5EF4-FFF2-40B4-BE49-F238E27FC236}">
                <a16:creationId xmlns:a16="http://schemas.microsoft.com/office/drawing/2014/main" id="{EB540469-5E75-4D15-6183-EEBC96903D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998" t="15440" r="9190" b="19843"/>
          <a:stretch/>
        </p:blipFill>
        <p:spPr bwMode="auto">
          <a:xfrm>
            <a:off x="6149625" y="4467818"/>
            <a:ext cx="761017" cy="605627"/>
          </a:xfrm>
          <a:prstGeom prst="rect">
            <a:avLst/>
          </a:prstGeom>
          <a:noFill/>
          <a:extLst>
            <a:ext uri="{909E8E84-426E-40DD-AFC4-6F175D3DCCD1}">
              <a14:hiddenFill xmlns:a14="http://schemas.microsoft.com/office/drawing/2010/main">
                <a:solidFill>
                  <a:srgbClr val="FFFFFF"/>
                </a:solidFill>
              </a14:hiddenFill>
            </a:ext>
          </a:extLst>
        </p:spPr>
      </p:pic>
      <p:sp>
        <p:nvSpPr>
          <p:cNvPr id="24" name="AutoShape 8" descr="Download Amazon Database (RDS) Logo Vector SVG, EPS, PDF, Ai and PNG (1.11  KB) Free">
            <a:extLst>
              <a:ext uri="{FF2B5EF4-FFF2-40B4-BE49-F238E27FC236}">
                <a16:creationId xmlns:a16="http://schemas.microsoft.com/office/drawing/2014/main" id="{1CB8F5D5-2887-EF33-7AD4-DF680F10E9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Database Logo Images – Browse 60,621 Stock Photos, Vectors, and Video |  Adobe Stock">
            <a:extLst>
              <a:ext uri="{FF2B5EF4-FFF2-40B4-BE49-F238E27FC236}">
                <a16:creationId xmlns:a16="http://schemas.microsoft.com/office/drawing/2014/main" id="{35862F38-F717-5A9B-C9B5-EC9D59D686C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218" t="16512" r="18034" b="20423"/>
          <a:stretch/>
        </p:blipFill>
        <p:spPr bwMode="auto">
          <a:xfrm>
            <a:off x="6976983" y="4433056"/>
            <a:ext cx="599930" cy="63322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A167B0BC-9A7D-9925-09B7-85B833E58BF1}"/>
              </a:ext>
            </a:extLst>
          </p:cNvPr>
          <p:cNvSpPr/>
          <p:nvPr/>
        </p:nvSpPr>
        <p:spPr>
          <a:xfrm>
            <a:off x="7946350" y="4225839"/>
            <a:ext cx="2572199" cy="1130806"/>
          </a:xfrm>
          <a:prstGeom prst="rect">
            <a:avLst/>
          </a:prstGeom>
          <a:no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8">
            <a:extLst>
              <a:ext uri="{FF2B5EF4-FFF2-40B4-BE49-F238E27FC236}">
                <a16:creationId xmlns:a16="http://schemas.microsoft.com/office/drawing/2014/main" id="{604F7E2A-5534-C98F-21F1-BEB1DB496BE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8254089" y="4433056"/>
            <a:ext cx="835996" cy="745708"/>
          </a:xfrm>
          <a:prstGeom prst="rect">
            <a:avLst/>
          </a:prstGeom>
        </p:spPr>
      </p:pic>
      <p:pic>
        <p:nvPicPr>
          <p:cNvPr id="1042" name="Picture 18" descr="Tools And Frameworks - Django Framework Logo - Free Transparent PNG  Download - PNGkey">
            <a:extLst>
              <a:ext uri="{FF2B5EF4-FFF2-40B4-BE49-F238E27FC236}">
                <a16:creationId xmlns:a16="http://schemas.microsoft.com/office/drawing/2014/main" id="{C485EFB4-2CED-360F-DE6F-3241C5EB29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99128" y="4323941"/>
            <a:ext cx="1127020" cy="934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01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C4C749-868D-8233-FEAB-3B62D0917FB2}"/>
              </a:ext>
            </a:extLst>
          </p:cNvPr>
          <p:cNvSpPr/>
          <p:nvPr/>
        </p:nvSpPr>
        <p:spPr>
          <a:xfrm>
            <a:off x="737420" y="884903"/>
            <a:ext cx="10725026" cy="5296022"/>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55EA7ED-AE1D-9549-76EA-E9E21713EACC}"/>
              </a:ext>
            </a:extLst>
          </p:cNvPr>
          <p:cNvSpPr txBox="1"/>
          <p:nvPr/>
        </p:nvSpPr>
        <p:spPr>
          <a:xfrm>
            <a:off x="1834069" y="2933658"/>
            <a:ext cx="3852909" cy="2000548"/>
          </a:xfrm>
          <a:prstGeom prst="rect">
            <a:avLst/>
          </a:prstGeom>
          <a:noFill/>
        </p:spPr>
        <p:txBody>
          <a:bodyPr wrap="square" rtlCol="0">
            <a:spAutoFit/>
          </a:bodyPr>
          <a:lstStyle/>
          <a:p>
            <a:r>
              <a:rPr lang="en-IN" sz="2400" b="1" dirty="0">
                <a:solidFill>
                  <a:schemeClr val="accent5">
                    <a:lumMod val="75000"/>
                  </a:schemeClr>
                </a:solidFill>
              </a:rPr>
              <a:t>Completed Tasks</a:t>
            </a:r>
            <a:r>
              <a:rPr lang="en-IN" sz="2400" dirty="0">
                <a:solidFill>
                  <a:schemeClr val="accent5">
                    <a:lumMod val="75000"/>
                  </a:schemeClr>
                </a:solidFill>
              </a:rPr>
              <a:t>:</a:t>
            </a:r>
          </a:p>
          <a:p>
            <a:pPr marL="342900" indent="-342900">
              <a:buFont typeface="Wingdings" panose="05000000000000000000" pitchFamily="2" charset="2"/>
              <a:buChar char="ü"/>
            </a:pPr>
            <a:r>
              <a:rPr lang="en-IN" sz="2000" dirty="0"/>
              <a:t>PPT created</a:t>
            </a:r>
          </a:p>
          <a:p>
            <a:pPr marL="342900" indent="-342900">
              <a:buFont typeface="Wingdings" panose="05000000000000000000" pitchFamily="2" charset="2"/>
              <a:buChar char="ü"/>
            </a:pPr>
            <a:r>
              <a:rPr lang="en-IN" sz="2000" dirty="0"/>
              <a:t>Base Paper Found</a:t>
            </a:r>
          </a:p>
          <a:p>
            <a:pPr marL="342900" indent="-342900">
              <a:buFont typeface="Wingdings" panose="05000000000000000000" pitchFamily="2" charset="2"/>
              <a:buChar char="ü"/>
            </a:pPr>
            <a:r>
              <a:rPr lang="en-IN" sz="2000" dirty="0"/>
              <a:t>Research Papers Collected</a:t>
            </a:r>
          </a:p>
          <a:p>
            <a:pPr marL="342900" indent="-342900">
              <a:buFont typeface="Wingdings" panose="05000000000000000000" pitchFamily="2" charset="2"/>
              <a:buChar char="ü"/>
            </a:pPr>
            <a:r>
              <a:rPr lang="en-IN" sz="2000" dirty="0"/>
              <a:t>Literature Survey</a:t>
            </a:r>
          </a:p>
          <a:p>
            <a:pPr marL="342900" indent="-342900">
              <a:buFont typeface="Wingdings" panose="05000000000000000000" pitchFamily="2" charset="2"/>
              <a:buChar char="ü"/>
            </a:pPr>
            <a:r>
              <a:rPr lang="en-IN" sz="2000" dirty="0"/>
              <a:t>Literature Paper</a:t>
            </a:r>
          </a:p>
        </p:txBody>
      </p:sp>
      <p:sp>
        <p:nvSpPr>
          <p:cNvPr id="10" name="TextBox 9">
            <a:extLst>
              <a:ext uri="{FF2B5EF4-FFF2-40B4-BE49-F238E27FC236}">
                <a16:creationId xmlns:a16="http://schemas.microsoft.com/office/drawing/2014/main" id="{61623205-B760-CCDE-D233-1CD8CD46FF0E}"/>
              </a:ext>
            </a:extLst>
          </p:cNvPr>
          <p:cNvSpPr txBox="1"/>
          <p:nvPr/>
        </p:nvSpPr>
        <p:spPr>
          <a:xfrm>
            <a:off x="4493543" y="1870684"/>
            <a:ext cx="3204911" cy="707886"/>
          </a:xfrm>
          <a:prstGeom prst="rect">
            <a:avLst/>
          </a:prstGeom>
          <a:noFill/>
        </p:spPr>
        <p:txBody>
          <a:bodyPr wrap="square" rtlCol="0">
            <a:spAutoFit/>
          </a:bodyPr>
          <a:lstStyle/>
          <a:p>
            <a:r>
              <a:rPr lang="en-IN" sz="4000" b="1" dirty="0">
                <a:solidFill>
                  <a:schemeClr val="accent2">
                    <a:lumMod val="75000"/>
                  </a:schemeClr>
                </a:solidFill>
                <a:latin typeface="+mj-lt"/>
              </a:rPr>
              <a:t>Progress so Far</a:t>
            </a:r>
          </a:p>
        </p:txBody>
      </p:sp>
      <p:sp>
        <p:nvSpPr>
          <p:cNvPr id="3" name="TextBox 2">
            <a:extLst>
              <a:ext uri="{FF2B5EF4-FFF2-40B4-BE49-F238E27FC236}">
                <a16:creationId xmlns:a16="http://schemas.microsoft.com/office/drawing/2014/main" id="{D0979276-39CB-5541-28B0-D18467C098AC}"/>
              </a:ext>
            </a:extLst>
          </p:cNvPr>
          <p:cNvSpPr txBox="1"/>
          <p:nvPr/>
        </p:nvSpPr>
        <p:spPr>
          <a:xfrm>
            <a:off x="6095998" y="2921168"/>
            <a:ext cx="4369457" cy="1692771"/>
          </a:xfrm>
          <a:prstGeom prst="rect">
            <a:avLst/>
          </a:prstGeom>
          <a:noFill/>
        </p:spPr>
        <p:txBody>
          <a:bodyPr wrap="square" rtlCol="0">
            <a:spAutoFit/>
          </a:bodyPr>
          <a:lstStyle/>
          <a:p>
            <a:r>
              <a:rPr lang="en-IN" sz="2400" b="1" dirty="0">
                <a:solidFill>
                  <a:schemeClr val="accent5">
                    <a:lumMod val="75000"/>
                  </a:schemeClr>
                </a:solidFill>
              </a:rPr>
              <a:t>Milestones Achieved</a:t>
            </a:r>
            <a:r>
              <a:rPr lang="en-IN" sz="2400" dirty="0">
                <a:solidFill>
                  <a:schemeClr val="accent5">
                    <a:lumMod val="75000"/>
                  </a:schemeClr>
                </a:solidFill>
              </a:rPr>
              <a:t>:</a:t>
            </a:r>
          </a:p>
          <a:p>
            <a:pPr marL="342900" indent="-342900">
              <a:buFont typeface="Wingdings" panose="05000000000000000000" pitchFamily="2" charset="2"/>
              <a:buChar char="ü"/>
            </a:pPr>
            <a:r>
              <a:rPr lang="en-IN" sz="2000" dirty="0"/>
              <a:t>Decided algorithm</a:t>
            </a:r>
          </a:p>
          <a:p>
            <a:pPr marL="342900" indent="-342900">
              <a:buFont typeface="Wingdings" panose="05000000000000000000" pitchFamily="2" charset="2"/>
              <a:buChar char="ü"/>
            </a:pPr>
            <a:r>
              <a:rPr lang="en-IN" sz="2000" dirty="0"/>
              <a:t>Found dataset websites</a:t>
            </a:r>
          </a:p>
          <a:p>
            <a:pPr marL="342900" indent="-342900">
              <a:buFont typeface="Wingdings" panose="05000000000000000000" pitchFamily="2" charset="2"/>
              <a:buChar char="ü"/>
            </a:pPr>
            <a:r>
              <a:rPr lang="en-IN" sz="2000" dirty="0"/>
              <a:t>Studied NLP techniques</a:t>
            </a:r>
          </a:p>
          <a:p>
            <a:pPr marL="342900" indent="-342900">
              <a:buFont typeface="Wingdings" panose="05000000000000000000" pitchFamily="2" charset="2"/>
              <a:buChar char="ü"/>
            </a:pPr>
            <a:r>
              <a:rPr lang="en-IN" sz="2000" dirty="0"/>
              <a:t>Understood NLP applications</a:t>
            </a:r>
          </a:p>
        </p:txBody>
      </p:sp>
      <p:pic>
        <p:nvPicPr>
          <p:cNvPr id="4" name="Picture 3">
            <a:extLst>
              <a:ext uri="{FF2B5EF4-FFF2-40B4-BE49-F238E27FC236}">
                <a16:creationId xmlns:a16="http://schemas.microsoft.com/office/drawing/2014/main" id="{9BA1450E-5D47-95A5-E30F-B42EB2AE49D9}"/>
              </a:ext>
            </a:extLst>
          </p:cNvPr>
          <p:cNvPicPr>
            <a:picLocks noChangeAspect="1"/>
          </p:cNvPicPr>
          <p:nvPr/>
        </p:nvPicPr>
        <p:blipFill>
          <a:blip r:embed="rId2">
            <a:extLst>
              <a:ext uri="{28A0092B-C50C-407E-A947-70E740481C1C}">
                <a14:useLocalDpi xmlns:a14="http://schemas.microsoft.com/office/drawing/2010/main" val="0"/>
              </a:ext>
            </a:extLst>
          </a:blip>
          <a:srcRect t="20698" b="16352"/>
          <a:stretch/>
        </p:blipFill>
        <p:spPr>
          <a:xfrm>
            <a:off x="2008761" y="489446"/>
            <a:ext cx="8174476" cy="1293794"/>
          </a:xfrm>
          <a:prstGeom prst="rect">
            <a:avLst/>
          </a:prstGeom>
          <a:ln w="9525">
            <a:solidFill>
              <a:schemeClr val="tx1"/>
            </a:solidFill>
          </a:ln>
        </p:spPr>
      </p:pic>
    </p:spTree>
    <p:extLst>
      <p:ext uri="{BB962C8B-B14F-4D97-AF65-F5344CB8AC3E}">
        <p14:creationId xmlns:p14="http://schemas.microsoft.com/office/powerpoint/2010/main" val="3106111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C4C749-868D-8233-FEAB-3B62D0917FB2}"/>
              </a:ext>
            </a:extLst>
          </p:cNvPr>
          <p:cNvSpPr/>
          <p:nvPr/>
        </p:nvSpPr>
        <p:spPr>
          <a:xfrm>
            <a:off x="737420" y="884903"/>
            <a:ext cx="10725026" cy="5296022"/>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55EA7ED-AE1D-9549-76EA-E9E21713EACC}"/>
              </a:ext>
            </a:extLst>
          </p:cNvPr>
          <p:cNvSpPr txBox="1"/>
          <p:nvPr/>
        </p:nvSpPr>
        <p:spPr>
          <a:xfrm>
            <a:off x="1834069" y="2933658"/>
            <a:ext cx="3852909" cy="1692771"/>
          </a:xfrm>
          <a:prstGeom prst="rect">
            <a:avLst/>
          </a:prstGeom>
          <a:noFill/>
        </p:spPr>
        <p:txBody>
          <a:bodyPr wrap="square" rtlCol="0">
            <a:spAutoFit/>
          </a:bodyPr>
          <a:lstStyle/>
          <a:p>
            <a:r>
              <a:rPr lang="en-IN" sz="2400" b="1" dirty="0">
                <a:solidFill>
                  <a:schemeClr val="accent5">
                    <a:lumMod val="75000"/>
                  </a:schemeClr>
                </a:solidFill>
              </a:rPr>
              <a:t>Ongoing Work</a:t>
            </a:r>
            <a:r>
              <a:rPr lang="en-IN" sz="2400" dirty="0">
                <a:solidFill>
                  <a:schemeClr val="accent5">
                    <a:lumMod val="75000"/>
                  </a:schemeClr>
                </a:solidFill>
              </a:rPr>
              <a:t>:</a:t>
            </a:r>
          </a:p>
          <a:p>
            <a:pPr marL="342900" indent="-342900">
              <a:buFont typeface="Wingdings" panose="05000000000000000000" pitchFamily="2" charset="2"/>
              <a:buChar char="ü"/>
            </a:pPr>
            <a:r>
              <a:rPr lang="en-IN" sz="2000" dirty="0"/>
              <a:t>Literature review paper</a:t>
            </a:r>
          </a:p>
          <a:p>
            <a:pPr marL="342900" indent="-342900">
              <a:buFont typeface="Wingdings" panose="05000000000000000000" pitchFamily="2" charset="2"/>
              <a:buChar char="ü"/>
            </a:pPr>
            <a:r>
              <a:rPr lang="en-IN" sz="2000" dirty="0"/>
              <a:t>Understanding BERT algorithm</a:t>
            </a:r>
          </a:p>
          <a:p>
            <a:pPr marL="342900" indent="-342900">
              <a:buFont typeface="Wingdings" panose="05000000000000000000" pitchFamily="2" charset="2"/>
              <a:buChar char="ü"/>
            </a:pPr>
            <a:r>
              <a:rPr lang="en-IN" sz="2000" dirty="0"/>
              <a:t>Understanding NLP techniques</a:t>
            </a:r>
          </a:p>
          <a:p>
            <a:pPr marL="342900" indent="-342900">
              <a:buFont typeface="Wingdings" panose="05000000000000000000" pitchFamily="2" charset="2"/>
              <a:buChar char="ü"/>
            </a:pPr>
            <a:r>
              <a:rPr lang="en-IN" sz="2000" dirty="0"/>
              <a:t>Literature survey</a:t>
            </a:r>
          </a:p>
        </p:txBody>
      </p:sp>
      <p:sp>
        <p:nvSpPr>
          <p:cNvPr id="10" name="TextBox 9">
            <a:extLst>
              <a:ext uri="{FF2B5EF4-FFF2-40B4-BE49-F238E27FC236}">
                <a16:creationId xmlns:a16="http://schemas.microsoft.com/office/drawing/2014/main" id="{61623205-B760-CCDE-D233-1CD8CD46FF0E}"/>
              </a:ext>
            </a:extLst>
          </p:cNvPr>
          <p:cNvSpPr txBox="1"/>
          <p:nvPr/>
        </p:nvSpPr>
        <p:spPr>
          <a:xfrm>
            <a:off x="4493543" y="1870684"/>
            <a:ext cx="3075329" cy="707886"/>
          </a:xfrm>
          <a:prstGeom prst="rect">
            <a:avLst/>
          </a:prstGeom>
          <a:noFill/>
        </p:spPr>
        <p:txBody>
          <a:bodyPr wrap="square" rtlCol="0">
            <a:spAutoFit/>
          </a:bodyPr>
          <a:lstStyle/>
          <a:p>
            <a:r>
              <a:rPr lang="en-IN" sz="4000" b="1" dirty="0">
                <a:solidFill>
                  <a:schemeClr val="accent2">
                    <a:lumMod val="75000"/>
                  </a:schemeClr>
                </a:solidFill>
                <a:latin typeface="+mj-lt"/>
              </a:rPr>
              <a:t>Current Status</a:t>
            </a:r>
          </a:p>
        </p:txBody>
      </p:sp>
      <p:sp>
        <p:nvSpPr>
          <p:cNvPr id="3" name="TextBox 2">
            <a:extLst>
              <a:ext uri="{FF2B5EF4-FFF2-40B4-BE49-F238E27FC236}">
                <a16:creationId xmlns:a16="http://schemas.microsoft.com/office/drawing/2014/main" id="{D0979276-39CB-5541-28B0-D18467C098AC}"/>
              </a:ext>
            </a:extLst>
          </p:cNvPr>
          <p:cNvSpPr txBox="1"/>
          <p:nvPr/>
        </p:nvSpPr>
        <p:spPr>
          <a:xfrm>
            <a:off x="6095998" y="2921168"/>
            <a:ext cx="4369457" cy="1384995"/>
          </a:xfrm>
          <a:prstGeom prst="rect">
            <a:avLst/>
          </a:prstGeom>
          <a:noFill/>
        </p:spPr>
        <p:txBody>
          <a:bodyPr wrap="square" rtlCol="0">
            <a:spAutoFit/>
          </a:bodyPr>
          <a:lstStyle/>
          <a:p>
            <a:r>
              <a:rPr lang="en-IN" sz="2400" b="1" dirty="0">
                <a:solidFill>
                  <a:schemeClr val="accent5">
                    <a:lumMod val="75000"/>
                  </a:schemeClr>
                </a:solidFill>
              </a:rPr>
              <a:t>Challenges Faced</a:t>
            </a:r>
            <a:r>
              <a:rPr lang="en-IN" sz="2400" dirty="0">
                <a:solidFill>
                  <a:schemeClr val="accent5">
                    <a:lumMod val="75000"/>
                  </a:schemeClr>
                </a:solidFill>
              </a:rPr>
              <a:t>:</a:t>
            </a:r>
          </a:p>
          <a:p>
            <a:pPr marL="342900" indent="-342900">
              <a:buFont typeface="Wingdings" panose="05000000000000000000" pitchFamily="2" charset="2"/>
              <a:buChar char="ü"/>
            </a:pPr>
            <a:r>
              <a:rPr lang="en-IN" sz="2000" dirty="0"/>
              <a:t>Decision of algorithm</a:t>
            </a:r>
          </a:p>
          <a:p>
            <a:pPr marL="342900" indent="-342900">
              <a:buFont typeface="Wingdings" panose="05000000000000000000" pitchFamily="2" charset="2"/>
              <a:buChar char="ü"/>
            </a:pPr>
            <a:r>
              <a:rPr lang="en-IN" sz="2000" dirty="0"/>
              <a:t>Finding dataset</a:t>
            </a:r>
          </a:p>
          <a:p>
            <a:pPr marL="342900" indent="-342900">
              <a:buFont typeface="Wingdings" panose="05000000000000000000" pitchFamily="2" charset="2"/>
              <a:buChar char="ü"/>
            </a:pPr>
            <a:r>
              <a:rPr lang="en-IN" sz="2000" dirty="0"/>
              <a:t>Decision for base paper</a:t>
            </a:r>
          </a:p>
        </p:txBody>
      </p:sp>
      <p:pic>
        <p:nvPicPr>
          <p:cNvPr id="4" name="Picture 3">
            <a:extLst>
              <a:ext uri="{FF2B5EF4-FFF2-40B4-BE49-F238E27FC236}">
                <a16:creationId xmlns:a16="http://schemas.microsoft.com/office/drawing/2014/main" id="{9BA1450E-5D47-95A5-E30F-B42EB2AE49D9}"/>
              </a:ext>
            </a:extLst>
          </p:cNvPr>
          <p:cNvPicPr>
            <a:picLocks noChangeAspect="1"/>
          </p:cNvPicPr>
          <p:nvPr/>
        </p:nvPicPr>
        <p:blipFill>
          <a:blip r:embed="rId2">
            <a:extLst>
              <a:ext uri="{28A0092B-C50C-407E-A947-70E740481C1C}">
                <a14:useLocalDpi xmlns:a14="http://schemas.microsoft.com/office/drawing/2010/main" val="0"/>
              </a:ext>
            </a:extLst>
          </a:blip>
          <a:srcRect t="20698" b="16352"/>
          <a:stretch/>
        </p:blipFill>
        <p:spPr>
          <a:xfrm>
            <a:off x="2008761" y="489446"/>
            <a:ext cx="8174476" cy="1293794"/>
          </a:xfrm>
          <a:prstGeom prst="rect">
            <a:avLst/>
          </a:prstGeom>
          <a:ln w="9525">
            <a:solidFill>
              <a:schemeClr val="tx1"/>
            </a:solidFill>
          </a:ln>
        </p:spPr>
      </p:pic>
    </p:spTree>
    <p:extLst>
      <p:ext uri="{BB962C8B-B14F-4D97-AF65-F5344CB8AC3E}">
        <p14:creationId xmlns:p14="http://schemas.microsoft.com/office/powerpoint/2010/main" val="850620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C4C749-868D-8233-FEAB-3B62D0917FB2}"/>
              </a:ext>
            </a:extLst>
          </p:cNvPr>
          <p:cNvSpPr/>
          <p:nvPr/>
        </p:nvSpPr>
        <p:spPr>
          <a:xfrm>
            <a:off x="737420" y="884903"/>
            <a:ext cx="10725026" cy="5296022"/>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8464A6B-D7B5-73AF-64E9-B31558EF2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 y="385302"/>
            <a:ext cx="8667750" cy="1409700"/>
          </a:xfrm>
          <a:prstGeom prst="rect">
            <a:avLst/>
          </a:prstGeom>
        </p:spPr>
      </p:pic>
      <p:sp>
        <p:nvSpPr>
          <p:cNvPr id="6" name="TextBox 5">
            <a:extLst>
              <a:ext uri="{FF2B5EF4-FFF2-40B4-BE49-F238E27FC236}">
                <a16:creationId xmlns:a16="http://schemas.microsoft.com/office/drawing/2014/main" id="{10F6A903-2681-C149-11DA-FEF031DB9A76}"/>
              </a:ext>
            </a:extLst>
          </p:cNvPr>
          <p:cNvSpPr txBox="1"/>
          <p:nvPr/>
        </p:nvSpPr>
        <p:spPr>
          <a:xfrm>
            <a:off x="4720527" y="2003809"/>
            <a:ext cx="2750945" cy="707886"/>
          </a:xfrm>
          <a:prstGeom prst="rect">
            <a:avLst/>
          </a:prstGeom>
          <a:noFill/>
        </p:spPr>
        <p:txBody>
          <a:bodyPr wrap="square" rtlCol="0">
            <a:spAutoFit/>
          </a:bodyPr>
          <a:lstStyle/>
          <a:p>
            <a:pPr algn="ctr"/>
            <a:r>
              <a:rPr lang="en-IN" sz="4000" b="1"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Future Work</a:t>
            </a:r>
          </a:p>
        </p:txBody>
      </p:sp>
      <p:sp>
        <p:nvSpPr>
          <p:cNvPr id="11" name="Rectangle 10">
            <a:extLst>
              <a:ext uri="{FF2B5EF4-FFF2-40B4-BE49-F238E27FC236}">
                <a16:creationId xmlns:a16="http://schemas.microsoft.com/office/drawing/2014/main" id="{88AA5CDD-8FC6-6389-4222-5E31DA2BAAD8}"/>
              </a:ext>
            </a:extLst>
          </p:cNvPr>
          <p:cNvSpPr/>
          <p:nvPr/>
        </p:nvSpPr>
        <p:spPr>
          <a:xfrm>
            <a:off x="1294457" y="2711695"/>
            <a:ext cx="4546600" cy="3128666"/>
          </a:xfrm>
          <a:prstGeom prst="rect">
            <a:avLst/>
          </a:prstGeom>
          <a:no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C5DA225-8DBC-A555-55C0-86F06041A5B7}"/>
              </a:ext>
            </a:extLst>
          </p:cNvPr>
          <p:cNvSpPr/>
          <p:nvPr/>
        </p:nvSpPr>
        <p:spPr>
          <a:xfrm>
            <a:off x="6191662" y="2711695"/>
            <a:ext cx="4705880" cy="3128666"/>
          </a:xfrm>
          <a:prstGeom prst="rect">
            <a:avLst/>
          </a:prstGeom>
          <a:no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43D61583-AA93-6AC9-1E52-FE7168093B19}"/>
              </a:ext>
            </a:extLst>
          </p:cNvPr>
          <p:cNvSpPr txBox="1"/>
          <p:nvPr/>
        </p:nvSpPr>
        <p:spPr>
          <a:xfrm>
            <a:off x="1569924" y="3352643"/>
            <a:ext cx="4271133" cy="2246769"/>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Calibri Light" panose="020F0302020204030204" pitchFamily="34" charset="0"/>
                <a:ea typeface="Calibri Light" panose="020F0302020204030204" pitchFamily="34" charset="0"/>
                <a:cs typeface="Calibri Light" panose="020F0302020204030204" pitchFamily="34" charset="0"/>
              </a:rPr>
              <a:t>NLP</a:t>
            </a:r>
          </a:p>
          <a:p>
            <a:pPr marL="342900" indent="-342900">
              <a:buFont typeface="Arial" panose="020B0604020202020204" pitchFamily="34" charset="0"/>
              <a:buChar char="•"/>
            </a:pPr>
            <a:r>
              <a:rPr lang="en-IN" sz="2000" b="1" dirty="0">
                <a:latin typeface="Calibri Light" panose="020F0302020204030204" pitchFamily="34" charset="0"/>
                <a:ea typeface="Calibri Light" panose="020F0302020204030204" pitchFamily="34" charset="0"/>
                <a:cs typeface="Calibri Light" panose="020F0302020204030204" pitchFamily="34" charset="0"/>
              </a:rPr>
              <a:t>Machine Learning</a:t>
            </a:r>
          </a:p>
          <a:p>
            <a:pPr marL="342900" indent="-342900">
              <a:buFont typeface="Arial" panose="020B0604020202020204" pitchFamily="34" charset="0"/>
              <a:buChar char="•"/>
            </a:pPr>
            <a:r>
              <a:rPr lang="en-IN" sz="2000" b="1" dirty="0">
                <a:latin typeface="Calibri Light" panose="020F0302020204030204" pitchFamily="34" charset="0"/>
                <a:ea typeface="Calibri Light" panose="020F0302020204030204" pitchFamily="34" charset="0"/>
                <a:cs typeface="Calibri Light" panose="020F0302020204030204" pitchFamily="34" charset="0"/>
              </a:rPr>
              <a:t>Database Management</a:t>
            </a:r>
          </a:p>
          <a:p>
            <a:pPr marL="342900" indent="-342900">
              <a:buFont typeface="Arial" panose="020B0604020202020204" pitchFamily="34" charset="0"/>
              <a:buChar char="•"/>
            </a:pPr>
            <a:r>
              <a:rPr lang="en-IN" sz="2000" b="1" dirty="0">
                <a:latin typeface="Calibri Light" panose="020F0302020204030204" pitchFamily="34" charset="0"/>
                <a:ea typeface="Calibri Light" panose="020F0302020204030204" pitchFamily="34" charset="0"/>
                <a:cs typeface="Calibri Light" panose="020F0302020204030204" pitchFamily="34" charset="0"/>
              </a:rPr>
              <a:t>Bidirectional encoder</a:t>
            </a:r>
          </a:p>
          <a:p>
            <a:pPr marL="342900" indent="-342900">
              <a:buFont typeface="Arial" panose="020B0604020202020204" pitchFamily="34" charset="0"/>
              <a:buChar char="•"/>
            </a:pPr>
            <a:r>
              <a:rPr lang="en-IN" sz="2000" b="1" dirty="0">
                <a:latin typeface="Calibri Light" panose="020F0302020204030204" pitchFamily="34" charset="0"/>
                <a:ea typeface="Calibri Light" panose="020F0302020204030204" pitchFamily="34" charset="0"/>
                <a:cs typeface="Calibri Light" panose="020F0302020204030204" pitchFamily="34" charset="0"/>
              </a:rPr>
              <a:t>API Integration</a:t>
            </a:r>
          </a:p>
          <a:p>
            <a:pPr marL="342900" indent="-342900">
              <a:buFont typeface="Arial" panose="020B0604020202020204" pitchFamily="34" charset="0"/>
              <a:buChar char="•"/>
            </a:pPr>
            <a:r>
              <a:rPr lang="en-IN" sz="2000" b="1" dirty="0">
                <a:latin typeface="Calibri Light" panose="020F0302020204030204" pitchFamily="34" charset="0"/>
                <a:ea typeface="Calibri Light" panose="020F0302020204030204" pitchFamily="34" charset="0"/>
                <a:cs typeface="Calibri Light" panose="020F0302020204030204" pitchFamily="34" charset="0"/>
              </a:rPr>
              <a:t>Testing</a:t>
            </a:r>
          </a:p>
          <a:p>
            <a:pPr marL="342900" indent="-342900">
              <a:buFont typeface="Arial" panose="020B0604020202020204" pitchFamily="34" charset="0"/>
              <a:buChar char="•"/>
            </a:pPr>
            <a:r>
              <a:rPr lang="en-IN" sz="2000" b="1" dirty="0">
                <a:latin typeface="Calibri Light" panose="020F0302020204030204" pitchFamily="34" charset="0"/>
                <a:ea typeface="Calibri Light" panose="020F0302020204030204" pitchFamily="34" charset="0"/>
                <a:cs typeface="Calibri Light" panose="020F0302020204030204" pitchFamily="34" charset="0"/>
              </a:rPr>
              <a:t>Deployment</a:t>
            </a:r>
          </a:p>
        </p:txBody>
      </p:sp>
      <p:sp>
        <p:nvSpPr>
          <p:cNvPr id="14" name="TextBox 13">
            <a:extLst>
              <a:ext uri="{FF2B5EF4-FFF2-40B4-BE49-F238E27FC236}">
                <a16:creationId xmlns:a16="http://schemas.microsoft.com/office/drawing/2014/main" id="{3EF8FB1F-AFE8-B6C9-25A6-87FE699D08DC}"/>
              </a:ext>
            </a:extLst>
          </p:cNvPr>
          <p:cNvSpPr txBox="1"/>
          <p:nvPr/>
        </p:nvSpPr>
        <p:spPr>
          <a:xfrm>
            <a:off x="6540047" y="3321865"/>
            <a:ext cx="4196780" cy="2308324"/>
          </a:xfrm>
          <a:prstGeom prst="rect">
            <a:avLst/>
          </a:prstGeom>
          <a:noFill/>
        </p:spPr>
        <p:txBody>
          <a:bodyPr wrap="square" rtlCol="0">
            <a:spAutoFit/>
          </a:bodyPr>
          <a:lstStyle/>
          <a:p>
            <a:r>
              <a:rPr lang="en-US" b="1" dirty="0">
                <a:latin typeface="Calibri Light" panose="020F0302020204030204" pitchFamily="34" charset="0"/>
                <a:ea typeface="Calibri Light" panose="020F0302020204030204" pitchFamily="34" charset="0"/>
                <a:cs typeface="Calibri Light" panose="020F0302020204030204" pitchFamily="34" charset="0"/>
              </a:rPr>
              <a:t>August:</a:t>
            </a:r>
          </a:p>
          <a:p>
            <a:pPr marL="342900" indent="-342900">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Analyzing research papers</a:t>
            </a:r>
          </a:p>
          <a:p>
            <a:pPr marL="342900" indent="-342900">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Decision of base paper</a:t>
            </a:r>
          </a:p>
          <a:p>
            <a:r>
              <a:rPr lang="en-US" b="1" dirty="0">
                <a:latin typeface="Calibri Light" panose="020F0302020204030204" pitchFamily="34" charset="0"/>
                <a:ea typeface="Calibri Light" panose="020F0302020204030204" pitchFamily="34" charset="0"/>
                <a:cs typeface="Calibri Light" panose="020F0302020204030204" pitchFamily="34" charset="0"/>
              </a:rPr>
              <a:t>September: </a:t>
            </a:r>
          </a:p>
          <a:p>
            <a:pPr marL="342900" indent="-342900">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Finalization of algorithm</a:t>
            </a:r>
          </a:p>
          <a:p>
            <a:pPr marL="342900" indent="-342900">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Working on model</a:t>
            </a:r>
          </a:p>
          <a:p>
            <a:r>
              <a:rPr lang="en-US" b="1" dirty="0">
                <a:latin typeface="Calibri Light" panose="020F0302020204030204" pitchFamily="34" charset="0"/>
                <a:ea typeface="Calibri Light" panose="020F0302020204030204" pitchFamily="34" charset="0"/>
                <a:cs typeface="Calibri Light" panose="020F0302020204030204" pitchFamily="34" charset="0"/>
              </a:rPr>
              <a:t>October:</a:t>
            </a:r>
          </a:p>
          <a:p>
            <a:pPr marL="342900" indent="-342900">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Testing and deployment</a:t>
            </a:r>
          </a:p>
        </p:txBody>
      </p:sp>
      <p:sp>
        <p:nvSpPr>
          <p:cNvPr id="3" name="TextBox 2">
            <a:extLst>
              <a:ext uri="{FF2B5EF4-FFF2-40B4-BE49-F238E27FC236}">
                <a16:creationId xmlns:a16="http://schemas.microsoft.com/office/drawing/2014/main" id="{8731AA7C-6D4C-E795-B249-9CF7FC9D40CE}"/>
              </a:ext>
            </a:extLst>
          </p:cNvPr>
          <p:cNvSpPr txBox="1"/>
          <p:nvPr/>
        </p:nvSpPr>
        <p:spPr>
          <a:xfrm>
            <a:off x="1569924" y="2837118"/>
            <a:ext cx="2661964" cy="461665"/>
          </a:xfrm>
          <a:prstGeom prst="rect">
            <a:avLst/>
          </a:prstGeom>
          <a:noFill/>
        </p:spPr>
        <p:txBody>
          <a:bodyPr wrap="square">
            <a:spAutoFit/>
          </a:bodyPr>
          <a:lstStyle/>
          <a:p>
            <a:r>
              <a:rPr lang="en-IN" sz="2400" b="1" dirty="0">
                <a:solidFill>
                  <a:schemeClr val="accent5">
                    <a:lumMod val="75000"/>
                  </a:schemeClr>
                </a:solidFill>
              </a:rPr>
              <a:t>Next Steps</a:t>
            </a:r>
            <a:r>
              <a:rPr lang="en-IN" sz="2400" dirty="0">
                <a:solidFill>
                  <a:schemeClr val="accent5">
                    <a:lumMod val="75000"/>
                  </a:schemeClr>
                </a:solidFill>
              </a:rPr>
              <a:t>:</a:t>
            </a:r>
          </a:p>
        </p:txBody>
      </p:sp>
      <p:sp>
        <p:nvSpPr>
          <p:cNvPr id="4" name="TextBox 3">
            <a:extLst>
              <a:ext uri="{FF2B5EF4-FFF2-40B4-BE49-F238E27FC236}">
                <a16:creationId xmlns:a16="http://schemas.microsoft.com/office/drawing/2014/main" id="{87EECFA5-3CBC-9D78-E53C-2196205F2529}"/>
              </a:ext>
            </a:extLst>
          </p:cNvPr>
          <p:cNvSpPr txBox="1"/>
          <p:nvPr/>
        </p:nvSpPr>
        <p:spPr>
          <a:xfrm>
            <a:off x="6457456" y="2837119"/>
            <a:ext cx="2661964" cy="461665"/>
          </a:xfrm>
          <a:prstGeom prst="rect">
            <a:avLst/>
          </a:prstGeom>
          <a:noFill/>
        </p:spPr>
        <p:txBody>
          <a:bodyPr wrap="square">
            <a:spAutoFit/>
          </a:bodyPr>
          <a:lstStyle/>
          <a:p>
            <a:r>
              <a:rPr lang="en-IN" sz="2400" b="1" dirty="0">
                <a:solidFill>
                  <a:schemeClr val="accent5">
                    <a:lumMod val="75000"/>
                  </a:schemeClr>
                </a:solidFill>
              </a:rPr>
              <a:t>Timeline</a:t>
            </a:r>
            <a:r>
              <a:rPr lang="en-IN" sz="2400" dirty="0">
                <a:solidFill>
                  <a:schemeClr val="accent5">
                    <a:lumMod val="75000"/>
                  </a:schemeClr>
                </a:solidFill>
              </a:rPr>
              <a:t>:</a:t>
            </a:r>
          </a:p>
        </p:txBody>
      </p:sp>
    </p:spTree>
    <p:extLst>
      <p:ext uri="{BB962C8B-B14F-4D97-AF65-F5344CB8AC3E}">
        <p14:creationId xmlns:p14="http://schemas.microsoft.com/office/powerpoint/2010/main" val="2119040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C4C749-868D-8233-FEAB-3B62D0917FB2}"/>
              </a:ext>
            </a:extLst>
          </p:cNvPr>
          <p:cNvSpPr/>
          <p:nvPr/>
        </p:nvSpPr>
        <p:spPr>
          <a:xfrm>
            <a:off x="737420" y="884903"/>
            <a:ext cx="10725026" cy="5296022"/>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55EA7ED-AE1D-9549-76EA-E9E21713EACC}"/>
              </a:ext>
            </a:extLst>
          </p:cNvPr>
          <p:cNvSpPr txBox="1"/>
          <p:nvPr/>
        </p:nvSpPr>
        <p:spPr>
          <a:xfrm>
            <a:off x="1380597" y="2588374"/>
            <a:ext cx="4560054" cy="4093428"/>
          </a:xfrm>
          <a:prstGeom prst="rect">
            <a:avLst/>
          </a:prstGeom>
          <a:noFill/>
        </p:spPr>
        <p:txBody>
          <a:bodyPr wrap="square" rtlCol="0">
            <a:spAutoFit/>
          </a:bodyPr>
          <a:lstStyle/>
          <a:p>
            <a:r>
              <a:rPr lang="en-IN" sz="2400" b="1" dirty="0">
                <a:solidFill>
                  <a:schemeClr val="accent5">
                    <a:lumMod val="75000"/>
                  </a:schemeClr>
                </a:solidFill>
              </a:rPr>
              <a:t>Summary</a:t>
            </a:r>
            <a:r>
              <a:rPr lang="en-IN" sz="2400" dirty="0">
                <a:solidFill>
                  <a:schemeClr val="accent5">
                    <a:lumMod val="75000"/>
                  </a:schemeClr>
                </a:solidFill>
              </a:rPr>
              <a:t>:</a:t>
            </a:r>
          </a:p>
          <a:p>
            <a:pPr algn="just"/>
            <a:r>
              <a:rPr lang="en-US" sz="2000" dirty="0"/>
              <a:t>The project aims to build a flexible and powerful sentiment analysis system capable of tracking and analyzing grievances from various domains. BERT's contextual understanding and our multi-domain approach ensure that the system is robust and adaptable.</a:t>
            </a:r>
          </a:p>
          <a:p>
            <a:endParaRPr lang="en-IN" sz="2400" dirty="0">
              <a:solidFill>
                <a:schemeClr val="accent5">
                  <a:lumMod val="75000"/>
                </a:schemeClr>
              </a:solidFill>
            </a:endParaRPr>
          </a:p>
          <a:p>
            <a:endParaRPr lang="en-IN" sz="2400" b="1" dirty="0">
              <a:solidFill>
                <a:schemeClr val="accent5">
                  <a:lumMod val="75000"/>
                </a:schemeClr>
              </a:solidFill>
            </a:endParaRPr>
          </a:p>
          <a:p>
            <a:endParaRPr lang="en-IN" sz="2400" b="1" dirty="0">
              <a:solidFill>
                <a:schemeClr val="accent5">
                  <a:lumMod val="75000"/>
                </a:schemeClr>
              </a:solidFill>
            </a:endParaRPr>
          </a:p>
          <a:p>
            <a:endParaRPr lang="en-IN" sz="2400" b="1" dirty="0">
              <a:solidFill>
                <a:schemeClr val="accent5">
                  <a:lumMod val="75000"/>
                </a:schemeClr>
              </a:solidFill>
            </a:endParaRPr>
          </a:p>
        </p:txBody>
      </p:sp>
      <p:sp>
        <p:nvSpPr>
          <p:cNvPr id="10" name="TextBox 9">
            <a:extLst>
              <a:ext uri="{FF2B5EF4-FFF2-40B4-BE49-F238E27FC236}">
                <a16:creationId xmlns:a16="http://schemas.microsoft.com/office/drawing/2014/main" id="{61623205-B760-CCDE-D233-1CD8CD46FF0E}"/>
              </a:ext>
            </a:extLst>
          </p:cNvPr>
          <p:cNvSpPr txBox="1"/>
          <p:nvPr/>
        </p:nvSpPr>
        <p:spPr>
          <a:xfrm>
            <a:off x="4898937" y="1880488"/>
            <a:ext cx="2394121" cy="707886"/>
          </a:xfrm>
          <a:prstGeom prst="rect">
            <a:avLst/>
          </a:prstGeom>
          <a:noFill/>
        </p:spPr>
        <p:txBody>
          <a:bodyPr wrap="square" rtlCol="0">
            <a:spAutoFit/>
          </a:bodyPr>
          <a:lstStyle/>
          <a:p>
            <a:r>
              <a:rPr lang="en-IN" sz="4000" b="1" dirty="0">
                <a:solidFill>
                  <a:schemeClr val="accent2">
                    <a:lumMod val="75000"/>
                  </a:schemeClr>
                </a:solidFill>
                <a:latin typeface="+mj-lt"/>
              </a:rPr>
              <a:t>Conclusion</a:t>
            </a:r>
          </a:p>
        </p:txBody>
      </p:sp>
      <p:pic>
        <p:nvPicPr>
          <p:cNvPr id="4" name="Picture 3">
            <a:extLst>
              <a:ext uri="{FF2B5EF4-FFF2-40B4-BE49-F238E27FC236}">
                <a16:creationId xmlns:a16="http://schemas.microsoft.com/office/drawing/2014/main" id="{9BA1450E-5D47-95A5-E30F-B42EB2AE49D9}"/>
              </a:ext>
            </a:extLst>
          </p:cNvPr>
          <p:cNvPicPr>
            <a:picLocks noChangeAspect="1"/>
          </p:cNvPicPr>
          <p:nvPr/>
        </p:nvPicPr>
        <p:blipFill>
          <a:blip r:embed="rId2">
            <a:extLst>
              <a:ext uri="{28A0092B-C50C-407E-A947-70E740481C1C}">
                <a14:useLocalDpi xmlns:a14="http://schemas.microsoft.com/office/drawing/2010/main" val="0"/>
              </a:ext>
            </a:extLst>
          </a:blip>
          <a:srcRect t="20698" b="16352"/>
          <a:stretch/>
        </p:blipFill>
        <p:spPr>
          <a:xfrm>
            <a:off x="2008761" y="489446"/>
            <a:ext cx="8174476" cy="1293794"/>
          </a:xfrm>
          <a:prstGeom prst="rect">
            <a:avLst/>
          </a:prstGeom>
          <a:ln w="9525">
            <a:solidFill>
              <a:schemeClr val="tx1"/>
            </a:solidFill>
          </a:ln>
        </p:spPr>
      </p:pic>
      <p:pic>
        <p:nvPicPr>
          <p:cNvPr id="3" name="Picture 2">
            <a:extLst>
              <a:ext uri="{FF2B5EF4-FFF2-40B4-BE49-F238E27FC236}">
                <a16:creationId xmlns:a16="http://schemas.microsoft.com/office/drawing/2014/main" id="{791F0D61-C7D7-B772-FC87-4AD8C6297770}"/>
              </a:ext>
            </a:extLst>
          </p:cNvPr>
          <p:cNvPicPr>
            <a:picLocks noChangeAspect="1"/>
          </p:cNvPicPr>
          <p:nvPr/>
        </p:nvPicPr>
        <p:blipFill>
          <a:blip r:embed="rId3"/>
          <a:stretch>
            <a:fillRect/>
          </a:stretch>
        </p:blipFill>
        <p:spPr>
          <a:xfrm>
            <a:off x="6961239" y="2559126"/>
            <a:ext cx="3535677" cy="3281236"/>
          </a:xfrm>
          <a:prstGeom prst="rect">
            <a:avLst/>
          </a:prstGeom>
        </p:spPr>
      </p:pic>
    </p:spTree>
    <p:extLst>
      <p:ext uri="{BB962C8B-B14F-4D97-AF65-F5344CB8AC3E}">
        <p14:creationId xmlns:p14="http://schemas.microsoft.com/office/powerpoint/2010/main" val="120515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C4C749-868D-8233-FEAB-3B62D0917FB2}"/>
              </a:ext>
            </a:extLst>
          </p:cNvPr>
          <p:cNvSpPr/>
          <p:nvPr/>
        </p:nvSpPr>
        <p:spPr>
          <a:xfrm>
            <a:off x="737420" y="884903"/>
            <a:ext cx="10725026" cy="5296022"/>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55EA7ED-AE1D-9549-76EA-E9E21713EACC}"/>
              </a:ext>
            </a:extLst>
          </p:cNvPr>
          <p:cNvSpPr txBox="1"/>
          <p:nvPr/>
        </p:nvSpPr>
        <p:spPr>
          <a:xfrm>
            <a:off x="1380597" y="2588374"/>
            <a:ext cx="4471563" cy="3662541"/>
          </a:xfrm>
          <a:prstGeom prst="rect">
            <a:avLst/>
          </a:prstGeom>
          <a:noFill/>
        </p:spPr>
        <p:txBody>
          <a:bodyPr wrap="square" rtlCol="0">
            <a:spAutoFit/>
          </a:bodyPr>
          <a:lstStyle/>
          <a:p>
            <a:r>
              <a:rPr lang="en-IN" sz="2400" b="1" dirty="0">
                <a:solidFill>
                  <a:schemeClr val="accent5">
                    <a:lumMod val="75000"/>
                  </a:schemeClr>
                </a:solidFill>
              </a:rPr>
              <a:t>Citations</a:t>
            </a:r>
            <a:r>
              <a:rPr lang="en-IN" sz="2400" dirty="0">
                <a:solidFill>
                  <a:schemeClr val="accent5">
                    <a:lumMod val="75000"/>
                  </a:schemeClr>
                </a:solidFill>
              </a:rPr>
              <a:t>:</a:t>
            </a:r>
          </a:p>
          <a:p>
            <a:pPr marL="285750" indent="-285750">
              <a:buFont typeface="Arial" panose="020B0604020202020204" pitchFamily="34" charset="0"/>
              <a:buChar char="•"/>
            </a:pPr>
            <a:r>
              <a:rPr lang="en-US" sz="1600" dirty="0"/>
              <a:t>Zhan, G., Wang, M., &amp; Zhan, M. (2020). Public Opinion Detection in an Online Lending Forum: Sentiment Analysis and Data Visualization. </a:t>
            </a:r>
            <a:r>
              <a:rPr lang="en-US" sz="1600" dirty="0">
                <a:hlinkClick r:id="rId2"/>
              </a:rPr>
              <a:t>https://doi.org/10.1109/icccbda49378.2020.9095690</a:t>
            </a:r>
            <a:endParaRPr lang="en-US" sz="1600" dirty="0"/>
          </a:p>
          <a:p>
            <a:pPr marL="285750" indent="-285750">
              <a:buFont typeface="Arial" panose="020B0604020202020204" pitchFamily="34" charset="0"/>
              <a:buChar char="•"/>
            </a:pPr>
            <a:r>
              <a:rPr lang="en-IN" sz="1600" dirty="0"/>
              <a:t>Yang, N. K., Cai, N. Y., Huang, N. D., Li, N. J., Zhou, N. Z., &amp; Lei, N. X. (2017). An effective hybrid model for opinion mining and sentiment analysis. </a:t>
            </a:r>
            <a:r>
              <a:rPr lang="en-IN" sz="1600" dirty="0">
                <a:hlinkClick r:id="rId3"/>
              </a:rPr>
              <a:t>https://doi.org/10.1109/bigcomp.2017.7881759</a:t>
            </a:r>
            <a:endParaRPr lang="en-IN" sz="1600" dirty="0"/>
          </a:p>
          <a:p>
            <a:endParaRPr lang="en-IN" sz="2400" b="1" dirty="0">
              <a:solidFill>
                <a:schemeClr val="accent5">
                  <a:lumMod val="75000"/>
                </a:schemeClr>
              </a:solidFill>
            </a:endParaRPr>
          </a:p>
          <a:p>
            <a:endParaRPr lang="en-IN" sz="2400" b="1" dirty="0">
              <a:solidFill>
                <a:schemeClr val="accent5">
                  <a:lumMod val="75000"/>
                </a:schemeClr>
              </a:solidFill>
            </a:endParaRPr>
          </a:p>
        </p:txBody>
      </p:sp>
      <p:sp>
        <p:nvSpPr>
          <p:cNvPr id="10" name="TextBox 9">
            <a:extLst>
              <a:ext uri="{FF2B5EF4-FFF2-40B4-BE49-F238E27FC236}">
                <a16:creationId xmlns:a16="http://schemas.microsoft.com/office/drawing/2014/main" id="{61623205-B760-CCDE-D233-1CD8CD46FF0E}"/>
              </a:ext>
            </a:extLst>
          </p:cNvPr>
          <p:cNvSpPr txBox="1"/>
          <p:nvPr/>
        </p:nvSpPr>
        <p:spPr>
          <a:xfrm>
            <a:off x="4898937" y="1880488"/>
            <a:ext cx="2394121" cy="707886"/>
          </a:xfrm>
          <a:prstGeom prst="rect">
            <a:avLst/>
          </a:prstGeom>
          <a:noFill/>
        </p:spPr>
        <p:txBody>
          <a:bodyPr wrap="square" rtlCol="0">
            <a:spAutoFit/>
          </a:bodyPr>
          <a:lstStyle/>
          <a:p>
            <a:r>
              <a:rPr lang="en-IN" sz="4000" b="1" dirty="0">
                <a:solidFill>
                  <a:schemeClr val="accent2">
                    <a:lumMod val="75000"/>
                  </a:schemeClr>
                </a:solidFill>
                <a:latin typeface="+mj-lt"/>
              </a:rPr>
              <a:t>References</a:t>
            </a:r>
          </a:p>
        </p:txBody>
      </p:sp>
      <p:pic>
        <p:nvPicPr>
          <p:cNvPr id="4" name="Picture 3">
            <a:extLst>
              <a:ext uri="{FF2B5EF4-FFF2-40B4-BE49-F238E27FC236}">
                <a16:creationId xmlns:a16="http://schemas.microsoft.com/office/drawing/2014/main" id="{9BA1450E-5D47-95A5-E30F-B42EB2AE49D9}"/>
              </a:ext>
            </a:extLst>
          </p:cNvPr>
          <p:cNvPicPr>
            <a:picLocks noChangeAspect="1"/>
          </p:cNvPicPr>
          <p:nvPr/>
        </p:nvPicPr>
        <p:blipFill>
          <a:blip r:embed="rId4">
            <a:extLst>
              <a:ext uri="{28A0092B-C50C-407E-A947-70E740481C1C}">
                <a14:useLocalDpi xmlns:a14="http://schemas.microsoft.com/office/drawing/2010/main" val="0"/>
              </a:ext>
            </a:extLst>
          </a:blip>
          <a:srcRect t="20698" b="16352"/>
          <a:stretch/>
        </p:blipFill>
        <p:spPr>
          <a:xfrm>
            <a:off x="2008761" y="489446"/>
            <a:ext cx="8174476" cy="1293794"/>
          </a:xfrm>
          <a:prstGeom prst="rect">
            <a:avLst/>
          </a:prstGeom>
          <a:ln w="9525">
            <a:solidFill>
              <a:schemeClr val="tx1"/>
            </a:solidFill>
          </a:ln>
        </p:spPr>
      </p:pic>
      <p:sp>
        <p:nvSpPr>
          <p:cNvPr id="6" name="TextBox 5">
            <a:extLst>
              <a:ext uri="{FF2B5EF4-FFF2-40B4-BE49-F238E27FC236}">
                <a16:creationId xmlns:a16="http://schemas.microsoft.com/office/drawing/2014/main" id="{5CC3FDFD-BBC1-724B-B5C1-50FCB91BF568}"/>
              </a:ext>
            </a:extLst>
          </p:cNvPr>
          <p:cNvSpPr txBox="1"/>
          <p:nvPr/>
        </p:nvSpPr>
        <p:spPr>
          <a:xfrm>
            <a:off x="6198249" y="2588374"/>
            <a:ext cx="4560054" cy="3908762"/>
          </a:xfrm>
          <a:prstGeom prst="rect">
            <a:avLst/>
          </a:prstGeom>
          <a:noFill/>
        </p:spPr>
        <p:txBody>
          <a:bodyPr wrap="square" rtlCol="0">
            <a:spAutoFit/>
          </a:bodyPr>
          <a:lstStyle/>
          <a:p>
            <a:r>
              <a:rPr lang="en-IN" sz="2400" b="1" dirty="0">
                <a:solidFill>
                  <a:schemeClr val="accent5">
                    <a:lumMod val="75000"/>
                  </a:schemeClr>
                </a:solidFill>
              </a:rPr>
              <a:t>Acknowledgements</a:t>
            </a:r>
            <a:r>
              <a:rPr lang="en-IN" sz="2400" dirty="0">
                <a:solidFill>
                  <a:schemeClr val="accent5">
                    <a:lumMod val="75000"/>
                  </a:schemeClr>
                </a:solidFill>
              </a:rPr>
              <a:t>:</a:t>
            </a:r>
          </a:p>
          <a:p>
            <a:pPr algn="just"/>
            <a:r>
              <a:rPr lang="en-US" sz="1600" dirty="0"/>
              <a:t>We extend our heartfelt gratitude to the Department of Emerging Technologies for providing us with the opportunity to work on this project. We are deeply thankful to our project guide, for their invaluable guidance, support, and encouragement throughout this journey. We would also like to express our sincere appreciation to our project </a:t>
            </a:r>
            <a:r>
              <a:rPr lang="en-US" sz="1600" dirty="0" err="1"/>
              <a:t>incharge</a:t>
            </a:r>
            <a:r>
              <a:rPr lang="en-US" sz="1600" dirty="0"/>
              <a:t>, for their constant support and coordination. Their contributions have been instrumental in the successful completion of this project.</a:t>
            </a:r>
            <a:endParaRPr lang="en-IN" sz="1600" dirty="0">
              <a:solidFill>
                <a:schemeClr val="accent5">
                  <a:lumMod val="75000"/>
                </a:schemeClr>
              </a:solidFill>
            </a:endParaRPr>
          </a:p>
          <a:p>
            <a:endParaRPr lang="en-IN" sz="1600" b="1" dirty="0">
              <a:solidFill>
                <a:schemeClr val="accent5">
                  <a:lumMod val="75000"/>
                </a:schemeClr>
              </a:solidFill>
            </a:endParaRPr>
          </a:p>
          <a:p>
            <a:endParaRPr lang="en-IN" sz="1600" b="1" dirty="0">
              <a:solidFill>
                <a:schemeClr val="accent5">
                  <a:lumMod val="75000"/>
                </a:schemeClr>
              </a:solidFill>
            </a:endParaRPr>
          </a:p>
          <a:p>
            <a:endParaRPr lang="en-IN" sz="1600" b="1" dirty="0">
              <a:solidFill>
                <a:schemeClr val="accent5">
                  <a:lumMod val="75000"/>
                </a:schemeClr>
              </a:solidFill>
            </a:endParaRPr>
          </a:p>
        </p:txBody>
      </p:sp>
    </p:spTree>
    <p:extLst>
      <p:ext uri="{BB962C8B-B14F-4D97-AF65-F5344CB8AC3E}">
        <p14:creationId xmlns:p14="http://schemas.microsoft.com/office/powerpoint/2010/main" val="3616366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634</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Shrutika Tabhane</dc:creator>
  <cp:lastModifiedBy>Shrutika Tabhane</cp:lastModifiedBy>
  <cp:revision>102</cp:revision>
  <dcterms:created xsi:type="dcterms:W3CDTF">2024-07-25T13:46:17Z</dcterms:created>
  <dcterms:modified xsi:type="dcterms:W3CDTF">2024-09-05T07:08:58Z</dcterms:modified>
</cp:coreProperties>
</file>