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29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4660"/>
  </p:normalViewPr>
  <p:slideViewPr>
    <p:cSldViewPr snapToGrid="0">
      <p:cViewPr>
        <p:scale>
          <a:sx n="75" d="100"/>
          <a:sy n="75" d="100"/>
        </p:scale>
        <p:origin x="627" y="1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9DF69-8C11-CE02-A822-66E242549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FF108C-3461-FE2A-281C-31ADFB1B4C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6567B-9E37-00C2-4F9D-09FE6D721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94037-7107-44B1-817E-1726C7F7795B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53A88-1AA9-9BBF-41BB-B3C2924A8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A42507-5641-43A7-C738-BAA9C6629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008A-6AC0-411E-A794-E01A7F737A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0559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EC80A-F818-014E-45B1-EDE0D32E8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6CBA42-458A-E57C-E44D-9609C23A6D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8A8335-83D9-3A67-D8E4-DA7A946C6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94037-7107-44B1-817E-1726C7F7795B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41B7CB-943C-158B-A3B7-7DAD62DD2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4A23C0-8BD3-BEBF-E5A4-C81DD7307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008A-6AC0-411E-A794-E01A7F737A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951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425F8D-66C9-639D-E6B3-E561E1A21C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DD343D-6F9B-3042-9A0F-8F61047E15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1AEFB-E283-A71B-12B2-600C3B992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94037-7107-44B1-817E-1726C7F7795B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30A78-1DE8-DF27-610E-C11802A78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14EF5-2F8A-E6E2-4794-ABA62D458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008A-6AC0-411E-A794-E01A7F737A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6348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3700C-5908-B9D2-41D4-B321EF38C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E8F4C-732F-32E8-449A-C5A659B9A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BC2EA1-8C83-6DE4-0276-2ABA81639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94037-7107-44B1-817E-1726C7F7795B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9BCF6D-280E-AAE0-36B2-C2FD0A0AF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14D4E-63BD-A020-E64C-FCEDE5673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008A-6AC0-411E-A794-E01A7F737A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8656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BA7D9-E6BA-92E3-BDCF-98FC36D73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8A9799-1772-8212-0555-BC072F3D7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97737-0A39-E673-F1C3-52EF2DA28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94037-7107-44B1-817E-1726C7F7795B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41522-8533-12F0-E7C7-E2E78DF0B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185FA-8128-111C-28AB-BBA47357C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008A-6AC0-411E-A794-E01A7F737A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1815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B03A4-E929-4299-543C-5D811B2E5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C3D60-BA5D-15FC-E43E-4BCC9A0C5C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46C80A-31E4-2B37-4B66-700507AD27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816EE6-1798-1D6A-CE20-8F77C10C1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94037-7107-44B1-817E-1726C7F7795B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4A6FC4-8103-F261-47BA-9E22BD4D2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C02E4B-96C7-DD08-A1C5-394137D7C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008A-6AC0-411E-A794-E01A7F737A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6945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940F0-1722-32B8-F633-1A8443376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EFF3AA-CD20-3861-2F26-318673C69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FD7F51-14B9-0555-E7DF-3EDDF549C3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27912B-F7D7-523F-CA78-70234AEA0F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FFD82F-C7CB-3A29-2697-A65F5777ED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45E18B-7166-029F-9F39-19D2B9750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94037-7107-44B1-817E-1726C7F7795B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EEC52D-1BA0-EBBF-524B-0A738436A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045515-3491-E109-E403-0749A8DFD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008A-6AC0-411E-A794-E01A7F737A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6554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E6D05-A8CD-F1C8-0203-0EA461238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85904C-9868-CA83-822C-7E4FEDFEB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94037-7107-44B1-817E-1726C7F7795B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27E763-66E2-2765-807C-F0209B332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34D88B-1C83-4006-63CE-B12B327AD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008A-6AC0-411E-A794-E01A7F737A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3023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CB906E-19B4-B976-D074-FB9E93189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94037-7107-44B1-817E-1726C7F7795B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BD76AC-08A1-FBA0-D42F-AC8A5EBD5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39967C-3D9F-D53C-2439-5F3DCDDA4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008A-6AC0-411E-A794-E01A7F737A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4642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33FF0-1482-CCB0-AE28-D6094715C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F29A7-A71A-2441-C015-CEEEECB79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6BD1ED-406F-3265-DE31-6C34F090F0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238D86-14B6-555F-58CC-92858F584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94037-7107-44B1-817E-1726C7F7795B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18044B-FC9C-AF2C-E900-62965C0B4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D3C80-8415-3B7F-8E53-20C4CD26E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008A-6AC0-411E-A794-E01A7F737A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983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8D22F-9EE0-0EBC-798F-2904B807E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6684B4-0A93-C6B1-1142-373222784C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567545-1C87-4B3D-7C64-1DE35FE06A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05DD87-AFD3-EE27-A0D3-5FD167654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94037-7107-44B1-817E-1726C7F7795B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8D8963-DE24-FDE1-FBA6-EF57598E9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50FFD3-3900-61D6-92C6-615D7A937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008A-6AC0-411E-A794-E01A7F737A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2773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6F524C-DDBD-B39D-26A0-D5B70B5CE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A175AC-B769-862A-1E37-F2211C1F28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6FBD6E-0548-E45A-08D1-91FA2C310F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94037-7107-44B1-817E-1726C7F7795B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77007-F3E2-0E0F-7103-8F3DAA18FD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33974-E55F-D5CB-2B27-4C1555C79F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3008A-6AC0-411E-A794-E01A7F737A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0324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0.jpg"/><Relationship Id="rId18" Type="http://schemas.openxmlformats.org/officeDocument/2006/relationships/hyperlink" Target="https://nl.wikipedia.org/wiki/TensorFlow" TargetMode="External"/><Relationship Id="rId26" Type="http://schemas.openxmlformats.org/officeDocument/2006/relationships/image" Target="../media/image17.jpg"/><Relationship Id="rId3" Type="http://schemas.openxmlformats.org/officeDocument/2006/relationships/image" Target="../media/image2.png"/><Relationship Id="rId21" Type="http://schemas.openxmlformats.org/officeDocument/2006/relationships/image" Target="../media/image14.png"/><Relationship Id="rId7" Type="http://schemas.openxmlformats.org/officeDocument/2006/relationships/image" Target="../media/image6.png"/><Relationship Id="rId12" Type="http://schemas.openxmlformats.org/officeDocument/2006/relationships/hyperlink" Target="https://commons.wikimedia.org/wiki/File:CSS.3.svg" TargetMode="External"/><Relationship Id="rId17" Type="http://schemas.openxmlformats.org/officeDocument/2006/relationships/image" Target="../media/image12.png"/><Relationship Id="rId25" Type="http://schemas.openxmlformats.org/officeDocument/2006/relationships/image" Target="../media/image16.png"/><Relationship Id="rId2" Type="http://schemas.openxmlformats.org/officeDocument/2006/relationships/image" Target="../media/image1.jpg"/><Relationship Id="rId16" Type="http://schemas.openxmlformats.org/officeDocument/2006/relationships/hyperlink" Target="https://python.libhunt.com/scikit-learn-alternatives" TargetMode="External"/><Relationship Id="rId20" Type="http://schemas.openxmlformats.org/officeDocument/2006/relationships/hyperlink" Target="https://damiandeluca.com.ar/que-es-pytorch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24" Type="http://schemas.openxmlformats.org/officeDocument/2006/relationships/hyperlink" Target="https://msu-cmse-courses.github.io/cmse802-f20-student/0000-Getting-to-know-git.html" TargetMode="External"/><Relationship Id="rId5" Type="http://schemas.openxmlformats.org/officeDocument/2006/relationships/image" Target="../media/image4.png"/><Relationship Id="rId15" Type="http://schemas.openxmlformats.org/officeDocument/2006/relationships/image" Target="../media/image11.png"/><Relationship Id="rId23" Type="http://schemas.openxmlformats.org/officeDocument/2006/relationships/image" Target="../media/image15.png"/><Relationship Id="rId10" Type="http://schemas.openxmlformats.org/officeDocument/2006/relationships/hyperlink" Target="https://ru.wikipedia.org/wiki/HTML" TargetMode="External"/><Relationship Id="rId19" Type="http://schemas.openxmlformats.org/officeDocument/2006/relationships/image" Target="../media/image13.jp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hyperlink" Target="https://www.flickr.com/photos/appleboy/19224697601" TargetMode="External"/><Relationship Id="rId22" Type="http://schemas.openxmlformats.org/officeDocument/2006/relationships/hyperlink" Target="http://digitalfellows.commons.gc.cuny.edu/2015/03/10/intro-to-github-part-i/" TargetMode="External"/><Relationship Id="rId27" Type="http://schemas.openxmlformats.org/officeDocument/2006/relationships/hyperlink" Target="https://www.dev-insider.de/linux-varianten-fuer-ein-containerisiertes-datacenter-a-562342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lickr.com/photos/jamorcillov/6108526728" TargetMode="External"/><Relationship Id="rId3" Type="http://schemas.openxmlformats.org/officeDocument/2006/relationships/image" Target="../media/image18.jpg"/><Relationship Id="rId7" Type="http://schemas.openxmlformats.org/officeDocument/2006/relationships/image" Target="../media/image20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clamorworld.com/dear-boss-be-like-modiji-goverment-just-gave-the-rbi-governor-a-nearly-200-appraisal/" TargetMode="External"/><Relationship Id="rId5" Type="http://schemas.openxmlformats.org/officeDocument/2006/relationships/image" Target="../media/image19.jpg"/><Relationship Id="rId10" Type="http://schemas.openxmlformats.org/officeDocument/2006/relationships/hyperlink" Target="https://www.piqsels.com/en/public-domain-photo-fjezn" TargetMode="External"/><Relationship Id="rId4" Type="http://schemas.openxmlformats.org/officeDocument/2006/relationships/hyperlink" Target="https://www.flickr.com/photos/bcgovphotos/51225901395/" TargetMode="External"/><Relationship Id="rId9" Type="http://schemas.openxmlformats.org/officeDocument/2006/relationships/image" Target="../media/image21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CC4C749-868D-8233-FEAB-3B62D0917FB2}"/>
              </a:ext>
            </a:extLst>
          </p:cNvPr>
          <p:cNvSpPr/>
          <p:nvPr/>
        </p:nvSpPr>
        <p:spPr>
          <a:xfrm>
            <a:off x="737420" y="884903"/>
            <a:ext cx="10725026" cy="5296022"/>
          </a:xfrm>
          <a:prstGeom prst="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464A6B-D7B5-73AF-64E9-B31558EF21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125" y="385302"/>
            <a:ext cx="8667750" cy="14097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894C8E-F879-08D0-E60D-B0D6065B0E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14222"/>
            <a:ext cx="9144000" cy="1061885"/>
          </a:xfrm>
        </p:spPr>
        <p:txBody>
          <a:bodyPr>
            <a:normAutofit fontScale="90000"/>
          </a:bodyPr>
          <a:lstStyle/>
          <a:p>
            <a:r>
              <a:rPr lang="en-IN" sz="5300" b="1" dirty="0">
                <a:solidFill>
                  <a:schemeClr val="accent2">
                    <a:lumMod val="75000"/>
                  </a:schemeClr>
                </a:solidFill>
              </a:rPr>
              <a:t>Group 14</a:t>
            </a:r>
            <a:br>
              <a:rPr lang="en-IN" sz="4400" b="1" dirty="0"/>
            </a:br>
            <a:br>
              <a:rPr lang="en-IN" sz="4400" b="1" dirty="0"/>
            </a:br>
            <a:r>
              <a:rPr lang="en-IN" sz="4900" dirty="0"/>
              <a:t>Project Topic Seminar</a:t>
            </a:r>
            <a:br>
              <a:rPr lang="en-IN" sz="4900" dirty="0"/>
            </a:br>
            <a:r>
              <a:rPr lang="en-IN" sz="4900" dirty="0"/>
              <a:t>Presentation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1297410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CC4C749-868D-8233-FEAB-3B62D0917FB2}"/>
              </a:ext>
            </a:extLst>
          </p:cNvPr>
          <p:cNvSpPr/>
          <p:nvPr/>
        </p:nvSpPr>
        <p:spPr>
          <a:xfrm>
            <a:off x="737420" y="884903"/>
            <a:ext cx="10725026" cy="5296022"/>
          </a:xfrm>
          <a:prstGeom prst="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464A6B-D7B5-73AF-64E9-B31558EF21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125" y="385302"/>
            <a:ext cx="8667750" cy="1409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F6A903-2681-C149-11DA-FEF031DB9A76}"/>
              </a:ext>
            </a:extLst>
          </p:cNvPr>
          <p:cNvSpPr txBox="1"/>
          <p:nvPr/>
        </p:nvSpPr>
        <p:spPr>
          <a:xfrm>
            <a:off x="3960433" y="2384588"/>
            <a:ext cx="42711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dirty="0">
                <a:solidFill>
                  <a:schemeClr val="accent2">
                    <a:lumMod val="7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Group Members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8AA5CDD-8FC6-6389-4222-5E31DA2BAAD8}"/>
              </a:ext>
            </a:extLst>
          </p:cNvPr>
          <p:cNvSpPr/>
          <p:nvPr/>
        </p:nvSpPr>
        <p:spPr>
          <a:xfrm>
            <a:off x="1365248" y="3532914"/>
            <a:ext cx="4546600" cy="1612900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5DA225-8DBC-A555-55C0-86F06041A5B7}"/>
              </a:ext>
            </a:extLst>
          </p:cNvPr>
          <p:cNvSpPr/>
          <p:nvPr/>
        </p:nvSpPr>
        <p:spPr>
          <a:xfrm>
            <a:off x="6280152" y="3532914"/>
            <a:ext cx="4546600" cy="1612900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D61583-AA93-6AC9-1E52-FE7168093B19}"/>
              </a:ext>
            </a:extLst>
          </p:cNvPr>
          <p:cNvSpPr txBox="1"/>
          <p:nvPr/>
        </p:nvSpPr>
        <p:spPr>
          <a:xfrm>
            <a:off x="1502981" y="3923865"/>
            <a:ext cx="42711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Mr. Sarthak Yadav (AM21022)</a:t>
            </a:r>
          </a:p>
          <a:p>
            <a:pPr algn="ctr"/>
            <a:r>
              <a:rPr lang="en-IN" sz="24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Ms. </a:t>
            </a:r>
            <a:r>
              <a:rPr lang="en-IN" sz="2400" b="1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Jaanvi</a:t>
            </a:r>
            <a:r>
              <a:rPr lang="en-IN" sz="24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Rajput (AM21036)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F8FB1F-AFE8-B6C9-25A6-87FE699D08DC}"/>
              </a:ext>
            </a:extLst>
          </p:cNvPr>
          <p:cNvSpPr txBox="1"/>
          <p:nvPr/>
        </p:nvSpPr>
        <p:spPr>
          <a:xfrm>
            <a:off x="6417885" y="3923864"/>
            <a:ext cx="42711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Mr. </a:t>
            </a:r>
            <a:r>
              <a:rPr lang="en-IN" sz="2400" b="1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Adwait</a:t>
            </a:r>
            <a:r>
              <a:rPr lang="en-IN" sz="24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Joshi (AM21057)</a:t>
            </a:r>
          </a:p>
          <a:p>
            <a:pPr algn="ctr"/>
            <a:r>
              <a:rPr lang="en-IN" sz="24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Ms. Shrutika Tabhane (AM21060)</a:t>
            </a:r>
          </a:p>
        </p:txBody>
      </p:sp>
    </p:spTree>
    <p:extLst>
      <p:ext uri="{BB962C8B-B14F-4D97-AF65-F5344CB8AC3E}">
        <p14:creationId xmlns:p14="http://schemas.microsoft.com/office/powerpoint/2010/main" val="1616783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CC4C749-868D-8233-FEAB-3B62D0917FB2}"/>
              </a:ext>
            </a:extLst>
          </p:cNvPr>
          <p:cNvSpPr/>
          <p:nvPr/>
        </p:nvSpPr>
        <p:spPr>
          <a:xfrm>
            <a:off x="737420" y="884903"/>
            <a:ext cx="10725026" cy="5296022"/>
          </a:xfrm>
          <a:prstGeom prst="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464A6B-D7B5-73AF-64E9-B31558EF21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125" y="385302"/>
            <a:ext cx="8667750" cy="14097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894C8E-F879-08D0-E60D-B0D6065B0E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14222"/>
            <a:ext cx="9144000" cy="1061885"/>
          </a:xfrm>
        </p:spPr>
        <p:txBody>
          <a:bodyPr>
            <a:normAutofit fontScale="90000"/>
          </a:bodyPr>
          <a:lstStyle/>
          <a:p>
            <a:r>
              <a:rPr lang="en-IN" sz="5300" b="1" dirty="0">
                <a:solidFill>
                  <a:schemeClr val="accent2">
                    <a:lumMod val="75000"/>
                  </a:schemeClr>
                </a:solidFill>
              </a:rPr>
              <a:t>Topic</a:t>
            </a:r>
            <a:br>
              <a:rPr lang="en-IN" sz="4400" b="1" dirty="0"/>
            </a:br>
            <a:br>
              <a:rPr lang="en-IN" sz="4400" b="1" dirty="0"/>
            </a:br>
            <a:r>
              <a:rPr lang="en-IN" sz="4900" dirty="0"/>
              <a:t>Sentiment Analysis for Grievances Tracking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1784682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CC4C749-868D-8233-FEAB-3B62D0917FB2}"/>
              </a:ext>
            </a:extLst>
          </p:cNvPr>
          <p:cNvSpPr/>
          <p:nvPr/>
        </p:nvSpPr>
        <p:spPr>
          <a:xfrm>
            <a:off x="737420" y="884903"/>
            <a:ext cx="10725026" cy="5296022"/>
          </a:xfrm>
          <a:prstGeom prst="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464A6B-D7B5-73AF-64E9-B31558EF21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125" y="385302"/>
            <a:ext cx="8667750" cy="1409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F6A903-2681-C149-11DA-FEF031DB9A76}"/>
              </a:ext>
            </a:extLst>
          </p:cNvPr>
          <p:cNvSpPr txBox="1"/>
          <p:nvPr/>
        </p:nvSpPr>
        <p:spPr>
          <a:xfrm>
            <a:off x="3872516" y="2378238"/>
            <a:ext cx="44469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dirty="0">
                <a:solidFill>
                  <a:schemeClr val="accent2">
                    <a:lumMod val="7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Technology Stack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0B1283F-5A3E-5536-763A-D69ABA950C2A}"/>
              </a:ext>
            </a:extLst>
          </p:cNvPr>
          <p:cNvSpPr/>
          <p:nvPr/>
        </p:nvSpPr>
        <p:spPr>
          <a:xfrm>
            <a:off x="1447798" y="3239439"/>
            <a:ext cx="2095502" cy="771022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28" name="Picture 4" descr="Beautiful Soup 4 | Funthon">
            <a:extLst>
              <a:ext uri="{FF2B5EF4-FFF2-40B4-BE49-F238E27FC236}">
                <a16:creationId xmlns:a16="http://schemas.microsoft.com/office/drawing/2014/main" id="{F521E065-8CEF-189C-5BE1-8969A828E9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25" y="3331476"/>
            <a:ext cx="1527175" cy="656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3AAE268-F431-C544-8E22-83B99C42DC92}"/>
              </a:ext>
            </a:extLst>
          </p:cNvPr>
          <p:cNvSpPr/>
          <p:nvPr/>
        </p:nvSpPr>
        <p:spPr>
          <a:xfrm>
            <a:off x="3857627" y="3232555"/>
            <a:ext cx="2095502" cy="771022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32" name="Picture 8" descr="MySQL logo and symbol, meaning, history, PNG">
            <a:extLst>
              <a:ext uri="{FF2B5EF4-FFF2-40B4-BE49-F238E27FC236}">
                <a16:creationId xmlns:a16="http://schemas.microsoft.com/office/drawing/2014/main" id="{74222D77-69C7-CE3F-EDC8-BC9DA6DFFB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4995" y="3346031"/>
            <a:ext cx="862229" cy="539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7936756E-3CB8-C2BE-833A-2D7F374C7A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9903" y="3319668"/>
            <a:ext cx="1543052" cy="626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The Natural Language Toolkit — What is it? | by Kelsey Lane | Medium">
            <a:extLst>
              <a:ext uri="{FF2B5EF4-FFF2-40B4-BE49-F238E27FC236}">
                <a16:creationId xmlns:a16="http://schemas.microsoft.com/office/drawing/2014/main" id="{48AE5233-A00B-98AD-B701-4FAE739BBD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075" y="4819706"/>
            <a:ext cx="739775" cy="804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220D34B7-A3B4-B637-47FC-9DC53C9337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25" y="4468632"/>
            <a:ext cx="847725" cy="303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Regex Tutorial | Regular Expression - Javatpoint">
            <a:extLst>
              <a:ext uri="{FF2B5EF4-FFF2-40B4-BE49-F238E27FC236}">
                <a16:creationId xmlns:a16="http://schemas.microsoft.com/office/drawing/2014/main" id="{5A491515-CC0E-1FC7-5633-DD0DAE8082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050" y="4368854"/>
            <a:ext cx="677050" cy="67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58B732B-61CE-3BBE-02F8-76D70D40A71D}"/>
              </a:ext>
            </a:extLst>
          </p:cNvPr>
          <p:cNvSpPr/>
          <p:nvPr/>
        </p:nvSpPr>
        <p:spPr>
          <a:xfrm>
            <a:off x="6267456" y="3232555"/>
            <a:ext cx="2095502" cy="771022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2DC9E5-2FF6-A182-646B-5F8F44F2E2DE}"/>
              </a:ext>
            </a:extLst>
          </p:cNvPr>
          <p:cNvSpPr/>
          <p:nvPr/>
        </p:nvSpPr>
        <p:spPr>
          <a:xfrm>
            <a:off x="1447798" y="4223688"/>
            <a:ext cx="2095502" cy="1542111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9B8870D-B9BD-A695-CFDF-62F5B4A7F10B}"/>
              </a:ext>
            </a:extLst>
          </p:cNvPr>
          <p:cNvSpPr/>
          <p:nvPr/>
        </p:nvSpPr>
        <p:spPr>
          <a:xfrm>
            <a:off x="3852515" y="4223687"/>
            <a:ext cx="2095502" cy="1542111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584EA97-20DE-44FC-8F06-6568E320E4C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4216602" y="4360261"/>
            <a:ext cx="639508" cy="63950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B4E813D-5A64-6474-BBF0-9CABCAA6ECA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5207528" y="4368854"/>
            <a:ext cx="482019" cy="67680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127FA8D-E914-8E27-4702-872C391EECD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4649654" y="5041726"/>
            <a:ext cx="630380" cy="63038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B09AC46-7F5C-BDE6-F9E3-0DD549739C6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6445473" y="4223687"/>
            <a:ext cx="839210" cy="83921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D896079-16A9-D79F-06DE-9C777D6A58D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8"/>
              </a:ext>
            </a:extLst>
          </a:blip>
          <a:stretch>
            <a:fillRect/>
          </a:stretch>
        </p:blipFill>
        <p:spPr>
          <a:xfrm>
            <a:off x="7615839" y="4372329"/>
            <a:ext cx="518816" cy="55643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09CFAB72-20C6-062E-49BB-FD9B7C66A14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0"/>
              </a:ext>
            </a:extLst>
          </a:blip>
          <a:stretch>
            <a:fillRect/>
          </a:stretch>
        </p:blipFill>
        <p:spPr>
          <a:xfrm>
            <a:off x="7073449" y="4870654"/>
            <a:ext cx="628173" cy="753808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319AA976-30D2-B225-2147-513977E3937C}"/>
              </a:ext>
            </a:extLst>
          </p:cNvPr>
          <p:cNvSpPr/>
          <p:nvPr/>
        </p:nvSpPr>
        <p:spPr>
          <a:xfrm>
            <a:off x="6267456" y="4223687"/>
            <a:ext cx="2095502" cy="1542111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64FDED6-7F0A-DD9F-5D93-A3916D320F73}"/>
              </a:ext>
            </a:extLst>
          </p:cNvPr>
          <p:cNvSpPr/>
          <p:nvPr/>
        </p:nvSpPr>
        <p:spPr>
          <a:xfrm>
            <a:off x="8662997" y="3232555"/>
            <a:ext cx="2095502" cy="771022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CACBB7B-254E-C658-903A-DA981B438BED}"/>
              </a:ext>
            </a:extLst>
          </p:cNvPr>
          <p:cNvSpPr/>
          <p:nvPr/>
        </p:nvSpPr>
        <p:spPr>
          <a:xfrm>
            <a:off x="8662997" y="4223686"/>
            <a:ext cx="2095502" cy="1542111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7F7EF8DF-FF19-2F85-09BE-EEF32528D9A9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2"/>
              </a:ext>
            </a:extLst>
          </a:blip>
          <a:stretch>
            <a:fillRect/>
          </a:stretch>
        </p:blipFill>
        <p:spPr>
          <a:xfrm>
            <a:off x="8808511" y="3517729"/>
            <a:ext cx="938150" cy="200674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82E241A3-ADFB-BE6F-62F1-DB4728ABC53E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4"/>
              </a:ext>
            </a:extLst>
          </a:blip>
          <a:stretch>
            <a:fillRect/>
          </a:stretch>
        </p:blipFill>
        <p:spPr>
          <a:xfrm>
            <a:off x="9892174" y="3475065"/>
            <a:ext cx="684899" cy="286002"/>
          </a:xfrm>
          <a:prstGeom prst="rect">
            <a:avLst/>
          </a:prstGeom>
        </p:spPr>
      </p:pic>
      <p:pic>
        <p:nvPicPr>
          <p:cNvPr id="1042" name="Picture 18" descr="TextBlob: Simplified Text Processing — TextBlob 0.18.0.post0 documentation">
            <a:extLst>
              <a:ext uri="{FF2B5EF4-FFF2-40B4-BE49-F238E27FC236}">
                <a16:creationId xmlns:a16="http://schemas.microsoft.com/office/drawing/2014/main" id="{BF256B8D-7661-36BD-C2A0-3D729AF8B6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6915" y="4360261"/>
            <a:ext cx="930477" cy="85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2102DA72-C7AB-948E-F139-89647847F69B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7"/>
              </a:ext>
            </a:extLst>
          </a:blip>
          <a:stretch>
            <a:fillRect/>
          </a:stretch>
        </p:blipFill>
        <p:spPr>
          <a:xfrm>
            <a:off x="9699431" y="4786861"/>
            <a:ext cx="835996" cy="745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969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CC4C749-868D-8233-FEAB-3B62D0917FB2}"/>
              </a:ext>
            </a:extLst>
          </p:cNvPr>
          <p:cNvSpPr/>
          <p:nvPr/>
        </p:nvSpPr>
        <p:spPr>
          <a:xfrm>
            <a:off x="737420" y="884903"/>
            <a:ext cx="10725026" cy="5296022"/>
          </a:xfrm>
          <a:prstGeom prst="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464A6B-D7B5-73AF-64E9-B31558EF21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125" y="385302"/>
            <a:ext cx="8667750" cy="1409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F6A903-2681-C149-11DA-FEF031DB9A76}"/>
              </a:ext>
            </a:extLst>
          </p:cNvPr>
          <p:cNvSpPr txBox="1"/>
          <p:nvPr/>
        </p:nvSpPr>
        <p:spPr>
          <a:xfrm>
            <a:off x="3341984" y="2427568"/>
            <a:ext cx="55080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dirty="0">
                <a:solidFill>
                  <a:schemeClr val="accent2">
                    <a:lumMod val="7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Process/Methodology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8AA5CDD-8FC6-6389-4222-5E31DA2BAAD8}"/>
              </a:ext>
            </a:extLst>
          </p:cNvPr>
          <p:cNvSpPr/>
          <p:nvPr/>
        </p:nvSpPr>
        <p:spPr>
          <a:xfrm>
            <a:off x="1691332" y="3474720"/>
            <a:ext cx="1579859" cy="5132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Web Scraping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4376704-60F6-4678-667F-FFE91A098C21}"/>
              </a:ext>
            </a:extLst>
          </p:cNvPr>
          <p:cNvSpPr/>
          <p:nvPr/>
        </p:nvSpPr>
        <p:spPr>
          <a:xfrm>
            <a:off x="3859838" y="3423100"/>
            <a:ext cx="1579859" cy="635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Database Management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E3D3F42-DE8D-F6A0-EB5A-26E4E3EFBEC0}"/>
              </a:ext>
            </a:extLst>
          </p:cNvPr>
          <p:cNvSpPr/>
          <p:nvPr/>
        </p:nvSpPr>
        <p:spPr>
          <a:xfrm>
            <a:off x="6158618" y="3419412"/>
            <a:ext cx="1579859" cy="6238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 Preprocessing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30BF9C-D5C9-537B-C13D-2ADF38CF6512}"/>
              </a:ext>
            </a:extLst>
          </p:cNvPr>
          <p:cNvSpPr/>
          <p:nvPr/>
        </p:nvSpPr>
        <p:spPr>
          <a:xfrm>
            <a:off x="8562114" y="3429000"/>
            <a:ext cx="1579859" cy="6238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Sentiment Analysis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25C16F-B2B7-D8EB-483F-87B24408BBAD}"/>
              </a:ext>
            </a:extLst>
          </p:cNvPr>
          <p:cNvSpPr/>
          <p:nvPr/>
        </p:nvSpPr>
        <p:spPr>
          <a:xfrm>
            <a:off x="6158618" y="4660427"/>
            <a:ext cx="1579859" cy="6238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Model Deployment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48D332-697E-8D36-EB0A-8470D23B10ED}"/>
              </a:ext>
            </a:extLst>
          </p:cNvPr>
          <p:cNvSpPr/>
          <p:nvPr/>
        </p:nvSpPr>
        <p:spPr>
          <a:xfrm>
            <a:off x="8562113" y="4715735"/>
            <a:ext cx="1579859" cy="5132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User Interface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0DFB0DF-D1DD-9CD0-F57D-C1F29EC80AB0}"/>
              </a:ext>
            </a:extLst>
          </p:cNvPr>
          <p:cNvSpPr/>
          <p:nvPr/>
        </p:nvSpPr>
        <p:spPr>
          <a:xfrm>
            <a:off x="3859837" y="4715735"/>
            <a:ext cx="1579859" cy="5132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Testing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731071D-E457-93C6-6A0F-0BC80C57AD41}"/>
              </a:ext>
            </a:extLst>
          </p:cNvPr>
          <p:cNvSpPr/>
          <p:nvPr/>
        </p:nvSpPr>
        <p:spPr>
          <a:xfrm>
            <a:off x="1655934" y="4715733"/>
            <a:ext cx="1650653" cy="5132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Documentation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A6481A9-76F0-89DD-926B-FF4D4E76141E}"/>
              </a:ext>
            </a:extLst>
          </p:cNvPr>
          <p:cNvCxnSpPr>
            <a:stCxn id="11" idx="3"/>
            <a:endCxn id="2" idx="1"/>
          </p:cNvCxnSpPr>
          <p:nvPr/>
        </p:nvCxnSpPr>
        <p:spPr>
          <a:xfrm>
            <a:off x="3271191" y="3731342"/>
            <a:ext cx="588647" cy="95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6E6927A-6789-1856-7D6D-071AC31257FB}"/>
              </a:ext>
            </a:extLst>
          </p:cNvPr>
          <p:cNvCxnSpPr>
            <a:stCxn id="2" idx="3"/>
            <a:endCxn id="3" idx="1"/>
          </p:cNvCxnSpPr>
          <p:nvPr/>
        </p:nvCxnSpPr>
        <p:spPr>
          <a:xfrm flipV="1">
            <a:off x="5439697" y="3731341"/>
            <a:ext cx="718921" cy="95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C23C082-F06F-2B5E-0BEF-9DF41061F351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7738477" y="3731341"/>
            <a:ext cx="823637" cy="95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0BF58C8-714F-C036-0452-DD29BFEF4E0C}"/>
              </a:ext>
            </a:extLst>
          </p:cNvPr>
          <p:cNvCxnSpPr>
            <a:stCxn id="4" idx="2"/>
            <a:endCxn id="10" idx="0"/>
          </p:cNvCxnSpPr>
          <p:nvPr/>
        </p:nvCxnSpPr>
        <p:spPr>
          <a:xfrm flipH="1">
            <a:off x="9352043" y="4052857"/>
            <a:ext cx="1" cy="6628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64A2090-CB19-BEAF-3CFC-C83A2272A485}"/>
              </a:ext>
            </a:extLst>
          </p:cNvPr>
          <p:cNvCxnSpPr>
            <a:stCxn id="10" idx="1"/>
            <a:endCxn id="8" idx="3"/>
          </p:cNvCxnSpPr>
          <p:nvPr/>
        </p:nvCxnSpPr>
        <p:spPr>
          <a:xfrm flipH="1" flipV="1">
            <a:off x="7738477" y="4972356"/>
            <a:ext cx="82363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32F8CBF-6AFE-B260-9D55-E7B0B1E3ABA0}"/>
              </a:ext>
            </a:extLst>
          </p:cNvPr>
          <p:cNvCxnSpPr>
            <a:stCxn id="8" idx="1"/>
            <a:endCxn id="16" idx="3"/>
          </p:cNvCxnSpPr>
          <p:nvPr/>
        </p:nvCxnSpPr>
        <p:spPr>
          <a:xfrm flipH="1">
            <a:off x="5439696" y="4972356"/>
            <a:ext cx="71892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71AE538-4069-B21D-9348-48DDF8E0038A}"/>
              </a:ext>
            </a:extLst>
          </p:cNvPr>
          <p:cNvCxnSpPr>
            <a:stCxn id="16" idx="1"/>
            <a:endCxn id="17" idx="3"/>
          </p:cNvCxnSpPr>
          <p:nvPr/>
        </p:nvCxnSpPr>
        <p:spPr>
          <a:xfrm flipH="1" flipV="1">
            <a:off x="3306587" y="4972355"/>
            <a:ext cx="553250" cy="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9015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CC4C749-868D-8233-FEAB-3B62D0917FB2}"/>
              </a:ext>
            </a:extLst>
          </p:cNvPr>
          <p:cNvSpPr/>
          <p:nvPr/>
        </p:nvSpPr>
        <p:spPr>
          <a:xfrm>
            <a:off x="737420" y="884903"/>
            <a:ext cx="10725026" cy="5296022"/>
          </a:xfrm>
          <a:prstGeom prst="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464A6B-D7B5-73AF-64E9-B31558EF21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125" y="385302"/>
            <a:ext cx="8667750" cy="1409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F6A903-2681-C149-11DA-FEF031DB9A76}"/>
              </a:ext>
            </a:extLst>
          </p:cNvPr>
          <p:cNvSpPr txBox="1"/>
          <p:nvPr/>
        </p:nvSpPr>
        <p:spPr>
          <a:xfrm>
            <a:off x="3666940" y="2384588"/>
            <a:ext cx="4858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dirty="0">
                <a:solidFill>
                  <a:schemeClr val="accent2">
                    <a:lumMod val="7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Learning Outcomes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8AA5CDD-8FC6-6389-4222-5E31DA2BAAD8}"/>
              </a:ext>
            </a:extLst>
          </p:cNvPr>
          <p:cNvSpPr/>
          <p:nvPr/>
        </p:nvSpPr>
        <p:spPr>
          <a:xfrm>
            <a:off x="1365248" y="3356733"/>
            <a:ext cx="4546600" cy="2271251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5DA225-8DBC-A555-55C0-86F06041A5B7}"/>
              </a:ext>
            </a:extLst>
          </p:cNvPr>
          <p:cNvSpPr/>
          <p:nvPr/>
        </p:nvSpPr>
        <p:spPr>
          <a:xfrm>
            <a:off x="6280152" y="3356733"/>
            <a:ext cx="4546600" cy="2271251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D61583-AA93-6AC9-1E52-FE7168093B19}"/>
              </a:ext>
            </a:extLst>
          </p:cNvPr>
          <p:cNvSpPr txBox="1"/>
          <p:nvPr/>
        </p:nvSpPr>
        <p:spPr>
          <a:xfrm>
            <a:off x="1502981" y="3510110"/>
            <a:ext cx="427113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IN" sz="24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NLP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IN" sz="24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Machine Learning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IN" sz="24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Database Management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IN" sz="24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Web Development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IN" sz="24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API Integration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F8FB1F-AFE8-B6C9-25A6-87FE699D08DC}"/>
              </a:ext>
            </a:extLst>
          </p:cNvPr>
          <p:cNvSpPr txBox="1"/>
          <p:nvPr/>
        </p:nvSpPr>
        <p:spPr>
          <a:xfrm>
            <a:off x="6417885" y="3510110"/>
            <a:ext cx="427113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IN" sz="24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Research and Development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IN" sz="24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Project Planning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IN" sz="24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Collaboration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IN" sz="24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Communication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IN" sz="24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Critical Thinking</a:t>
            </a:r>
          </a:p>
        </p:txBody>
      </p:sp>
    </p:spTree>
    <p:extLst>
      <p:ext uri="{BB962C8B-B14F-4D97-AF65-F5344CB8AC3E}">
        <p14:creationId xmlns:p14="http://schemas.microsoft.com/office/powerpoint/2010/main" val="2119040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CC4C749-868D-8233-FEAB-3B62D0917FB2}"/>
              </a:ext>
            </a:extLst>
          </p:cNvPr>
          <p:cNvSpPr/>
          <p:nvPr/>
        </p:nvSpPr>
        <p:spPr>
          <a:xfrm>
            <a:off x="737420" y="884903"/>
            <a:ext cx="10725026" cy="5296022"/>
          </a:xfrm>
          <a:prstGeom prst="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464A6B-D7B5-73AF-64E9-B31558EF21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125" y="385302"/>
            <a:ext cx="8667750" cy="1409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F6A903-2681-C149-11DA-FEF031DB9A76}"/>
              </a:ext>
            </a:extLst>
          </p:cNvPr>
          <p:cNvSpPr txBox="1"/>
          <p:nvPr/>
        </p:nvSpPr>
        <p:spPr>
          <a:xfrm>
            <a:off x="3666940" y="2384588"/>
            <a:ext cx="4858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dirty="0">
                <a:solidFill>
                  <a:schemeClr val="accent2">
                    <a:lumMod val="7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Future Applications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8AA5CDD-8FC6-6389-4222-5E31DA2BAAD8}"/>
              </a:ext>
            </a:extLst>
          </p:cNvPr>
          <p:cNvSpPr/>
          <p:nvPr/>
        </p:nvSpPr>
        <p:spPr>
          <a:xfrm>
            <a:off x="1200840" y="3356731"/>
            <a:ext cx="2301692" cy="2271251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F8FB1F-AFE8-B6C9-25A6-87FE699D08DC}"/>
              </a:ext>
            </a:extLst>
          </p:cNvPr>
          <p:cNvSpPr txBox="1"/>
          <p:nvPr/>
        </p:nvSpPr>
        <p:spPr>
          <a:xfrm>
            <a:off x="1343874" y="5091829"/>
            <a:ext cx="2017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Customer Service and</a:t>
            </a:r>
          </a:p>
          <a:p>
            <a:pPr algn="ctr"/>
            <a:r>
              <a:rPr lang="en-IN" sz="12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Support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845F14C-032A-1120-0822-3E21A3979F4A}"/>
              </a:ext>
            </a:extLst>
          </p:cNvPr>
          <p:cNvSpPr/>
          <p:nvPr/>
        </p:nvSpPr>
        <p:spPr>
          <a:xfrm>
            <a:off x="3696605" y="3356731"/>
            <a:ext cx="2301692" cy="2271251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C30996-5F9F-F604-ABE4-662D409F3B44}"/>
              </a:ext>
            </a:extLst>
          </p:cNvPr>
          <p:cNvSpPr/>
          <p:nvPr/>
        </p:nvSpPr>
        <p:spPr>
          <a:xfrm>
            <a:off x="6192370" y="3356731"/>
            <a:ext cx="2301692" cy="2271251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5CC0A5-98E4-82EB-B58B-7C69A884D387}"/>
              </a:ext>
            </a:extLst>
          </p:cNvPr>
          <p:cNvSpPr/>
          <p:nvPr/>
        </p:nvSpPr>
        <p:spPr>
          <a:xfrm>
            <a:off x="8689468" y="3356731"/>
            <a:ext cx="2301692" cy="2271251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C3EDF92-8BF4-8619-2E1E-B7ABA06556D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r="38656"/>
          <a:stretch/>
        </p:blipFill>
        <p:spPr>
          <a:xfrm>
            <a:off x="1653978" y="3561213"/>
            <a:ext cx="1395127" cy="151768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0392503-2E53-DDCD-75FA-2FA797B13C0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 t="32026" r="55726"/>
          <a:stretch/>
        </p:blipFill>
        <p:spPr>
          <a:xfrm>
            <a:off x="4074388" y="3530787"/>
            <a:ext cx="1546125" cy="157853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E7BD8A4-BE78-CC19-06C8-D398EEEBB81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6389493" y="3715186"/>
            <a:ext cx="1913949" cy="127658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4F646E7-8CB5-76D8-6AAE-7E84FE090A42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rcRect l="26961"/>
          <a:stretch/>
        </p:blipFill>
        <p:spPr>
          <a:xfrm>
            <a:off x="9025111" y="3624444"/>
            <a:ext cx="1630406" cy="148898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65D2A9D-119F-C658-63BD-DC47AA6E18D2}"/>
              </a:ext>
            </a:extLst>
          </p:cNvPr>
          <p:cNvSpPr txBox="1"/>
          <p:nvPr/>
        </p:nvSpPr>
        <p:spPr>
          <a:xfrm>
            <a:off x="3838906" y="5092498"/>
            <a:ext cx="2017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Government and Public Services</a:t>
            </a:r>
            <a:endParaRPr lang="en-IN" sz="1200" b="1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1B79F80-8951-F0EF-3C60-1E2C8A827D65}"/>
              </a:ext>
            </a:extLst>
          </p:cNvPr>
          <p:cNvSpPr txBox="1"/>
          <p:nvPr/>
        </p:nvSpPr>
        <p:spPr>
          <a:xfrm>
            <a:off x="6334672" y="5104707"/>
            <a:ext cx="2017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Education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51473D4-AD7D-B575-6C67-88AAA8EA79C3}"/>
              </a:ext>
            </a:extLst>
          </p:cNvPr>
          <p:cNvSpPr txBox="1"/>
          <p:nvPr/>
        </p:nvSpPr>
        <p:spPr>
          <a:xfrm>
            <a:off x="8831770" y="5150307"/>
            <a:ext cx="2017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Healthcare</a:t>
            </a:r>
          </a:p>
        </p:txBody>
      </p:sp>
    </p:spTree>
    <p:extLst>
      <p:ext uri="{BB962C8B-B14F-4D97-AF65-F5344CB8AC3E}">
        <p14:creationId xmlns:p14="http://schemas.microsoft.com/office/powerpoint/2010/main" val="2637293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CC4C749-868D-8233-FEAB-3B62D0917FB2}"/>
              </a:ext>
            </a:extLst>
          </p:cNvPr>
          <p:cNvSpPr/>
          <p:nvPr/>
        </p:nvSpPr>
        <p:spPr>
          <a:xfrm>
            <a:off x="737420" y="884903"/>
            <a:ext cx="10725026" cy="5296022"/>
          </a:xfrm>
          <a:prstGeom prst="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464A6B-D7B5-73AF-64E9-B31558EF21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125" y="385302"/>
            <a:ext cx="8667750" cy="14097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894C8E-F879-08D0-E60D-B0D6065B0E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95700" y="3001971"/>
            <a:ext cx="4800600" cy="1061885"/>
          </a:xfrm>
        </p:spPr>
        <p:txBody>
          <a:bodyPr>
            <a:normAutofit/>
          </a:bodyPr>
          <a:lstStyle/>
          <a:p>
            <a:r>
              <a:rPr lang="en-IN" sz="5300" b="1" dirty="0"/>
              <a:t>Thank You!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3752223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101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Group 14  Project Topic Seminar Presentation</vt:lpstr>
      <vt:lpstr>PowerPoint Presentation</vt:lpstr>
      <vt:lpstr>Topic  Sentiment Analysis for Grievances Tracking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Shrutika Tabhane</dc:creator>
  <cp:lastModifiedBy>Shrutika Tabhane</cp:lastModifiedBy>
  <cp:revision>51</cp:revision>
  <dcterms:created xsi:type="dcterms:W3CDTF">2024-07-25T13:46:17Z</dcterms:created>
  <dcterms:modified xsi:type="dcterms:W3CDTF">2024-07-25T15:36:26Z</dcterms:modified>
</cp:coreProperties>
</file>