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7"/>
  </p:handoutMasterIdLst>
  <p:sldIdLst>
    <p:sldId id="256" r:id="rId2"/>
    <p:sldId id="269" r:id="rId3"/>
    <p:sldId id="270" r:id="rId4"/>
    <p:sldId id="264" r:id="rId5"/>
    <p:sldId id="261" r:id="rId6"/>
    <p:sldId id="262" r:id="rId7"/>
    <p:sldId id="263" r:id="rId8"/>
    <p:sldId id="268" r:id="rId9"/>
    <p:sldId id="257" r:id="rId10"/>
    <p:sldId id="258" r:id="rId11"/>
    <p:sldId id="259" r:id="rId12"/>
    <p:sldId id="265" r:id="rId13"/>
    <p:sldId id="260"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306"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84957-0120-4BF6-BAB7-800DBEC9BE86}" type="datetimeFigureOut">
              <a:rPr lang="en-IN" smtClean="0"/>
              <a:pPr/>
              <a:t>27-04-2017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E2C550-FC90-4FF2-98F0-1B5A005F5A1D}"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4/27/2017</a:t>
            </a:fld>
            <a:endParaRPr lang="en-US"/>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4/27/2017</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4/27/2017</a:t>
            </a:fld>
            <a:endParaRPr lang="en-US"/>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4/27/2017</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4/27/2017</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9238" y="3581400"/>
            <a:ext cx="8450390" cy="923330"/>
          </a:xfrm>
          <a:prstGeom prst="rect">
            <a:avLst/>
          </a:prstGeom>
          <a:noFill/>
        </p:spPr>
        <p:txBody>
          <a:bodyPr wrap="none" lIns="91440" tIns="45720" rIns="91440" bIns="45720">
            <a:spAutoFit/>
          </a:bodyPr>
          <a:lstStyle/>
          <a:p>
            <a:pPr algn="ctr"/>
            <a:r>
              <a:rPr lang="en-US" sz="5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Title: Solar</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Mobile Charger</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6" name="TextBox 5"/>
          <p:cNvSpPr txBox="1"/>
          <p:nvPr/>
        </p:nvSpPr>
        <p:spPr>
          <a:xfrm>
            <a:off x="432769" y="4876800"/>
            <a:ext cx="8711231" cy="1200329"/>
          </a:xfrm>
          <a:prstGeom prst="rect">
            <a:avLst/>
          </a:prstGeom>
          <a:noFill/>
        </p:spPr>
        <p:txBody>
          <a:bodyPr wrap="none" rtlCol="0">
            <a:spAutoFit/>
          </a:bodyPr>
          <a:lstStyle/>
          <a:p>
            <a:r>
              <a:rPr lang="en-IN" b="1" dirty="0" smtClean="0">
                <a:latin typeface="Times New Roman" pitchFamily="18" charset="0"/>
                <a:cs typeface="Times New Roman" pitchFamily="18" charset="0"/>
              </a:rPr>
              <a:t>SUBMITTED TO:                                                       SUBMITTED BY:</a:t>
            </a: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Mrs. </a:t>
            </a:r>
            <a:r>
              <a:rPr lang="en-IN" dirty="0" err="1" smtClean="0">
                <a:latin typeface="Times New Roman" pitchFamily="18" charset="0"/>
                <a:cs typeface="Times New Roman" pitchFamily="18" charset="0"/>
              </a:rPr>
              <a:t>Pooja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Dhiman</a:t>
            </a:r>
            <a:r>
              <a:rPr lang="en-IN" dirty="0" smtClean="0">
                <a:latin typeface="Times New Roman" pitchFamily="18" charset="0"/>
                <a:cs typeface="Times New Roman" pitchFamily="18" charset="0"/>
              </a:rPr>
              <a:t>                                                       SARTHAK CHAWLA      1611981336</a:t>
            </a:r>
          </a:p>
          <a:p>
            <a:r>
              <a:rPr lang="en-IN" dirty="0" smtClean="0">
                <a:latin typeface="Times New Roman" pitchFamily="18" charset="0"/>
                <a:cs typeface="Times New Roman" pitchFamily="18" charset="0"/>
              </a:rPr>
              <a:t>                                                                                       ANMOL WADHAWAN  1611981462</a:t>
            </a:r>
          </a:p>
          <a:p>
            <a:endParaRPr lang="en-IN" dirty="0">
              <a:latin typeface="Times New Roman" pitchFamily="18" charset="0"/>
              <a:cs typeface="Times New Roman" pitchFamily="18" charset="0"/>
            </a:endParaRPr>
          </a:p>
        </p:txBody>
      </p:sp>
      <p:sp>
        <p:nvSpPr>
          <p:cNvPr id="5" name="Title 4"/>
          <p:cNvSpPr>
            <a:spLocks noGrp="1"/>
          </p:cNvSpPr>
          <p:nvPr>
            <p:ph type="title"/>
          </p:nvPr>
        </p:nvSpPr>
        <p:spPr>
          <a:xfrm>
            <a:off x="685800" y="2286000"/>
            <a:ext cx="8229600" cy="1219200"/>
          </a:xfrm>
        </p:spPr>
        <p:txBody>
          <a:bodyPr>
            <a:normAutofit fontScale="90000"/>
          </a:bodyPr>
          <a:lstStyle/>
          <a:p>
            <a:pPr algn="ctr"/>
            <a:r>
              <a:rPr lang="en-IN" dirty="0" err="1" smtClean="0"/>
              <a:t>Chitkara</a:t>
            </a:r>
            <a:r>
              <a:rPr lang="en-IN" dirty="0" smtClean="0"/>
              <a:t> University, Himachal Pradesh</a:t>
            </a:r>
            <a:endParaRPr lang="en-IN" dirty="0"/>
          </a:p>
        </p:txBody>
      </p:sp>
      <p:pic>
        <p:nvPicPr>
          <p:cNvPr id="10241" name="Picture 1" descr="C:\Users\Sarthak\Desktop\logo-chitkara.gif"/>
          <p:cNvPicPr>
            <a:picLocks noChangeAspect="1" noChangeArrowheads="1"/>
          </p:cNvPicPr>
          <p:nvPr/>
        </p:nvPicPr>
        <p:blipFill>
          <a:blip r:embed="rId2" cstate="print"/>
          <a:srcRect/>
          <a:stretch>
            <a:fillRect/>
          </a:stretch>
        </p:blipFill>
        <p:spPr bwMode="auto">
          <a:xfrm>
            <a:off x="2590800" y="533400"/>
            <a:ext cx="3810000" cy="17526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a:t>
            </a:r>
            <a:endParaRPr lang="en-IN" dirty="0"/>
          </a:p>
        </p:txBody>
      </p:sp>
      <p:sp>
        <p:nvSpPr>
          <p:cNvPr id="3" name="TextBox 2"/>
          <p:cNvSpPr txBox="1"/>
          <p:nvPr/>
        </p:nvSpPr>
        <p:spPr>
          <a:xfrm>
            <a:off x="1752600" y="1752601"/>
            <a:ext cx="5844933" cy="5078313"/>
          </a:xfrm>
          <a:prstGeom prst="rect">
            <a:avLst/>
          </a:prstGeom>
          <a:noFill/>
        </p:spPr>
        <p:txBody>
          <a:bodyPr wrap="square" rtlCol="0">
            <a:spAutoFit/>
          </a:bodyPr>
          <a:lstStyle/>
          <a:p>
            <a:pPr lvl="0" algn="just">
              <a:buFont typeface="Arial" pitchFamily="34" charset="0"/>
              <a:buChar char="•"/>
            </a:pPr>
            <a:r>
              <a:rPr lang="en-IN" dirty="0" smtClean="0">
                <a:latin typeface="Times New Roman" pitchFamily="18" charset="0"/>
                <a:cs typeface="Times New Roman" pitchFamily="18" charset="0"/>
              </a:rPr>
              <a:t>Cost Effective: Compared to the other mobile chargers,</a:t>
            </a:r>
          </a:p>
          <a:p>
            <a:pPr algn="just"/>
            <a:r>
              <a:rPr lang="en-IN" dirty="0" smtClean="0">
                <a:latin typeface="Times New Roman" pitchFamily="18" charset="0"/>
                <a:cs typeface="Times New Roman" pitchFamily="18" charset="0"/>
              </a:rPr>
              <a:t>the solar chargers are cost effective as it absorbs power</a:t>
            </a:r>
          </a:p>
          <a:p>
            <a:pPr algn="just"/>
            <a:r>
              <a:rPr lang="en-IN" dirty="0" smtClean="0">
                <a:latin typeface="Times New Roman" pitchFamily="18" charset="0"/>
                <a:cs typeface="Times New Roman" pitchFamily="18" charset="0"/>
              </a:rPr>
              <a:t>from the sun. It does not require electric power</a:t>
            </a:r>
          </a:p>
          <a:p>
            <a:pPr algn="just">
              <a:buFont typeface="Arial" pitchFamily="34" charset="0"/>
              <a:buChar char="•"/>
            </a:pPr>
            <a:endParaRPr lang="en-IN" dirty="0" smtClean="0">
              <a:latin typeface="Times New Roman" pitchFamily="18" charset="0"/>
              <a:cs typeface="Times New Roman" pitchFamily="18" charset="0"/>
            </a:endParaRPr>
          </a:p>
          <a:p>
            <a:pPr lvl="0" algn="just">
              <a:buFont typeface="Arial" pitchFamily="34" charset="0"/>
              <a:buChar char="•"/>
            </a:pPr>
            <a:r>
              <a:rPr lang="en-IN" dirty="0" smtClean="0">
                <a:latin typeface="Times New Roman" pitchFamily="18" charset="0"/>
                <a:cs typeface="Times New Roman" pitchFamily="18" charset="0"/>
              </a:rPr>
              <a:t>Versatile: It is also known to be versatile as it can be used</a:t>
            </a:r>
          </a:p>
          <a:p>
            <a:pPr algn="just"/>
            <a:r>
              <a:rPr lang="en-IN" dirty="0" smtClean="0">
                <a:latin typeface="Times New Roman" pitchFamily="18" charset="0"/>
                <a:cs typeface="Times New Roman" pitchFamily="18" charset="0"/>
              </a:rPr>
              <a:t>for all types of mobile phones</a:t>
            </a:r>
          </a:p>
          <a:p>
            <a:pPr algn="just"/>
            <a:endParaRPr lang="en-IN" dirty="0" smtClean="0">
              <a:latin typeface="Times New Roman" pitchFamily="18" charset="0"/>
              <a:cs typeface="Times New Roman" pitchFamily="18" charset="0"/>
            </a:endParaRPr>
          </a:p>
          <a:p>
            <a:pPr lvl="0" algn="just">
              <a:buFont typeface="Arial" pitchFamily="34" charset="0"/>
              <a:buChar char="•"/>
            </a:pPr>
            <a:r>
              <a:rPr lang="en-IN" dirty="0" smtClean="0">
                <a:latin typeface="Times New Roman" pitchFamily="18" charset="0"/>
                <a:cs typeface="Times New Roman" pitchFamily="18" charset="0"/>
              </a:rPr>
              <a:t>Uninterrupted Power Supply: One of the greatest</a:t>
            </a:r>
          </a:p>
          <a:p>
            <a:pPr algn="just"/>
            <a:r>
              <a:rPr lang="en-IN" dirty="0" smtClean="0">
                <a:latin typeface="Times New Roman" pitchFamily="18" charset="0"/>
                <a:cs typeface="Times New Roman" pitchFamily="18" charset="0"/>
              </a:rPr>
              <a:t>advantages of solar mobile phone charger is that it can be</a:t>
            </a:r>
          </a:p>
          <a:p>
            <a:pPr algn="just"/>
            <a:r>
              <a:rPr lang="en-IN" dirty="0" smtClean="0">
                <a:latin typeface="Times New Roman" pitchFamily="18" charset="0"/>
                <a:cs typeface="Times New Roman" pitchFamily="18" charset="0"/>
              </a:rPr>
              <a:t>used to charge mobiles even during power outages.</a:t>
            </a:r>
          </a:p>
          <a:p>
            <a:pPr algn="just"/>
            <a:r>
              <a:rPr lang="en-IN" dirty="0" smtClean="0">
                <a:latin typeface="Times New Roman" pitchFamily="18" charset="0"/>
                <a:cs typeface="Times New Roman" pitchFamily="18" charset="0"/>
              </a:rPr>
              <a:t> </a:t>
            </a:r>
          </a:p>
          <a:p>
            <a:pPr lvl="0" algn="just">
              <a:buFont typeface="Arial" pitchFamily="34" charset="0"/>
              <a:buChar char="•"/>
            </a:pPr>
            <a:r>
              <a:rPr lang="en-IN" dirty="0" smtClean="0">
                <a:latin typeface="Times New Roman" pitchFamily="18" charset="0"/>
                <a:cs typeface="Times New Roman" pitchFamily="18" charset="0"/>
              </a:rPr>
              <a:t>Emergency Purposes: Another benefit is that it hardly</a:t>
            </a:r>
          </a:p>
          <a:p>
            <a:pPr lvl="0" algn="just"/>
            <a:r>
              <a:rPr lang="en-IN" dirty="0" smtClean="0">
                <a:latin typeface="Times New Roman" pitchFamily="18" charset="0"/>
                <a:cs typeface="Times New Roman" pitchFamily="18" charset="0"/>
              </a:rPr>
              <a:t>requires any electrical outlet. It can therefore be used</a:t>
            </a:r>
          </a:p>
          <a:p>
            <a:pPr algn="just"/>
            <a:r>
              <a:rPr lang="en-IN" dirty="0" smtClean="0">
                <a:latin typeface="Times New Roman" pitchFamily="18" charset="0"/>
                <a:cs typeface="Times New Roman" pitchFamily="18" charset="0"/>
              </a:rPr>
              <a:t>during emergencies and outdoor purposes.</a:t>
            </a:r>
          </a:p>
          <a:p>
            <a:pPr algn="just"/>
            <a:r>
              <a:rPr lang="en-IN" dirty="0" smtClean="0">
                <a:latin typeface="Times New Roman" pitchFamily="18" charset="0"/>
                <a:cs typeface="Times New Roman" pitchFamily="18" charset="0"/>
              </a:rPr>
              <a:t> </a:t>
            </a:r>
          </a:p>
          <a:p>
            <a:pPr lvl="0" algn="just">
              <a:buFont typeface="Arial" pitchFamily="34" charset="0"/>
              <a:buChar char="•"/>
            </a:pPr>
            <a:r>
              <a:rPr lang="en-IN" dirty="0" smtClean="0">
                <a:latin typeface="Times New Roman" pitchFamily="18" charset="0"/>
                <a:cs typeface="Times New Roman" pitchFamily="18" charset="0"/>
              </a:rPr>
              <a:t>Compact Design: Solar mobile phone chargers are</a:t>
            </a:r>
          </a:p>
          <a:p>
            <a:pPr algn="just"/>
            <a:r>
              <a:rPr lang="en-IN" dirty="0" smtClean="0">
                <a:latin typeface="Times New Roman" pitchFamily="18" charset="0"/>
                <a:cs typeface="Times New Roman" pitchFamily="18" charset="0"/>
              </a:rPr>
              <a:t>compact in size and easy to carry around.</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Times New Roman" pitchFamily="18" charset="0"/>
                <a:cs typeface="Times New Roman" pitchFamily="18" charset="0"/>
              </a:rPr>
              <a:t>Limitations</a:t>
            </a:r>
            <a:endParaRPr lang="en-IN" dirty="0">
              <a:latin typeface="Times New Roman" pitchFamily="18" charset="0"/>
              <a:cs typeface="Times New Roman" pitchFamily="18" charset="0"/>
            </a:endParaRPr>
          </a:p>
        </p:txBody>
      </p:sp>
      <p:sp>
        <p:nvSpPr>
          <p:cNvPr id="6" name="TextBox 5"/>
          <p:cNvSpPr txBox="1"/>
          <p:nvPr/>
        </p:nvSpPr>
        <p:spPr>
          <a:xfrm>
            <a:off x="1752600" y="2590800"/>
            <a:ext cx="5573962" cy="2862322"/>
          </a:xfrm>
          <a:prstGeom prst="rect">
            <a:avLst/>
          </a:prstGeom>
          <a:noFill/>
        </p:spPr>
        <p:txBody>
          <a:bodyPr wrap="none" rtlCol="0">
            <a:spAutoFit/>
          </a:bodyPr>
          <a:lstStyle/>
          <a:p>
            <a:pPr lvl="0">
              <a:buFont typeface="Arial" pitchFamily="34" charset="0"/>
              <a:buChar char="•"/>
            </a:pPr>
            <a:r>
              <a:rPr lang="en-IN" dirty="0" smtClean="0">
                <a:latin typeface="Times New Roman" pitchFamily="18" charset="0"/>
                <a:cs typeface="Times New Roman" pitchFamily="18" charset="0"/>
              </a:rPr>
              <a:t>Quite expensive: One of the most important drawbacks is</a:t>
            </a:r>
          </a:p>
          <a:p>
            <a:r>
              <a:rPr lang="en-IN" dirty="0" smtClean="0">
                <a:latin typeface="Times New Roman" pitchFamily="18" charset="0"/>
                <a:cs typeface="Times New Roman" pitchFamily="18" charset="0"/>
              </a:rPr>
              <a:t>its price compared to the ordinary mobile phone</a:t>
            </a:r>
          </a:p>
          <a:p>
            <a:r>
              <a:rPr lang="en-IN" dirty="0" smtClean="0">
                <a:latin typeface="Times New Roman" pitchFamily="18" charset="0"/>
                <a:cs typeface="Times New Roman" pitchFamily="18" charset="0"/>
              </a:rPr>
              <a:t>chargers, it is quite expensive as it utilizes solar energy</a:t>
            </a:r>
          </a:p>
          <a:p>
            <a:r>
              <a:rPr lang="en-IN" dirty="0" smtClean="0">
                <a:latin typeface="Times New Roman" pitchFamily="18" charset="0"/>
                <a:cs typeface="Times New Roman" pitchFamily="18" charset="0"/>
              </a:rPr>
              <a:t>captivators.</a:t>
            </a:r>
          </a:p>
          <a:p>
            <a:r>
              <a:rPr lang="en-IN" dirty="0" smtClean="0">
                <a:latin typeface="Times New Roman" pitchFamily="18" charset="0"/>
                <a:cs typeface="Times New Roman" pitchFamily="18" charset="0"/>
              </a:rPr>
              <a:t> </a:t>
            </a:r>
          </a:p>
          <a:p>
            <a:pPr lvl="0">
              <a:buFont typeface="Arial" pitchFamily="34" charset="0"/>
              <a:buChar char="•"/>
            </a:pPr>
            <a:r>
              <a:rPr lang="en-IN" dirty="0" smtClean="0">
                <a:latin typeface="Times New Roman" pitchFamily="18" charset="0"/>
                <a:cs typeface="Times New Roman" pitchFamily="18" charset="0"/>
              </a:rPr>
              <a:t>Charging time large: Another significant drawback is the</a:t>
            </a:r>
          </a:p>
          <a:p>
            <a:r>
              <a:rPr lang="en-IN" dirty="0" smtClean="0">
                <a:latin typeface="Times New Roman" pitchFamily="18" charset="0"/>
                <a:cs typeface="Times New Roman" pitchFamily="18" charset="0"/>
              </a:rPr>
              <a:t>time frame required by the chargers to charge mobile</a:t>
            </a:r>
          </a:p>
          <a:p>
            <a:r>
              <a:rPr lang="en-IN" dirty="0" smtClean="0">
                <a:latin typeface="Times New Roman" pitchFamily="18" charset="0"/>
                <a:cs typeface="Times New Roman" pitchFamily="18" charset="0"/>
              </a:rPr>
              <a:t>phones. It can take six to eight hours to charge mobile</a:t>
            </a:r>
          </a:p>
          <a:p>
            <a:r>
              <a:rPr lang="en-IN" dirty="0" smtClean="0">
                <a:latin typeface="Times New Roman" pitchFamily="18" charset="0"/>
                <a:cs typeface="Times New Roman" pitchFamily="18" charset="0"/>
              </a:rPr>
              <a:t>phones compared to the other.</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Conclusion</a:t>
            </a:r>
            <a:endParaRPr lang="en-IN" dirty="0"/>
          </a:p>
        </p:txBody>
      </p:sp>
      <p:sp>
        <p:nvSpPr>
          <p:cNvPr id="5" name="TextBox 4"/>
          <p:cNvSpPr txBox="1"/>
          <p:nvPr/>
        </p:nvSpPr>
        <p:spPr>
          <a:xfrm>
            <a:off x="1219200" y="2438400"/>
            <a:ext cx="7162800" cy="2585323"/>
          </a:xfrm>
          <a:prstGeom prst="rect">
            <a:avLst/>
          </a:prstGeom>
          <a:noFill/>
        </p:spPr>
        <p:txBody>
          <a:bodyPr wrap="square" rtlCol="0">
            <a:spAutoFit/>
          </a:bodyPr>
          <a:lstStyle/>
          <a:p>
            <a:pPr algn="just"/>
            <a:r>
              <a:rPr lang="en-IN" dirty="0" smtClean="0"/>
              <a:t>Renewable energy is not a new concept, nevertheless at an exponential growing population, the development and improvement of them are essential to sustain world power hunger. In 2050 the population expectation on earth is about 9 billion people, where approximately 5 billion will use mobile phones. The application of renewable energy at portable devices starts to plays a significant role at global energy saving. Solar chargers are simple, portable and ready to use devices which can be used by anyone especially in remote areas.</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Future scope</a:t>
            </a:r>
            <a:endParaRPr lang="en-IN" dirty="0"/>
          </a:p>
        </p:txBody>
      </p:sp>
      <p:sp>
        <p:nvSpPr>
          <p:cNvPr id="4" name="TextBox 3"/>
          <p:cNvSpPr txBox="1"/>
          <p:nvPr/>
        </p:nvSpPr>
        <p:spPr>
          <a:xfrm>
            <a:off x="1752600" y="2819400"/>
            <a:ext cx="5613716" cy="1754326"/>
          </a:xfrm>
          <a:prstGeom prst="rect">
            <a:avLst/>
          </a:prstGeom>
          <a:noFill/>
        </p:spPr>
        <p:txBody>
          <a:bodyPr wrap="none" rtlCol="0">
            <a:spAutoFit/>
          </a:bodyPr>
          <a:lstStyle/>
          <a:p>
            <a:r>
              <a:rPr lang="en-IN" dirty="0" smtClean="0">
                <a:latin typeface="Times New Roman" pitchFamily="18" charset="0"/>
                <a:cs typeface="Times New Roman" pitchFamily="18" charset="0"/>
              </a:rPr>
              <a:t>Basically the solar mobile charger is designed for charging</a:t>
            </a:r>
          </a:p>
          <a:p>
            <a:r>
              <a:rPr lang="en-IN" dirty="0" smtClean="0">
                <a:latin typeface="Times New Roman" pitchFamily="18" charset="0"/>
                <a:cs typeface="Times New Roman" pitchFamily="18" charset="0"/>
              </a:rPr>
              <a:t>mobile battery. But in future, by making some</a:t>
            </a:r>
          </a:p>
          <a:p>
            <a:r>
              <a:rPr lang="en-IN" dirty="0" smtClean="0">
                <a:latin typeface="Times New Roman" pitchFamily="18" charset="0"/>
                <a:cs typeface="Times New Roman" pitchFamily="18" charset="0"/>
              </a:rPr>
              <a:t>modifications we can use this charger to charge batteries</a:t>
            </a:r>
          </a:p>
          <a:p>
            <a:r>
              <a:rPr lang="en-IN" dirty="0" smtClean="0">
                <a:latin typeface="Times New Roman" pitchFamily="18" charset="0"/>
                <a:cs typeface="Times New Roman" pitchFamily="18" charset="0"/>
              </a:rPr>
              <a:t>used in different portable devices like laptop, walky-talky,</a:t>
            </a:r>
          </a:p>
          <a:p>
            <a:r>
              <a:rPr lang="en-IN" dirty="0" err="1" smtClean="0">
                <a:latin typeface="Times New Roman" pitchFamily="18" charset="0"/>
                <a:cs typeface="Times New Roman" pitchFamily="18" charset="0"/>
              </a:rPr>
              <a:t>i</a:t>
            </a:r>
            <a:r>
              <a:rPr lang="en-IN" dirty="0" smtClean="0">
                <a:latin typeface="Times New Roman" pitchFamily="18" charset="0"/>
                <a:cs typeface="Times New Roman" pitchFamily="18" charset="0"/>
              </a:rPr>
              <a:t>-POD, digital camera etc.</a:t>
            </a:r>
          </a:p>
          <a:p>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TextBox 2"/>
          <p:cNvSpPr txBox="1"/>
          <p:nvPr/>
        </p:nvSpPr>
        <p:spPr>
          <a:xfrm>
            <a:off x="1219200" y="2057400"/>
            <a:ext cx="6934200" cy="3970318"/>
          </a:xfrm>
          <a:prstGeom prst="rect">
            <a:avLst/>
          </a:prstGeom>
          <a:noFill/>
        </p:spPr>
        <p:txBody>
          <a:bodyPr wrap="square" rtlCol="0">
            <a:spAutoFit/>
          </a:bodyPr>
          <a:lstStyle/>
          <a:p>
            <a:r>
              <a:rPr lang="en-IN" i="1" dirty="0" smtClean="0"/>
              <a:t> </a:t>
            </a:r>
            <a:endParaRPr lang="en-IN" dirty="0" smtClean="0"/>
          </a:p>
          <a:p>
            <a:pPr lvl="0">
              <a:buFont typeface="Arial" pitchFamily="34" charset="0"/>
              <a:buChar char="•"/>
            </a:pPr>
            <a:r>
              <a:rPr lang="en-IN" dirty="0" smtClean="0"/>
              <a:t>Park “Overview of Energy Harvesting Systems (for Low-Power Electronics).” Presentation at the First Los Alamos National Laboratory Engineering Institute Workshop: Energy Harvesting, 2005 .</a:t>
            </a:r>
          </a:p>
          <a:p>
            <a:pPr lvl="0">
              <a:buFont typeface="Arial" pitchFamily="34" charset="0"/>
              <a:buChar char="•"/>
            </a:pPr>
            <a:r>
              <a:rPr lang="en-IN" dirty="0" smtClean="0"/>
              <a:t>Ferro Solutions. “VEH-360: Evaluation Power System Specifications.”</a:t>
            </a:r>
          </a:p>
          <a:p>
            <a:pPr lvl="0">
              <a:buFont typeface="Arial" pitchFamily="34" charset="0"/>
              <a:buChar char="•"/>
            </a:pPr>
            <a:r>
              <a:rPr lang="en-IN" dirty="0" smtClean="0"/>
              <a:t>J .A. </a:t>
            </a:r>
            <a:r>
              <a:rPr lang="en-IN" dirty="0" err="1" smtClean="0"/>
              <a:t>Paradiso</a:t>
            </a:r>
            <a:r>
              <a:rPr lang="en-IN" dirty="0" smtClean="0"/>
              <a:t> and T. </a:t>
            </a:r>
            <a:r>
              <a:rPr lang="en-IN" dirty="0" err="1" smtClean="0"/>
              <a:t>Starner</a:t>
            </a:r>
            <a:r>
              <a:rPr lang="en-IN" dirty="0" smtClean="0"/>
              <a:t>. 2005. “Energy scavenging for mobile and wireless electronics.” Pervasive Computing 4(1):18–27.</a:t>
            </a:r>
          </a:p>
          <a:p>
            <a:pPr lvl="0">
              <a:buFont typeface="Arial" pitchFamily="34" charset="0"/>
              <a:buChar char="•"/>
            </a:pPr>
            <a:r>
              <a:rPr lang="en-IN" dirty="0" err="1" smtClean="0"/>
              <a:t>EnOcean</a:t>
            </a:r>
            <a:r>
              <a:rPr lang="en-IN" dirty="0" smtClean="0"/>
              <a:t>. </a:t>
            </a:r>
            <a:r>
              <a:rPr lang="en-IN" dirty="0" err="1" smtClean="0"/>
              <a:t>Perpetuum</a:t>
            </a:r>
            <a:r>
              <a:rPr lang="en-IN" dirty="0" smtClean="0"/>
              <a:t> International Edition4http://tinyurl.com/2lxbo5 (orwww.enocean.com/</a:t>
            </a:r>
            <a:r>
              <a:rPr lang="en-IN" dirty="0" err="1" smtClean="0"/>
              <a:t>fileadmin</a:t>
            </a:r>
            <a:r>
              <a:rPr lang="en-IN" dirty="0" smtClean="0"/>
              <a:t>/</a:t>
            </a:r>
            <a:r>
              <a:rPr lang="en-IN" dirty="0" err="1" smtClean="0"/>
              <a:t>redaktion</a:t>
            </a:r>
            <a:r>
              <a:rPr lang="en-IN" dirty="0" smtClean="0"/>
              <a:t>/</a:t>
            </a:r>
            <a:r>
              <a:rPr lang="en-IN" dirty="0" err="1" smtClean="0"/>
              <a:t>pdf</a:t>
            </a:r>
            <a:r>
              <a:rPr lang="en-IN" dirty="0" smtClean="0"/>
              <a:t>/</a:t>
            </a:r>
            <a:r>
              <a:rPr lang="en-IN" dirty="0" err="1" smtClean="0"/>
              <a:t>perpetuum</a:t>
            </a:r>
            <a:r>
              <a:rPr lang="en-IN" dirty="0" smtClean="0"/>
              <a:t>/</a:t>
            </a:r>
            <a:r>
              <a:rPr lang="en-IN" dirty="0" err="1" smtClean="0"/>
              <a:t>perpetuum</a:t>
            </a:r>
            <a:r>
              <a:rPr lang="en-IN" dirty="0" smtClean="0"/>
              <a:t>_ 06_en.pdf), 2007.</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References(Continued)</a:t>
            </a:r>
            <a:endParaRPr lang="en-IN" dirty="0"/>
          </a:p>
        </p:txBody>
      </p:sp>
      <p:sp>
        <p:nvSpPr>
          <p:cNvPr id="3" name="TextBox 2"/>
          <p:cNvSpPr txBox="1"/>
          <p:nvPr/>
        </p:nvSpPr>
        <p:spPr>
          <a:xfrm>
            <a:off x="914400" y="2438400"/>
            <a:ext cx="7543800" cy="2862322"/>
          </a:xfrm>
          <a:prstGeom prst="rect">
            <a:avLst/>
          </a:prstGeom>
          <a:noFill/>
        </p:spPr>
        <p:txBody>
          <a:bodyPr wrap="square" rtlCol="0">
            <a:spAutoFit/>
          </a:bodyPr>
          <a:lstStyle/>
          <a:p>
            <a:pPr lvl="0">
              <a:buFont typeface="Arial" pitchFamily="34" charset="0"/>
              <a:buChar char="•"/>
            </a:pPr>
            <a:r>
              <a:rPr lang="en-IN" dirty="0" smtClean="0"/>
              <a:t>C. Park and P. Chou , “Power utility maximization for multiple-supply systems by a load-matching switch”, Proc. ACM/IEEE International Symposium on Loss Power Electronics and Design, pp. 168–173, 2004.</a:t>
            </a:r>
          </a:p>
          <a:p>
            <a:pPr lvl="0">
              <a:buFont typeface="Arial" pitchFamily="34" charset="0"/>
              <a:buChar char="•"/>
            </a:pPr>
            <a:r>
              <a:rPr lang="en-IN" dirty="0" smtClean="0"/>
              <a:t>T. Voigt, H. Ritter, and J. Schiller, “Utilizing solar power in wireless sensor networks”, Proc. IEEE Conference on Local Computer Networks, 2003.</a:t>
            </a:r>
          </a:p>
          <a:p>
            <a:pPr lvl="0">
              <a:buFont typeface="Arial" pitchFamily="34" charset="0"/>
              <a:buChar char="•"/>
            </a:pPr>
            <a:r>
              <a:rPr lang="en-IN" dirty="0" err="1" smtClean="0"/>
              <a:t>Kansal</a:t>
            </a:r>
            <a:r>
              <a:rPr lang="en-IN" dirty="0" smtClean="0"/>
              <a:t>, D. Potter, and M. </a:t>
            </a:r>
            <a:r>
              <a:rPr lang="en-IN" dirty="0" err="1" smtClean="0"/>
              <a:t>Srivastava</a:t>
            </a:r>
            <a:r>
              <a:rPr lang="en-IN" dirty="0" smtClean="0"/>
              <a:t> “Performance aware tasking for environmentally powered sensor networks”, Proc. ACM International Conference on Measurement and Modelling of Computer Systems, pp.223– 234, 2004. </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6" name="TextBox 5"/>
          <p:cNvSpPr txBox="1"/>
          <p:nvPr/>
        </p:nvSpPr>
        <p:spPr>
          <a:xfrm>
            <a:off x="1447800" y="2362200"/>
            <a:ext cx="6019800" cy="3139321"/>
          </a:xfrm>
          <a:prstGeom prst="rect">
            <a:avLst/>
          </a:prstGeom>
          <a:noFill/>
        </p:spPr>
        <p:txBody>
          <a:bodyPr wrap="square" rtlCol="0">
            <a:spAutoFit/>
          </a:bodyPr>
          <a:lstStyle/>
          <a:p>
            <a:r>
              <a:rPr lang="en-IN" dirty="0" smtClean="0"/>
              <a:t>Gone are the days when you would look up at the Sun and curse yourself for being out on a hot sunny day. Take pride very soon you will be a walking energy station with people asking you to help them charge their batteries with your clothes.</a:t>
            </a:r>
          </a:p>
          <a:p>
            <a:r>
              <a:rPr lang="en-IN" dirty="0" smtClean="0"/>
              <a:t>Vedic literatures in India even state the use of flying machines which were powered using the sun. Come 21st century, we have come a long way in developing solar cells which are the devices powering our future, converting sun’s energy into electricity. </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Introduction(Continued)</a:t>
            </a:r>
            <a:endParaRPr lang="en-IN" dirty="0"/>
          </a:p>
        </p:txBody>
      </p:sp>
      <p:sp>
        <p:nvSpPr>
          <p:cNvPr id="3" name="TextBox 2"/>
          <p:cNvSpPr txBox="1"/>
          <p:nvPr/>
        </p:nvSpPr>
        <p:spPr>
          <a:xfrm>
            <a:off x="304800" y="1524000"/>
            <a:ext cx="8382000" cy="2308324"/>
          </a:xfrm>
          <a:prstGeom prst="rect">
            <a:avLst/>
          </a:prstGeom>
          <a:noFill/>
        </p:spPr>
        <p:txBody>
          <a:bodyPr wrap="square" rtlCol="0">
            <a:spAutoFit/>
          </a:bodyPr>
          <a:lstStyle/>
          <a:p>
            <a:pPr algn="just"/>
            <a:r>
              <a:rPr lang="en-IN" dirty="0" smtClean="0"/>
              <a:t>Solar panels are simply solar cells lined up together in series and parallel so as get sufficient voltage and are p-n junction semiconductor devices with pure silicon wafer doped with ‘n’ type phosphorous on the top and ‘p’ type boron on the base. If the PV cell is placed in the sun, photons of light strike the electrons in the p-n junction and energize them, knocking them free of their atoms. These electrons are attracted to the positive charge in the n-type silicon and repelled by the negative charge in the p-type silicon. Connecting wires across the junction will have a current in them.</a:t>
            </a:r>
            <a:endParaRPr lang="en-IN" dirty="0"/>
          </a:p>
        </p:txBody>
      </p:sp>
      <p:pic>
        <p:nvPicPr>
          <p:cNvPr id="5" name="Picture 4"/>
          <p:cNvPicPr/>
          <p:nvPr/>
        </p:nvPicPr>
        <p:blipFill>
          <a:blip r:embed="rId2" cstate="print"/>
          <a:srcRect/>
          <a:stretch>
            <a:fillRect/>
          </a:stretch>
        </p:blipFill>
        <p:spPr bwMode="auto">
          <a:xfrm>
            <a:off x="4343400" y="3581400"/>
            <a:ext cx="4800600" cy="3276600"/>
          </a:xfrm>
          <a:prstGeom prst="rect">
            <a:avLst/>
          </a:prstGeom>
          <a:noFill/>
          <a:ln w="9525">
            <a:noFill/>
            <a:miter lim="800000"/>
            <a:headEnd/>
            <a:tailEnd/>
          </a:ln>
        </p:spPr>
      </p:pic>
      <p:pic>
        <p:nvPicPr>
          <p:cNvPr id="1026" name="Picture 2" descr="C:\Users\Sarthak\Desktop\cell_05.gif"/>
          <p:cNvPicPr>
            <a:picLocks noChangeAspect="1" noChangeArrowheads="1"/>
          </p:cNvPicPr>
          <p:nvPr/>
        </p:nvPicPr>
        <p:blipFill>
          <a:blip r:embed="rId3" cstate="print"/>
          <a:srcRect/>
          <a:stretch>
            <a:fillRect/>
          </a:stretch>
        </p:blipFill>
        <p:spPr bwMode="auto">
          <a:xfrm>
            <a:off x="0" y="3810000"/>
            <a:ext cx="4038600" cy="304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Materials Required</a:t>
            </a:r>
            <a:endParaRPr lang="en-IN" dirty="0"/>
          </a:p>
        </p:txBody>
      </p:sp>
      <p:sp>
        <p:nvSpPr>
          <p:cNvPr id="4" name="TextBox 3"/>
          <p:cNvSpPr txBox="1"/>
          <p:nvPr/>
        </p:nvSpPr>
        <p:spPr>
          <a:xfrm>
            <a:off x="1066800" y="2438400"/>
            <a:ext cx="7010400" cy="2031325"/>
          </a:xfrm>
          <a:prstGeom prst="rect">
            <a:avLst/>
          </a:prstGeom>
          <a:noFill/>
        </p:spPr>
        <p:txBody>
          <a:bodyPr wrap="square" rtlCol="0">
            <a:spAutoFit/>
          </a:bodyPr>
          <a:lstStyle/>
          <a:p>
            <a:pPr marL="342900" indent="-342900">
              <a:buFont typeface="+mj-lt"/>
              <a:buAutoNum type="arabicPeriod"/>
            </a:pPr>
            <a:r>
              <a:rPr lang="en-IN" dirty="0" smtClean="0"/>
              <a:t>Solar  panel</a:t>
            </a:r>
          </a:p>
          <a:p>
            <a:pPr marL="342900" indent="-342900">
              <a:buFont typeface="+mj-lt"/>
              <a:buAutoNum type="arabicPeriod"/>
            </a:pPr>
            <a:r>
              <a:rPr lang="en-IN" dirty="0" smtClean="0"/>
              <a:t>IC7805</a:t>
            </a:r>
          </a:p>
          <a:p>
            <a:pPr marL="342900" indent="-342900">
              <a:buFont typeface="+mj-lt"/>
              <a:buAutoNum type="arabicPeriod"/>
            </a:pPr>
            <a:r>
              <a:rPr lang="en-IN" dirty="0" smtClean="0"/>
              <a:t>Lithium Ion Battery</a:t>
            </a:r>
          </a:p>
          <a:p>
            <a:pPr marL="342900" indent="-342900">
              <a:buFont typeface="+mj-lt"/>
              <a:buAutoNum type="arabicPeriod"/>
            </a:pPr>
            <a:r>
              <a:rPr lang="en-IN" dirty="0" smtClean="0"/>
              <a:t>PCB(Printed Circuit Board)</a:t>
            </a:r>
          </a:p>
          <a:p>
            <a:pPr marL="342900" indent="-342900">
              <a:buFont typeface="+mj-lt"/>
              <a:buAutoNum type="arabicPeriod"/>
            </a:pPr>
            <a:r>
              <a:rPr lang="en-IN" dirty="0" smtClean="0"/>
              <a:t>Micro USB cable</a:t>
            </a:r>
          </a:p>
          <a:p>
            <a:pPr marL="342900" indent="-342900">
              <a:buFont typeface="+mj-lt"/>
              <a:buAutoNum type="arabicPeriod"/>
            </a:pPr>
            <a:r>
              <a:rPr lang="en-IN" dirty="0" smtClean="0"/>
              <a:t>Connecting wires</a:t>
            </a:r>
          </a:p>
          <a:p>
            <a:pPr marL="342900" indent="-342900">
              <a:buFont typeface="+mj-lt"/>
              <a:buAutoNum type="arabicPeriod"/>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76400"/>
            <a:ext cx="7620000" cy="1754326"/>
          </a:xfrm>
          <a:prstGeom prst="rect">
            <a:avLst/>
          </a:prstGeom>
          <a:noFill/>
        </p:spPr>
        <p:txBody>
          <a:bodyPr wrap="square" rtlCol="0">
            <a:spAutoFit/>
          </a:bodyPr>
          <a:lstStyle/>
          <a:p>
            <a:r>
              <a:rPr lang="en-IN" dirty="0" smtClean="0"/>
              <a:t>1. Connect the circuit as shown in the figure below and then solder the components with the wires accordingly.</a:t>
            </a:r>
          </a:p>
          <a:p>
            <a:r>
              <a:rPr lang="en-IN" dirty="0" smtClean="0"/>
              <a:t> </a:t>
            </a:r>
          </a:p>
          <a:p>
            <a:endParaRPr lang="en-IN" dirty="0" smtClean="0"/>
          </a:p>
          <a:p>
            <a:r>
              <a:rPr lang="en-IN" i="1" dirty="0" smtClean="0"/>
              <a:t> </a:t>
            </a:r>
            <a:endParaRPr lang="en-IN" dirty="0" smtClean="0"/>
          </a:p>
          <a:p>
            <a:endParaRPr lang="en-IN" dirty="0"/>
          </a:p>
        </p:txBody>
      </p:sp>
      <p:sp>
        <p:nvSpPr>
          <p:cNvPr id="3" name="Title 2"/>
          <p:cNvSpPr>
            <a:spLocks noGrp="1"/>
          </p:cNvSpPr>
          <p:nvPr>
            <p:ph type="title"/>
          </p:nvPr>
        </p:nvSpPr>
        <p:spPr>
          <a:xfrm>
            <a:off x="533400" y="609600"/>
            <a:ext cx="8229600" cy="1219200"/>
          </a:xfrm>
        </p:spPr>
        <p:txBody>
          <a:bodyPr>
            <a:normAutofit fontScale="90000"/>
          </a:bodyPr>
          <a:lstStyle/>
          <a:p>
            <a:pPr algn="ctr"/>
            <a:r>
              <a:rPr lang="en-IN" b="1" dirty="0" smtClean="0"/>
              <a:t>Procedure</a:t>
            </a:r>
            <a:r>
              <a:rPr lang="en-IN" dirty="0" smtClean="0"/>
              <a:t/>
            </a:r>
            <a:br>
              <a:rPr lang="en-IN" dirty="0" smtClean="0"/>
            </a:br>
            <a:endParaRPr lang="en-IN" dirty="0"/>
          </a:p>
        </p:txBody>
      </p:sp>
      <p:pic>
        <p:nvPicPr>
          <p:cNvPr id="1026" name="Picture 2" descr="C:\1\IMG_20170427_181707.jpg"/>
          <p:cNvPicPr>
            <a:picLocks noChangeAspect="1" noChangeArrowheads="1"/>
          </p:cNvPicPr>
          <p:nvPr/>
        </p:nvPicPr>
        <p:blipFill>
          <a:blip r:embed="rId2" cstate="print"/>
          <a:srcRect/>
          <a:stretch>
            <a:fillRect/>
          </a:stretch>
        </p:blipFill>
        <p:spPr bwMode="auto">
          <a:xfrm>
            <a:off x="914400" y="2895600"/>
            <a:ext cx="7467600" cy="3581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Procedure(Continued)</a:t>
            </a:r>
            <a:endParaRPr lang="en-IN" dirty="0"/>
          </a:p>
        </p:txBody>
      </p:sp>
      <p:sp>
        <p:nvSpPr>
          <p:cNvPr id="3" name="TextBox 2"/>
          <p:cNvSpPr txBox="1"/>
          <p:nvPr/>
        </p:nvSpPr>
        <p:spPr>
          <a:xfrm>
            <a:off x="1371600" y="2438400"/>
            <a:ext cx="7010400" cy="3139321"/>
          </a:xfrm>
          <a:prstGeom prst="rect">
            <a:avLst/>
          </a:prstGeom>
          <a:noFill/>
        </p:spPr>
        <p:txBody>
          <a:bodyPr wrap="square" rtlCol="0">
            <a:spAutoFit/>
          </a:bodyPr>
          <a:lstStyle/>
          <a:p>
            <a:pPr algn="just"/>
            <a:r>
              <a:rPr lang="en-IN" dirty="0" smtClean="0"/>
              <a:t>2. Place the whole project in direct sunlight so as the solar panel can get maximum sunlight.</a:t>
            </a:r>
          </a:p>
          <a:p>
            <a:pPr algn="just"/>
            <a:endParaRPr lang="en-IN" dirty="0" smtClean="0"/>
          </a:p>
          <a:p>
            <a:pPr algn="just"/>
            <a:r>
              <a:rPr lang="en-IN" dirty="0" smtClean="0"/>
              <a:t>3. Connect the mobile to the mini USB outlet.</a:t>
            </a:r>
          </a:p>
          <a:p>
            <a:pPr algn="just"/>
            <a:endParaRPr lang="en-IN" dirty="0" smtClean="0"/>
          </a:p>
          <a:p>
            <a:pPr algn="just"/>
            <a:r>
              <a:rPr lang="en-IN" dirty="0" smtClean="0"/>
              <a:t>4. The mobile starts charging.</a:t>
            </a:r>
          </a:p>
          <a:p>
            <a:pPr algn="just"/>
            <a:endParaRPr lang="en-IN" dirty="0" smtClean="0"/>
          </a:p>
          <a:p>
            <a:pPr algn="just"/>
            <a:r>
              <a:rPr lang="en-IN" dirty="0" smtClean="0"/>
              <a:t>5. We can make our battery in project get charged first then can use the project as a power bank and can charge the mobile later whenever required .</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Working</a:t>
            </a:r>
            <a:endParaRPr lang="en-IN" dirty="0"/>
          </a:p>
        </p:txBody>
      </p:sp>
      <p:sp>
        <p:nvSpPr>
          <p:cNvPr id="3" name="TextBox 2"/>
          <p:cNvSpPr txBox="1"/>
          <p:nvPr/>
        </p:nvSpPr>
        <p:spPr>
          <a:xfrm>
            <a:off x="609600" y="1905000"/>
            <a:ext cx="7848599" cy="4247317"/>
          </a:xfrm>
          <a:prstGeom prst="rect">
            <a:avLst/>
          </a:prstGeom>
          <a:noFill/>
        </p:spPr>
        <p:txBody>
          <a:bodyPr wrap="square" rtlCol="0">
            <a:spAutoFit/>
          </a:bodyPr>
          <a:lstStyle/>
          <a:p>
            <a:r>
              <a:rPr lang="en-IN" dirty="0" smtClean="0"/>
              <a:t>The solar mobile charger is just device working on the conversion principle of voltage using Ic7805 in simple words solar panel uses photovoltaic cell or solar cells to convert solar energy in electrical energy. Output of these panels may vary from panels to panels .We can use any of these according to our need. Further we use ICs and other equipments and create a circuit to convert the input power supply coming from the solar panel into the desired power supply i.e. 2 amperes 5 volts dc . Although the adapters we use today for charging our phones today via charging cords i.e. </a:t>
            </a:r>
            <a:r>
              <a:rPr lang="en-IN" dirty="0" err="1" smtClean="0"/>
              <a:t>usb</a:t>
            </a:r>
            <a:r>
              <a:rPr lang="en-IN" dirty="0" smtClean="0"/>
              <a:t> wires connected to them, use input ac supply of 100-240 volts ~50-60 hertz 0.35amperes as standard for charging the modern day Smartphone. Many other companies have their own standards for input and output supplies the above one was of well known upcoming brand “MI”. At last we can say that we are basically just converting the supply we get from the solar panels into the ones we require in this case the one for the mobile charger.</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Working(Continued)</a:t>
            </a:r>
            <a:endParaRPr lang="en-IN" dirty="0"/>
          </a:p>
        </p:txBody>
      </p:sp>
      <p:sp>
        <p:nvSpPr>
          <p:cNvPr id="3" name="TextBox 2"/>
          <p:cNvSpPr txBox="1"/>
          <p:nvPr/>
        </p:nvSpPr>
        <p:spPr>
          <a:xfrm>
            <a:off x="990600" y="2362200"/>
            <a:ext cx="7315200" cy="3139321"/>
          </a:xfrm>
          <a:prstGeom prst="rect">
            <a:avLst/>
          </a:prstGeom>
          <a:noFill/>
        </p:spPr>
        <p:txBody>
          <a:bodyPr wrap="square" rtlCol="0">
            <a:spAutoFit/>
          </a:bodyPr>
          <a:lstStyle/>
          <a:p>
            <a:pPr marL="342900" indent="-342900" algn="just">
              <a:buFont typeface="+mj-lt"/>
              <a:buAutoNum type="arabicPeriod"/>
            </a:pPr>
            <a:r>
              <a:rPr lang="en-IN" dirty="0" smtClean="0"/>
              <a:t>First, solar energy is captured by  photovoltaic cells  present in the solar panel.</a:t>
            </a:r>
          </a:p>
          <a:p>
            <a:pPr marL="342900" indent="-342900" algn="just">
              <a:buFont typeface="+mj-lt"/>
              <a:buAutoNum type="arabicPeriod"/>
            </a:pPr>
            <a:endParaRPr lang="en-IN" dirty="0" smtClean="0"/>
          </a:p>
          <a:p>
            <a:pPr marL="342900" indent="-342900" algn="just">
              <a:buFont typeface="+mj-lt"/>
              <a:buAutoNum type="arabicPeriod"/>
            </a:pPr>
            <a:r>
              <a:rPr lang="en-IN" dirty="0" smtClean="0"/>
              <a:t>Then this electrical energy is used to charge the rechargeable lithium ion battery.</a:t>
            </a:r>
          </a:p>
          <a:p>
            <a:pPr marL="342900" indent="-342900" algn="just">
              <a:buFont typeface="+mj-lt"/>
              <a:buAutoNum type="arabicPeriod"/>
            </a:pPr>
            <a:endParaRPr lang="en-IN" dirty="0" smtClean="0"/>
          </a:p>
          <a:p>
            <a:pPr marL="342900" indent="-342900" algn="just">
              <a:buFont typeface="+mj-lt"/>
              <a:buAutoNum type="arabicPeriod"/>
            </a:pPr>
            <a:r>
              <a:rPr lang="en-IN" dirty="0" smtClean="0"/>
              <a:t>After that the voltage being further transferred is firstly converted as per the requirement i.e. 5volt.</a:t>
            </a:r>
          </a:p>
          <a:p>
            <a:pPr marL="342900" indent="-342900" algn="just">
              <a:buFont typeface="+mj-lt"/>
              <a:buAutoNum type="arabicPeriod"/>
            </a:pPr>
            <a:endParaRPr lang="en-IN" dirty="0" smtClean="0"/>
          </a:p>
          <a:p>
            <a:pPr marL="342900" indent="-342900" algn="just">
              <a:buFont typeface="+mj-lt"/>
              <a:buAutoNum type="arabicPeriod"/>
            </a:pPr>
            <a:r>
              <a:rPr lang="en-IN" dirty="0" smtClean="0"/>
              <a:t>The converted voltage is used to charge our phone via micro USB cable.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2438400"/>
            <a:ext cx="6553200" cy="3693319"/>
          </a:xfrm>
          <a:prstGeom prst="rect">
            <a:avLst/>
          </a:prstGeom>
          <a:noFill/>
        </p:spPr>
        <p:txBody>
          <a:bodyPr wrap="square" rtlCol="0">
            <a:spAutoFit/>
          </a:bodyPr>
          <a:lstStyle/>
          <a:p>
            <a:pPr marL="342900" lvl="0" indent="-342900" algn="just">
              <a:buFont typeface="Arial" pitchFamily="34" charset="0"/>
              <a:buChar char="•"/>
            </a:pPr>
            <a:r>
              <a:rPr lang="en-IN" dirty="0" smtClean="0">
                <a:latin typeface="Times New Roman" pitchFamily="18" charset="0"/>
                <a:cs typeface="Times New Roman" pitchFamily="18" charset="0"/>
              </a:rPr>
              <a:t>For low-power portable electronics, like calculators or</a:t>
            </a:r>
          </a:p>
          <a:p>
            <a:pPr marL="342900" lvl="0" indent="-342900" algn="just"/>
            <a:r>
              <a:rPr lang="en-IN" dirty="0" smtClean="0">
                <a:latin typeface="Times New Roman" pitchFamily="18" charset="0"/>
                <a:cs typeface="Times New Roman" pitchFamily="18" charset="0"/>
              </a:rPr>
              <a:t>small fans, a photovoltaic array may be a reasonable</a:t>
            </a:r>
          </a:p>
          <a:p>
            <a:pPr marL="342900" indent="-342900" algn="just"/>
            <a:r>
              <a:rPr lang="en-IN" dirty="0" smtClean="0">
                <a:latin typeface="Times New Roman" pitchFamily="18" charset="0"/>
                <a:cs typeface="Times New Roman" pitchFamily="18" charset="0"/>
              </a:rPr>
              <a:t>energy source rather than a battery.</a:t>
            </a:r>
          </a:p>
          <a:p>
            <a:pPr marL="342900" indent="-342900" algn="just"/>
            <a:r>
              <a:rPr lang="en-IN" dirty="0" smtClean="0">
                <a:latin typeface="Times New Roman" pitchFamily="18" charset="0"/>
                <a:cs typeface="Times New Roman" pitchFamily="18" charset="0"/>
              </a:rPr>
              <a:t> </a:t>
            </a:r>
          </a:p>
          <a:p>
            <a:pPr marL="342900" lvl="0" indent="-342900" algn="just">
              <a:buFont typeface="Arial" pitchFamily="34" charset="0"/>
              <a:buChar char="•"/>
            </a:pPr>
            <a:r>
              <a:rPr lang="en-IN" dirty="0" smtClean="0">
                <a:latin typeface="Times New Roman" pitchFamily="18" charset="0"/>
                <a:cs typeface="Times New Roman" pitchFamily="18" charset="0"/>
              </a:rPr>
              <a:t>In other situations, such as solar battery chargers,</a:t>
            </a:r>
          </a:p>
          <a:p>
            <a:pPr marL="342900" indent="-342900" algn="just"/>
            <a:r>
              <a:rPr lang="en-IN" dirty="0" smtClean="0">
                <a:latin typeface="Times New Roman" pitchFamily="18" charset="0"/>
                <a:cs typeface="Times New Roman" pitchFamily="18" charset="0"/>
              </a:rPr>
              <a:t>watches, and flashlights the photovoltaic array is used to</a:t>
            </a:r>
          </a:p>
          <a:p>
            <a:pPr marL="342900" indent="-342900" algn="just"/>
            <a:r>
              <a:rPr lang="en-IN" dirty="0" smtClean="0">
                <a:latin typeface="Times New Roman" pitchFamily="18" charset="0"/>
                <a:cs typeface="Times New Roman" pitchFamily="18" charset="0"/>
              </a:rPr>
              <a:t>generate electricity that is stored in batteries for later use.</a:t>
            </a:r>
          </a:p>
          <a:p>
            <a:pPr marL="342900" indent="-342900" algn="just"/>
            <a:r>
              <a:rPr lang="en-IN" dirty="0" smtClean="0">
                <a:latin typeface="Times New Roman" pitchFamily="18" charset="0"/>
                <a:cs typeface="Times New Roman" pitchFamily="18" charset="0"/>
              </a:rPr>
              <a:t> </a:t>
            </a:r>
          </a:p>
          <a:p>
            <a:pPr marL="342900" lvl="0" indent="-342900" algn="just">
              <a:buFont typeface="Arial" pitchFamily="34" charset="0"/>
              <a:buChar char="•"/>
            </a:pPr>
            <a:r>
              <a:rPr lang="en-IN" dirty="0" smtClean="0">
                <a:latin typeface="Times New Roman" pitchFamily="18" charset="0"/>
                <a:cs typeface="Times New Roman" pitchFamily="18" charset="0"/>
              </a:rPr>
              <a:t>By using over voltage protection circuit we can protect</a:t>
            </a:r>
          </a:p>
          <a:p>
            <a:pPr marL="342900" indent="-342900" algn="just"/>
            <a:r>
              <a:rPr lang="en-IN" dirty="0" smtClean="0">
                <a:latin typeface="Times New Roman" pitchFamily="18" charset="0"/>
                <a:cs typeface="Times New Roman" pitchFamily="18" charset="0"/>
              </a:rPr>
              <a:t>our battery from over charging. Charge discharge control</a:t>
            </a:r>
          </a:p>
          <a:p>
            <a:pPr marL="342900" indent="-342900" algn="just"/>
            <a:r>
              <a:rPr lang="en-IN" dirty="0" smtClean="0">
                <a:latin typeface="Times New Roman" pitchFamily="18" charset="0"/>
                <a:cs typeface="Times New Roman" pitchFamily="18" charset="0"/>
              </a:rPr>
              <a:t>circuit contain two-way Switch. It gets active when</a:t>
            </a:r>
          </a:p>
          <a:p>
            <a:pPr marL="342900" indent="-342900" algn="just"/>
            <a:r>
              <a:rPr lang="en-IN" dirty="0" smtClean="0">
                <a:latin typeface="Times New Roman" pitchFamily="18" charset="0"/>
                <a:cs typeface="Times New Roman" pitchFamily="18" charset="0"/>
              </a:rPr>
              <a:t>voltage exceeds above threshold voltage level.</a:t>
            </a:r>
          </a:p>
          <a:p>
            <a:pPr algn="just"/>
            <a:endParaRPr lang="en-IN" dirty="0">
              <a:latin typeface="Times New Roman" pitchFamily="18" charset="0"/>
              <a:cs typeface="Times New Roman" pitchFamily="18" charset="0"/>
            </a:endParaRPr>
          </a:p>
        </p:txBody>
      </p:sp>
      <p:sp>
        <p:nvSpPr>
          <p:cNvPr id="5" name="Title 4"/>
          <p:cNvSpPr>
            <a:spLocks noGrp="1"/>
          </p:cNvSpPr>
          <p:nvPr>
            <p:ph type="title"/>
          </p:nvPr>
        </p:nvSpPr>
        <p:spPr>
          <a:xfrm>
            <a:off x="304800" y="381000"/>
            <a:ext cx="8229600" cy="1219200"/>
          </a:xfrm>
        </p:spPr>
        <p:txBody>
          <a:bodyPr/>
          <a:lstStyle/>
          <a:p>
            <a:pPr algn="ctr"/>
            <a:r>
              <a:rPr lang="en-IN" dirty="0" smtClean="0">
                <a:latin typeface="Times New Roman" pitchFamily="18" charset="0"/>
                <a:cs typeface="Times New Roman" pitchFamily="18" charset="0"/>
              </a:rPr>
              <a:t>Applications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95</TotalTime>
  <Words>992</Words>
  <Application>Microsoft Office PowerPoint</Application>
  <PresentationFormat>On-screen Show (4:3)</PresentationFormat>
  <Paragraphs>99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Paper</vt:lpstr>
      <vt:lpstr>Chitkara University, Himachal Pradesh</vt:lpstr>
      <vt:lpstr>Introduction</vt:lpstr>
      <vt:lpstr>Introduction(Continued)</vt:lpstr>
      <vt:lpstr>Materials Required</vt:lpstr>
      <vt:lpstr>Procedure </vt:lpstr>
      <vt:lpstr>Procedure(Continued)</vt:lpstr>
      <vt:lpstr>Working</vt:lpstr>
      <vt:lpstr>Working(Continued)</vt:lpstr>
      <vt:lpstr>Applications</vt:lpstr>
      <vt:lpstr>Advantages</vt:lpstr>
      <vt:lpstr>Limitations</vt:lpstr>
      <vt:lpstr>Conclusion</vt:lpstr>
      <vt:lpstr>Future scope</vt:lpstr>
      <vt:lpstr>References</vt:lpstr>
      <vt:lpstr>References(Continued)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Sarthak Chawla</dc:creator>
  <cp:lastModifiedBy>Sarthak Chawla</cp:lastModifiedBy>
  <cp:revision>14</cp:revision>
  <dcterms:created xsi:type="dcterms:W3CDTF">2006-08-16T00:00:00Z</dcterms:created>
  <dcterms:modified xsi:type="dcterms:W3CDTF">2017-04-27T17:31:13Z</dcterms:modified>
</cp:coreProperties>
</file>