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40"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169D2-D701-45A7-A104-061559743E25}" v="134" dt="2019-03-22T20:41:35.389"/>
  </p1510:revLst>
</p1510:revInfo>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d-ID" dirty="0"/>
              <a:t>Klik untuk mengedit gaya judul Master</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dirty="0"/>
              <a:t>Klik untuk mengedit gaya subjudul Master</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350821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7937744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d-ID" dirty="0"/>
              <a:t>Klik untuk mengedit gaya judul Master</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5055723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Klik untuk mengedit gaya judul Master</a:t>
            </a:r>
            <a:endParaRPr lang="en-US" dirty="0"/>
          </a:p>
        </p:txBody>
      </p:sp>
      <p:sp>
        <p:nvSpPr>
          <p:cNvPr id="3" name="Content Placeholder 2"/>
          <p:cNvSpPr>
            <a:spLocks noGrp="1"/>
          </p:cNvSpPr>
          <p:nvPr>
            <p:ph idx="1"/>
          </p:nvPr>
        </p:nvSpPr>
        <p:spPr/>
        <p:txBody>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17182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d-ID" dirty="0"/>
              <a:t>Klik untuk mengedit gaya judul Master</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dirty="0"/>
              <a:t>Klik untuk edit gaya teks Master</a:t>
            </a:r>
          </a:p>
        </p:txBody>
      </p:sp>
      <p:sp>
        <p:nvSpPr>
          <p:cNvPr id="4" name="Date Placeholder 3"/>
          <p:cNvSpPr>
            <a:spLocks noGrp="1"/>
          </p:cNvSpPr>
          <p:nvPr>
            <p:ph type="dt" sz="half" idx="10"/>
          </p:nvPr>
        </p:nvSpPr>
        <p:spPr/>
        <p:txBody>
          <a:bodyPr/>
          <a:lstStyle/>
          <a:p>
            <a:fld id="{CBC48EC7-AF6A-48D3-8284-14BACBEBDD84}" type="datetimeFigureOut">
              <a:rPr lang="en-US" dirty="0"/>
              <a:t>3/23/2019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718461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Klik untuk mengedit gaya judul Master</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5" name="Date Placeholder 4"/>
          <p:cNvSpPr>
            <a:spLocks noGrp="1"/>
          </p:cNvSpPr>
          <p:nvPr>
            <p:ph type="dt" sz="half" idx="10"/>
          </p:nvPr>
        </p:nvSpPr>
        <p:spPr/>
        <p:txBody>
          <a:bodyPr/>
          <a:lstStyle/>
          <a:p>
            <a:fld id="{CBC48EC7-AF6A-48D3-8284-14BACBEBDD84}"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926858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d-ID" dirty="0"/>
              <a:t>Klik untuk mengedit gaya judul Master</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Klik untuk edit gaya teks Master</a:t>
            </a:r>
          </a:p>
        </p:txBody>
      </p:sp>
      <p:sp>
        <p:nvSpPr>
          <p:cNvPr id="4" name="Content Placeholder 3"/>
          <p:cNvSpPr>
            <a:spLocks noGrp="1"/>
          </p:cNvSpPr>
          <p:nvPr>
            <p:ph sz="half" idx="2"/>
          </p:nvPr>
        </p:nvSpPr>
        <p:spPr>
          <a:xfrm>
            <a:off x="839788" y="2505075"/>
            <a:ext cx="5157787" cy="3684588"/>
          </a:xfrm>
        </p:spPr>
        <p:txBody>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dirty="0"/>
              <a:t>Klik untuk edit gaya teks Master</a:t>
            </a:r>
          </a:p>
        </p:txBody>
      </p:sp>
      <p:sp>
        <p:nvSpPr>
          <p:cNvPr id="6" name="Content Placeholder 5"/>
          <p:cNvSpPr>
            <a:spLocks noGrp="1"/>
          </p:cNvSpPr>
          <p:nvPr>
            <p:ph sz="quarter" idx="4"/>
          </p:nvPr>
        </p:nvSpPr>
        <p:spPr>
          <a:xfrm>
            <a:off x="6172200" y="2505075"/>
            <a:ext cx="5183188" cy="3684588"/>
          </a:xfrm>
        </p:spPr>
        <p:txBody>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7" name="Date Placeholder 6"/>
          <p:cNvSpPr>
            <a:spLocks noGrp="1"/>
          </p:cNvSpPr>
          <p:nvPr>
            <p:ph type="dt" sz="half" idx="10"/>
          </p:nvPr>
        </p:nvSpPr>
        <p:spPr/>
        <p:txBody>
          <a:bodyPr/>
          <a:lstStyle/>
          <a:p>
            <a:fld id="{CBC48EC7-AF6A-48D3-8284-14BACBEBDD84}" type="datetimeFigureOut">
              <a:rPr lang="en-US" dirty="0"/>
              <a:t>3/23/2019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1599361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Klik untuk mengedit gaya judul Master</a:t>
            </a:r>
            <a:endParaRPr lang="en-US" dirty="0"/>
          </a:p>
        </p:txBody>
      </p:sp>
      <p:sp>
        <p:nvSpPr>
          <p:cNvPr id="3" name="Date Placeholder 2"/>
          <p:cNvSpPr>
            <a:spLocks noGrp="1"/>
          </p:cNvSpPr>
          <p:nvPr>
            <p:ph type="dt" sz="half" idx="10"/>
          </p:nvPr>
        </p:nvSpPr>
        <p:spPr/>
        <p:txBody>
          <a:bodyPr/>
          <a:lstStyle/>
          <a:p>
            <a:fld id="{CBC48EC7-AF6A-48D3-8284-14BACBEBDD84}" type="datetimeFigureOut">
              <a:rPr lang="en-US" dirty="0"/>
              <a:t>3/23/2019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26794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48EC7-AF6A-48D3-8284-14BACBEBDD84}" type="datetimeFigureOut">
              <a:rPr lang="en-US" dirty="0"/>
              <a:t>3/23/2019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513825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d-ID" dirty="0"/>
              <a:t>Klik untuk mengedit gaya judul Master</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dirty="0"/>
              <a:t>Klik untuk edit gaya teks Master</a:t>
            </a:r>
          </a:p>
        </p:txBody>
      </p:sp>
      <p:sp>
        <p:nvSpPr>
          <p:cNvPr id="5" name="Date Placeholder 4"/>
          <p:cNvSpPr>
            <a:spLocks noGrp="1"/>
          </p:cNvSpPr>
          <p:nvPr>
            <p:ph type="dt" sz="half" idx="10"/>
          </p:nvPr>
        </p:nvSpPr>
        <p:spPr/>
        <p:txBody>
          <a:bodyPr/>
          <a:lstStyle/>
          <a:p>
            <a:fld id="{CBC48EC7-AF6A-48D3-8284-14BACBEBDD84}"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34525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d-ID" dirty="0"/>
              <a:t>Klik untuk mengedit gaya judul Master</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dirty="0"/>
              <a:t>Klik ikon untuk menambahkan gambar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dirty="0"/>
              <a:t>Klik untuk edit gaya teks Master</a:t>
            </a:r>
          </a:p>
        </p:txBody>
      </p:sp>
      <p:sp>
        <p:nvSpPr>
          <p:cNvPr id="5" name="Date Placeholder 4"/>
          <p:cNvSpPr>
            <a:spLocks noGrp="1"/>
          </p:cNvSpPr>
          <p:nvPr>
            <p:ph type="dt" sz="half" idx="10"/>
          </p:nvPr>
        </p:nvSpPr>
        <p:spPr/>
        <p:txBody>
          <a:bodyPr/>
          <a:lstStyle/>
          <a:p>
            <a:fld id="{CBC48EC7-AF6A-48D3-8284-14BACBEBDD84}" type="datetimeFigureOut">
              <a:rPr lang="en-US" dirty="0"/>
              <a:t>3/23/2019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611844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dirty="0"/>
              <a:t>Klik untuk mengedit gaya judul Master</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dirty="0"/>
              <a:t>Klik untuk edit gaya teks Master</a:t>
            </a:r>
          </a:p>
          <a:p>
            <a:pPr lvl="1"/>
            <a:r>
              <a:rPr lang="id-ID" dirty="0"/>
              <a:t>Tingkat kedua</a:t>
            </a:r>
          </a:p>
          <a:p>
            <a:pPr lvl="2"/>
            <a:r>
              <a:rPr lang="id-ID" dirty="0"/>
              <a:t>Tingkat ketiga</a:t>
            </a:r>
          </a:p>
          <a:p>
            <a:pPr lvl="3"/>
            <a:r>
              <a:rPr lang="id-ID" dirty="0"/>
              <a:t>Tingkat keempat</a:t>
            </a:r>
          </a:p>
          <a:p>
            <a:pPr lvl="4"/>
            <a:r>
              <a:rPr lang="id-ID" dirty="0"/>
              <a:t>Tingkat kelima</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dirty="0"/>
              <a:t>3/23/2019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5369935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pythonindo.com/operator-python/" TargetMode="External"/><Relationship Id="rId3" Type="http://schemas.openxmlformats.org/officeDocument/2006/relationships/hyperlink" Target="https://www.pythonindo.com/kata-kunci-dan-pengenal-identifier/" TargetMode="External"/><Relationship Id="rId7" Type="http://schemas.openxmlformats.org/officeDocument/2006/relationships/hyperlink" Target="https://www.duniailkom.com/tutorial-belajar-python-jenis-jenis-tipe-data-dalam-bahasa-python/" TargetMode="External"/><Relationship Id="rId2" Type="http://schemas.openxmlformats.org/officeDocument/2006/relationships/hyperlink" Target="https://www.duniailkom.com/tutorial-belajar-python-cara-mendownload-dan-menginstall-python/" TargetMode="External"/><Relationship Id="rId1" Type="http://schemas.openxmlformats.org/officeDocument/2006/relationships/slideLayout" Target="../slideLayouts/slideLayout2.xml"/><Relationship Id="rId6" Type="http://schemas.openxmlformats.org/officeDocument/2006/relationships/hyperlink" Target="https://tutorallprogramming.blogspot.com/2017/11/tipe-data-dan-variabel-pada-bahasa.html" TargetMode="External"/><Relationship Id="rId5" Type="http://schemas.openxmlformats.org/officeDocument/2006/relationships/hyperlink" Target="https://www.pythonindo.com/variabel-dan-tipe-data-python/" TargetMode="External"/><Relationship Id="rId10" Type="http://schemas.openxmlformats.org/officeDocument/2006/relationships/hyperlink" Target="https://www.pythonindo.com/perulangan/" TargetMode="External"/><Relationship Id="rId4" Type="http://schemas.openxmlformats.org/officeDocument/2006/relationships/hyperlink" Target="https://www.pythonindo.com/sintaks-dasar-python/" TargetMode="External"/><Relationship Id="rId9" Type="http://schemas.openxmlformats.org/officeDocument/2006/relationships/hyperlink" Target="https://www.pythonindo.com/percabanga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4351DFE5-F63D-4BE0-BDA9-E3EB88F01A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 xmlns:a16="http://schemas.microsoft.com/office/drawing/2014/main" id="{3AA16612-ACD2-4A16-8F2B-4514FD6BF28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Judul 8">
            <a:extLst>
              <a:ext uri="{FF2B5EF4-FFF2-40B4-BE49-F238E27FC236}">
                <a16:creationId xmlns="" xmlns:a16="http://schemas.microsoft.com/office/drawing/2014/main" id="{C8870E81-8551-42F6-A735-9DB334FBF906}"/>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b="1" kern="1200">
                <a:solidFill>
                  <a:srgbClr val="FFFFFF"/>
                </a:solidFill>
                <a:latin typeface="+mj-lt"/>
                <a:ea typeface="+mj-ea"/>
                <a:cs typeface="+mj-cs"/>
              </a:rPr>
              <a:t>INSTALASI DAN PENGENALAN PYTHON</a:t>
            </a:r>
            <a:endParaRPr lang="en-US" sz="4000" kern="1200">
              <a:solidFill>
                <a:srgbClr val="FFFFFF"/>
              </a:solidFill>
              <a:latin typeface="+mj-lt"/>
              <a:ea typeface="+mj-ea"/>
              <a:cs typeface="+mj-cs"/>
            </a:endParaRPr>
          </a:p>
        </p:txBody>
      </p:sp>
      <p:sp>
        <p:nvSpPr>
          <p:cNvPr id="7" name="Subjudul 6">
            <a:extLst>
              <a:ext uri="{FF2B5EF4-FFF2-40B4-BE49-F238E27FC236}">
                <a16:creationId xmlns="" xmlns:a16="http://schemas.microsoft.com/office/drawing/2014/main" id="{CF508F9F-1372-4F54-8EA2-5BB658B08949}"/>
              </a:ext>
            </a:extLst>
          </p:cNvPr>
          <p:cNvSpPr>
            <a:spLocks noGrp="1"/>
          </p:cNvSpPr>
          <p:nvPr>
            <p:ph type="subTitle" idx="1"/>
          </p:nvPr>
        </p:nvSpPr>
        <p:spPr>
          <a:xfrm>
            <a:off x="1179226" y="2873184"/>
            <a:ext cx="9833548" cy="2693976"/>
          </a:xfrm>
        </p:spPr>
        <p:txBody>
          <a:bodyPr vert="horz" lIns="91440" tIns="45720" rIns="91440" bIns="45720" rtlCol="0" anchor="t">
            <a:normAutofit/>
          </a:bodyPr>
          <a:lstStyle/>
          <a:p>
            <a:pPr algn="l"/>
            <a:endParaRPr lang="en-US" sz="2800" b="1" cap="all" dirty="0">
              <a:solidFill>
                <a:srgbClr val="000000"/>
              </a:solidFill>
              <a:latin typeface="Century Gothic"/>
              <a:cs typeface="Calibri Light"/>
            </a:endParaRPr>
          </a:p>
          <a:p>
            <a:pPr algn="l"/>
            <a:r>
              <a:rPr lang="en-US" sz="2800" b="1" cap="all" dirty="0" smtClean="0">
                <a:solidFill>
                  <a:srgbClr val="000000"/>
                </a:solidFill>
                <a:latin typeface="Century Gothic"/>
                <a:cs typeface="Calibri Light"/>
              </a:rPr>
              <a:t>	</a:t>
            </a:r>
            <a:r>
              <a:rPr lang="en-US" sz="2800" b="1" cap="all" dirty="0" smtClean="0">
                <a:solidFill>
                  <a:srgbClr val="000000"/>
                </a:solidFill>
                <a:latin typeface="Century Gothic"/>
                <a:cs typeface="Calibri Light"/>
              </a:rPr>
              <a:t>  PENGANTAR</a:t>
            </a:r>
            <a:r>
              <a:rPr lang="en-US" sz="2800" b="1" cap="all" dirty="0">
                <a:solidFill>
                  <a:srgbClr val="000000"/>
                </a:solidFill>
                <a:latin typeface="Century Gothic"/>
                <a:cs typeface="Calibri Light"/>
              </a:rPr>
              <a:t> ALGORITMA DEEP LEARNING</a:t>
            </a:r>
            <a:r>
              <a:rPr lang="en-US" sz="2800" dirty="0">
                <a:solidFill>
                  <a:srgbClr val="000000"/>
                </a:solidFill>
                <a:latin typeface="Century Gothic"/>
                <a:cs typeface="Calibri Light"/>
              </a:rPr>
              <a:t> </a:t>
            </a:r>
            <a:endParaRPr lang="id-ID" sz="2800" dirty="0">
              <a:latin typeface="Century Gothic"/>
              <a:cs typeface="Calibri Light"/>
            </a:endParaRPr>
          </a:p>
          <a:p>
            <a:endParaRPr lang="en-US" sz="2000" dirty="0">
              <a:solidFill>
                <a:srgbClr val="000000"/>
              </a:solidFill>
              <a:cs typeface="Calibri" panose="020F0502020204030204"/>
            </a:endParaRPr>
          </a:p>
          <a:p>
            <a:r>
              <a:rPr lang="en-US" sz="2000" cap="all" dirty="0" smtClean="0">
                <a:solidFill>
                  <a:srgbClr val="000000"/>
                </a:solidFill>
              </a:rPr>
              <a:t>SARTIKA</a:t>
            </a:r>
            <a:r>
              <a:rPr lang="en-US" sz="2000" cap="all" dirty="0">
                <a:solidFill>
                  <a:srgbClr val="000000"/>
                </a:solidFill>
              </a:rPr>
              <a:t> DEWI MULYANI</a:t>
            </a:r>
            <a:r>
              <a:rPr lang="en-US" sz="2000" dirty="0">
                <a:solidFill>
                  <a:srgbClr val="000000"/>
                </a:solidFill>
              </a:rPr>
              <a:t> </a:t>
            </a:r>
            <a:endParaRPr lang="en-US" sz="2000" dirty="0">
              <a:solidFill>
                <a:srgbClr val="000000"/>
              </a:solidFill>
              <a:cs typeface="Calibri" panose="020F0502020204030204"/>
            </a:endParaRPr>
          </a:p>
          <a:p>
            <a:r>
              <a:rPr lang="en-US" sz="2000" cap="all" dirty="0">
                <a:solidFill>
                  <a:srgbClr val="000000"/>
                </a:solidFill>
              </a:rPr>
              <a:t>56415411 - 4IA14</a:t>
            </a:r>
            <a:r>
              <a:rPr lang="en-US" sz="2000" dirty="0">
                <a:solidFill>
                  <a:srgbClr val="000000"/>
                </a:solidFill>
              </a:rPr>
              <a:t> </a:t>
            </a:r>
            <a:endParaRPr lang="en-US" sz="2000" dirty="0">
              <a:solidFill>
                <a:srgbClr val="000000"/>
              </a:solidFill>
              <a:cs typeface="Calibri" panose="020F0502020204030204"/>
            </a:endParaRPr>
          </a:p>
          <a:p>
            <a:r>
              <a:rPr lang="en-US" sz="2000" cap="all" dirty="0">
                <a:solidFill>
                  <a:srgbClr val="000000"/>
                </a:solidFill>
              </a:rPr>
              <a:t>UNIVERSITAS GUNADARMA</a:t>
            </a:r>
            <a:r>
              <a:rPr lang="en-US" sz="2000" dirty="0">
                <a:solidFill>
                  <a:srgbClr val="000000"/>
                </a:solidFill>
              </a:rPr>
              <a:t> </a:t>
            </a:r>
            <a:endParaRPr lang="en-US" sz="2000" dirty="0">
              <a:solidFill>
                <a:srgbClr val="000000"/>
              </a:solidFill>
              <a:cs typeface="Calibri" panose="020F0502020204030204"/>
            </a:endParaRP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162719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365125"/>
            <a:ext cx="10515600" cy="2605148"/>
          </a:xfrm>
        </p:spPr>
        <p:txBody>
          <a:bodyPr vert="horz" lIns="91440" tIns="45720" rIns="91440" bIns="45720" rtlCol="0" anchor="ctr">
            <a:noAutofit/>
          </a:bodyPr>
          <a:lstStyle/>
          <a:p>
            <a:r>
              <a:rPr lang="id-ID" sz="2800" b="1">
                <a:latin typeface="Calibri "/>
                <a:cs typeface="Calibri"/>
              </a:rPr>
              <a:t>Pengenal (Identifier) Python</a:t>
            </a:r>
            <a:r>
              <a:rPr lang="id-ID" sz="2800" b="1" dirty="0">
                <a:latin typeface="Calibri "/>
                <a:cs typeface="Calibri"/>
              </a:rPr>
              <a:t/>
            </a:r>
            <a:br>
              <a:rPr lang="id-ID" sz="2800" b="1" dirty="0">
                <a:latin typeface="Calibri "/>
                <a:cs typeface="Calibri"/>
              </a:rPr>
            </a:br>
            <a:endParaRPr lang="id-ID" sz="2800">
              <a:cs typeface="Calibri Light"/>
            </a:endParaRPr>
          </a:p>
          <a:p>
            <a:r>
              <a:rPr lang="id-ID" sz="2400">
                <a:latin typeface="Calibri "/>
                <a:cs typeface="Calibri"/>
              </a:rPr>
              <a:t>Pengenal adalah nama yang diberikan untuk menamai hal di python seperti variabel, fungsi, kelas, dan lain sebagainya. Fungsinya </a:t>
            </a:r>
            <a:r>
              <a:rPr lang="id-ID" sz="2400">
                <a:latin typeface="Calibri "/>
                <a:cs typeface="Calibri Light"/>
              </a:rPr>
              <a:t>adalah </a:t>
            </a:r>
            <a:r>
              <a:rPr lang="id-ID" sz="2400">
                <a:latin typeface="Calibri "/>
                <a:cs typeface="Calibri"/>
              </a:rPr>
              <a:t>untuk membedakan antara satu entitas dengan yang lainnya.</a:t>
            </a:r>
            <a:endParaRPr lang="id-ID" sz="2400">
              <a:cs typeface="Calibri Light"/>
            </a:endParaRPr>
          </a:p>
          <a:p>
            <a:pPr>
              <a:spcBef>
                <a:spcPts val="1000"/>
              </a:spcBef>
            </a:pPr>
            <a:endParaRPr lang="id-ID" sz="2800" dirty="0">
              <a:latin typeface="Calibri "/>
              <a:cs typeface="Calibri"/>
            </a:endParaRP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983776"/>
            <a:ext cx="10515600" cy="4610130"/>
          </a:xfrm>
        </p:spPr>
        <p:txBody>
          <a:bodyPr vert="horz" lIns="91440" tIns="45720" rIns="91440" bIns="45720" rtlCol="0" anchor="t">
            <a:normAutofit/>
          </a:bodyPr>
          <a:lstStyle/>
          <a:p>
            <a:pPr marL="0" indent="0">
              <a:buNone/>
            </a:pPr>
            <a:endParaRPr lang="id-ID" dirty="0">
              <a:cs typeface="Calibri"/>
            </a:endParaRPr>
          </a:p>
          <a:p>
            <a:endParaRPr lang="id-ID" dirty="0">
              <a:cs typeface="Calibri"/>
            </a:endParaRPr>
          </a:p>
          <a:p>
            <a:endParaRPr lang="id-ID" dirty="0">
              <a:cs typeface="Calibri"/>
            </a:endParaRPr>
          </a:p>
        </p:txBody>
      </p:sp>
      <p:sp>
        <p:nvSpPr>
          <p:cNvPr id="4" name="Kotak Teks 3">
            <a:extLst>
              <a:ext uri="{FF2B5EF4-FFF2-40B4-BE49-F238E27FC236}">
                <a16:creationId xmlns="" xmlns:a16="http://schemas.microsoft.com/office/drawing/2014/main" id="{42093396-B1CC-42A0-A8A5-DD0EA30857A5}"/>
              </a:ext>
            </a:extLst>
          </p:cNvPr>
          <p:cNvSpPr txBox="1"/>
          <p:nvPr/>
        </p:nvSpPr>
        <p:spPr>
          <a:xfrm>
            <a:off x="842514" y="2352136"/>
            <a:ext cx="10391953" cy="415498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b="1" dirty="0">
              <a:solidFill>
                <a:srgbClr val="1A1A1A"/>
              </a:solidFill>
              <a:latin typeface="Calibri "/>
            </a:endParaRPr>
          </a:p>
          <a:p>
            <a:r>
              <a:rPr lang="en-US" sz="2200" b="1">
                <a:solidFill>
                  <a:srgbClr val="1A1A1A"/>
                </a:solidFill>
                <a:latin typeface="Calibri "/>
              </a:rPr>
              <a:t>Aturan Penulisan Pengenal </a:t>
            </a:r>
            <a:endParaRPr lang="en-US" sz="2200" b="1" dirty="0">
              <a:solidFill>
                <a:srgbClr val="1A1A1A"/>
              </a:solidFill>
              <a:latin typeface="Calibri "/>
            </a:endParaRPr>
          </a:p>
          <a:p>
            <a:pPr>
              <a:buAutoNum type="arabicPeriod"/>
            </a:pPr>
            <a:r>
              <a:rPr lang="en-US" sz="2200">
                <a:solidFill>
                  <a:srgbClr val="1A1A1A"/>
                </a:solidFill>
                <a:latin typeface="Calibri "/>
              </a:rPr>
              <a:t>Pengenal bisa terdiri dari kombinasi huruf kecil (a-z) atau huruf besar (A-Z), angka ( 0-9 ), dan underscore ( _ ). namaKaryawan, bilangan_2, dan jenis_kenderaan_umum adalah nama variabel yang valid.</a:t>
            </a:r>
          </a:p>
          <a:p>
            <a:pPr>
              <a:buAutoNum type="arabicPeriod"/>
            </a:pPr>
            <a:r>
              <a:rPr lang="en-US" sz="2200">
                <a:solidFill>
                  <a:srgbClr val="1A1A1A"/>
                </a:solidFill>
                <a:latin typeface="Calibri "/>
              </a:rPr>
              <a:t>Pengenal tidak bisa dimulai menggunakan angka. 1nama adalah invalid sedangkan nama1 adalah valid.</a:t>
            </a:r>
          </a:p>
          <a:p>
            <a:pPr>
              <a:buAutoNum type="arabicPeriod"/>
            </a:pPr>
            <a:r>
              <a:rPr lang="en-US" sz="2200">
                <a:solidFill>
                  <a:srgbClr val="1A1A1A"/>
                </a:solidFill>
                <a:latin typeface="Calibri "/>
              </a:rPr>
              <a:t>Kata kunci tidak bisa dipakai sebagai nama pengenal.</a:t>
            </a:r>
          </a:p>
          <a:p>
            <a:pPr>
              <a:buAutoNum type="arabicPeriod"/>
            </a:pPr>
            <a:r>
              <a:rPr lang="en-US" sz="2200">
                <a:solidFill>
                  <a:srgbClr val="1A1A1A"/>
                </a:solidFill>
                <a:latin typeface="Calibri "/>
              </a:rPr>
              <a:t>Karakter spesial seperti !, @, %, $, dan sebagainya tidak bisa digunakan sebagai pengenal.</a:t>
            </a:r>
          </a:p>
          <a:p>
            <a:pPr>
              <a:buAutoNum type="arabicPeriod"/>
            </a:pPr>
            <a:r>
              <a:rPr lang="en-US" sz="2200">
                <a:solidFill>
                  <a:srgbClr val="1A1A1A"/>
                </a:solidFill>
                <a:latin typeface="Calibri "/>
              </a:rPr>
              <a:t>Python bersifat case sensitive. Huruf besar dan kecil dianggap berbeda. Jadi Variabel, variabel, dan VARIABEL, adalah 3 buah nama yang berbeda.</a:t>
            </a:r>
          </a:p>
        </p:txBody>
      </p:sp>
    </p:spTree>
    <p:extLst>
      <p:ext uri="{BB962C8B-B14F-4D97-AF65-F5344CB8AC3E}">
        <p14:creationId xmlns:p14="http://schemas.microsoft.com/office/powerpoint/2010/main" val="280845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a:latin typeface="Calibri "/>
                <a:cs typeface="Calibri"/>
              </a:rPr>
              <a:t>Statement (Pernyataan) di Python</a:t>
            </a:r>
            <a:endParaRPr lang="id-ID" sz="2400">
              <a:latin typeface="Calibri "/>
              <a:cs typeface="Calibri Light"/>
            </a:endParaRPr>
          </a:p>
          <a:p>
            <a:r>
              <a:rPr lang="id-ID" sz="2200">
                <a:latin typeface="Calibri "/>
                <a:cs typeface="Calibri"/>
              </a:rPr>
              <a:t>Semua perintah yang bisa dieksekusi oleh Python disebut statement. Misalnya, a = 1 adalah sebuah statement penugasan. Selain statement penugasan ada statement lain seperti statement if, statement for, dan lain sebagainya.</a:t>
            </a:r>
            <a:r>
              <a:rPr lang="id-ID" sz="2200" dirty="0">
                <a:latin typeface="Calibri "/>
                <a:cs typeface="Calibri"/>
              </a:rPr>
              <a:t/>
            </a:r>
            <a:br>
              <a:rPr lang="id-ID" sz="2200" dirty="0">
                <a:latin typeface="Calibri "/>
                <a:cs typeface="Calibri"/>
              </a:rPr>
            </a:br>
            <a:endParaRPr lang="id-ID" sz="2200">
              <a:latin typeface="Calibri "/>
              <a:cs typeface="Calibri Light"/>
            </a:endParaRPr>
          </a:p>
          <a:p>
            <a:r>
              <a:rPr lang="id-ID" sz="2400" b="1">
                <a:latin typeface="Calibri "/>
                <a:cs typeface="Calibri"/>
              </a:rPr>
              <a:t>Statement Multibaris</a:t>
            </a:r>
            <a:endParaRPr lang="id-ID" sz="2400">
              <a:latin typeface="Calibri "/>
              <a:cs typeface="Calibri Light"/>
            </a:endParaRPr>
          </a:p>
          <a:p>
            <a:r>
              <a:rPr lang="id-ID" sz="2200">
                <a:latin typeface="Calibri "/>
                <a:cs typeface="Calibri"/>
              </a:rPr>
              <a:t>Di Python, akhir dari sebuah statement </a:t>
            </a:r>
            <a:r>
              <a:rPr lang="id-ID" sz="2200">
                <a:latin typeface="Calibri "/>
                <a:cs typeface="Calibri Light"/>
              </a:rPr>
              <a:t>adalah </a:t>
            </a:r>
            <a:r>
              <a:rPr lang="id-ID" sz="2200">
                <a:latin typeface="Calibri "/>
                <a:cs typeface="Calibri"/>
              </a:rPr>
              <a:t>karakter baris baru (newline). Kita dapat membuat sebuah statement terdiri dari beberapa baris dengan menggunakan tanda backslash ( \ ). Misalnya:</a:t>
            </a: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a:latin typeface="Calibri "/>
                <a:cs typeface="Calibri"/>
              </a:rPr>
              <a:t>Statement yang ada di dalam tanda kurung [ ], { }, dan ( ) tidak memerlukan tanda \. Contohnya:</a:t>
            </a: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endParaRPr lang="id-ID" sz="2200">
              <a:latin typeface="Calibri "/>
              <a:cs typeface="Calibri"/>
            </a:endParaRPr>
          </a:p>
          <a:p>
            <a:endParaRPr lang="id-ID" sz="2200" b="1" dirty="0">
              <a:latin typeface="Calibri "/>
              <a:cs typeface="Calibri"/>
            </a:endParaRP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983776"/>
            <a:ext cx="10515600" cy="4610130"/>
          </a:xfrm>
        </p:spPr>
        <p:txBody>
          <a:bodyPr vert="horz" lIns="91440" tIns="45720" rIns="91440" bIns="45720" rtlCol="0" anchor="t">
            <a:normAutofit/>
          </a:bodyPr>
          <a:lstStyle/>
          <a:p>
            <a:pPr marL="0" indent="0">
              <a:buNone/>
            </a:pPr>
            <a:endParaRPr lang="id-ID" dirty="0">
              <a:cs typeface="Calibri"/>
            </a:endParaRPr>
          </a:p>
          <a:p>
            <a:endParaRPr lang="id-ID" dirty="0">
              <a:cs typeface="Calibri"/>
            </a:endParaRPr>
          </a:p>
          <a:p>
            <a:endParaRPr lang="id-ID" dirty="0">
              <a:cs typeface="Calibri"/>
            </a:endParaRPr>
          </a:p>
        </p:txBody>
      </p:sp>
      <p:pic>
        <p:nvPicPr>
          <p:cNvPr id="3" name="Gambar 4">
            <a:extLst>
              <a:ext uri="{FF2B5EF4-FFF2-40B4-BE49-F238E27FC236}">
                <a16:creationId xmlns="" xmlns:a16="http://schemas.microsoft.com/office/drawing/2014/main" id="{C3C44122-0F37-4FE9-B1C0-DDCB8FEACC96}"/>
              </a:ext>
            </a:extLst>
          </p:cNvPr>
          <p:cNvPicPr>
            <a:picLocks noChangeAspect="1"/>
          </p:cNvPicPr>
          <p:nvPr/>
        </p:nvPicPr>
        <p:blipFill>
          <a:blip r:embed="rId2"/>
          <a:stretch>
            <a:fillRect/>
          </a:stretch>
        </p:blipFill>
        <p:spPr>
          <a:xfrm>
            <a:off x="1805797" y="3430270"/>
            <a:ext cx="8609161" cy="874478"/>
          </a:xfrm>
          <a:prstGeom prst="rect">
            <a:avLst/>
          </a:prstGeom>
        </p:spPr>
      </p:pic>
      <p:pic>
        <p:nvPicPr>
          <p:cNvPr id="6" name="Gambar 7" descr="Sebuah gambar berisi cuplikan layar&#10;&#10;Deskripsi yang dihasilkan dengan keyakinan tinggi">
            <a:extLst>
              <a:ext uri="{FF2B5EF4-FFF2-40B4-BE49-F238E27FC236}">
                <a16:creationId xmlns="" xmlns:a16="http://schemas.microsoft.com/office/drawing/2014/main" id="{4DA94383-91F5-492D-83B5-DABFD66A1F52}"/>
              </a:ext>
            </a:extLst>
          </p:cNvPr>
          <p:cNvPicPr>
            <a:picLocks noChangeAspect="1"/>
          </p:cNvPicPr>
          <p:nvPr/>
        </p:nvPicPr>
        <p:blipFill>
          <a:blip r:embed="rId3"/>
          <a:stretch>
            <a:fillRect/>
          </a:stretch>
        </p:blipFill>
        <p:spPr>
          <a:xfrm>
            <a:off x="1805796" y="5298014"/>
            <a:ext cx="8609161" cy="517673"/>
          </a:xfrm>
          <a:prstGeom prst="rect">
            <a:avLst/>
          </a:prstGeom>
        </p:spPr>
      </p:pic>
    </p:spTree>
    <p:extLst>
      <p:ext uri="{BB962C8B-B14F-4D97-AF65-F5344CB8AC3E}">
        <p14:creationId xmlns:p14="http://schemas.microsoft.com/office/powerpoint/2010/main" val="167768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dirty="0">
                <a:latin typeface="Calibri "/>
                <a:cs typeface="Calibri"/>
              </a:rPr>
              <a:t>Baris</a:t>
            </a:r>
            <a:r>
              <a:rPr lang="id-ID" sz="2400" b="1" dirty="0">
                <a:latin typeface="Calibri "/>
                <a:cs typeface="Calibri Light"/>
              </a:rPr>
              <a:t> dan </a:t>
            </a:r>
            <a:r>
              <a:rPr lang="id-ID" sz="2400" b="1" dirty="0">
                <a:latin typeface="Calibri "/>
                <a:cs typeface="Calibri"/>
              </a:rPr>
              <a:t>Indentasi</a:t>
            </a:r>
            <a:endParaRPr lang="id-ID" dirty="0">
              <a:cs typeface="Calibri Light" panose="020F0302020204030204"/>
            </a:endParaRPr>
          </a:p>
          <a:p>
            <a:r>
              <a:rPr lang="id-ID" sz="2200" dirty="0">
                <a:latin typeface="Calibri "/>
                <a:cs typeface="Calibri"/>
              </a:rPr>
              <a:t>Python tidak menggunakan tanda { } untuk menandai blok / grup kode. Blok kode di python menggunakan tanda indentasi (spasi). Jumlah spasi untuk setiap baris yang ada dalam satu blok kode harus sama. Contoh yang benar adalah sebagai berikut:</a:t>
            </a:r>
            <a:endParaRPr lang="id-ID" dirty="0"/>
          </a:p>
          <a:p>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dirty="0">
                <a:latin typeface="Calibri "/>
                <a:cs typeface="Calibri"/>
              </a:rPr>
              <a:t>Bila indentasi dalam satu grup kode tidak sama, python akan menampilkan sintaks error.</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endParaRPr lang="id-ID" sz="2200" dirty="0">
              <a:latin typeface="Calibri "/>
              <a:cs typeface="Calibri"/>
            </a:endParaRP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983776"/>
            <a:ext cx="10515600" cy="4610130"/>
          </a:xfrm>
        </p:spPr>
        <p:txBody>
          <a:bodyPr vert="horz" lIns="91440" tIns="45720" rIns="91440" bIns="45720" rtlCol="0" anchor="t">
            <a:normAutofit/>
          </a:bodyPr>
          <a:lstStyle/>
          <a:p>
            <a:pPr marL="0" indent="0">
              <a:buNone/>
            </a:pPr>
            <a:endParaRPr lang="id-ID" dirty="0">
              <a:cs typeface="Calibri"/>
            </a:endParaRPr>
          </a:p>
          <a:p>
            <a:endParaRPr lang="id-ID" dirty="0">
              <a:cs typeface="Calibri"/>
            </a:endParaRPr>
          </a:p>
          <a:p>
            <a:endParaRPr lang="id-ID" dirty="0">
              <a:cs typeface="Calibri"/>
            </a:endParaRPr>
          </a:p>
        </p:txBody>
      </p:sp>
      <p:pic>
        <p:nvPicPr>
          <p:cNvPr id="4" name="Gambar 4">
            <a:extLst>
              <a:ext uri="{FF2B5EF4-FFF2-40B4-BE49-F238E27FC236}">
                <a16:creationId xmlns="" xmlns:a16="http://schemas.microsoft.com/office/drawing/2014/main" id="{2D5EAED1-D14A-42DB-8A63-90B7F6DA44A8}"/>
              </a:ext>
            </a:extLst>
          </p:cNvPr>
          <p:cNvPicPr>
            <a:picLocks noChangeAspect="1"/>
          </p:cNvPicPr>
          <p:nvPr/>
        </p:nvPicPr>
        <p:blipFill>
          <a:blip r:embed="rId2"/>
          <a:stretch>
            <a:fillRect/>
          </a:stretch>
        </p:blipFill>
        <p:spPr>
          <a:xfrm>
            <a:off x="1805796" y="2047379"/>
            <a:ext cx="8609162" cy="1569327"/>
          </a:xfrm>
          <a:prstGeom prst="rect">
            <a:avLst/>
          </a:prstGeom>
        </p:spPr>
      </p:pic>
      <p:pic>
        <p:nvPicPr>
          <p:cNvPr id="8" name="Gambar 8">
            <a:extLst>
              <a:ext uri="{FF2B5EF4-FFF2-40B4-BE49-F238E27FC236}">
                <a16:creationId xmlns="" xmlns:a16="http://schemas.microsoft.com/office/drawing/2014/main" id="{48FFA561-614E-4FF3-9104-FBAB5EA91C26}"/>
              </a:ext>
            </a:extLst>
          </p:cNvPr>
          <p:cNvPicPr>
            <a:picLocks noChangeAspect="1"/>
          </p:cNvPicPr>
          <p:nvPr/>
        </p:nvPicPr>
        <p:blipFill>
          <a:blip r:embed="rId3"/>
          <a:stretch>
            <a:fillRect/>
          </a:stretch>
        </p:blipFill>
        <p:spPr>
          <a:xfrm>
            <a:off x="1805796" y="4289447"/>
            <a:ext cx="8609162" cy="2201130"/>
          </a:xfrm>
          <a:prstGeom prst="rect">
            <a:avLst/>
          </a:prstGeom>
        </p:spPr>
      </p:pic>
    </p:spTree>
    <p:extLst>
      <p:ext uri="{BB962C8B-B14F-4D97-AF65-F5344CB8AC3E}">
        <p14:creationId xmlns:p14="http://schemas.microsoft.com/office/powerpoint/2010/main" val="3377387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a:latin typeface="Calibri "/>
                <a:cs typeface="Calibri"/>
              </a:rPr>
              <a:t>Komentar di Python</a:t>
            </a:r>
            <a:endParaRPr lang="id-ID" sz="2400"/>
          </a:p>
          <a:p>
            <a:r>
              <a:rPr lang="id-ID" sz="2200">
                <a:latin typeface="Calibri "/>
                <a:cs typeface="Calibri"/>
              </a:rPr>
              <a:t>Tanda pagar ( # ) digunakan untuk menandai komentar di python. Komentar tidak akan diproses oleh interpreter Python. Komentar hanya berguna untuk programmer untuk memudahkan memahami maksud dari kode.</a:t>
            </a:r>
            <a:endParaRPr lang="id-ID"/>
          </a:p>
          <a:p>
            <a:endParaRPr lang="id-ID" sz="2200" b="1" dirty="0">
              <a:latin typeface="Calibri "/>
              <a:cs typeface="Calibri"/>
            </a:endParaRPr>
          </a:p>
          <a:p>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a:latin typeface="Calibri "/>
                <a:cs typeface="Calibri"/>
              </a:rPr>
              <a:t>Kode di atas akan menghasilan keluaran:</a:t>
            </a: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b="1" dirty="0">
                <a:latin typeface="Calibri "/>
                <a:cs typeface="Calibri"/>
              </a:rPr>
              <a:t/>
            </a:r>
            <a:br>
              <a:rPr lang="id-ID" sz="2200" b="1" dirty="0">
                <a:latin typeface="Calibri "/>
                <a:cs typeface="Calibri"/>
              </a:rPr>
            </a:br>
            <a:r>
              <a:rPr lang="id-ID" sz="2200">
                <a:latin typeface="Calibri "/>
                <a:cs typeface="Calibri"/>
              </a:rPr>
              <a:t>Python tidak memiliki fitur komentar multibaris. Kita harus mengomentari satu persatu baris seperti berikut:</a:t>
            </a: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endParaRPr lang="id-ID" sz="2200">
              <a:latin typeface="Calibri "/>
              <a:cs typeface="Calibri"/>
            </a:endParaRP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983776"/>
            <a:ext cx="10515600" cy="4610130"/>
          </a:xfrm>
        </p:spPr>
        <p:txBody>
          <a:bodyPr vert="horz" lIns="91440" tIns="45720" rIns="91440" bIns="45720" rtlCol="0" anchor="t">
            <a:normAutofit/>
          </a:bodyPr>
          <a:lstStyle/>
          <a:p>
            <a:pPr marL="0" indent="0">
              <a:buNone/>
            </a:pPr>
            <a:endParaRPr lang="id-ID" dirty="0">
              <a:cs typeface="Calibri"/>
            </a:endParaRPr>
          </a:p>
          <a:p>
            <a:endParaRPr lang="id-ID" dirty="0">
              <a:cs typeface="Calibri"/>
            </a:endParaRPr>
          </a:p>
          <a:p>
            <a:endParaRPr lang="id-ID" dirty="0">
              <a:cs typeface="Calibri"/>
            </a:endParaRPr>
          </a:p>
        </p:txBody>
      </p:sp>
      <p:pic>
        <p:nvPicPr>
          <p:cNvPr id="3" name="Gambar 4">
            <a:extLst>
              <a:ext uri="{FF2B5EF4-FFF2-40B4-BE49-F238E27FC236}">
                <a16:creationId xmlns="" xmlns:a16="http://schemas.microsoft.com/office/drawing/2014/main" id="{080FC39D-B14C-4E48-8FF6-02C0CE756D74}"/>
              </a:ext>
            </a:extLst>
          </p:cNvPr>
          <p:cNvPicPr>
            <a:picLocks noChangeAspect="1"/>
          </p:cNvPicPr>
          <p:nvPr/>
        </p:nvPicPr>
        <p:blipFill>
          <a:blip r:embed="rId2"/>
          <a:stretch>
            <a:fillRect/>
          </a:stretch>
        </p:blipFill>
        <p:spPr>
          <a:xfrm>
            <a:off x="1920816" y="2071655"/>
            <a:ext cx="8451011" cy="673107"/>
          </a:xfrm>
          <a:prstGeom prst="rect">
            <a:avLst/>
          </a:prstGeom>
        </p:spPr>
      </p:pic>
      <p:pic>
        <p:nvPicPr>
          <p:cNvPr id="6" name="Gambar 8">
            <a:extLst>
              <a:ext uri="{FF2B5EF4-FFF2-40B4-BE49-F238E27FC236}">
                <a16:creationId xmlns="" xmlns:a16="http://schemas.microsoft.com/office/drawing/2014/main" id="{BC10F1B8-E24D-4ED5-9094-9388165B330D}"/>
              </a:ext>
            </a:extLst>
          </p:cNvPr>
          <p:cNvPicPr>
            <a:picLocks noChangeAspect="1"/>
          </p:cNvPicPr>
          <p:nvPr/>
        </p:nvPicPr>
        <p:blipFill>
          <a:blip r:embed="rId3"/>
          <a:stretch>
            <a:fillRect/>
          </a:stretch>
        </p:blipFill>
        <p:spPr>
          <a:xfrm>
            <a:off x="1920815" y="3617663"/>
            <a:ext cx="8451010" cy="413428"/>
          </a:xfrm>
          <a:prstGeom prst="rect">
            <a:avLst/>
          </a:prstGeom>
        </p:spPr>
      </p:pic>
      <p:pic>
        <p:nvPicPr>
          <p:cNvPr id="10" name="Gambar 10">
            <a:extLst>
              <a:ext uri="{FF2B5EF4-FFF2-40B4-BE49-F238E27FC236}">
                <a16:creationId xmlns="" xmlns:a16="http://schemas.microsoft.com/office/drawing/2014/main" id="{4CFE250E-D119-4E65-A2B1-0E63348AF619}"/>
              </a:ext>
            </a:extLst>
          </p:cNvPr>
          <p:cNvPicPr>
            <a:picLocks noChangeAspect="1"/>
          </p:cNvPicPr>
          <p:nvPr/>
        </p:nvPicPr>
        <p:blipFill>
          <a:blip r:embed="rId4"/>
          <a:stretch>
            <a:fillRect/>
          </a:stretch>
        </p:blipFill>
        <p:spPr>
          <a:xfrm>
            <a:off x="1877683" y="5226252"/>
            <a:ext cx="8537275" cy="876854"/>
          </a:xfrm>
          <a:prstGeom prst="rect">
            <a:avLst/>
          </a:prstGeom>
        </p:spPr>
      </p:pic>
    </p:spTree>
    <p:extLst>
      <p:ext uri="{BB962C8B-B14F-4D97-AF65-F5344CB8AC3E}">
        <p14:creationId xmlns:p14="http://schemas.microsoft.com/office/powerpoint/2010/main" val="160643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a:latin typeface="Calibri "/>
              </a:rPr>
              <a:t>Variabel dan Tipe Data Python</a:t>
            </a:r>
          </a:p>
          <a:p>
            <a:r>
              <a:rPr lang="id-ID" sz="2200">
                <a:latin typeface="Calibri "/>
                <a:cs typeface="Calibri"/>
              </a:rPr>
              <a:t>Variabel adalah lokasi di memori yang digunakan untuk menyimpan nilai. Pada saat kita membuat sebuah variabel, kita ‘memesan’ tempat di dalam memori. Tempat tersebut bisa diisi dengan data atau objek, baik itu bilangan bulat (integer), pecahan (float), karakter (string), dan lain – lain.</a:t>
            </a:r>
            <a:endParaRPr lang="id-ID" sz="2200">
              <a:latin typeface="Calibri "/>
            </a:endParaRPr>
          </a:p>
          <a:p>
            <a:r>
              <a:rPr lang="id-ID" sz="2200" b="1" dirty="0">
                <a:latin typeface="Calibri "/>
                <a:cs typeface="Calibri"/>
              </a:rPr>
              <a:t/>
            </a:r>
            <a:br>
              <a:rPr lang="id-ID" sz="2200" b="1" dirty="0">
                <a:latin typeface="Calibri "/>
                <a:cs typeface="Calibri"/>
              </a:rPr>
            </a:br>
            <a:r>
              <a:rPr lang="id-ID" sz="2400" b="1">
                <a:latin typeface="Calibri "/>
                <a:cs typeface="Calibri"/>
              </a:rPr>
              <a:t>Memberi Nilai Variabel</a:t>
            </a:r>
            <a:endParaRPr lang="id-ID" sz="2400">
              <a:latin typeface="Calibri "/>
              <a:cs typeface="Calibri"/>
            </a:endParaRPr>
          </a:p>
          <a:p>
            <a:r>
              <a:rPr lang="id-ID" sz="2200">
                <a:latin typeface="Calibri "/>
                <a:cs typeface="Calibri"/>
              </a:rPr>
              <a:t>Di python, variabel tidak perlu dideklarasikan secara eksplisit. Deklarasi atau pembuatan variabel terjadi secara otomatis pada saat kita memberi (menugaskan) suatu nilai ke variabel. Tanda sama dengan ( = ) digunakan untuk memberikan nilai ke variabel.</a:t>
            </a:r>
            <a:endParaRPr lang="id-ID"/>
          </a:p>
          <a:p>
            <a:r>
              <a:rPr lang="id-ID" sz="2200" dirty="0">
                <a:latin typeface="Calibri "/>
                <a:cs typeface="Calibri"/>
              </a:rPr>
              <a:t>Operand di sebelah kiri tanda = adalah nama variabel dan di sebelah kanan tanda = adalah </a:t>
            </a:r>
            <a:r>
              <a:rPr lang="id-ID" sz="2200">
                <a:latin typeface="Calibri "/>
                <a:cs typeface="Calibri"/>
              </a:rPr>
              <a:t>nilai yang disimpan di dalam variabel.</a:t>
            </a:r>
            <a:endParaRPr lang="id-ID"/>
          </a:p>
          <a:p>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r>
              <a:rPr lang="id-ID" sz="2200" dirty="0">
                <a:latin typeface="Calibri "/>
                <a:cs typeface="Calibri"/>
              </a:rPr>
              <a:t/>
            </a:r>
            <a:br>
              <a:rPr lang="id-ID" sz="2200" dirty="0">
                <a:latin typeface="Calibri "/>
                <a:cs typeface="Calibri"/>
              </a:rPr>
            </a:br>
            <a:endParaRPr lang="id-ID" sz="2200">
              <a:latin typeface="Calibri "/>
              <a:cs typeface="Calibri"/>
            </a:endParaRPr>
          </a:p>
        </p:txBody>
      </p:sp>
    </p:spTree>
    <p:extLst>
      <p:ext uri="{BB962C8B-B14F-4D97-AF65-F5344CB8AC3E}">
        <p14:creationId xmlns:p14="http://schemas.microsoft.com/office/powerpoint/2010/main" val="48501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dirty="0">
                <a:latin typeface="Calibri "/>
              </a:rPr>
              <a:t>Contoh</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en-US" sz="2400" b="1" dirty="0" smtClean="0">
                <a:latin typeface="Calibri "/>
              </a:rPr>
              <a:t/>
            </a:r>
            <a:br>
              <a:rPr lang="en-US" sz="2400" b="1" dirty="0" smtClean="0">
                <a:latin typeface="Calibri "/>
              </a:rPr>
            </a:br>
            <a:r>
              <a:rPr lang="id-ID" sz="2400" b="1" dirty="0">
                <a:latin typeface="Calibri "/>
              </a:rPr>
              <a:t/>
            </a:r>
            <a:br>
              <a:rPr lang="id-ID" sz="2400" b="1" dirty="0">
                <a:latin typeface="Calibri "/>
              </a:rPr>
            </a:br>
            <a:r>
              <a:rPr lang="id-ID" sz="2400" b="1" dirty="0">
                <a:latin typeface="Calibri "/>
              </a:rPr>
              <a:t>Output</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endParaRPr lang="id-ID" sz="2400" b="1" dirty="0">
              <a:latin typeface="Calibri "/>
            </a:endParaRPr>
          </a:p>
        </p:txBody>
      </p:sp>
      <p:pic>
        <p:nvPicPr>
          <p:cNvPr id="4" name="Gambar 4">
            <a:extLst>
              <a:ext uri="{FF2B5EF4-FFF2-40B4-BE49-F238E27FC236}">
                <a16:creationId xmlns="" xmlns:a16="http://schemas.microsoft.com/office/drawing/2014/main" id="{C9B26895-0BD3-4623-95E3-8988C90F7B17}"/>
              </a:ext>
            </a:extLst>
          </p:cNvPr>
          <p:cNvPicPr>
            <a:picLocks noChangeAspect="1"/>
          </p:cNvPicPr>
          <p:nvPr/>
        </p:nvPicPr>
        <p:blipFill>
          <a:blip r:embed="rId2"/>
          <a:stretch>
            <a:fillRect/>
          </a:stretch>
        </p:blipFill>
        <p:spPr>
          <a:xfrm>
            <a:off x="1431985" y="4365037"/>
            <a:ext cx="8451011" cy="1017171"/>
          </a:xfrm>
          <a:prstGeom prst="rect">
            <a:avLst/>
          </a:prstGeom>
        </p:spPr>
      </p:pic>
      <p:pic>
        <p:nvPicPr>
          <p:cNvPr id="11" name="Gambar 11" descr="Sebuah gambar berisi cuplikan layar&#10;&#10;Deskripsi yang dihasilkan dengan keyakinan sangat tinggi">
            <a:extLst>
              <a:ext uri="{FF2B5EF4-FFF2-40B4-BE49-F238E27FC236}">
                <a16:creationId xmlns="" xmlns:a16="http://schemas.microsoft.com/office/drawing/2014/main" id="{318B744B-1706-4737-8091-70CA17FBA26D}"/>
              </a:ext>
            </a:extLst>
          </p:cNvPr>
          <p:cNvPicPr>
            <a:picLocks noChangeAspect="1"/>
          </p:cNvPicPr>
          <p:nvPr/>
        </p:nvPicPr>
        <p:blipFill>
          <a:blip r:embed="rId3"/>
          <a:stretch>
            <a:fillRect/>
          </a:stretch>
        </p:blipFill>
        <p:spPr>
          <a:xfrm>
            <a:off x="1431985" y="1598791"/>
            <a:ext cx="8364747" cy="1959530"/>
          </a:xfrm>
          <a:prstGeom prst="rect">
            <a:avLst/>
          </a:prstGeom>
        </p:spPr>
      </p:pic>
    </p:spTree>
    <p:extLst>
      <p:ext uri="{BB962C8B-B14F-4D97-AF65-F5344CB8AC3E}">
        <p14:creationId xmlns:p14="http://schemas.microsoft.com/office/powerpoint/2010/main" val="301454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dirty="0">
                <a:latin typeface="Calibri "/>
              </a:rPr>
              <a:t/>
            </a:r>
            <a:br>
              <a:rPr lang="id-ID" sz="2400" b="1" dirty="0">
                <a:latin typeface="Calibri "/>
              </a:rPr>
            </a:br>
            <a:r>
              <a:rPr lang="id-ID" sz="2400" b="1">
                <a:latin typeface="Calibri "/>
              </a:rPr>
              <a:t>Multi penugasan</a:t>
            </a:r>
            <a:endParaRPr lang="id-ID" sz="2400" b="1" dirty="0">
              <a:latin typeface="Calibri "/>
            </a:endParaRPr>
          </a:p>
          <a:p>
            <a:r>
              <a:rPr lang="id-ID" sz="2400">
                <a:latin typeface="Calibri "/>
              </a:rPr>
              <a:t>Kita bisa memberi nilai ke beberapa variabel secara bersamaan seperti berikut.</a:t>
            </a:r>
          </a:p>
          <a:p>
            <a:r>
              <a:rPr lang="id-ID" sz="2400">
                <a:latin typeface="Consolas"/>
              </a:rPr>
              <a:t>x = y = z = 21</a:t>
            </a:r>
          </a:p>
          <a:p>
            <a:r>
              <a:rPr lang="id-ID" sz="2400">
                <a:latin typeface="Calibri "/>
              </a:rPr>
              <a:t>Pada contoh di atas, kita menciptakan sebuah objek integer, yaitu bilangan 3, dan kemudian kita menugaskan ketiga variabel untuk menunjuk ke lokasi yang sama yang berisi 3.</a:t>
            </a:r>
            <a:r>
              <a:rPr lang="id-ID" sz="2400" dirty="0">
                <a:latin typeface="Calibri "/>
              </a:rPr>
              <a:t/>
            </a:r>
            <a:br>
              <a:rPr lang="id-ID" sz="2400" dirty="0">
                <a:latin typeface="Calibri "/>
              </a:rPr>
            </a:br>
            <a:r>
              <a:rPr lang="id-ID" sz="2400" dirty="0">
                <a:latin typeface="Calibri "/>
              </a:rPr>
              <a:t/>
            </a:r>
            <a:br>
              <a:rPr lang="id-ID" sz="2400" dirty="0">
                <a:latin typeface="Calibri "/>
              </a:rPr>
            </a:br>
            <a:endParaRPr lang="id-ID" sz="2400">
              <a:latin typeface="Calibri "/>
            </a:endParaRPr>
          </a:p>
          <a:p>
            <a:r>
              <a:rPr lang="id-ID" sz="2400">
                <a:latin typeface="Calibri "/>
              </a:rPr>
              <a:t>Kita juga bisa menugaskan masing – masing variabel ke objek yang berbeda dalam sebaris perintah. Sebagai contoh:</a:t>
            </a:r>
            <a:endParaRPr lang="id-ID"/>
          </a:p>
          <a:p>
            <a:r>
              <a:rPr lang="id-ID" sz="2400">
                <a:latin typeface="Consolas"/>
              </a:rPr>
              <a:t>a, b, c = 28, 3.4, "Sartika"</a:t>
            </a:r>
            <a:endParaRPr lang="id-ID"/>
          </a:p>
          <a:p>
            <a:r>
              <a:rPr lang="id-ID" sz="2400">
                <a:latin typeface="Calibri "/>
              </a:rPr>
              <a:t>Pada contoh di atas, variabel a diberi nilai 28, b nilai 3.4, dan variabel c diberi nilai “Sartika”.</a:t>
            </a:r>
            <a:r>
              <a:rPr lang="id-ID" sz="2400" b="1" dirty="0">
                <a:latin typeface="Calibri "/>
              </a:rPr>
              <a:t/>
            </a:r>
            <a:br>
              <a:rPr lang="id-ID" sz="2400" b="1" dirty="0">
                <a:latin typeface="Calibri "/>
              </a:rPr>
            </a:br>
            <a:r>
              <a:rPr lang="id-ID" sz="2400" b="1" dirty="0">
                <a:latin typeface="Calibri "/>
              </a:rPr>
              <a:t/>
            </a:r>
            <a:br>
              <a:rPr lang="id-ID" sz="2400" b="1" dirty="0">
                <a:latin typeface="Calibri "/>
              </a:rPr>
            </a:br>
            <a:endParaRPr lang="id-ID" sz="2400" b="1">
              <a:latin typeface="Calibri "/>
            </a:endParaRPr>
          </a:p>
        </p:txBody>
      </p:sp>
    </p:spTree>
    <p:extLst>
      <p:ext uri="{BB962C8B-B14F-4D97-AF65-F5344CB8AC3E}">
        <p14:creationId xmlns:p14="http://schemas.microsoft.com/office/powerpoint/2010/main" val="177775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3715109" cy="5840054"/>
          </a:xfrm>
        </p:spPr>
        <p:txBody>
          <a:bodyPr vert="horz" lIns="91440" tIns="45720" rIns="91440" bIns="45720" rtlCol="0" anchor="ctr">
            <a:noAutofit/>
          </a:bodyPr>
          <a:lstStyle/>
          <a:p>
            <a:r>
              <a:rPr lang="id-ID" sz="2400" b="1" dirty="0">
                <a:latin typeface="Calibri "/>
              </a:rPr>
              <a:t/>
            </a:r>
            <a:br>
              <a:rPr lang="id-ID" sz="2400" b="1" dirty="0">
                <a:latin typeface="Calibri "/>
              </a:rPr>
            </a:br>
            <a:r>
              <a:rPr lang="id-ID" sz="2400" b="1" dirty="0">
                <a:latin typeface="Calibri "/>
              </a:rPr>
              <a:t>Tipe Data Python</a:t>
            </a:r>
          </a:p>
          <a:p>
            <a:r>
              <a:rPr lang="id-ID" sz="2200" dirty="0">
                <a:latin typeface="Calibri "/>
              </a:rPr>
              <a:t>Data yang disimpan di memori memiliki tipe yang berbeda – beda. Misalnya untuk panjang, akan disimpan dengan tipe bilangan. Nama orang akan disimpan dalam tipe string/karakter. Suhu akan disimpan dalam bentuk bilangan berkoma. Dan lain sebagainya. Masing – masing tipe data akan memiliki operasi yang berbeda – beda.</a:t>
            </a:r>
          </a:p>
          <a:p>
            <a:r>
              <a:rPr lang="id-ID" sz="2200" dirty="0">
                <a:latin typeface="Calibri "/>
              </a:rPr>
              <a:t/>
            </a:r>
            <a:br>
              <a:rPr lang="id-ID" sz="2200" dirty="0">
                <a:latin typeface="Calibri "/>
              </a:rPr>
            </a:br>
            <a:endParaRPr lang="id-ID" sz="2200" dirty="0">
              <a:latin typeface="Calibri "/>
            </a:endParaRPr>
          </a:p>
        </p:txBody>
      </p:sp>
      <p:pic>
        <p:nvPicPr>
          <p:cNvPr id="5" name="Gambar 5" descr="Sebuah gambar berisi cuplikan layar&#10;&#10;Deskripsi yang dihasilkan dengan keyakinan sangat tinggi">
            <a:extLst>
              <a:ext uri="{FF2B5EF4-FFF2-40B4-BE49-F238E27FC236}">
                <a16:creationId xmlns="" xmlns:a16="http://schemas.microsoft.com/office/drawing/2014/main" id="{8BFE9114-36C3-4EF6-90B9-493180EA63AB}"/>
              </a:ext>
            </a:extLst>
          </p:cNvPr>
          <p:cNvPicPr>
            <a:picLocks noChangeAspect="1"/>
          </p:cNvPicPr>
          <p:nvPr/>
        </p:nvPicPr>
        <p:blipFill>
          <a:blip r:embed="rId2"/>
          <a:stretch>
            <a:fillRect/>
          </a:stretch>
        </p:blipFill>
        <p:spPr>
          <a:xfrm>
            <a:off x="4551871" y="641529"/>
            <a:ext cx="6768860" cy="5733092"/>
          </a:xfrm>
          <a:prstGeom prst="rect">
            <a:avLst/>
          </a:prstGeom>
        </p:spPr>
      </p:pic>
    </p:spTree>
    <p:extLst>
      <p:ext uri="{BB962C8B-B14F-4D97-AF65-F5344CB8AC3E}">
        <p14:creationId xmlns:p14="http://schemas.microsoft.com/office/powerpoint/2010/main" val="2609590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400" b="1" dirty="0">
                <a:latin typeface="Calibri "/>
              </a:rPr>
              <a:t>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t>
            </a:r>
            <a:r>
              <a:rPr lang="en-US" sz="2400" b="1" dirty="0" smtClean="0">
                <a:latin typeface="Calibri "/>
              </a:rPr>
              <a:t>    </a:t>
            </a:r>
            <a:r>
              <a:rPr lang="id-ID" sz="2400" b="1" dirty="0" smtClean="0">
                <a:latin typeface="Calibri "/>
              </a:rPr>
              <a:t>Output </a:t>
            </a:r>
            <a:r>
              <a:rPr lang="id-ID" sz="2400" b="1" dirty="0">
                <a:latin typeface="Calibri "/>
              </a:rPr>
              <a:t>:</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400" b="1" dirty="0">
                <a:latin typeface="Calibri "/>
              </a:rPr>
              <a:t/>
            </a:r>
            <a:br>
              <a:rPr lang="id-ID" sz="2400" b="1" dirty="0">
                <a:latin typeface="Calibri "/>
              </a:rPr>
            </a:br>
            <a:endParaRPr lang="id-ID" sz="2400" b="1" dirty="0">
              <a:latin typeface="Calibri "/>
            </a:endParaRPr>
          </a:p>
        </p:txBody>
      </p:sp>
      <p:pic>
        <p:nvPicPr>
          <p:cNvPr id="23" name="Gambar 23" descr="Sebuah gambar berisi cuplikan layar&#10;&#10;Deskripsi yang dihasilkan dengan keyakinan sangat tinggi">
            <a:extLst>
              <a:ext uri="{FF2B5EF4-FFF2-40B4-BE49-F238E27FC236}">
                <a16:creationId xmlns="" xmlns:a16="http://schemas.microsoft.com/office/drawing/2014/main" id="{A54EA065-9E80-41AB-899B-B53DA093B8E4}"/>
              </a:ext>
            </a:extLst>
          </p:cNvPr>
          <p:cNvPicPr>
            <a:picLocks noChangeAspect="1"/>
          </p:cNvPicPr>
          <p:nvPr/>
        </p:nvPicPr>
        <p:blipFill>
          <a:blip r:embed="rId2"/>
          <a:stretch>
            <a:fillRect/>
          </a:stretch>
        </p:blipFill>
        <p:spPr>
          <a:xfrm>
            <a:off x="293785" y="935305"/>
            <a:ext cx="5141100" cy="4892446"/>
          </a:xfrm>
          <a:prstGeom prst="rect">
            <a:avLst/>
          </a:prstGeom>
        </p:spPr>
      </p:pic>
      <p:pic>
        <p:nvPicPr>
          <p:cNvPr id="27" name="Gambar 27" descr="Sebuah gambar berisi cuplikan layar&#10;&#10;Deskripsi yang dihasilkan dengan keyakinan sangat tinggi">
            <a:extLst>
              <a:ext uri="{FF2B5EF4-FFF2-40B4-BE49-F238E27FC236}">
                <a16:creationId xmlns="" xmlns:a16="http://schemas.microsoft.com/office/drawing/2014/main" id="{B4BD0D18-931E-406F-854B-8C53C889F7B4}"/>
              </a:ext>
            </a:extLst>
          </p:cNvPr>
          <p:cNvPicPr>
            <a:picLocks noChangeAspect="1"/>
          </p:cNvPicPr>
          <p:nvPr/>
        </p:nvPicPr>
        <p:blipFill>
          <a:blip r:embed="rId3"/>
          <a:stretch>
            <a:fillRect/>
          </a:stretch>
        </p:blipFill>
        <p:spPr>
          <a:xfrm>
            <a:off x="5925801" y="1867380"/>
            <a:ext cx="5427999" cy="2636107"/>
          </a:xfrm>
          <a:prstGeom prst="rect">
            <a:avLst/>
          </a:prstGeom>
        </p:spPr>
      </p:pic>
    </p:spTree>
    <p:extLst>
      <p:ext uri="{BB962C8B-B14F-4D97-AF65-F5344CB8AC3E}">
        <p14:creationId xmlns:p14="http://schemas.microsoft.com/office/powerpoint/2010/main" val="2073465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515600" cy="5840054"/>
          </a:xfrm>
        </p:spPr>
        <p:txBody>
          <a:bodyPr vert="horz" lIns="91440" tIns="45720" rIns="91440" bIns="45720" rtlCol="0" anchor="ctr">
            <a:noAutofit/>
          </a:bodyPr>
          <a:lstStyle/>
          <a:p>
            <a:r>
              <a:rPr lang="id-ID" sz="2200" b="1" dirty="0">
                <a:latin typeface="Calibri "/>
              </a:rPr>
              <a:t/>
            </a:r>
            <a:br>
              <a:rPr lang="id-ID" sz="2200" b="1" dirty="0">
                <a:latin typeface="Calibri "/>
              </a:rPr>
            </a:br>
            <a:r>
              <a:rPr lang="id-ID" sz="2400" b="1">
                <a:latin typeface="Calibri "/>
              </a:rPr>
              <a:t>Operator Python</a:t>
            </a:r>
            <a:endParaRPr lang="id-ID" sz="2400" b="1">
              <a:latin typeface="Calibri "/>
              <a:cs typeface="Calibri Light"/>
            </a:endParaRPr>
          </a:p>
          <a:p>
            <a:r>
              <a:rPr lang="id-ID" sz="2200">
                <a:latin typeface="Calibri "/>
                <a:cs typeface="Calibri Light"/>
              </a:rPr>
              <a:t>Operator adalah simbol tertentu yang digunakan untuk melakukan operasi aritmatika maupun logika. Nilai yang padanya dilakukan operasi disebut operand. Misalnya adalah  2 + 3. Di sini tanda + adalah operator penjumlahan. 2 dan 3 adalah operand.</a:t>
            </a:r>
            <a:r>
              <a:rPr lang="id-ID" sz="2200" dirty="0">
                <a:latin typeface="Calibri "/>
                <a:cs typeface="Calibri Light"/>
              </a:rPr>
              <a:t/>
            </a:r>
            <a:br>
              <a:rPr lang="id-ID" sz="2200" dirty="0">
                <a:latin typeface="Calibri "/>
                <a:cs typeface="Calibri Light"/>
              </a:rPr>
            </a:br>
            <a:r>
              <a:rPr lang="id-ID" sz="2200" dirty="0">
                <a:latin typeface="Calibri "/>
                <a:cs typeface="Calibri Light"/>
              </a:rPr>
              <a:t/>
            </a:r>
            <a:br>
              <a:rPr lang="id-ID" sz="2200" dirty="0">
                <a:latin typeface="Calibri "/>
                <a:cs typeface="Calibri Light"/>
              </a:rPr>
            </a:br>
            <a:r>
              <a:rPr lang="id-ID" sz="2200">
                <a:latin typeface="Calibri "/>
              </a:rPr>
              <a:t>Python memiliki sejumlah operator, yaitu:</a:t>
            </a:r>
            <a:endParaRPr lang="id-ID" sz="2200">
              <a:cs typeface="Calibri Light"/>
            </a:endParaRPr>
          </a:p>
          <a:p>
            <a:pPr marL="285750" indent="-285750">
              <a:buFont typeface="Arial"/>
              <a:buChar char="•"/>
            </a:pPr>
            <a:r>
              <a:rPr lang="id-ID" sz="2200">
                <a:latin typeface="Calibri "/>
              </a:rPr>
              <a:t>Operator Aritmatika</a:t>
            </a:r>
          </a:p>
          <a:p>
            <a:pPr marL="285750" indent="-285750">
              <a:buFont typeface="Arial"/>
              <a:buChar char="•"/>
            </a:pPr>
            <a:r>
              <a:rPr lang="id-ID" sz="2200">
                <a:latin typeface="Calibri "/>
              </a:rPr>
              <a:t>Operator Perbandingan</a:t>
            </a:r>
          </a:p>
          <a:p>
            <a:pPr marL="285750" indent="-285750">
              <a:buFont typeface="Arial"/>
              <a:buChar char="•"/>
            </a:pPr>
            <a:r>
              <a:rPr lang="id-ID" sz="2200">
                <a:latin typeface="Calibri "/>
              </a:rPr>
              <a:t>Operator Penugasan</a:t>
            </a:r>
          </a:p>
          <a:p>
            <a:pPr marL="285750" indent="-285750">
              <a:buFont typeface="Arial"/>
              <a:buChar char="•"/>
            </a:pPr>
            <a:r>
              <a:rPr lang="id-ID" sz="2200">
                <a:latin typeface="Calibri "/>
              </a:rPr>
              <a:t>Operator Logika</a:t>
            </a:r>
          </a:p>
          <a:p>
            <a:pPr marL="285750" indent="-285750">
              <a:buFont typeface="Arial"/>
              <a:buChar char="•"/>
            </a:pPr>
            <a:r>
              <a:rPr lang="id-ID" sz="2200">
                <a:latin typeface="Calibri "/>
              </a:rPr>
              <a:t>Operator Bitwise</a:t>
            </a:r>
          </a:p>
          <a:p>
            <a:pPr marL="285750" indent="-285750">
              <a:buFont typeface="Arial"/>
              <a:buChar char="•"/>
            </a:pPr>
            <a:r>
              <a:rPr lang="id-ID" sz="2200">
                <a:latin typeface="Calibri "/>
              </a:rPr>
              <a:t>Operator Identitas</a:t>
            </a:r>
          </a:p>
          <a:p>
            <a:pPr marL="285750" indent="-285750">
              <a:buFont typeface="Arial"/>
              <a:buChar char="•"/>
            </a:pPr>
            <a:r>
              <a:rPr lang="id-ID" sz="2200">
                <a:latin typeface="Calibri "/>
              </a:rPr>
              <a:t>Operator Keanggotaan</a:t>
            </a:r>
            <a:r>
              <a:rPr lang="id-ID" sz="2200" dirty="0">
                <a:latin typeface="Calibri "/>
              </a:rPr>
              <a:t/>
            </a:r>
            <a:br>
              <a:rPr lang="id-ID" sz="2200" dirty="0">
                <a:latin typeface="Calibri "/>
              </a:rPr>
            </a:br>
            <a:endParaRPr lang="id-ID" sz="2200" dirty="0">
              <a:latin typeface="Calibri "/>
            </a:endParaRPr>
          </a:p>
          <a:p>
            <a:endParaRPr lang="id-ID" sz="2200" dirty="0">
              <a:latin typeface="Calibri "/>
              <a:cs typeface="Calibri Light"/>
            </a:endParaRPr>
          </a:p>
          <a:p>
            <a:endParaRPr lang="id-ID" sz="2200" b="1" dirty="0">
              <a:latin typeface="Calibri "/>
            </a:endParaRPr>
          </a:p>
          <a:p>
            <a:r>
              <a:rPr lang="id-ID" sz="2400" b="1" dirty="0">
                <a:latin typeface="Calibri "/>
              </a:rPr>
              <a:t/>
            </a:r>
            <a:br>
              <a:rPr lang="id-ID" sz="2400" b="1" dirty="0">
                <a:latin typeface="Calibri "/>
              </a:rPr>
            </a:br>
            <a:endParaRPr lang="id-ID" sz="2200" b="1" dirty="0">
              <a:latin typeface="Calibri "/>
            </a:endParaRPr>
          </a:p>
        </p:txBody>
      </p:sp>
    </p:spTree>
    <p:extLst>
      <p:ext uri="{BB962C8B-B14F-4D97-AF65-F5344CB8AC3E}">
        <p14:creationId xmlns:p14="http://schemas.microsoft.com/office/powerpoint/2010/main" val="2366952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57896" y="104004"/>
            <a:ext cx="10515600" cy="1325563"/>
          </a:xfrm>
        </p:spPr>
        <p:txBody>
          <a:bodyPr>
            <a:normAutofit/>
          </a:bodyPr>
          <a:lstStyle/>
          <a:p>
            <a:r>
              <a:rPr lang="id-ID" dirty="0"/>
              <a:t>Langkah – langkah instal python</a:t>
            </a: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566833"/>
            <a:ext cx="10515600" cy="4610130"/>
          </a:xfrm>
        </p:spPr>
        <p:txBody>
          <a:bodyPr vert="horz" lIns="91440" tIns="45720" rIns="91440" bIns="45720" rtlCol="0" anchor="t">
            <a:normAutofit/>
          </a:bodyPr>
          <a:lstStyle/>
          <a:p>
            <a:r>
              <a:rPr lang="id-ID" dirty="0">
                <a:cs typeface="Calibri"/>
              </a:rPr>
              <a:t>Download installer python pada web resmi</a:t>
            </a:r>
            <a:endParaRPr lang="id-ID" dirty="0"/>
          </a:p>
          <a:p>
            <a:pPr marL="0" indent="0">
              <a:buNone/>
            </a:pPr>
            <a:r>
              <a:rPr lang="id-ID" dirty="0">
                <a:cs typeface="Calibri"/>
              </a:rPr>
              <a:t>   </a:t>
            </a:r>
            <a:r>
              <a:rPr lang="id-ID" dirty="0">
                <a:cs typeface="Calibri"/>
                <a:hlinkClick r:id="rId2"/>
              </a:rPr>
              <a:t>https://www.python.org/downloads/</a:t>
            </a:r>
            <a:r>
              <a:rPr lang="id-ID" dirty="0">
                <a:cs typeface="Calibri"/>
              </a:rPr>
              <a:t> </a:t>
            </a:r>
          </a:p>
          <a:p>
            <a:endParaRPr lang="id-ID" dirty="0">
              <a:cs typeface="Calibri"/>
            </a:endParaRPr>
          </a:p>
          <a:p>
            <a:endParaRPr lang="id-ID" dirty="0">
              <a:cs typeface="Calibri"/>
            </a:endParaRPr>
          </a:p>
        </p:txBody>
      </p:sp>
      <p:pic>
        <p:nvPicPr>
          <p:cNvPr id="10" name="Gambar 10" descr="Sebuah gambar berisi cuplikan layar, monitor&#10;&#10;Deskripsi yang dihasilkan dengan keyakinan sangat tinggi">
            <a:extLst>
              <a:ext uri="{FF2B5EF4-FFF2-40B4-BE49-F238E27FC236}">
                <a16:creationId xmlns="" xmlns:a16="http://schemas.microsoft.com/office/drawing/2014/main" id="{17BDB89E-DCCE-44AB-AEF2-5877309C2749}"/>
              </a:ext>
            </a:extLst>
          </p:cNvPr>
          <p:cNvPicPr>
            <a:picLocks noChangeAspect="1"/>
          </p:cNvPicPr>
          <p:nvPr/>
        </p:nvPicPr>
        <p:blipFill>
          <a:blip r:embed="rId3"/>
          <a:stretch>
            <a:fillRect/>
          </a:stretch>
        </p:blipFill>
        <p:spPr>
          <a:xfrm>
            <a:off x="2007080" y="2733775"/>
            <a:ext cx="7617124" cy="3563215"/>
          </a:xfrm>
          <a:prstGeom prst="rect">
            <a:avLst/>
          </a:prstGeom>
        </p:spPr>
      </p:pic>
    </p:spTree>
    <p:extLst>
      <p:ext uri="{BB962C8B-B14F-4D97-AF65-F5344CB8AC3E}">
        <p14:creationId xmlns:p14="http://schemas.microsoft.com/office/powerpoint/2010/main" val="417353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2866846" cy="5840054"/>
          </a:xfrm>
        </p:spPr>
        <p:txBody>
          <a:bodyPr vert="horz" lIns="91440" tIns="45720" rIns="91440" bIns="45720" rtlCol="0" anchor="ctr">
            <a:noAutofit/>
          </a:bodyPr>
          <a:lstStyle/>
          <a:p>
            <a:r>
              <a:rPr lang="id-ID" sz="2400" b="1">
                <a:latin typeface="Calibri "/>
              </a:rPr>
              <a:t>Operator Aritmatika</a:t>
            </a:r>
          </a:p>
          <a:p>
            <a:r>
              <a:rPr lang="id-ID" sz="2000" dirty="0">
                <a:latin typeface="Calibri "/>
              </a:rPr>
              <a:t/>
            </a:r>
            <a:br>
              <a:rPr lang="id-ID" sz="2000" dirty="0">
                <a:latin typeface="Calibri "/>
              </a:rPr>
            </a:br>
            <a:r>
              <a:rPr lang="id-ID" sz="2000">
                <a:latin typeface="Calibri "/>
              </a:rPr>
              <a:t>Operator aritmatika adalah operator yang digunakan untuk melakukan operasi matematika, seperti penjumlahan, pengurangan, perkalian, pembagian, dan sebagainya. Tabel berikut menunjukkan jenis operator aritmatika.</a:t>
            </a:r>
            <a:endParaRPr lang="id-ID" sz="2000">
              <a:cs typeface="Calibri Light"/>
            </a:endParaRPr>
          </a:p>
          <a:p>
            <a:endParaRPr lang="id-ID" sz="2400" b="1" dirty="0">
              <a:latin typeface="Calibri "/>
            </a:endParaRPr>
          </a:p>
        </p:txBody>
      </p:sp>
      <p:pic>
        <p:nvPicPr>
          <p:cNvPr id="3" name="Gambar 3">
            <a:extLst>
              <a:ext uri="{FF2B5EF4-FFF2-40B4-BE49-F238E27FC236}">
                <a16:creationId xmlns="" xmlns:a16="http://schemas.microsoft.com/office/drawing/2014/main" id="{8396F432-257C-4201-8A31-BEAC56BEB305}"/>
              </a:ext>
            </a:extLst>
          </p:cNvPr>
          <p:cNvPicPr>
            <a:picLocks noChangeAspect="1"/>
          </p:cNvPicPr>
          <p:nvPr/>
        </p:nvPicPr>
        <p:blipFill>
          <a:blip r:embed="rId2"/>
          <a:stretch>
            <a:fillRect/>
          </a:stretch>
        </p:blipFill>
        <p:spPr>
          <a:xfrm>
            <a:off x="3717985" y="1074920"/>
            <a:ext cx="7933424" cy="4981330"/>
          </a:xfrm>
          <a:prstGeom prst="rect">
            <a:avLst/>
          </a:prstGeom>
        </p:spPr>
      </p:pic>
    </p:spTree>
    <p:extLst>
      <p:ext uri="{BB962C8B-B14F-4D97-AF65-F5344CB8AC3E}">
        <p14:creationId xmlns:p14="http://schemas.microsoft.com/office/powerpoint/2010/main" val="252205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2866846" cy="5840054"/>
          </a:xfrm>
        </p:spPr>
        <p:txBody>
          <a:bodyPr vert="horz" lIns="91440" tIns="45720" rIns="91440" bIns="45720" rtlCol="0" anchor="ctr">
            <a:noAutofit/>
          </a:bodyPr>
          <a:lstStyle/>
          <a:p>
            <a:r>
              <a:rPr lang="id-ID" sz="2400" b="1">
                <a:latin typeface="Calibri "/>
              </a:rPr>
              <a:t>Operator Perbandingan</a:t>
            </a:r>
            <a:r>
              <a:rPr lang="id-ID" sz="2400" b="1" dirty="0">
                <a:latin typeface="Calibri "/>
              </a:rPr>
              <a:t/>
            </a:r>
            <a:br>
              <a:rPr lang="id-ID" sz="2400" b="1" dirty="0">
                <a:latin typeface="Calibri "/>
              </a:rPr>
            </a:br>
            <a:r>
              <a:rPr lang="id-ID" sz="2400" b="1" dirty="0">
                <a:latin typeface="Calibri "/>
              </a:rPr>
              <a:t/>
            </a:r>
            <a:br>
              <a:rPr lang="id-ID" sz="2400" b="1" dirty="0">
                <a:latin typeface="Calibri "/>
              </a:rPr>
            </a:br>
            <a:r>
              <a:rPr lang="id-ID" sz="2000">
                <a:latin typeface="Calibri "/>
              </a:rPr>
              <a:t>Operator perbandingan adalah operator yang digunakan untuk membandingkan 2 buah nilai. Hasil perbandingannya adalah True atau False tergantung kondisi.</a:t>
            </a:r>
            <a:endParaRPr lang="id-ID" sz="2000">
              <a:cs typeface="Calibri Light"/>
            </a:endParaRPr>
          </a:p>
          <a:p>
            <a:endParaRPr lang="id-ID" sz="2000" b="1" dirty="0">
              <a:latin typeface="Calibri "/>
              <a:cs typeface="Calibri Light"/>
            </a:endParaRPr>
          </a:p>
          <a:p>
            <a:endParaRPr lang="id-ID" sz="2400" b="1" dirty="0">
              <a:latin typeface="Calibri "/>
            </a:endParaRPr>
          </a:p>
        </p:txBody>
      </p:sp>
      <p:pic>
        <p:nvPicPr>
          <p:cNvPr id="4" name="Gambar 4">
            <a:extLst>
              <a:ext uri="{FF2B5EF4-FFF2-40B4-BE49-F238E27FC236}">
                <a16:creationId xmlns="" xmlns:a16="http://schemas.microsoft.com/office/drawing/2014/main" id="{2F2886EB-07E8-479E-9E6E-4B2A13E4A0EA}"/>
              </a:ext>
            </a:extLst>
          </p:cNvPr>
          <p:cNvPicPr>
            <a:picLocks noChangeAspect="1"/>
          </p:cNvPicPr>
          <p:nvPr/>
        </p:nvPicPr>
        <p:blipFill>
          <a:blip r:embed="rId2"/>
          <a:stretch>
            <a:fillRect/>
          </a:stretch>
        </p:blipFill>
        <p:spPr>
          <a:xfrm>
            <a:off x="4149306" y="595052"/>
            <a:ext cx="6984520" cy="5739783"/>
          </a:xfrm>
          <a:prstGeom prst="rect">
            <a:avLst/>
          </a:prstGeom>
        </p:spPr>
      </p:pic>
    </p:spTree>
    <p:extLst>
      <p:ext uri="{BB962C8B-B14F-4D97-AF65-F5344CB8AC3E}">
        <p14:creationId xmlns:p14="http://schemas.microsoft.com/office/powerpoint/2010/main" val="245614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3269412" cy="5840054"/>
          </a:xfrm>
        </p:spPr>
        <p:txBody>
          <a:bodyPr vert="horz" lIns="91440" tIns="45720" rIns="91440" bIns="45720" rtlCol="0" anchor="ctr">
            <a:noAutofit/>
          </a:bodyPr>
          <a:lstStyle/>
          <a:p>
            <a:r>
              <a:rPr lang="id-ID" sz="2400" b="1">
                <a:latin typeface="Calibri "/>
              </a:rPr>
              <a:t>Operator Penugasan</a:t>
            </a:r>
            <a:endParaRPr lang="id-ID"/>
          </a:p>
          <a:p>
            <a:r>
              <a:rPr lang="id-ID" sz="2200" dirty="0">
                <a:latin typeface="Calibri "/>
              </a:rPr>
              <a:t/>
            </a:r>
            <a:br>
              <a:rPr lang="id-ID" sz="2200" dirty="0">
                <a:latin typeface="Calibri "/>
              </a:rPr>
            </a:br>
            <a:r>
              <a:rPr lang="id-ID" sz="2200">
                <a:latin typeface="Calibri "/>
              </a:rPr>
              <a:t>Operator penugasan adalah operator yang digunakan untuk memberi nilai ke variabel.</a:t>
            </a:r>
            <a:endParaRPr lang="id-ID" sz="2200">
              <a:cs typeface="Calibri Light"/>
            </a:endParaRPr>
          </a:p>
          <a:p>
            <a:r>
              <a:rPr lang="id-ID" sz="2200">
                <a:latin typeface="Calibri "/>
              </a:rPr>
              <a:t>a = 7 adalah contoh operator penugasan yang memberi nilai 7 di kanan ke variabel a yang ada di kiri.</a:t>
            </a:r>
            <a:endParaRPr lang="id-ID" sz="2200">
              <a:cs typeface="Calibri Light"/>
            </a:endParaRPr>
          </a:p>
          <a:p>
            <a:endParaRPr lang="id-ID" sz="2200" b="1" dirty="0">
              <a:latin typeface="Calibri "/>
              <a:cs typeface="Calibri Light"/>
            </a:endParaRPr>
          </a:p>
          <a:p>
            <a:endParaRPr lang="id-ID" sz="2000" b="1" dirty="0">
              <a:latin typeface="Calibri "/>
              <a:cs typeface="Calibri Light"/>
            </a:endParaRPr>
          </a:p>
          <a:p>
            <a:endParaRPr lang="id-ID" sz="2400" b="1" dirty="0">
              <a:latin typeface="Calibri "/>
            </a:endParaRPr>
          </a:p>
        </p:txBody>
      </p:sp>
      <p:pic>
        <p:nvPicPr>
          <p:cNvPr id="3" name="Gambar 4" descr="Sebuah gambar berisi cuplikan layar&#10;&#10;Deskripsi yang dihasilkan dengan keyakinan sangat tinggi">
            <a:extLst>
              <a:ext uri="{FF2B5EF4-FFF2-40B4-BE49-F238E27FC236}">
                <a16:creationId xmlns="" xmlns:a16="http://schemas.microsoft.com/office/drawing/2014/main" id="{127C57BA-3BB0-42F5-8DB5-024F4ADB1C76}"/>
              </a:ext>
            </a:extLst>
          </p:cNvPr>
          <p:cNvPicPr>
            <a:picLocks noChangeAspect="1"/>
          </p:cNvPicPr>
          <p:nvPr/>
        </p:nvPicPr>
        <p:blipFill>
          <a:blip r:embed="rId2"/>
          <a:stretch>
            <a:fillRect/>
          </a:stretch>
        </p:blipFill>
        <p:spPr>
          <a:xfrm>
            <a:off x="4968815" y="521613"/>
            <a:ext cx="6165010" cy="6073566"/>
          </a:xfrm>
          <a:prstGeom prst="rect">
            <a:avLst/>
          </a:prstGeom>
        </p:spPr>
      </p:pic>
    </p:spTree>
    <p:extLst>
      <p:ext uri="{BB962C8B-B14F-4D97-AF65-F5344CB8AC3E}">
        <p14:creationId xmlns:p14="http://schemas.microsoft.com/office/powerpoint/2010/main" val="3518753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 name="Gambar 6" descr="Sebuah gambar berisi cuplikan layar&#10;&#10;Deskripsi yang dihasilkan dengan keyakinan sangat tinggi">
            <a:extLst>
              <a:ext uri="{FF2B5EF4-FFF2-40B4-BE49-F238E27FC236}">
                <a16:creationId xmlns="" xmlns:a16="http://schemas.microsoft.com/office/drawing/2014/main" id="{37724D6D-53F2-4077-8B6C-0E9AC6017185}"/>
              </a:ext>
            </a:extLst>
          </p:cNvPr>
          <p:cNvPicPr>
            <a:picLocks noChangeAspect="1"/>
          </p:cNvPicPr>
          <p:nvPr/>
        </p:nvPicPr>
        <p:blipFill>
          <a:blip r:embed="rId2"/>
          <a:stretch>
            <a:fillRect/>
          </a:stretch>
        </p:blipFill>
        <p:spPr>
          <a:xfrm>
            <a:off x="1015121" y="1473392"/>
            <a:ext cx="7717766" cy="4584604"/>
          </a:xfrm>
          <a:prstGeom prst="rect">
            <a:avLst/>
          </a:prstGeom>
        </p:spPr>
      </p:pic>
      <p:sp>
        <p:nvSpPr>
          <p:cNvPr id="5" name="Judul 4">
            <a:extLst>
              <a:ext uri="{FF2B5EF4-FFF2-40B4-BE49-F238E27FC236}">
                <a16:creationId xmlns="" xmlns:a16="http://schemas.microsoft.com/office/drawing/2014/main" id="{A389DEFF-64A4-449D-ABE1-441675B091D7}"/>
              </a:ext>
            </a:extLst>
          </p:cNvPr>
          <p:cNvSpPr>
            <a:spLocks noGrp="1"/>
          </p:cNvSpPr>
          <p:nvPr>
            <p:ph type="title"/>
          </p:nvPr>
        </p:nvSpPr>
        <p:spPr/>
        <p:txBody>
          <a:bodyPr>
            <a:normAutofit/>
          </a:bodyPr>
          <a:lstStyle/>
          <a:p>
            <a:r>
              <a:rPr lang="id-ID" sz="2200" b="1">
                <a:cs typeface="Calibri Light"/>
              </a:rPr>
              <a:t>(Lanjutan) Operator Penugasan</a:t>
            </a:r>
            <a:endParaRPr lang="id-ID" sz="2200">
              <a:cs typeface="Calibri Light"/>
            </a:endParaRPr>
          </a:p>
        </p:txBody>
      </p:sp>
    </p:spTree>
    <p:extLst>
      <p:ext uri="{BB962C8B-B14F-4D97-AF65-F5344CB8AC3E}">
        <p14:creationId xmlns:p14="http://schemas.microsoft.com/office/powerpoint/2010/main" val="275539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638294"/>
            <a:ext cx="10788770" cy="1469340"/>
          </a:xfrm>
        </p:spPr>
        <p:txBody>
          <a:bodyPr vert="horz" lIns="91440" tIns="45720" rIns="91440" bIns="45720" rtlCol="0" anchor="ctr">
            <a:noAutofit/>
          </a:bodyPr>
          <a:lstStyle/>
          <a:p>
            <a:r>
              <a:rPr lang="id-ID" sz="2800" b="1">
                <a:latin typeface="Calibri "/>
              </a:rPr>
              <a:t>Operator Logika</a:t>
            </a:r>
            <a:r>
              <a:rPr lang="id-ID" sz="2000" b="1" dirty="0">
                <a:latin typeface="Calibri "/>
              </a:rPr>
              <a:t/>
            </a:r>
            <a:br>
              <a:rPr lang="id-ID" sz="2000" b="1" dirty="0">
                <a:latin typeface="Calibri "/>
              </a:rPr>
            </a:br>
            <a:endParaRPr lang="id-ID" sz="4800">
              <a:cs typeface="Calibri Light"/>
            </a:endParaRPr>
          </a:p>
          <a:p>
            <a:r>
              <a:rPr lang="id-ID" sz="2400">
                <a:latin typeface="Calibri "/>
              </a:rPr>
              <a:t>Operator logika adalah operator yang digunakan untuk melakukan operasi logika.</a:t>
            </a:r>
            <a:endParaRPr lang="id-ID" sz="2400"/>
          </a:p>
        </p:txBody>
      </p:sp>
      <p:pic>
        <p:nvPicPr>
          <p:cNvPr id="3" name="Gambar 4" descr="Sebuah gambar berisi cuplikan layar&#10;&#10;Deskripsi yang dihasilkan dengan keyakinan sangat tinggi">
            <a:extLst>
              <a:ext uri="{FF2B5EF4-FFF2-40B4-BE49-F238E27FC236}">
                <a16:creationId xmlns="" xmlns:a16="http://schemas.microsoft.com/office/drawing/2014/main" id="{4E25A74A-9F0B-4322-90B7-640DC782AD8D}"/>
              </a:ext>
            </a:extLst>
          </p:cNvPr>
          <p:cNvPicPr>
            <a:picLocks noChangeAspect="1"/>
          </p:cNvPicPr>
          <p:nvPr/>
        </p:nvPicPr>
        <p:blipFill>
          <a:blip r:embed="rId2"/>
          <a:stretch>
            <a:fillRect/>
          </a:stretch>
        </p:blipFill>
        <p:spPr>
          <a:xfrm>
            <a:off x="1427814" y="2550044"/>
            <a:ext cx="8968595" cy="3438280"/>
          </a:xfrm>
          <a:prstGeom prst="rect">
            <a:avLst/>
          </a:prstGeom>
        </p:spPr>
      </p:pic>
    </p:spTree>
    <p:extLst>
      <p:ext uri="{BB962C8B-B14F-4D97-AF65-F5344CB8AC3E}">
        <p14:creationId xmlns:p14="http://schemas.microsoft.com/office/powerpoint/2010/main" val="3845828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2159452"/>
          </a:xfrm>
        </p:spPr>
        <p:txBody>
          <a:bodyPr vert="horz" lIns="91440" tIns="45720" rIns="91440" bIns="45720" rtlCol="0" anchor="ctr">
            <a:noAutofit/>
          </a:bodyPr>
          <a:lstStyle/>
          <a:p>
            <a:r>
              <a:rPr lang="id-ID" sz="2800" b="1">
                <a:latin typeface="Calibri "/>
              </a:rPr>
              <a:t>Operator Bitwise</a:t>
            </a:r>
            <a:endParaRPr lang="id-ID" sz="2800"/>
          </a:p>
          <a:p>
            <a:r>
              <a:rPr lang="id-ID" sz="2000" dirty="0">
                <a:latin typeface="Calibri "/>
              </a:rPr>
              <a:t/>
            </a:r>
            <a:br>
              <a:rPr lang="id-ID" sz="2000" dirty="0">
                <a:latin typeface="Calibri "/>
              </a:rPr>
            </a:br>
            <a:r>
              <a:rPr lang="id-ID" sz="2200">
                <a:latin typeface="Calibri "/>
              </a:rPr>
              <a:t>Operator bitwise adalah operator yang melakukan operasi bit terhadap operand. Operator ini beroperasi bit per bit sesuai dengan namanya. Sebagai misal, angka 2 dalam bit ditulis 10 dalam notasi biner dan angka </a:t>
            </a:r>
            <a:r>
              <a:rPr lang="id-ID" sz="2200" dirty="0">
                <a:latin typeface="Consolas"/>
              </a:rPr>
              <a:t>7</a:t>
            </a:r>
            <a:r>
              <a:rPr lang="id-ID" sz="2200">
                <a:latin typeface="Calibri "/>
              </a:rPr>
              <a:t> ditulis </a:t>
            </a:r>
            <a:r>
              <a:rPr lang="id-ID" sz="2200">
                <a:latin typeface="Consolas"/>
              </a:rPr>
              <a:t>111</a:t>
            </a:r>
            <a:endParaRPr lang="id-ID" sz="2200">
              <a:cs typeface="Calibri Light"/>
            </a:endParaRPr>
          </a:p>
          <a:p>
            <a:r>
              <a:rPr lang="id-ID" sz="2200">
                <a:latin typeface="Calibri "/>
              </a:rPr>
              <a:t>Pada tabel di bawah ini, misalkan x = 10 ( </a:t>
            </a:r>
            <a:r>
              <a:rPr lang="id-ID" sz="2200">
                <a:latin typeface="Consolas"/>
              </a:rPr>
              <a:t>0000 1010</a:t>
            </a:r>
            <a:r>
              <a:rPr lang="id-ID" sz="2200">
                <a:latin typeface="Calibri "/>
              </a:rPr>
              <a:t>) dalam biner dan y = 4 (</a:t>
            </a:r>
            <a:r>
              <a:rPr lang="id-ID" sz="2200">
                <a:latin typeface="Consolas"/>
              </a:rPr>
              <a:t>0000 0100</a:t>
            </a:r>
            <a:r>
              <a:rPr lang="id-ID" sz="2200">
                <a:latin typeface="Calibri "/>
              </a:rPr>
              <a:t>) dalam biner.</a:t>
            </a:r>
            <a:endParaRPr lang="id-ID" sz="2200">
              <a:cs typeface="Calibri Light"/>
            </a:endParaRPr>
          </a:p>
        </p:txBody>
      </p:sp>
      <p:pic>
        <p:nvPicPr>
          <p:cNvPr id="4" name="Gambar 4" descr="Sebuah gambar berisi cuplikan layar&#10;&#10;Deskripsi yang dihasilkan dengan keyakinan sangat tinggi">
            <a:extLst>
              <a:ext uri="{FF2B5EF4-FFF2-40B4-BE49-F238E27FC236}">
                <a16:creationId xmlns="" xmlns:a16="http://schemas.microsoft.com/office/drawing/2014/main" id="{C973D758-0C03-41F9-B7FB-56B7C98B27D8}"/>
              </a:ext>
            </a:extLst>
          </p:cNvPr>
          <p:cNvPicPr>
            <a:picLocks noChangeAspect="1"/>
          </p:cNvPicPr>
          <p:nvPr/>
        </p:nvPicPr>
        <p:blipFill>
          <a:blip r:embed="rId2"/>
          <a:stretch>
            <a:fillRect/>
          </a:stretch>
        </p:blipFill>
        <p:spPr>
          <a:xfrm>
            <a:off x="1590136" y="2990260"/>
            <a:ext cx="8954218" cy="3105970"/>
          </a:xfrm>
          <a:prstGeom prst="rect">
            <a:avLst/>
          </a:prstGeom>
        </p:spPr>
      </p:pic>
    </p:spTree>
    <p:extLst>
      <p:ext uri="{BB962C8B-B14F-4D97-AF65-F5344CB8AC3E}">
        <p14:creationId xmlns:p14="http://schemas.microsoft.com/office/powerpoint/2010/main" val="3238520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2159452"/>
          </a:xfrm>
        </p:spPr>
        <p:txBody>
          <a:bodyPr vert="horz" lIns="91440" tIns="45720" rIns="91440" bIns="45720" rtlCol="0" anchor="ctr">
            <a:noAutofit/>
          </a:bodyPr>
          <a:lstStyle/>
          <a:p>
            <a:r>
              <a:rPr lang="id-ID" sz="2400" b="1">
                <a:latin typeface="Calibri "/>
              </a:rPr>
              <a:t>Operator Identitas</a:t>
            </a:r>
            <a:r>
              <a:rPr lang="id-ID" sz="2800" b="1" dirty="0">
                <a:latin typeface="Calibri "/>
              </a:rPr>
              <a:t/>
            </a:r>
            <a:br>
              <a:rPr lang="id-ID" sz="2800" b="1" dirty="0">
                <a:latin typeface="Calibri "/>
              </a:rPr>
            </a:br>
            <a:endParaRPr lang="id-ID" sz="2800" b="1">
              <a:latin typeface="Calibri "/>
            </a:endParaRPr>
          </a:p>
          <a:p>
            <a:r>
              <a:rPr lang="id-ID" sz="2200">
                <a:latin typeface="Calibri "/>
              </a:rPr>
              <a:t>Operator identitas adalah operator yang memeriksa apakah dua buah nilai ( atau variabel ) berada pada lokasi memori yang sama.</a:t>
            </a:r>
            <a:endParaRPr lang="id-ID" sz="2200">
              <a:cs typeface="Calibri Light"/>
            </a:endParaRPr>
          </a:p>
          <a:p>
            <a:endParaRPr lang="id-ID" sz="2200" b="1" dirty="0">
              <a:latin typeface="Calibri "/>
              <a:cs typeface="Calibri Light"/>
            </a:endParaRPr>
          </a:p>
        </p:txBody>
      </p:sp>
      <p:pic>
        <p:nvPicPr>
          <p:cNvPr id="3" name="Gambar 4" descr="Sebuah gambar berisi cuplikan layar&#10;&#10;Deskripsi yang dihasilkan dengan keyakinan sangat tinggi">
            <a:extLst>
              <a:ext uri="{FF2B5EF4-FFF2-40B4-BE49-F238E27FC236}">
                <a16:creationId xmlns="" xmlns:a16="http://schemas.microsoft.com/office/drawing/2014/main" id="{FCB57ECD-0277-491B-98A5-7DFC3F70B574}"/>
              </a:ext>
            </a:extLst>
          </p:cNvPr>
          <p:cNvPicPr>
            <a:picLocks noChangeAspect="1"/>
          </p:cNvPicPr>
          <p:nvPr/>
        </p:nvPicPr>
        <p:blipFill>
          <a:blip r:embed="rId2"/>
          <a:stretch>
            <a:fillRect/>
          </a:stretch>
        </p:blipFill>
        <p:spPr>
          <a:xfrm>
            <a:off x="2668438" y="2838030"/>
            <a:ext cx="6811992" cy="2964732"/>
          </a:xfrm>
          <a:prstGeom prst="rect">
            <a:avLst/>
          </a:prstGeom>
        </p:spPr>
      </p:pic>
    </p:spTree>
    <p:extLst>
      <p:ext uri="{BB962C8B-B14F-4D97-AF65-F5344CB8AC3E}">
        <p14:creationId xmlns:p14="http://schemas.microsoft.com/office/powerpoint/2010/main" val="2119733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3200"/>
            <a:ext cx="10788770" cy="6860848"/>
          </a:xfrm>
        </p:spPr>
        <p:txBody>
          <a:bodyPr vert="horz" lIns="91440" tIns="45720" rIns="91440" bIns="45720" rtlCol="0" anchor="ctr">
            <a:noAutofit/>
          </a:bodyPr>
          <a:lstStyle/>
          <a:p>
            <a:r>
              <a:rPr lang="id-ID" sz="2400" b="1" dirty="0">
                <a:latin typeface="Calibri "/>
              </a:rPr>
              <a:t>Operator Identitas</a:t>
            </a:r>
            <a:endParaRPr lang="id-ID" sz="2800" b="1" dirty="0">
              <a:latin typeface="Calibri "/>
            </a:endParaRPr>
          </a:p>
          <a:p>
            <a:r>
              <a:rPr lang="id-ID" sz="2200" dirty="0">
                <a:latin typeface="Calibri "/>
              </a:rPr>
              <a:t>Operator identitas adalah operator yang memeriksa apakah dua buah nilai ( atau variabel ) berada pada lokasi memori yang sama.</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b="1" dirty="0">
                <a:latin typeface="Calibri "/>
                <a:cs typeface="Calibri Light"/>
              </a:rPr>
              <a:t>Operator Keanggotaan</a:t>
            </a:r>
            <a:endParaRPr lang="id-ID" sz="2200" dirty="0">
              <a:latin typeface="Calibri "/>
              <a:cs typeface="Calibri Light"/>
            </a:endParaRPr>
          </a:p>
          <a:p>
            <a:r>
              <a:rPr lang="id-ID" sz="2200" dirty="0">
                <a:latin typeface="Calibri "/>
                <a:cs typeface="Calibri Light"/>
              </a:rPr>
              <a:t>Operator keanggotaan adalah operator yang digunakan untuk memeriksa apakah suatu nilai atau variabel merupakan anggota atau ditemukan di dalam suatu data (string, list, tuple, set, dan dictionary).</a:t>
            </a: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r>
              <a:rPr lang="id-ID" sz="2200" dirty="0">
                <a:latin typeface="Calibri "/>
              </a:rPr>
              <a:t/>
            </a:r>
            <a:br>
              <a:rPr lang="id-ID" sz="2200" dirty="0">
                <a:latin typeface="Calibri "/>
              </a:rPr>
            </a:br>
            <a:endParaRPr lang="id-ID" sz="2200" dirty="0">
              <a:latin typeface="Calibri "/>
            </a:endParaRPr>
          </a:p>
          <a:p>
            <a:endParaRPr lang="id-ID" sz="2200" b="1" dirty="0">
              <a:latin typeface="Calibri "/>
              <a:cs typeface="Calibri Light"/>
            </a:endParaRPr>
          </a:p>
        </p:txBody>
      </p:sp>
      <p:pic>
        <p:nvPicPr>
          <p:cNvPr id="3" name="Gambar 4" descr="Sebuah gambar berisi cuplikan layar&#10;&#10;Deskripsi yang dihasilkan dengan keyakinan sangat tinggi">
            <a:extLst>
              <a:ext uri="{FF2B5EF4-FFF2-40B4-BE49-F238E27FC236}">
                <a16:creationId xmlns="" xmlns:a16="http://schemas.microsoft.com/office/drawing/2014/main" id="{FCB57ECD-0277-491B-98A5-7DFC3F70B574}"/>
              </a:ext>
            </a:extLst>
          </p:cNvPr>
          <p:cNvPicPr>
            <a:picLocks noChangeAspect="1"/>
          </p:cNvPicPr>
          <p:nvPr/>
        </p:nvPicPr>
        <p:blipFill>
          <a:blip r:embed="rId2"/>
          <a:stretch>
            <a:fillRect/>
          </a:stretch>
        </p:blipFill>
        <p:spPr>
          <a:xfrm>
            <a:off x="3962400" y="1852271"/>
            <a:ext cx="3710730" cy="1612146"/>
          </a:xfrm>
          <a:prstGeom prst="rect">
            <a:avLst/>
          </a:prstGeom>
        </p:spPr>
      </p:pic>
      <p:pic>
        <p:nvPicPr>
          <p:cNvPr id="4" name="Gambar 4" descr="Sebuah gambar berisi cuplikan layar&#10;&#10;Deskripsi yang dihasilkan dengan keyakinan sangat tinggi">
            <a:extLst>
              <a:ext uri="{FF2B5EF4-FFF2-40B4-BE49-F238E27FC236}">
                <a16:creationId xmlns="" xmlns:a16="http://schemas.microsoft.com/office/drawing/2014/main" id="{97C3EBF9-4A1F-4F17-A1E7-8FDA48E407A9}"/>
              </a:ext>
            </a:extLst>
          </p:cNvPr>
          <p:cNvPicPr>
            <a:picLocks noChangeAspect="1"/>
          </p:cNvPicPr>
          <p:nvPr/>
        </p:nvPicPr>
        <p:blipFill>
          <a:blip r:embed="rId3"/>
          <a:stretch>
            <a:fillRect/>
          </a:stretch>
        </p:blipFill>
        <p:spPr>
          <a:xfrm>
            <a:off x="3962400" y="4913568"/>
            <a:ext cx="3891104" cy="1693294"/>
          </a:xfrm>
          <a:prstGeom prst="rect">
            <a:avLst/>
          </a:prstGeom>
        </p:spPr>
      </p:pic>
    </p:spTree>
    <p:extLst>
      <p:ext uri="{BB962C8B-B14F-4D97-AF65-F5344CB8AC3E}">
        <p14:creationId xmlns:p14="http://schemas.microsoft.com/office/powerpoint/2010/main" val="974296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5883187"/>
          </a:xfrm>
        </p:spPr>
        <p:txBody>
          <a:bodyPr vert="horz" lIns="91440" tIns="45720" rIns="91440" bIns="45720" rtlCol="0" anchor="ctr">
            <a:noAutofit/>
          </a:bodyPr>
          <a:lstStyle/>
          <a:p>
            <a:r>
              <a:rPr lang="id-ID" sz="2800" b="1"/>
              <a:t>Percabangan</a:t>
            </a:r>
            <a:r>
              <a:rPr lang="id-ID" sz="2800" b="1" dirty="0"/>
              <a:t/>
            </a:r>
            <a:br>
              <a:rPr lang="id-ID" sz="2800" b="1" dirty="0"/>
            </a:br>
            <a:endParaRPr lang="id-ID" sz="2800" b="1" dirty="0">
              <a:cs typeface="Calibri Light"/>
            </a:endParaRPr>
          </a:p>
          <a:p>
            <a:r>
              <a:rPr lang="id-ID" sz="2200">
                <a:latin typeface="Calibri "/>
              </a:rPr>
              <a:t>Percabangan adalah cara yang digunakan untuk mengambil keputusan apabila di dalam program dihadapkan pada kondisi tertentu. Jumlah kondisinya bisa satu, dua atau lebih.</a:t>
            </a:r>
            <a:endParaRPr lang="id-ID" sz="2200">
              <a:cs typeface="Calibri Light"/>
            </a:endParaRPr>
          </a:p>
          <a:p>
            <a:r>
              <a:rPr lang="id-ID" sz="2200" dirty="0">
                <a:latin typeface="Calibri "/>
              </a:rPr>
              <a:t>Percabangan mengevaluasi kondisi atau ekspresi yang hasilnya benar atau salah .  Kondisi atau ekspresi tersebut disebut ekspresi boolean. Hasil dari pengecekan kondisi adalah True atau False. Bila benar (True), maka pernyataan yang ada di dalam blok kondisi tersebut akan dieksekusi. Bila salah (False), maka blok pernyataan lain yang dieksekusi.</a:t>
            </a:r>
            <a:br>
              <a:rPr lang="id-ID" sz="2200" dirty="0">
                <a:latin typeface="Calibri "/>
              </a:rPr>
            </a:br>
            <a:r>
              <a:rPr lang="id-ID" sz="2200" dirty="0">
                <a:latin typeface="Calibri "/>
                <a:cs typeface="Calibri Light"/>
              </a:rPr>
              <a:t/>
            </a:r>
            <a:br>
              <a:rPr lang="id-ID" sz="2200" dirty="0">
                <a:latin typeface="Calibri "/>
                <a:cs typeface="Calibri Light"/>
              </a:rPr>
            </a:br>
            <a:r>
              <a:rPr lang="id-ID" sz="2200">
                <a:latin typeface="Calibri "/>
                <a:cs typeface="Calibri Light"/>
              </a:rPr>
              <a:t>Di Python ada 3 jenis pernyataan yang digunakan untuk percabangan, yaitu sebagai berikut:</a:t>
            </a:r>
            <a:r>
              <a:rPr lang="id-ID" sz="2200" dirty="0">
                <a:latin typeface="Calibri "/>
                <a:cs typeface="Calibri Light"/>
              </a:rPr>
              <a:t/>
            </a:r>
            <a:br>
              <a:rPr lang="id-ID" sz="2200" dirty="0">
                <a:latin typeface="Calibri "/>
                <a:cs typeface="Calibri Light"/>
              </a:rPr>
            </a:br>
            <a:r>
              <a:rPr lang="id-ID" sz="2200">
                <a:latin typeface="Calibri "/>
                <a:cs typeface="Calibri Light"/>
              </a:rPr>
              <a:t>1. if : Pernyataan </a:t>
            </a:r>
            <a:r>
              <a:rPr lang="id-ID" sz="2200" b="1" dirty="0">
                <a:latin typeface="Calibri "/>
                <a:cs typeface="Calibri Light"/>
              </a:rPr>
              <a:t>if</a:t>
            </a:r>
            <a:r>
              <a:rPr lang="id-ID" sz="2200" dirty="0">
                <a:latin typeface="Calibri "/>
                <a:cs typeface="Calibri Light"/>
              </a:rPr>
              <a:t> terdiri dari ekspresi </a:t>
            </a:r>
            <a:r>
              <a:rPr lang="id-ID" sz="2200" i="1" dirty="0">
                <a:latin typeface="Calibri "/>
                <a:cs typeface="Calibri Light"/>
              </a:rPr>
              <a:t>boolean</a:t>
            </a:r>
            <a:r>
              <a:rPr lang="id-ID" sz="2200" dirty="0">
                <a:latin typeface="Calibri "/>
                <a:cs typeface="Calibri Light"/>
              </a:rPr>
              <a:t>diikuti oleh satu baris atau lebih pernyataan.</a:t>
            </a:r>
            <a:br>
              <a:rPr lang="id-ID" sz="2200" dirty="0">
                <a:latin typeface="Calibri "/>
                <a:cs typeface="Calibri Light"/>
              </a:rPr>
            </a:br>
            <a:r>
              <a:rPr lang="id-ID" sz="2200">
                <a:latin typeface="Calibri "/>
                <a:cs typeface="Calibri Light"/>
              </a:rPr>
              <a:t>2. if ... else : Bila pernyataan </a:t>
            </a:r>
            <a:r>
              <a:rPr lang="id-ID" sz="2200" b="1" dirty="0">
                <a:latin typeface="Calibri "/>
                <a:cs typeface="Calibri Light"/>
              </a:rPr>
              <a:t>if</a:t>
            </a:r>
            <a:r>
              <a:rPr lang="id-ID" sz="2200" dirty="0">
                <a:latin typeface="Calibri "/>
                <a:cs typeface="Calibri Light"/>
              </a:rPr>
              <a:t> benar, maka blok pernyataan </a:t>
            </a:r>
            <a:r>
              <a:rPr lang="id-ID" sz="2200" b="1" dirty="0">
                <a:latin typeface="Calibri "/>
                <a:cs typeface="Calibri Light"/>
              </a:rPr>
              <a:t>if</a:t>
            </a:r>
            <a:r>
              <a:rPr lang="id-ID" sz="2200" dirty="0">
                <a:latin typeface="Calibri "/>
                <a:cs typeface="Calibri Light"/>
              </a:rPr>
              <a:t> dieksekusi. Bila salah, maka blok pernyataan </a:t>
            </a:r>
            <a:r>
              <a:rPr lang="id-ID" sz="2200" b="1" dirty="0">
                <a:latin typeface="Calibri "/>
                <a:cs typeface="Calibri Light"/>
              </a:rPr>
              <a:t>else</a:t>
            </a:r>
            <a:r>
              <a:rPr lang="id-ID" sz="2200" dirty="0">
                <a:latin typeface="Calibri "/>
                <a:cs typeface="Calibri Light"/>
              </a:rPr>
              <a:t> yang dieksekusi.</a:t>
            </a:r>
            <a:br>
              <a:rPr lang="id-ID" sz="2200" dirty="0">
                <a:latin typeface="Calibri "/>
                <a:cs typeface="Calibri Light"/>
              </a:rPr>
            </a:br>
            <a:r>
              <a:rPr lang="id-ID" sz="2200" dirty="0">
                <a:latin typeface="Calibri "/>
                <a:cs typeface="Calibri Light"/>
              </a:rPr>
              <a:t>3. if ... elif... else : Disebut juga if bercabang. Bila ada kemungkinan beberapa kondisi bisa benar maka digunakan pernyataan </a:t>
            </a:r>
            <a:r>
              <a:rPr lang="id-ID" sz="2200" b="1" dirty="0">
                <a:latin typeface="Calibri "/>
                <a:cs typeface="Calibri Light"/>
              </a:rPr>
              <a:t>if…elif</a:t>
            </a:r>
            <a:r>
              <a:rPr lang="id-ID" sz="2200" dirty="0">
                <a:latin typeface="Calibri "/>
                <a:cs typeface="Calibri Light"/>
              </a:rPr>
              <a:t> atau </a:t>
            </a:r>
            <a:r>
              <a:rPr lang="id-ID" sz="2200" b="1" dirty="0">
                <a:latin typeface="Calibri "/>
                <a:cs typeface="Calibri Light"/>
              </a:rPr>
              <a:t>if…elif…else</a:t>
            </a:r>
            <a:endParaRPr lang="id-ID" sz="2200" dirty="0">
              <a:latin typeface="Calibri "/>
              <a:cs typeface="Calibri Light"/>
            </a:endParaRPr>
          </a:p>
          <a:p>
            <a:endParaRPr lang="id-ID" sz="2200" b="1" dirty="0">
              <a:latin typeface="Calibri "/>
            </a:endParaRPr>
          </a:p>
        </p:txBody>
      </p:sp>
    </p:spTree>
    <p:extLst>
      <p:ext uri="{BB962C8B-B14F-4D97-AF65-F5344CB8AC3E}">
        <p14:creationId xmlns:p14="http://schemas.microsoft.com/office/powerpoint/2010/main" val="171535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5883187"/>
          </a:xfrm>
        </p:spPr>
        <p:txBody>
          <a:bodyPr vert="horz" lIns="91440" tIns="45720" rIns="91440" bIns="45720" rtlCol="0" anchor="ctr">
            <a:noAutofit/>
          </a:bodyPr>
          <a:lstStyle/>
          <a:p>
            <a:r>
              <a:rPr lang="id-ID" sz="2800" b="1"/>
              <a:t>Percabangan</a:t>
            </a:r>
            <a:r>
              <a:rPr lang="id-ID" sz="2800" b="1" dirty="0"/>
              <a:t/>
            </a:r>
            <a:br>
              <a:rPr lang="id-ID" sz="2800" b="1" dirty="0"/>
            </a:br>
            <a:endParaRPr lang="id-ID" sz="2800" b="1" dirty="0">
              <a:cs typeface="Calibri Light"/>
            </a:endParaRPr>
          </a:p>
          <a:p>
            <a:r>
              <a:rPr lang="id-ID" sz="2200">
                <a:latin typeface="Calibri "/>
              </a:rPr>
              <a:t>Percabangan adalah cara yang digunakan untuk mengambil keputusan apabila di dalam program dihadapkan pada kondisi tertentu. Jumlah kondisinya bisa satu, dua atau lebih.</a:t>
            </a:r>
            <a:endParaRPr lang="id-ID" sz="2200">
              <a:cs typeface="Calibri Light"/>
            </a:endParaRPr>
          </a:p>
          <a:p>
            <a:r>
              <a:rPr lang="id-ID" sz="2200" dirty="0">
                <a:latin typeface="Calibri "/>
              </a:rPr>
              <a:t>Percabangan mengevaluasi kondisi atau ekspresi yang hasilnya benar atau salah .  Kondisi atau ekspresi tersebut disebut ekspresi boolean. Hasil dari pengecekan kondisi adalah True atau False. Bila benar (True), maka pernyataan yang ada di dalam blok kondisi tersebut akan dieksekusi. Bila salah (False), maka blok pernyataan lain yang dieksekusi.</a:t>
            </a:r>
            <a:br>
              <a:rPr lang="id-ID" sz="2200" dirty="0">
                <a:latin typeface="Calibri "/>
              </a:rPr>
            </a:br>
            <a:r>
              <a:rPr lang="id-ID" sz="2200" dirty="0">
                <a:latin typeface="Calibri "/>
                <a:cs typeface="Calibri Light"/>
              </a:rPr>
              <a:t/>
            </a:r>
            <a:br>
              <a:rPr lang="id-ID" sz="2200" dirty="0">
                <a:latin typeface="Calibri "/>
                <a:cs typeface="Calibri Light"/>
              </a:rPr>
            </a:br>
            <a:r>
              <a:rPr lang="id-ID" sz="2200">
                <a:latin typeface="Calibri "/>
                <a:cs typeface="Calibri Light"/>
              </a:rPr>
              <a:t>Di Python ada 3 jenis pernyataan yang digunakan untuk percabangan, yaitu sebagai berikut:</a:t>
            </a:r>
            <a:r>
              <a:rPr lang="id-ID" sz="2200" dirty="0">
                <a:latin typeface="Calibri "/>
                <a:cs typeface="Calibri Light"/>
              </a:rPr>
              <a:t/>
            </a:r>
            <a:br>
              <a:rPr lang="id-ID" sz="2200" dirty="0">
                <a:latin typeface="Calibri "/>
                <a:cs typeface="Calibri Light"/>
              </a:rPr>
            </a:br>
            <a:r>
              <a:rPr lang="id-ID" sz="2200">
                <a:latin typeface="Calibri "/>
                <a:cs typeface="Calibri Light"/>
              </a:rPr>
              <a:t>1. if : Pernyataan </a:t>
            </a:r>
            <a:r>
              <a:rPr lang="id-ID" sz="2200" b="1" dirty="0">
                <a:latin typeface="Calibri "/>
                <a:cs typeface="Calibri Light"/>
              </a:rPr>
              <a:t>if</a:t>
            </a:r>
            <a:r>
              <a:rPr lang="id-ID" sz="2200" dirty="0">
                <a:latin typeface="Calibri "/>
                <a:cs typeface="Calibri Light"/>
              </a:rPr>
              <a:t> terdiri dari ekspresi </a:t>
            </a:r>
            <a:r>
              <a:rPr lang="id-ID" sz="2200" i="1" dirty="0">
                <a:latin typeface="Calibri "/>
                <a:cs typeface="Calibri Light"/>
              </a:rPr>
              <a:t>boolean</a:t>
            </a:r>
            <a:r>
              <a:rPr lang="id-ID" sz="2200" dirty="0">
                <a:latin typeface="Calibri "/>
                <a:cs typeface="Calibri Light"/>
              </a:rPr>
              <a:t>diikuti oleh satu baris atau lebih pernyataan.</a:t>
            </a:r>
            <a:br>
              <a:rPr lang="id-ID" sz="2200" dirty="0">
                <a:latin typeface="Calibri "/>
                <a:cs typeface="Calibri Light"/>
              </a:rPr>
            </a:br>
            <a:r>
              <a:rPr lang="id-ID" sz="2200">
                <a:latin typeface="Calibri "/>
                <a:cs typeface="Calibri Light"/>
              </a:rPr>
              <a:t>2. if ... else : Bila pernyataan </a:t>
            </a:r>
            <a:r>
              <a:rPr lang="id-ID" sz="2200" b="1" dirty="0">
                <a:latin typeface="Calibri "/>
                <a:cs typeface="Calibri Light"/>
              </a:rPr>
              <a:t>if</a:t>
            </a:r>
            <a:r>
              <a:rPr lang="id-ID" sz="2200" dirty="0">
                <a:latin typeface="Calibri "/>
                <a:cs typeface="Calibri Light"/>
              </a:rPr>
              <a:t> benar, maka blok pernyataan </a:t>
            </a:r>
            <a:r>
              <a:rPr lang="id-ID" sz="2200" b="1" dirty="0">
                <a:latin typeface="Calibri "/>
                <a:cs typeface="Calibri Light"/>
              </a:rPr>
              <a:t>if</a:t>
            </a:r>
            <a:r>
              <a:rPr lang="id-ID" sz="2200" dirty="0">
                <a:latin typeface="Calibri "/>
                <a:cs typeface="Calibri Light"/>
              </a:rPr>
              <a:t> dieksekusi. Bila salah, maka blok pernyataan </a:t>
            </a:r>
            <a:r>
              <a:rPr lang="id-ID" sz="2200" b="1" dirty="0">
                <a:latin typeface="Calibri "/>
                <a:cs typeface="Calibri Light"/>
              </a:rPr>
              <a:t>else</a:t>
            </a:r>
            <a:r>
              <a:rPr lang="id-ID" sz="2200" dirty="0">
                <a:latin typeface="Calibri "/>
                <a:cs typeface="Calibri Light"/>
              </a:rPr>
              <a:t> yang dieksekusi.</a:t>
            </a:r>
            <a:br>
              <a:rPr lang="id-ID" sz="2200" dirty="0">
                <a:latin typeface="Calibri "/>
                <a:cs typeface="Calibri Light"/>
              </a:rPr>
            </a:br>
            <a:r>
              <a:rPr lang="id-ID" sz="2200" dirty="0">
                <a:latin typeface="Calibri "/>
                <a:cs typeface="Calibri Light"/>
              </a:rPr>
              <a:t>3. if ... elif... else : Disebut juga if bercabang. Bila ada kemungkinan beberapa kondisi bisa benar maka digunakan pernyataan </a:t>
            </a:r>
            <a:r>
              <a:rPr lang="id-ID" sz="2200" b="1" dirty="0">
                <a:latin typeface="Calibri "/>
                <a:cs typeface="Calibri Light"/>
              </a:rPr>
              <a:t>if…elif</a:t>
            </a:r>
            <a:r>
              <a:rPr lang="id-ID" sz="2200" dirty="0">
                <a:latin typeface="Calibri "/>
                <a:cs typeface="Calibri Light"/>
              </a:rPr>
              <a:t> atau </a:t>
            </a:r>
            <a:r>
              <a:rPr lang="id-ID" sz="2200" b="1" dirty="0">
                <a:latin typeface="Calibri "/>
                <a:cs typeface="Calibri Light"/>
              </a:rPr>
              <a:t>if…elif…else</a:t>
            </a:r>
            <a:endParaRPr lang="id-ID" sz="2200" dirty="0">
              <a:latin typeface="Calibri "/>
              <a:cs typeface="Calibri Light"/>
            </a:endParaRPr>
          </a:p>
          <a:p>
            <a:endParaRPr lang="id-ID" sz="2200" b="1" dirty="0">
              <a:latin typeface="Calibri "/>
            </a:endParaRPr>
          </a:p>
        </p:txBody>
      </p:sp>
    </p:spTree>
    <p:extLst>
      <p:ext uri="{BB962C8B-B14F-4D97-AF65-F5344CB8AC3E}">
        <p14:creationId xmlns:p14="http://schemas.microsoft.com/office/powerpoint/2010/main" val="175452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id-ID">
                <a:cs typeface="Calibri"/>
              </a:rPr>
              <a:t>Untuk windows download installer python pada web resmi</a:t>
            </a:r>
            <a:endParaRPr lang="id-ID"/>
          </a:p>
          <a:p>
            <a:pPr marL="0" indent="0">
              <a:buNone/>
            </a:pPr>
            <a:r>
              <a:rPr lang="id-ID" dirty="0">
                <a:cs typeface="Calibri"/>
              </a:rPr>
              <a:t>   </a:t>
            </a:r>
            <a:r>
              <a:rPr lang="id-ID" dirty="0">
                <a:cs typeface="Calibri"/>
                <a:hlinkClick r:id=""/>
              </a:rPr>
              <a:t>https://www.python.org/downloads/windows/</a:t>
            </a:r>
            <a:r>
              <a:rPr lang="id-ID" dirty="0">
                <a:cs typeface="Calibri"/>
              </a:rPr>
              <a:t>  </a:t>
            </a:r>
          </a:p>
          <a:p>
            <a:pPr marL="0" indent="0">
              <a:buNone/>
            </a:pPr>
            <a:r>
              <a:rPr lang="id-ID">
                <a:cs typeface="Calibri"/>
              </a:rPr>
              <a:t>   disini python yang akan di download ialah pada windows dan python </a:t>
            </a:r>
          </a:p>
          <a:p>
            <a:pPr marL="0" indent="0">
              <a:buNone/>
            </a:pPr>
            <a:r>
              <a:rPr lang="id-ID">
                <a:cs typeface="Calibri"/>
              </a:rPr>
              <a:t>   versi 3.6.2</a:t>
            </a:r>
          </a:p>
          <a:p>
            <a:endParaRPr lang="id-ID" dirty="0">
              <a:cs typeface="Calibri"/>
            </a:endParaRPr>
          </a:p>
          <a:p>
            <a:endParaRPr lang="id-ID" dirty="0">
              <a:cs typeface="Calibri"/>
            </a:endParaRPr>
          </a:p>
        </p:txBody>
      </p:sp>
      <p:pic>
        <p:nvPicPr>
          <p:cNvPr id="8" name="Gambar 8" descr="Sebuah gambar berisi cuplikan layar, monitor&#10;&#10;Deskripsi yang dihasilkan dengan keyakinan sangat tinggi">
            <a:extLst>
              <a:ext uri="{FF2B5EF4-FFF2-40B4-BE49-F238E27FC236}">
                <a16:creationId xmlns="" xmlns:a16="http://schemas.microsoft.com/office/drawing/2014/main" id="{19F44E04-2194-489E-8BA1-6FDFD7436781}"/>
              </a:ext>
            </a:extLst>
          </p:cNvPr>
          <p:cNvPicPr>
            <a:picLocks noChangeAspect="1"/>
          </p:cNvPicPr>
          <p:nvPr/>
        </p:nvPicPr>
        <p:blipFill>
          <a:blip r:embed="rId2"/>
          <a:stretch>
            <a:fillRect/>
          </a:stretch>
        </p:blipFill>
        <p:spPr>
          <a:xfrm>
            <a:off x="2553419" y="2476361"/>
            <a:ext cx="7099539" cy="3762345"/>
          </a:xfrm>
          <a:prstGeom prst="rect">
            <a:avLst/>
          </a:prstGeom>
        </p:spPr>
      </p:pic>
    </p:spTree>
    <p:extLst>
      <p:ext uri="{BB962C8B-B14F-4D97-AF65-F5344CB8AC3E}">
        <p14:creationId xmlns:p14="http://schemas.microsoft.com/office/powerpoint/2010/main" val="1835996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5883187"/>
          </a:xfrm>
        </p:spPr>
        <p:txBody>
          <a:bodyPr vert="horz" lIns="91440" tIns="45720" rIns="91440" bIns="45720" rtlCol="0" anchor="ctr">
            <a:noAutofit/>
          </a:bodyPr>
          <a:lstStyle/>
          <a:p>
            <a:r>
              <a:rPr lang="id-ID" sz="2400" b="1"/>
              <a:t>Pernyataan</a:t>
            </a:r>
            <a:r>
              <a:rPr lang="id-ID" sz="2400" b="1">
                <a:latin typeface="Calibri Light"/>
                <a:cs typeface="Calibri Light"/>
              </a:rPr>
              <a:t> if</a:t>
            </a:r>
            <a:endParaRPr lang="id-ID" sz="2400">
              <a:cs typeface="Calibri Light"/>
            </a:endParaRPr>
          </a:p>
          <a:p>
            <a:r>
              <a:rPr lang="id-ID" sz="2200" dirty="0">
                <a:latin typeface="Calibri Light"/>
                <a:cs typeface="Calibri Light"/>
              </a:rPr>
              <a:t>Pernyataan if menguji satu buah kondisi. Bila hasilnya benar maka pernyataan di dalam blok if </a:t>
            </a:r>
            <a:r>
              <a:rPr lang="id-ID" sz="2200">
                <a:latin typeface="Calibri Light"/>
                <a:cs typeface="Calibri Light"/>
              </a:rPr>
              <a:t>tersebut dieksekusi. Bila salah, maka pernyataan tidak dieksekusi. Contohnya seperti berikut:</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a:latin typeface="Calibri Light"/>
                <a:cs typeface="Calibri Light"/>
              </a:rPr>
              <a:t>Output :</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onsolas"/>
                <a:cs typeface="Calibri Light"/>
              </a:rPr>
              <a:t/>
            </a:r>
            <a:br>
              <a:rPr lang="id-ID" sz="2200" dirty="0">
                <a:latin typeface="Consolas"/>
                <a:cs typeface="Calibri Light"/>
              </a:rPr>
            </a:br>
            <a:r>
              <a:rPr lang="id-ID" sz="2200" dirty="0">
                <a:latin typeface="Consolas"/>
                <a:cs typeface="Calibri Light"/>
              </a:rPr>
              <a:t/>
            </a:r>
            <a:br>
              <a:rPr lang="id-ID" sz="2200" dirty="0">
                <a:latin typeface="Consolas"/>
                <a:cs typeface="Calibri Light"/>
              </a:rPr>
            </a:br>
            <a:endParaRPr lang="id-ID" sz="2200">
              <a:latin typeface="Consolas"/>
              <a:cs typeface="Calibri Light"/>
            </a:endParaRPr>
          </a:p>
        </p:txBody>
      </p:sp>
      <p:pic>
        <p:nvPicPr>
          <p:cNvPr id="3" name="Gambar 3" descr="Sebuah gambar berisi cuplikan layar&#10;&#10;Deskripsi yang dihasilkan dengan keyakinan sangat tinggi">
            <a:extLst>
              <a:ext uri="{FF2B5EF4-FFF2-40B4-BE49-F238E27FC236}">
                <a16:creationId xmlns="" xmlns:a16="http://schemas.microsoft.com/office/drawing/2014/main" id="{950DF95C-FA4A-4665-BF7B-931C8A57EEB6}"/>
              </a:ext>
            </a:extLst>
          </p:cNvPr>
          <p:cNvPicPr>
            <a:picLocks noChangeAspect="1"/>
          </p:cNvPicPr>
          <p:nvPr/>
        </p:nvPicPr>
        <p:blipFill>
          <a:blip r:embed="rId2"/>
          <a:stretch>
            <a:fillRect/>
          </a:stretch>
        </p:blipFill>
        <p:spPr>
          <a:xfrm>
            <a:off x="1891210" y="1858876"/>
            <a:ext cx="7113915" cy="2305148"/>
          </a:xfrm>
          <a:prstGeom prst="rect">
            <a:avLst/>
          </a:prstGeom>
        </p:spPr>
      </p:pic>
      <p:pic>
        <p:nvPicPr>
          <p:cNvPr id="5" name="Gambar 5">
            <a:extLst>
              <a:ext uri="{FF2B5EF4-FFF2-40B4-BE49-F238E27FC236}">
                <a16:creationId xmlns="" xmlns:a16="http://schemas.microsoft.com/office/drawing/2014/main" id="{4053CD37-CBA9-4FE1-8BBF-CDBF0C69980F}"/>
              </a:ext>
            </a:extLst>
          </p:cNvPr>
          <p:cNvPicPr>
            <a:picLocks noChangeAspect="1"/>
          </p:cNvPicPr>
          <p:nvPr/>
        </p:nvPicPr>
        <p:blipFill>
          <a:blip r:embed="rId3"/>
          <a:stretch>
            <a:fillRect/>
          </a:stretch>
        </p:blipFill>
        <p:spPr>
          <a:xfrm>
            <a:off x="1891210" y="4853901"/>
            <a:ext cx="7113917" cy="501950"/>
          </a:xfrm>
          <a:prstGeom prst="rect">
            <a:avLst/>
          </a:prstGeom>
        </p:spPr>
      </p:pic>
    </p:spTree>
    <p:extLst>
      <p:ext uri="{BB962C8B-B14F-4D97-AF65-F5344CB8AC3E}">
        <p14:creationId xmlns:p14="http://schemas.microsoft.com/office/powerpoint/2010/main" val="299459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5883187"/>
          </a:xfrm>
        </p:spPr>
        <p:txBody>
          <a:bodyPr vert="horz" lIns="91440" tIns="45720" rIns="91440" bIns="45720" rtlCol="0" anchor="ctr">
            <a:noAutofit/>
          </a:bodyPr>
          <a:lstStyle/>
          <a:p>
            <a:r>
              <a:rPr lang="id-ID" sz="2400" b="1"/>
              <a:t>Pernyataan</a:t>
            </a:r>
            <a:r>
              <a:rPr lang="id-ID" sz="2400" b="1">
                <a:latin typeface="Calibri Light"/>
                <a:cs typeface="Calibri Light"/>
              </a:rPr>
              <a:t> if…else</a:t>
            </a:r>
            <a:endParaRPr lang="id-ID" sz="2400"/>
          </a:p>
          <a:p>
            <a:r>
              <a:rPr lang="id-ID" sz="2200" dirty="0">
                <a:latin typeface="Calibri Light"/>
                <a:cs typeface="Calibri Light"/>
              </a:rPr>
              <a:t>Pernyataan if…else menguji 2 kondisi. Kondisi pertama kalau benar, dan kondisi kedua kalau </a:t>
            </a:r>
            <a:r>
              <a:rPr lang="id-ID" sz="2200">
                <a:latin typeface="Calibri Light"/>
                <a:cs typeface="Calibri Light"/>
              </a:rPr>
              <a:t>salah. Contohnya adalah seperti berikut:</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Output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onsolas"/>
                <a:cs typeface="Calibri Light"/>
              </a:rPr>
              <a:t/>
            </a:r>
            <a:br>
              <a:rPr lang="id-ID" sz="2200" dirty="0">
                <a:latin typeface="Consolas"/>
                <a:cs typeface="Calibri Light"/>
              </a:rPr>
            </a:br>
            <a:r>
              <a:rPr lang="id-ID" sz="2200" dirty="0">
                <a:latin typeface="Consolas"/>
                <a:cs typeface="Calibri Light"/>
              </a:rPr>
              <a:t/>
            </a:r>
            <a:br>
              <a:rPr lang="id-ID" sz="2200" dirty="0">
                <a:latin typeface="Consolas"/>
                <a:cs typeface="Calibri Light"/>
              </a:rPr>
            </a:br>
            <a:endParaRPr lang="id-ID" sz="2200">
              <a:latin typeface="Consolas"/>
              <a:cs typeface="Calibri Light"/>
            </a:endParaRPr>
          </a:p>
        </p:txBody>
      </p:sp>
      <p:pic>
        <p:nvPicPr>
          <p:cNvPr id="4" name="Gambar 5" descr="Sebuah gambar berisi cuplikan layar&#10;&#10;Deskripsi yang dihasilkan dengan keyakinan sangat tinggi">
            <a:extLst>
              <a:ext uri="{FF2B5EF4-FFF2-40B4-BE49-F238E27FC236}">
                <a16:creationId xmlns="" xmlns:a16="http://schemas.microsoft.com/office/drawing/2014/main" id="{2832C416-815A-4A00-B66C-9B9097A29822}"/>
              </a:ext>
            </a:extLst>
          </p:cNvPr>
          <p:cNvPicPr>
            <a:picLocks noChangeAspect="1"/>
          </p:cNvPicPr>
          <p:nvPr/>
        </p:nvPicPr>
        <p:blipFill>
          <a:blip r:embed="rId2"/>
          <a:stretch>
            <a:fillRect/>
          </a:stretch>
        </p:blipFill>
        <p:spPr>
          <a:xfrm>
            <a:off x="2084394" y="1917470"/>
            <a:ext cx="6483420" cy="2435589"/>
          </a:xfrm>
          <a:prstGeom prst="rect">
            <a:avLst/>
          </a:prstGeom>
        </p:spPr>
      </p:pic>
      <p:pic>
        <p:nvPicPr>
          <p:cNvPr id="7" name="Gambar 7">
            <a:extLst>
              <a:ext uri="{FF2B5EF4-FFF2-40B4-BE49-F238E27FC236}">
                <a16:creationId xmlns="" xmlns:a16="http://schemas.microsoft.com/office/drawing/2014/main" id="{5861CCE0-E2A0-4C21-9FBD-69E839F639E9}"/>
              </a:ext>
            </a:extLst>
          </p:cNvPr>
          <p:cNvPicPr>
            <a:picLocks noChangeAspect="1"/>
          </p:cNvPicPr>
          <p:nvPr/>
        </p:nvPicPr>
        <p:blipFill>
          <a:blip r:embed="rId3"/>
          <a:stretch>
            <a:fillRect/>
          </a:stretch>
        </p:blipFill>
        <p:spPr>
          <a:xfrm>
            <a:off x="2084394" y="5025278"/>
            <a:ext cx="7171426" cy="548557"/>
          </a:xfrm>
          <a:prstGeom prst="rect">
            <a:avLst/>
          </a:prstGeom>
        </p:spPr>
      </p:pic>
    </p:spTree>
    <p:extLst>
      <p:ext uri="{BB962C8B-B14F-4D97-AF65-F5344CB8AC3E}">
        <p14:creationId xmlns:p14="http://schemas.microsoft.com/office/powerpoint/2010/main" val="415991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163842"/>
            <a:ext cx="10788770" cy="6386394"/>
          </a:xfrm>
        </p:spPr>
        <p:txBody>
          <a:bodyPr vert="horz" lIns="91440" tIns="45720" rIns="91440" bIns="45720" rtlCol="0" anchor="ctr">
            <a:noAutofit/>
          </a:bodyPr>
          <a:lstStyle/>
          <a:p>
            <a:r>
              <a:rPr lang="id-ID" sz="2400" b="1"/>
              <a:t>Pernyataan</a:t>
            </a:r>
            <a:r>
              <a:rPr lang="id-ID" sz="2400" b="1">
                <a:latin typeface="Calibri Light"/>
                <a:cs typeface="Calibri Light"/>
              </a:rPr>
              <a:t> if…elif…else…</a:t>
            </a:r>
            <a:endParaRPr lang="id-ID" sz="2400"/>
          </a:p>
          <a:p>
            <a:r>
              <a:rPr lang="id-ID" sz="2200">
                <a:latin typeface="Calibri Light"/>
                <a:cs typeface="Calibri Light"/>
              </a:rPr>
              <a:t>Pernyataan if…elif…else digunakan untuk menguji lebih dari 2 kondisi. Bila kondisi pada if benar, maka pernyataan di dalamnya yang dieksekusi. Bila salah, maka masuk ke pengujian kondisi elif. Terakhir bila tidak ada if atau elif yang benar, maka yang dijalankan adalah yang di blok else. Contohnya adalah seperti berikut::</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onsolas"/>
                <a:cs typeface="Calibri Light"/>
              </a:rPr>
              <a:t/>
            </a:r>
            <a:br>
              <a:rPr lang="id-ID" sz="2200" dirty="0">
                <a:latin typeface="Consolas"/>
                <a:cs typeface="Calibri Light"/>
              </a:rPr>
            </a:br>
            <a:r>
              <a:rPr lang="id-ID" sz="2200">
                <a:latin typeface="Consolas"/>
                <a:cs typeface="Calibri Light"/>
              </a:rPr>
              <a:t>Output :</a:t>
            </a:r>
            <a:r>
              <a:rPr lang="id-ID" sz="2200" dirty="0">
                <a:latin typeface="Consolas"/>
                <a:cs typeface="Calibri Light"/>
              </a:rPr>
              <a:t/>
            </a:r>
            <a:br>
              <a:rPr lang="id-ID" sz="2200" dirty="0">
                <a:latin typeface="Consolas"/>
                <a:cs typeface="Calibri Light"/>
              </a:rPr>
            </a:br>
            <a:r>
              <a:rPr lang="id-ID" sz="2200" dirty="0">
                <a:latin typeface="Consolas"/>
                <a:cs typeface="Calibri Light"/>
              </a:rPr>
              <a:t/>
            </a:r>
            <a:br>
              <a:rPr lang="id-ID" sz="2200" dirty="0">
                <a:latin typeface="Consolas"/>
                <a:cs typeface="Calibri Light"/>
              </a:rPr>
            </a:br>
            <a:endParaRPr lang="id-ID" sz="2200" dirty="0">
              <a:latin typeface="Consolas"/>
              <a:cs typeface="Calibri Light"/>
            </a:endParaRPr>
          </a:p>
        </p:txBody>
      </p:sp>
      <p:pic>
        <p:nvPicPr>
          <p:cNvPr id="3" name="Gambar 4" descr="Sebuah gambar berisi cuplikan layar&#10;&#10;Deskripsi yang dihasilkan dengan keyakinan sangat tinggi">
            <a:extLst>
              <a:ext uri="{FF2B5EF4-FFF2-40B4-BE49-F238E27FC236}">
                <a16:creationId xmlns="" xmlns:a16="http://schemas.microsoft.com/office/drawing/2014/main" id="{D243DCF3-F1A4-4F19-A4C1-5FF1568C5247}"/>
              </a:ext>
            </a:extLst>
          </p:cNvPr>
          <p:cNvPicPr>
            <a:picLocks noChangeAspect="1"/>
          </p:cNvPicPr>
          <p:nvPr/>
        </p:nvPicPr>
        <p:blipFill>
          <a:blip r:embed="rId2"/>
          <a:stretch>
            <a:fillRect/>
          </a:stretch>
        </p:blipFill>
        <p:spPr>
          <a:xfrm>
            <a:off x="2481532" y="2277731"/>
            <a:ext cx="6276102" cy="2924127"/>
          </a:xfrm>
          <a:prstGeom prst="rect">
            <a:avLst/>
          </a:prstGeom>
        </p:spPr>
      </p:pic>
      <p:pic>
        <p:nvPicPr>
          <p:cNvPr id="6" name="Gambar 7">
            <a:extLst>
              <a:ext uri="{FF2B5EF4-FFF2-40B4-BE49-F238E27FC236}">
                <a16:creationId xmlns="" xmlns:a16="http://schemas.microsoft.com/office/drawing/2014/main" id="{4CF0633E-AC29-4649-A9EC-FE0B8B43D69D}"/>
              </a:ext>
            </a:extLst>
          </p:cNvPr>
          <p:cNvPicPr>
            <a:picLocks noChangeAspect="1"/>
          </p:cNvPicPr>
          <p:nvPr/>
        </p:nvPicPr>
        <p:blipFill>
          <a:blip r:embed="rId3"/>
          <a:stretch>
            <a:fillRect/>
          </a:stretch>
        </p:blipFill>
        <p:spPr>
          <a:xfrm>
            <a:off x="2474344" y="5834449"/>
            <a:ext cx="7171426" cy="549467"/>
          </a:xfrm>
          <a:prstGeom prst="rect">
            <a:avLst/>
          </a:prstGeom>
        </p:spPr>
      </p:pic>
    </p:spTree>
    <p:extLst>
      <p:ext uri="{BB962C8B-B14F-4D97-AF65-F5344CB8AC3E}">
        <p14:creationId xmlns:p14="http://schemas.microsoft.com/office/powerpoint/2010/main" val="516810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67049"/>
            <a:ext cx="10788770" cy="5883187"/>
          </a:xfrm>
        </p:spPr>
        <p:txBody>
          <a:bodyPr vert="horz" lIns="91440" tIns="45720" rIns="91440" bIns="45720" rtlCol="0" anchor="ctr">
            <a:noAutofit/>
          </a:bodyPr>
          <a:lstStyle/>
          <a:p>
            <a:r>
              <a:rPr lang="id-ID" sz="2400" b="1"/>
              <a:t>Perulangan</a:t>
            </a:r>
          </a:p>
          <a:p>
            <a:r>
              <a:rPr lang="id-ID" sz="2200">
                <a:latin typeface="Calibri Light"/>
                <a:cs typeface="Calibri Light"/>
              </a:rPr>
              <a:t>Secara umum, Python mengeksekusi program baris perbaris. Mulai dari baris satu, dua, dan seterusnya. Ada kalanya, kita perlu mengeksekusi satu baris atau satu blok kode program beberapa kali. Hal ini disebut dengan perulangan atau biasa disebut l</a:t>
            </a:r>
            <a:r>
              <a:rPr lang="id-ID" sz="2200" i="1">
                <a:latin typeface="Calibri Light"/>
                <a:cs typeface="Calibri Light"/>
              </a:rPr>
              <a:t>ooping</a:t>
            </a:r>
            <a:r>
              <a:rPr lang="id-ID" sz="2200">
                <a:latin typeface="Calibri Light"/>
                <a:cs typeface="Calibri Light"/>
              </a:rPr>
              <a:t> atau </a:t>
            </a:r>
            <a:r>
              <a:rPr lang="id-ID" sz="2200" i="1">
                <a:latin typeface="Calibri Light"/>
                <a:cs typeface="Calibri Light"/>
              </a:rPr>
              <a:t>iterasi</a:t>
            </a:r>
            <a:r>
              <a:rPr lang="id-ID" sz="2200">
                <a:latin typeface="Calibri Light"/>
                <a:cs typeface="Calibri Light"/>
              </a:rPr>
              <a:t>.</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a:latin typeface="Calibri Light"/>
                <a:cs typeface="Calibri Light"/>
              </a:rPr>
              <a:t>Di python, perulangan bisa dilakukan dengan dua cara atau metode, yaitu:</a:t>
            </a:r>
          </a:p>
          <a:p>
            <a:pPr marL="285750" indent="-285750">
              <a:buFont typeface="Arial"/>
              <a:buChar char="•"/>
            </a:pPr>
            <a:r>
              <a:rPr lang="id-ID" sz="2200">
                <a:latin typeface="Calibri Light"/>
                <a:cs typeface="Calibri Light"/>
              </a:rPr>
              <a:t>Menggunakan for</a:t>
            </a:r>
            <a:endParaRPr lang="id-ID"/>
          </a:p>
          <a:p>
            <a:pPr marL="285750" indent="-285750">
              <a:buFont typeface="Arial"/>
              <a:buChar char="•"/>
            </a:pPr>
            <a:r>
              <a:rPr lang="id-ID" sz="2200">
                <a:latin typeface="Calibri Light"/>
                <a:cs typeface="Calibri Light"/>
              </a:rPr>
              <a:t>Menggunakan while</a:t>
            </a:r>
            <a:endParaRPr lang="id-ID"/>
          </a:p>
          <a:p>
            <a:r>
              <a:rPr lang="id-ID" sz="2200" dirty="0">
                <a:cs typeface="Calibri Light"/>
              </a:rPr>
              <a:t/>
            </a:r>
            <a:br>
              <a:rPr lang="id-ID" sz="2200" dirty="0">
                <a:cs typeface="Calibri Light"/>
              </a:rPr>
            </a:br>
            <a:r>
              <a:rPr lang="id-ID" sz="2200" dirty="0">
                <a:cs typeface="Calibri Light"/>
              </a:rPr>
              <a:t/>
            </a:r>
            <a:br>
              <a:rPr lang="id-ID" sz="2200" dirty="0">
                <a:cs typeface="Calibri Light"/>
              </a:rPr>
            </a:br>
            <a:r>
              <a:rPr lang="id-ID" sz="2200" dirty="0">
                <a:cs typeface="Calibri Light"/>
              </a:rPr>
              <a:t/>
            </a:r>
            <a:br>
              <a:rPr lang="id-ID" sz="2200" dirty="0">
                <a:cs typeface="Calibri Light"/>
              </a:rPr>
            </a:br>
            <a:r>
              <a:rPr lang="id-ID" sz="2200" dirty="0">
                <a:cs typeface="Calibri Light"/>
              </a:rPr>
              <a:t/>
            </a:r>
            <a:br>
              <a:rPr lang="id-ID" sz="2200" dirty="0">
                <a:cs typeface="Calibri Light"/>
              </a:rPr>
            </a:br>
            <a:r>
              <a:rPr lang="id-ID" sz="2200" dirty="0">
                <a:cs typeface="Calibri Light"/>
              </a:rPr>
              <a:t/>
            </a:r>
            <a:br>
              <a:rPr lang="id-ID" sz="2200" dirty="0">
                <a:cs typeface="Calibri Light"/>
              </a:rPr>
            </a:br>
            <a:r>
              <a:rPr lang="id-ID" sz="2200" dirty="0">
                <a:cs typeface="Calibri Light"/>
              </a:rPr>
              <a:t/>
            </a:r>
            <a:br>
              <a:rPr lang="id-ID" sz="2200" dirty="0">
                <a:cs typeface="Calibri Light"/>
              </a:rPr>
            </a:br>
            <a:r>
              <a:rPr lang="id-ID" sz="2200" dirty="0">
                <a:cs typeface="Calibri Light"/>
              </a:rPr>
              <a:t/>
            </a:r>
            <a:br>
              <a:rPr lang="id-ID" sz="2200" dirty="0">
                <a:cs typeface="Calibri Light"/>
              </a:rPr>
            </a:br>
            <a:endParaRPr lang="id-ID" sz="2200" dirty="0">
              <a:cs typeface="Calibri Light"/>
            </a:endParaRPr>
          </a:p>
          <a:p>
            <a:endParaRPr lang="id-ID" sz="2800" b="1" dirty="0"/>
          </a:p>
        </p:txBody>
      </p:sp>
    </p:spTree>
    <p:extLst>
      <p:ext uri="{BB962C8B-B14F-4D97-AF65-F5344CB8AC3E}">
        <p14:creationId xmlns:p14="http://schemas.microsoft.com/office/powerpoint/2010/main" val="228283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8686"/>
            <a:ext cx="10774393" cy="6558922"/>
          </a:xfrm>
        </p:spPr>
        <p:txBody>
          <a:bodyPr vert="horz" lIns="91440" tIns="45720" rIns="91440" bIns="45720" rtlCol="0" anchor="ctr">
            <a:noAutofit/>
          </a:bodyPr>
          <a:lstStyle/>
          <a:p>
            <a:r>
              <a:rPr lang="id-ID" sz="2400" b="1" dirty="0"/>
              <a:t>Perulangan Dengan Menggunakan For</a:t>
            </a:r>
            <a:endParaRPr lang="id-ID" sz="2400" dirty="0">
              <a:cs typeface="Calibri Light"/>
            </a:endParaRPr>
          </a:p>
          <a:p>
            <a:r>
              <a:rPr lang="id-ID" sz="2200" dirty="0">
                <a:latin typeface="Calibri Light"/>
                <a:cs typeface="Calibri Light"/>
              </a:rPr>
              <a:t>Perulangan dengan menggunakan for memiliki sintaks seperti berikut:</a:t>
            </a:r>
            <a:endParaRPr lang="id-ID" sz="2200" dirty="0">
              <a:cs typeface="Calibri Light"/>
            </a:endParaRPr>
          </a:p>
          <a:p>
            <a:r>
              <a:rPr lang="id-ID" sz="2200" dirty="0">
                <a:latin typeface="Consolas"/>
                <a:cs typeface="Calibri Light"/>
              </a:rPr>
              <a:t>for var in sequence:
    body of for</a:t>
            </a:r>
            <a:br>
              <a:rPr lang="id-ID" sz="2200" dirty="0">
                <a:latin typeface="Consolas"/>
                <a:cs typeface="Calibri Light"/>
              </a:rPr>
            </a:br>
            <a:endParaRPr lang="id-ID" sz="2200" dirty="0">
              <a:latin typeface="Consolas"/>
              <a:cs typeface="Calibri Light"/>
            </a:endParaRPr>
          </a:p>
          <a:p>
            <a:r>
              <a:rPr lang="id-ID" sz="2200" dirty="0">
                <a:latin typeface="Calibri Light"/>
                <a:cs typeface="Calibri Light"/>
              </a:rPr>
              <a:t>var adalah variabel yang digunakan untuk penampung sementara nilai dari </a:t>
            </a:r>
            <a:r>
              <a:rPr lang="id-ID" sz="2200" i="1" dirty="0">
                <a:latin typeface="Calibri Light"/>
                <a:cs typeface="Calibri Light"/>
              </a:rPr>
              <a:t>sequence</a:t>
            </a:r>
            <a:r>
              <a:rPr lang="id-ID" sz="2200" dirty="0">
                <a:latin typeface="Calibri Light"/>
                <a:cs typeface="Calibri Light"/>
              </a:rPr>
              <a:t> pada saat terjadi perulangan. Sequence adalah tipe data berurut seperti string, list, dan tuple.</a:t>
            </a:r>
            <a:endParaRPr lang="id-ID" sz="2200" dirty="0">
              <a:cs typeface="Calibri Light"/>
            </a:endParaRPr>
          </a:p>
          <a:p>
            <a:r>
              <a:rPr lang="id-ID" sz="2200" dirty="0">
                <a:latin typeface="Calibri Light"/>
                <a:cs typeface="Calibri Light"/>
              </a:rPr>
              <a:t>Perulangan terjadi sampai looping mencapai elemen atau anggota terakhir dari sequence. Bila loop sudah sampai ke elemen terakhir dari sequence, maka program akan keluar dari looping</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t>
            </a:r>
            <a:r>
              <a:rPr lang="id-ID" sz="2200" dirty="0" smtClean="0">
                <a:latin typeface="Calibri Light"/>
                <a:cs typeface="Calibri Light"/>
              </a:rPr>
              <a:t>Output </a:t>
            </a:r>
            <a:r>
              <a:rPr lang="id-ID" sz="2200" dirty="0">
                <a:latin typeface="Calibri Light"/>
                <a:cs typeface="Calibri Light"/>
              </a:rPr>
              <a:t>:</a:t>
            </a:r>
            <a:r>
              <a:rPr lang="id-ID" sz="2400" b="1" dirty="0">
                <a:latin typeface="Calibri Light"/>
                <a:cs typeface="Calibri Light"/>
              </a:rPr>
              <a:t/>
            </a:r>
            <a:br>
              <a:rPr lang="id-ID" sz="2400" b="1" dirty="0">
                <a:latin typeface="Calibri Light"/>
                <a:cs typeface="Calibri Light"/>
              </a:rPr>
            </a:br>
            <a:r>
              <a:rPr lang="id-ID" sz="2400" b="1" dirty="0">
                <a:latin typeface="Calibri Light"/>
                <a:cs typeface="Calibri Light"/>
              </a:rPr>
              <a:t/>
            </a:r>
            <a:br>
              <a:rPr lang="id-ID" sz="2400" b="1" dirty="0">
                <a:latin typeface="Calibri Light"/>
                <a:cs typeface="Calibri Light"/>
              </a:rPr>
            </a:br>
            <a:r>
              <a:rPr lang="id-ID" sz="2400" b="1" dirty="0">
                <a:latin typeface="Calibri Light"/>
                <a:cs typeface="Calibri Light"/>
              </a:rPr>
              <a:t/>
            </a:r>
            <a:br>
              <a:rPr lang="id-ID" sz="2400" b="1" dirty="0">
                <a:latin typeface="Calibri Light"/>
                <a:cs typeface="Calibri Light"/>
              </a:rPr>
            </a:br>
            <a:r>
              <a:rPr lang="id-ID" sz="2400" b="1" dirty="0">
                <a:latin typeface="Calibri Light"/>
                <a:cs typeface="Calibri Light"/>
              </a:rPr>
              <a:t/>
            </a:r>
            <a:br>
              <a:rPr lang="id-ID" sz="2400" b="1" dirty="0">
                <a:latin typeface="Calibri Light"/>
                <a:cs typeface="Calibri Light"/>
              </a:rPr>
            </a:br>
            <a:r>
              <a:rPr lang="id-ID" sz="2400" b="1" dirty="0">
                <a:latin typeface="Calibri Light"/>
                <a:cs typeface="Calibri Light"/>
              </a:rPr>
              <a:t/>
            </a:r>
            <a:br>
              <a:rPr lang="id-ID" sz="2400" b="1" dirty="0">
                <a:latin typeface="Calibri Light"/>
                <a:cs typeface="Calibri Light"/>
              </a:rPr>
            </a:br>
            <a:endParaRPr lang="id-ID" sz="2200" b="1" dirty="0">
              <a:latin typeface="Calibri Light"/>
              <a:cs typeface="Calibri Light"/>
            </a:endParaRPr>
          </a:p>
        </p:txBody>
      </p:sp>
      <p:pic>
        <p:nvPicPr>
          <p:cNvPr id="3" name="Gambar 4" descr="Sebuah gambar berisi cuplikan layar&#10;&#10;Deskripsi yang dihasilkan dengan keyakinan sangat tinggi">
            <a:extLst>
              <a:ext uri="{FF2B5EF4-FFF2-40B4-BE49-F238E27FC236}">
                <a16:creationId xmlns="" xmlns:a16="http://schemas.microsoft.com/office/drawing/2014/main" id="{1965C1C5-1992-4945-9BE3-D61463DB8F09}"/>
              </a:ext>
            </a:extLst>
          </p:cNvPr>
          <p:cNvPicPr>
            <a:picLocks noChangeAspect="1"/>
          </p:cNvPicPr>
          <p:nvPr/>
        </p:nvPicPr>
        <p:blipFill>
          <a:blip r:embed="rId2"/>
          <a:stretch>
            <a:fillRect/>
          </a:stretch>
        </p:blipFill>
        <p:spPr>
          <a:xfrm>
            <a:off x="665672" y="3633011"/>
            <a:ext cx="5422774" cy="2571936"/>
          </a:xfrm>
          <a:prstGeom prst="rect">
            <a:avLst/>
          </a:prstGeom>
        </p:spPr>
      </p:pic>
      <p:pic>
        <p:nvPicPr>
          <p:cNvPr id="6" name="Gambar 7">
            <a:extLst>
              <a:ext uri="{FF2B5EF4-FFF2-40B4-BE49-F238E27FC236}">
                <a16:creationId xmlns="" xmlns:a16="http://schemas.microsoft.com/office/drawing/2014/main" id="{EF5499CB-4229-4CA1-AD73-D6C53B06174D}"/>
              </a:ext>
            </a:extLst>
          </p:cNvPr>
          <p:cNvPicPr>
            <a:picLocks noChangeAspect="1"/>
          </p:cNvPicPr>
          <p:nvPr/>
        </p:nvPicPr>
        <p:blipFill>
          <a:blip r:embed="rId3"/>
          <a:stretch>
            <a:fillRect/>
          </a:stretch>
        </p:blipFill>
        <p:spPr>
          <a:xfrm>
            <a:off x="6388449" y="4517483"/>
            <a:ext cx="5506773" cy="387867"/>
          </a:xfrm>
          <a:prstGeom prst="rect">
            <a:avLst/>
          </a:prstGeom>
        </p:spPr>
      </p:pic>
    </p:spTree>
    <p:extLst>
      <p:ext uri="{BB962C8B-B14F-4D97-AF65-F5344CB8AC3E}">
        <p14:creationId xmlns:p14="http://schemas.microsoft.com/office/powerpoint/2010/main" val="1442276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665672" y="63200"/>
            <a:ext cx="10774393" cy="6487036"/>
          </a:xfrm>
        </p:spPr>
        <p:txBody>
          <a:bodyPr vert="horz" lIns="91440" tIns="45720" rIns="91440" bIns="45720" rtlCol="0" anchor="ctr">
            <a:noAutofit/>
          </a:bodyPr>
          <a:lstStyle/>
          <a:p>
            <a:r>
              <a:rPr lang="id-ID" sz="2400" b="1" dirty="0">
                <a:cs typeface="Calibri Light"/>
              </a:rPr>
              <a:t/>
            </a:r>
            <a:br>
              <a:rPr lang="id-ID" sz="2400" b="1" dirty="0">
                <a:cs typeface="Calibri Light"/>
              </a:rPr>
            </a:br>
            <a:r>
              <a:rPr lang="id-ID" sz="2400" b="1" dirty="0">
                <a:cs typeface="Calibri Light"/>
              </a:rPr>
              <a:t/>
            </a:r>
            <a:br>
              <a:rPr lang="id-ID" sz="2400" b="1" dirty="0">
                <a:cs typeface="Calibri Light"/>
              </a:rPr>
            </a:br>
            <a:r>
              <a:rPr lang="id-ID" sz="2400" b="1" dirty="0">
                <a:cs typeface="Calibri Light"/>
              </a:rPr>
              <a:t/>
            </a:r>
            <a:br>
              <a:rPr lang="id-ID" sz="2400" b="1" dirty="0">
                <a:cs typeface="Calibri Light"/>
              </a:rPr>
            </a:br>
            <a:r>
              <a:rPr lang="id-ID" sz="2400" b="1" dirty="0"/>
              <a:t/>
            </a:r>
            <a:br>
              <a:rPr lang="id-ID" sz="2400" b="1" dirty="0"/>
            </a:br>
            <a:r>
              <a:rPr lang="id-ID" sz="2400" b="1"/>
              <a:t>Perulangan Menggunakan while</a:t>
            </a:r>
            <a:endParaRPr lang="id-ID" sz="2400">
              <a:cs typeface="Calibri Light"/>
            </a:endParaRPr>
          </a:p>
          <a:p>
            <a:r>
              <a:rPr lang="id-ID" sz="2200">
                <a:latin typeface="Calibri Light"/>
                <a:cs typeface="Calibri Light"/>
              </a:rPr>
              <a:t>Perulangan menggunakan </a:t>
            </a:r>
            <a:r>
              <a:rPr lang="id-ID" sz="2200">
                <a:latin typeface="Consolas"/>
                <a:cs typeface="Calibri Light"/>
              </a:rPr>
              <a:t>while</a:t>
            </a:r>
            <a:r>
              <a:rPr lang="id-ID" sz="2200">
                <a:latin typeface="Calibri Light"/>
                <a:cs typeface="Calibri Light"/>
              </a:rPr>
              <a:t> akan menjalankan blok pernyataan terus menerus selama kondisi bernilai benar. Adapun sintaks dari perulangan menggunakan while adalah:</a:t>
            </a:r>
            <a:endParaRPr lang="id-ID" sz="2200">
              <a:cs typeface="Calibri Light"/>
            </a:endParaRPr>
          </a:p>
          <a:p>
            <a:r>
              <a:rPr lang="id-ID" sz="2200" dirty="0">
                <a:latin typeface="Consolas"/>
                <a:cs typeface="Calibri Light"/>
              </a:rPr>
              <a:t>while expression:
</a:t>
            </a:r>
            <a:r>
              <a:rPr lang="id-ID" sz="2200">
                <a:latin typeface="Consolas"/>
                <a:cs typeface="Calibri Light"/>
              </a:rPr>
              <a:t>    statement (s)</a:t>
            </a:r>
            <a:endParaRPr lang="id-ID" sz="2200">
              <a:cs typeface="Calibri Light"/>
            </a:endParaRPr>
          </a:p>
          <a:p>
            <a:r>
              <a:rPr lang="id-ID" sz="2200" dirty="0">
                <a:latin typeface="Calibri Light"/>
                <a:cs typeface="Calibri Light"/>
              </a:rPr>
              <a:t>Di sini, </a:t>
            </a:r>
            <a:r>
              <a:rPr lang="id-ID" sz="2200" dirty="0">
                <a:latin typeface="Consolas"/>
                <a:cs typeface="Calibri Light"/>
              </a:rPr>
              <a:t>statement (s)</a:t>
            </a:r>
            <a:r>
              <a:rPr lang="id-ID" sz="2200" dirty="0">
                <a:latin typeface="Calibri Light"/>
                <a:cs typeface="Calibri Light"/>
              </a:rPr>
              <a:t> bisa terdiri dari satu baris atau satu blok pernyataan. </a:t>
            </a:r>
            <a:r>
              <a:rPr lang="id-ID" sz="2200" dirty="0">
                <a:latin typeface="Consolas"/>
                <a:cs typeface="Calibri Light"/>
              </a:rPr>
              <a:t>Expression</a:t>
            </a:r>
            <a:r>
              <a:rPr lang="id-ID" sz="2200" dirty="0">
                <a:latin typeface="Calibri Light"/>
                <a:cs typeface="Calibri Light"/>
              </a:rPr>
              <a:t> merupakan ekspresi atau kondisi apa saja, dan untuk nilai selain nol dianggap True. Iterasi akan terus berlanjut selama kondisi benar. Bila kondisi salah, maka program akan keluar dari while dan lanjut ke baris pernyataan di luar while.</a:t>
            </a:r>
            <a:br>
              <a:rPr lang="id-ID" sz="2200" dirty="0">
                <a:latin typeface="Calibri Light"/>
                <a:cs typeface="Calibri Light"/>
              </a:rPr>
            </a:br>
            <a:r>
              <a:rPr lang="id-ID" sz="2200" dirty="0">
                <a:cs typeface="Calibri Light"/>
              </a:rPr>
              <a:t/>
            </a:r>
            <a:br>
              <a:rPr lang="id-ID" sz="2200" dirty="0">
                <a:cs typeface="Calibri Light"/>
              </a:rPr>
            </a:br>
            <a:r>
              <a:rPr lang="id-ID" sz="2200" dirty="0">
                <a:cs typeface="Calibri Light"/>
              </a:rPr>
              <a:t>Perhatikan bahwa bila kondisi yang diuji bernilai salah, maka loop tidak akan pernah </a:t>
            </a:r>
            <a:r>
              <a:rPr lang="id-ID" sz="2200">
                <a:cs typeface="Calibri Light"/>
              </a:rPr>
              <a:t>dieksekusi.</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a:latin typeface="Calibri Light"/>
                <a:cs typeface="Calibri Light"/>
              </a:rPr>
              <a:t>Output :</a:t>
            </a:r>
            <a:r>
              <a:rPr lang="id-ID" sz="2200" dirty="0">
                <a:latin typeface="Calibri Light"/>
                <a:cs typeface="Calibri Light"/>
              </a:rPr>
              <a:t/>
            </a:r>
            <a:br>
              <a:rPr lang="id-ID" sz="2200" dirty="0">
                <a:latin typeface="Calibri Light"/>
                <a:cs typeface="Calibri Light"/>
              </a:rPr>
            </a:br>
            <a:r>
              <a:rPr lang="id-ID" sz="2200" dirty="0">
                <a:latin typeface="Calibri Light"/>
                <a:cs typeface="Calibri Light"/>
              </a:rPr>
              <a:t/>
            </a:r>
            <a:br>
              <a:rPr lang="id-ID" sz="2200" dirty="0">
                <a:latin typeface="Calibri Light"/>
                <a:cs typeface="Calibri Light"/>
              </a:rPr>
            </a:br>
            <a:r>
              <a:rPr lang="id-ID" sz="2200" b="1" dirty="0">
                <a:latin typeface="Calibri Light"/>
                <a:cs typeface="Calibri Light"/>
              </a:rPr>
              <a:t/>
            </a:r>
            <a:br>
              <a:rPr lang="id-ID" sz="2200" b="1" dirty="0">
                <a:latin typeface="Calibri Light"/>
                <a:cs typeface="Calibri Light"/>
              </a:rPr>
            </a:br>
            <a:r>
              <a:rPr lang="id-ID" sz="2200" b="1" dirty="0">
                <a:latin typeface="Calibri Light"/>
                <a:cs typeface="Calibri Light"/>
              </a:rPr>
              <a:t/>
            </a:r>
            <a:br>
              <a:rPr lang="id-ID" sz="2200" b="1" dirty="0">
                <a:latin typeface="Calibri Light"/>
                <a:cs typeface="Calibri Light"/>
              </a:rPr>
            </a:br>
            <a:r>
              <a:rPr lang="id-ID" sz="2200" b="1" dirty="0">
                <a:latin typeface="Calibri Light"/>
                <a:cs typeface="Calibri Light"/>
              </a:rPr>
              <a:t/>
            </a:r>
            <a:br>
              <a:rPr lang="id-ID" sz="2200" b="1" dirty="0">
                <a:latin typeface="Calibri Light"/>
                <a:cs typeface="Calibri Light"/>
              </a:rPr>
            </a:br>
            <a:r>
              <a:rPr lang="id-ID" sz="2200" b="1" dirty="0">
                <a:latin typeface="Calibri Light"/>
                <a:cs typeface="Calibri Light"/>
              </a:rPr>
              <a:t/>
            </a:r>
            <a:br>
              <a:rPr lang="id-ID" sz="2200" b="1" dirty="0">
                <a:latin typeface="Calibri Light"/>
                <a:cs typeface="Calibri Light"/>
              </a:rPr>
            </a:br>
            <a:r>
              <a:rPr lang="id-ID" sz="2200" b="1" dirty="0">
                <a:latin typeface="Calibri Light"/>
                <a:cs typeface="Calibri Light"/>
              </a:rPr>
              <a:t/>
            </a:r>
            <a:br>
              <a:rPr lang="id-ID" sz="2200" b="1" dirty="0">
                <a:latin typeface="Calibri Light"/>
                <a:cs typeface="Calibri Light"/>
              </a:rPr>
            </a:br>
            <a:endParaRPr lang="id-ID" sz="2200" b="1">
              <a:latin typeface="Calibri Light"/>
              <a:cs typeface="Calibri Light"/>
            </a:endParaRPr>
          </a:p>
        </p:txBody>
      </p:sp>
      <p:pic>
        <p:nvPicPr>
          <p:cNvPr id="4" name="Gambar 4" descr="Sebuah gambar berisi cuplikan layar&#10;&#10;Deskripsi yang dihasilkan dengan keyakinan sangat tinggi">
            <a:extLst>
              <a:ext uri="{FF2B5EF4-FFF2-40B4-BE49-F238E27FC236}">
                <a16:creationId xmlns="" xmlns:a16="http://schemas.microsoft.com/office/drawing/2014/main" id="{2F033C50-4EDE-411E-8C6E-695A7D565AC0}"/>
              </a:ext>
            </a:extLst>
          </p:cNvPr>
          <p:cNvPicPr>
            <a:picLocks noChangeAspect="1"/>
          </p:cNvPicPr>
          <p:nvPr/>
        </p:nvPicPr>
        <p:blipFill>
          <a:blip r:embed="rId2"/>
          <a:stretch>
            <a:fillRect/>
          </a:stretch>
        </p:blipFill>
        <p:spPr>
          <a:xfrm>
            <a:off x="2448565" y="3777344"/>
            <a:ext cx="6154523" cy="1253061"/>
          </a:xfrm>
          <a:prstGeom prst="rect">
            <a:avLst/>
          </a:prstGeom>
        </p:spPr>
      </p:pic>
      <p:pic>
        <p:nvPicPr>
          <p:cNvPr id="7" name="Gambar 7">
            <a:extLst>
              <a:ext uri="{FF2B5EF4-FFF2-40B4-BE49-F238E27FC236}">
                <a16:creationId xmlns="" xmlns:a16="http://schemas.microsoft.com/office/drawing/2014/main" id="{2A9C3836-BC82-4573-A13A-F99FCFA83E20}"/>
              </a:ext>
            </a:extLst>
          </p:cNvPr>
          <p:cNvPicPr>
            <a:picLocks noChangeAspect="1"/>
          </p:cNvPicPr>
          <p:nvPr/>
        </p:nvPicPr>
        <p:blipFill>
          <a:blip r:embed="rId3"/>
          <a:stretch>
            <a:fillRect/>
          </a:stretch>
        </p:blipFill>
        <p:spPr>
          <a:xfrm>
            <a:off x="2448565" y="5367968"/>
            <a:ext cx="6115166" cy="1182268"/>
          </a:xfrm>
          <a:prstGeom prst="rect">
            <a:avLst/>
          </a:prstGeom>
        </p:spPr>
      </p:pic>
    </p:spTree>
    <p:extLst>
      <p:ext uri="{BB962C8B-B14F-4D97-AF65-F5344CB8AC3E}">
        <p14:creationId xmlns:p14="http://schemas.microsoft.com/office/powerpoint/2010/main" val="13899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fontScale="77500" lnSpcReduction="20000"/>
          </a:bodyPr>
          <a:lstStyle/>
          <a:p>
            <a:pPr marL="0" indent="0" algn="ctr">
              <a:buNone/>
            </a:pPr>
            <a:r>
              <a:rPr lang="id-ID" sz="3600" b="1">
                <a:cs typeface="Calibri"/>
              </a:rPr>
              <a:t>REFERENSI</a:t>
            </a:r>
            <a:endParaRPr lang="id-ID">
              <a:cs typeface="Calibri" panose="020F0502020204030204"/>
            </a:endParaRPr>
          </a:p>
          <a:p>
            <a:pPr algn="just"/>
            <a:r>
              <a:rPr lang="id-ID"/>
              <a:t>Duniailkom. Tutorial Belajar Python Part 2: Cara Mendownload dan Menginstall Python.</a:t>
            </a:r>
            <a:endParaRPr lang="id-ID">
              <a:cs typeface="Calibri"/>
            </a:endParaRPr>
          </a:p>
          <a:p>
            <a:pPr marL="0" indent="0" algn="just">
              <a:buNone/>
            </a:pPr>
            <a:r>
              <a:rPr lang="id-ID" dirty="0"/>
              <a:t>   </a:t>
            </a:r>
            <a:r>
              <a:rPr lang="id-ID" dirty="0">
                <a:hlinkClick r:id="rId2"/>
              </a:rPr>
              <a:t>https://www.duniailkom.com</a:t>
            </a:r>
            <a:endParaRPr lang="id-ID" dirty="0">
              <a:cs typeface="Calibri"/>
              <a:hlinkClick r:id="rId2"/>
            </a:endParaRPr>
          </a:p>
          <a:p>
            <a:pPr marL="0" indent="0" algn="just">
              <a:buNone/>
            </a:pPr>
            <a:endParaRPr lang="id-ID" dirty="0">
              <a:cs typeface="Calibri"/>
            </a:endParaRPr>
          </a:p>
          <a:p>
            <a:pPr algn="just">
              <a:buFont typeface="Arial"/>
              <a:buChar char="•"/>
            </a:pPr>
            <a:r>
              <a:rPr lang="id-ID" dirty="0">
                <a:cs typeface="Calibri"/>
                <a:hlinkClick r:id="rId2"/>
              </a:rPr>
              <a:t>https://www.duniailkom.com/tutorial-belajar-python-cara-mendownload-dan-menginstall-python/</a:t>
            </a:r>
            <a:endParaRPr lang="id-ID">
              <a:cs typeface="Calibri"/>
            </a:endParaRPr>
          </a:p>
          <a:p>
            <a:pPr algn="just">
              <a:buFont typeface="Arial"/>
              <a:buChar char="•"/>
            </a:pPr>
            <a:r>
              <a:rPr lang="id-ID" dirty="0">
                <a:cs typeface="Calibri"/>
                <a:hlinkClick r:id="rId3"/>
              </a:rPr>
              <a:t>https://www.pythonindo.com/kata-kunci-dan-pengenal-identifier/</a:t>
            </a:r>
            <a:endParaRPr lang="id-ID">
              <a:cs typeface="Calibri"/>
            </a:endParaRPr>
          </a:p>
          <a:p>
            <a:pPr algn="just">
              <a:buFont typeface="Arial"/>
              <a:buChar char="•"/>
            </a:pPr>
            <a:r>
              <a:rPr lang="id-ID" dirty="0">
                <a:cs typeface="Calibri"/>
                <a:hlinkClick r:id="rId4"/>
              </a:rPr>
              <a:t>https://www.pythonindo.com/sintaks-dasar-python/</a:t>
            </a:r>
            <a:endParaRPr lang="id-ID">
              <a:cs typeface="Calibri"/>
            </a:endParaRPr>
          </a:p>
          <a:p>
            <a:pPr algn="just">
              <a:buFont typeface="Arial"/>
              <a:buChar char="•"/>
            </a:pPr>
            <a:r>
              <a:rPr lang="id-ID" dirty="0">
                <a:cs typeface="Calibri"/>
                <a:hlinkClick r:id="rId5"/>
              </a:rPr>
              <a:t>https://www.pythonindo.com/variabel-dan-tipe-data-python/</a:t>
            </a:r>
            <a:endParaRPr lang="id-ID">
              <a:cs typeface="Calibri"/>
            </a:endParaRPr>
          </a:p>
          <a:p>
            <a:pPr algn="just">
              <a:buFont typeface="Arial"/>
              <a:buChar char="•"/>
            </a:pPr>
            <a:r>
              <a:rPr lang="id-ID" dirty="0">
                <a:cs typeface="Calibri"/>
                <a:hlinkClick r:id="rId6"/>
              </a:rPr>
              <a:t>https://tutorallprogramming.blogspot.com/2017/11/tipe-data-dan-variabel-pada-bahasa.html</a:t>
            </a:r>
            <a:endParaRPr lang="id-ID">
              <a:cs typeface="Calibri"/>
            </a:endParaRPr>
          </a:p>
          <a:p>
            <a:pPr algn="just">
              <a:buFont typeface="Arial"/>
              <a:buChar char="•"/>
            </a:pPr>
            <a:r>
              <a:rPr lang="id-ID" dirty="0">
                <a:cs typeface="Calibri"/>
                <a:hlinkClick r:id="rId7"/>
              </a:rPr>
              <a:t>https://www.duniailkom.com/tutorial-belajar-python-jenis-jenis-tipe-data-dalam-bahasa-python/</a:t>
            </a:r>
            <a:endParaRPr lang="id-ID">
              <a:cs typeface="Calibri"/>
            </a:endParaRPr>
          </a:p>
          <a:p>
            <a:pPr algn="just">
              <a:buFont typeface="Arial"/>
              <a:buChar char="•"/>
            </a:pPr>
            <a:r>
              <a:rPr lang="id-ID" dirty="0">
                <a:cs typeface="Calibri"/>
                <a:hlinkClick r:id="rId8"/>
              </a:rPr>
              <a:t>https://www.pythonindo.com/operator-python/</a:t>
            </a:r>
            <a:endParaRPr lang="id-ID">
              <a:cs typeface="Calibri"/>
            </a:endParaRPr>
          </a:p>
          <a:p>
            <a:pPr algn="just">
              <a:buFont typeface="Arial"/>
              <a:buChar char="•"/>
            </a:pPr>
            <a:r>
              <a:rPr lang="id-ID" dirty="0">
                <a:cs typeface="Calibri"/>
                <a:hlinkClick r:id="rId9"/>
              </a:rPr>
              <a:t>https://www.pythonindo.com/percabangan/</a:t>
            </a:r>
            <a:endParaRPr lang="id-ID">
              <a:cs typeface="Calibri"/>
            </a:endParaRPr>
          </a:p>
          <a:p>
            <a:pPr algn="just">
              <a:buFont typeface="Arial"/>
              <a:buChar char="•"/>
            </a:pPr>
            <a:r>
              <a:rPr lang="id-ID" dirty="0">
                <a:cs typeface="Calibri"/>
                <a:hlinkClick r:id="rId10"/>
              </a:rPr>
              <a:t>https://www.pythonindo.com/perulangan/</a:t>
            </a:r>
            <a:endParaRPr lang="id-ID">
              <a:cs typeface="Calibri"/>
            </a:endParaRPr>
          </a:p>
          <a:p>
            <a:pPr marL="0" indent="0" algn="just">
              <a:buNone/>
            </a:pPr>
            <a:endParaRPr lang="id-ID" dirty="0">
              <a:cs typeface="Calibri"/>
            </a:endParaRPr>
          </a:p>
          <a:p>
            <a:pPr marL="0" indent="0" algn="just">
              <a:buNone/>
            </a:pPr>
            <a:endParaRPr lang="id-ID" dirty="0">
              <a:cs typeface="Calibri"/>
            </a:endParaRPr>
          </a:p>
          <a:p>
            <a:pPr marL="0" indent="0" algn="just">
              <a:buNone/>
            </a:pPr>
            <a:endParaRPr lang="id-ID" dirty="0">
              <a:cs typeface="Calibri"/>
            </a:endParaRPr>
          </a:p>
          <a:p>
            <a:pPr algn="just"/>
            <a:endParaRPr lang="id-ID" dirty="0">
              <a:cs typeface="Calibri"/>
            </a:endParaRPr>
          </a:p>
          <a:p>
            <a:pPr marL="457200" indent="-457200" algn="just"/>
            <a:endParaRPr lang="id-ID" dirty="0">
              <a:cs typeface="Calibri"/>
            </a:endParaRPr>
          </a:p>
        </p:txBody>
      </p:sp>
    </p:spTree>
    <p:extLst>
      <p:ext uri="{BB962C8B-B14F-4D97-AF65-F5344CB8AC3E}">
        <p14:creationId xmlns:p14="http://schemas.microsoft.com/office/powerpoint/2010/main" val="3866554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id-ID">
                <a:cs typeface="Calibri"/>
              </a:rPr>
              <a:t>Setelah download selesai, buka file tempat menyimpan hasil download python tersebut. Klik 2 kali pada file maka akan muncul tampilan seperti berikut. Ceklis pilihan </a:t>
            </a:r>
            <a:r>
              <a:rPr lang="id-ID" b="1">
                <a:cs typeface="Calibri"/>
              </a:rPr>
              <a:t>Add Python 3.6 tapi PATH </a:t>
            </a:r>
            <a:r>
              <a:rPr lang="id-ID">
                <a:cs typeface="Calibri"/>
              </a:rPr>
              <a:t>agar python bisa diakses dari lokasi mana saja</a:t>
            </a:r>
            <a:r>
              <a:rPr lang="id-ID" b="1" dirty="0">
                <a:cs typeface="Calibri"/>
              </a:rPr>
              <a:t> </a:t>
            </a:r>
            <a:r>
              <a:rPr lang="id-ID">
                <a:cs typeface="Calibri"/>
              </a:rPr>
              <a:t>lalu klik </a:t>
            </a:r>
            <a:r>
              <a:rPr lang="id-ID" b="1">
                <a:cs typeface="Calibri"/>
              </a:rPr>
              <a:t>Install Now</a:t>
            </a:r>
            <a:r>
              <a:rPr lang="id-ID" dirty="0">
                <a:cs typeface="Calibri"/>
              </a:rPr>
              <a:t>.</a:t>
            </a:r>
          </a:p>
        </p:txBody>
      </p:sp>
      <p:pic>
        <p:nvPicPr>
          <p:cNvPr id="18" name="Gambar 18" descr="Sebuah gambar berisi cuplikan layar&#10;&#10;Deskripsi yang dihasilkan dengan keyakinan sangat tinggi">
            <a:extLst>
              <a:ext uri="{FF2B5EF4-FFF2-40B4-BE49-F238E27FC236}">
                <a16:creationId xmlns="" xmlns:a16="http://schemas.microsoft.com/office/drawing/2014/main" id="{A74F3B11-9356-4458-9F6D-FF16D4E3A064}"/>
              </a:ext>
            </a:extLst>
          </p:cNvPr>
          <p:cNvPicPr>
            <a:picLocks noChangeAspect="1"/>
          </p:cNvPicPr>
          <p:nvPr/>
        </p:nvPicPr>
        <p:blipFill>
          <a:blip r:embed="rId2"/>
          <a:stretch>
            <a:fillRect/>
          </a:stretch>
        </p:blipFill>
        <p:spPr>
          <a:xfrm>
            <a:off x="2898475" y="2215114"/>
            <a:ext cx="6409426" cy="3939784"/>
          </a:xfrm>
          <a:prstGeom prst="rect">
            <a:avLst/>
          </a:prstGeom>
        </p:spPr>
      </p:pic>
    </p:spTree>
    <p:extLst>
      <p:ext uri="{BB962C8B-B14F-4D97-AF65-F5344CB8AC3E}">
        <p14:creationId xmlns:p14="http://schemas.microsoft.com/office/powerpoint/2010/main" val="370332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id-ID">
                <a:cs typeface="Calibri"/>
              </a:rPr>
              <a:t>Lalu tunggu hingga proses instalasi selesai.</a:t>
            </a:r>
          </a:p>
        </p:txBody>
      </p:sp>
      <p:pic>
        <p:nvPicPr>
          <p:cNvPr id="2" name="Gambar 2" descr="Sebuah gambar berisi cuplikan layar&#10;&#10;Deskripsi yang dihasilkan dengan keyakinan sangat tinggi">
            <a:extLst>
              <a:ext uri="{FF2B5EF4-FFF2-40B4-BE49-F238E27FC236}">
                <a16:creationId xmlns="" xmlns:a16="http://schemas.microsoft.com/office/drawing/2014/main" id="{0FA91DBA-AEA7-42FD-BBD0-676CE6DB432C}"/>
              </a:ext>
            </a:extLst>
          </p:cNvPr>
          <p:cNvPicPr>
            <a:picLocks noChangeAspect="1"/>
          </p:cNvPicPr>
          <p:nvPr/>
        </p:nvPicPr>
        <p:blipFill>
          <a:blip r:embed="rId2"/>
          <a:stretch>
            <a:fillRect/>
          </a:stretch>
        </p:blipFill>
        <p:spPr>
          <a:xfrm>
            <a:off x="2884099" y="1893280"/>
            <a:ext cx="6452558" cy="3995798"/>
          </a:xfrm>
          <a:prstGeom prst="rect">
            <a:avLst/>
          </a:prstGeom>
        </p:spPr>
      </p:pic>
    </p:spTree>
    <p:extLst>
      <p:ext uri="{BB962C8B-B14F-4D97-AF65-F5344CB8AC3E}">
        <p14:creationId xmlns:p14="http://schemas.microsoft.com/office/powerpoint/2010/main" val="110796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id-ID">
                <a:cs typeface="Calibri"/>
              </a:rPr>
              <a:t>Setelah proses instal selesai, maka akan muncul tampilan jika python telah terinstal seperti berikut ini lalu klik </a:t>
            </a:r>
            <a:r>
              <a:rPr lang="id-ID" b="1">
                <a:cs typeface="Calibri"/>
              </a:rPr>
              <a:t>Close.</a:t>
            </a:r>
            <a:endParaRPr lang="id-ID" b="1"/>
          </a:p>
        </p:txBody>
      </p:sp>
      <p:pic>
        <p:nvPicPr>
          <p:cNvPr id="8" name="Gambar 8" descr="Sebuah gambar berisi cuplikan layar&#10;&#10;Deskripsi yang dihasilkan dengan keyakinan sangat tinggi">
            <a:extLst>
              <a:ext uri="{FF2B5EF4-FFF2-40B4-BE49-F238E27FC236}">
                <a16:creationId xmlns="" xmlns:a16="http://schemas.microsoft.com/office/drawing/2014/main" id="{6D18A876-E55A-47CE-A5EF-4E8EF2ABCB72}"/>
              </a:ext>
            </a:extLst>
          </p:cNvPr>
          <p:cNvPicPr>
            <a:picLocks noChangeAspect="1"/>
          </p:cNvPicPr>
          <p:nvPr/>
        </p:nvPicPr>
        <p:blipFill>
          <a:blip r:embed="rId2"/>
          <a:stretch>
            <a:fillRect/>
          </a:stretch>
        </p:blipFill>
        <p:spPr>
          <a:xfrm>
            <a:off x="2797835" y="2054011"/>
            <a:ext cx="6610709" cy="4058922"/>
          </a:xfrm>
          <a:prstGeom prst="rect">
            <a:avLst/>
          </a:prstGeom>
        </p:spPr>
      </p:pic>
    </p:spTree>
    <p:extLst>
      <p:ext uri="{BB962C8B-B14F-4D97-AF65-F5344CB8AC3E}">
        <p14:creationId xmlns:p14="http://schemas.microsoft.com/office/powerpoint/2010/main" val="230854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id-ID">
                <a:cs typeface="Calibri"/>
              </a:rPr>
              <a:t>Untuk memastikan jika python telah terinsal, ketik pada cmd </a:t>
            </a:r>
            <a:endParaRPr lang="id-ID" b="1">
              <a:cs typeface="Calibri"/>
            </a:endParaRPr>
          </a:p>
          <a:p>
            <a:pPr marL="0" indent="0">
              <a:buNone/>
            </a:pPr>
            <a:r>
              <a:rPr lang="id-ID" b="1">
                <a:cs typeface="Calibri"/>
              </a:rPr>
              <a:t>   python –version </a:t>
            </a:r>
            <a:r>
              <a:rPr lang="id-ID" dirty="0">
                <a:cs typeface="Calibri"/>
              </a:rPr>
              <a:t>dan </a:t>
            </a:r>
            <a:r>
              <a:rPr lang="id-ID" b="1" dirty="0">
                <a:cs typeface="Calibri"/>
              </a:rPr>
              <a:t>pip –version</a:t>
            </a:r>
            <a:r>
              <a:rPr lang="id-ID" dirty="0">
                <a:cs typeface="Calibri"/>
              </a:rPr>
              <a:t> seperti berikut. Maka akan terlihat </a:t>
            </a:r>
            <a:endParaRPr lang="id-ID" b="1" dirty="0">
              <a:cs typeface="Calibri"/>
            </a:endParaRPr>
          </a:p>
          <a:p>
            <a:pPr marL="0" indent="0">
              <a:buNone/>
            </a:pPr>
            <a:r>
              <a:rPr lang="id-ID">
                <a:cs typeface="Calibri"/>
              </a:rPr>
              <a:t>   jika python dan pip sudah terinstal</a:t>
            </a:r>
            <a:endParaRPr lang="id-ID" b="1">
              <a:cs typeface="Calibri"/>
            </a:endParaRPr>
          </a:p>
        </p:txBody>
      </p:sp>
      <p:pic>
        <p:nvPicPr>
          <p:cNvPr id="2" name="Gambar 2">
            <a:extLst>
              <a:ext uri="{FF2B5EF4-FFF2-40B4-BE49-F238E27FC236}">
                <a16:creationId xmlns="" xmlns:a16="http://schemas.microsoft.com/office/drawing/2014/main" id="{239FEE45-A25F-4E8A-AB18-0EF97E0919A2}"/>
              </a:ext>
            </a:extLst>
          </p:cNvPr>
          <p:cNvPicPr>
            <a:picLocks noChangeAspect="1"/>
          </p:cNvPicPr>
          <p:nvPr/>
        </p:nvPicPr>
        <p:blipFill>
          <a:blip r:embed="rId2"/>
          <a:stretch>
            <a:fillRect/>
          </a:stretch>
        </p:blipFill>
        <p:spPr>
          <a:xfrm>
            <a:off x="1877682" y="2693508"/>
            <a:ext cx="8594785" cy="2592416"/>
          </a:xfrm>
          <a:prstGeom prst="rect">
            <a:avLst/>
          </a:prstGeom>
        </p:spPr>
      </p:pic>
    </p:spTree>
    <p:extLst>
      <p:ext uri="{BB962C8B-B14F-4D97-AF65-F5344CB8AC3E}">
        <p14:creationId xmlns:p14="http://schemas.microsoft.com/office/powerpoint/2010/main" val="167447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365125"/>
            <a:ext cx="10515600" cy="1325563"/>
          </a:xfrm>
        </p:spPr>
        <p:txBody>
          <a:bodyPr>
            <a:normAutofit/>
          </a:bodyPr>
          <a:lstStyle/>
          <a:p>
            <a:r>
              <a:rPr lang="id-ID" b="1"/>
              <a:t>Kata Kunci dan Pengenal (Identifier)</a:t>
            </a:r>
            <a:endParaRPr lang="id-ID" b="1">
              <a:cs typeface="Calibri Light"/>
            </a:endParaRP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566833"/>
            <a:ext cx="10515600" cy="4610130"/>
          </a:xfrm>
        </p:spPr>
        <p:txBody>
          <a:bodyPr vert="horz" lIns="91440" tIns="45720" rIns="91440" bIns="45720" rtlCol="0" anchor="t">
            <a:normAutofit/>
          </a:bodyPr>
          <a:lstStyle/>
          <a:p>
            <a:pPr marL="0" indent="0">
              <a:buNone/>
            </a:pPr>
            <a:endParaRPr lang="id-ID" dirty="0">
              <a:cs typeface="Calibri"/>
            </a:endParaRPr>
          </a:p>
          <a:p>
            <a:pPr marL="0" indent="0">
              <a:buNone/>
            </a:pPr>
            <a:r>
              <a:rPr lang="id-ID">
                <a:cs typeface="Calibri"/>
              </a:rPr>
              <a:t>Kata kunci adalah kata – kata yang sudah ditetapkan dan dipakai Python untuk mendefinisikan sintaks dan struktur bahasa python sendiri. Kata kunci tidak bisa digunakan sebagai nama variabel, fungsi, maupun nama untuk pengenal lainnya.</a:t>
            </a:r>
            <a:endParaRPr lang="id-ID" sz="3100">
              <a:cs typeface="Calibri"/>
            </a:endParaRPr>
          </a:p>
          <a:p>
            <a:pPr marL="0" indent="0">
              <a:buNone/>
            </a:pPr>
            <a:r>
              <a:rPr lang="id-ID">
                <a:cs typeface="Calibri"/>
              </a:rPr>
              <a:t>Keyword bersifat </a:t>
            </a:r>
            <a:r>
              <a:rPr lang="id-ID" i="1">
                <a:cs typeface="Calibri"/>
              </a:rPr>
              <a:t>case sensitive</a:t>
            </a:r>
            <a:r>
              <a:rPr lang="id-ID">
                <a:cs typeface="Calibri"/>
              </a:rPr>
              <a:t>. Artinya huruf besar berbeda dengan huruf kecil. Sejauh ini, ada 33 kata kunci di Python.</a:t>
            </a:r>
            <a:endParaRPr lang="id-ID" sz="3100">
              <a:cs typeface="Calibri"/>
            </a:endParaRPr>
          </a:p>
          <a:p>
            <a:endParaRPr lang="id-ID" dirty="0">
              <a:cs typeface="Calibri"/>
            </a:endParaRPr>
          </a:p>
          <a:p>
            <a:endParaRPr lang="id-ID" dirty="0">
              <a:cs typeface="Calibri"/>
            </a:endParaRPr>
          </a:p>
        </p:txBody>
      </p:sp>
    </p:spTree>
    <p:extLst>
      <p:ext uri="{BB962C8B-B14F-4D97-AF65-F5344CB8AC3E}">
        <p14:creationId xmlns:p14="http://schemas.microsoft.com/office/powerpoint/2010/main" val="350678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Judul 1">
            <a:extLst>
              <a:ext uri="{FF2B5EF4-FFF2-40B4-BE49-F238E27FC236}">
                <a16:creationId xmlns="" xmlns:a16="http://schemas.microsoft.com/office/drawing/2014/main" id="{F84B2D92-9AEF-4078-8836-5EABC906196C}"/>
              </a:ext>
            </a:extLst>
          </p:cNvPr>
          <p:cNvSpPr>
            <a:spLocks noGrp="1"/>
          </p:cNvSpPr>
          <p:nvPr>
            <p:ph type="title"/>
          </p:nvPr>
        </p:nvSpPr>
        <p:spPr>
          <a:xfrm>
            <a:off x="838200" y="365125"/>
            <a:ext cx="10515600" cy="1325563"/>
          </a:xfrm>
        </p:spPr>
        <p:txBody>
          <a:bodyPr vert="horz" lIns="91440" tIns="45720" rIns="91440" bIns="45720" rtlCol="0" anchor="ctr">
            <a:noAutofit/>
          </a:bodyPr>
          <a:lstStyle/>
          <a:p>
            <a:pPr>
              <a:spcBef>
                <a:spcPts val="1000"/>
              </a:spcBef>
            </a:pPr>
            <a:r>
              <a:rPr lang="id-ID" sz="2800">
                <a:latin typeface="Calibri "/>
                <a:cs typeface="Calibri"/>
              </a:rPr>
              <a:t>Semua kata kunci menggunakan huruf kecil kecuali True, False, dan None. Daftar kata kunci Python </a:t>
            </a:r>
            <a:r>
              <a:rPr lang="id-ID" sz="2800">
                <a:latin typeface="Calibri "/>
                <a:cs typeface="Calibri Light"/>
              </a:rPr>
              <a:t>adalah </a:t>
            </a:r>
            <a:r>
              <a:rPr lang="id-ID" sz="2800">
                <a:latin typeface="Calibri "/>
                <a:cs typeface="Calibri"/>
              </a:rPr>
              <a:t>seperti berikut:</a:t>
            </a:r>
          </a:p>
        </p:txBody>
      </p:sp>
      <p:sp>
        <p:nvSpPr>
          <p:cNvPr id="7" name="Tampungan Konten 6">
            <a:extLst>
              <a:ext uri="{FF2B5EF4-FFF2-40B4-BE49-F238E27FC236}">
                <a16:creationId xmlns="" xmlns:a16="http://schemas.microsoft.com/office/drawing/2014/main" id="{F38658DC-8B43-49A1-8704-8193B09BA0A8}"/>
              </a:ext>
            </a:extLst>
          </p:cNvPr>
          <p:cNvSpPr>
            <a:spLocks noGrp="1"/>
          </p:cNvSpPr>
          <p:nvPr>
            <p:ph idx="1"/>
          </p:nvPr>
        </p:nvSpPr>
        <p:spPr>
          <a:xfrm>
            <a:off x="838200" y="1566833"/>
            <a:ext cx="10515600" cy="4610130"/>
          </a:xfrm>
        </p:spPr>
        <p:txBody>
          <a:bodyPr vert="horz" lIns="91440" tIns="45720" rIns="91440" bIns="45720" rtlCol="0" anchor="t">
            <a:normAutofit/>
          </a:bodyPr>
          <a:lstStyle/>
          <a:p>
            <a:pPr marL="0" indent="0">
              <a:buNone/>
            </a:pPr>
            <a:endParaRPr lang="id-ID" dirty="0">
              <a:cs typeface="Calibri"/>
            </a:endParaRPr>
          </a:p>
          <a:p>
            <a:endParaRPr lang="id-ID" dirty="0">
              <a:cs typeface="Calibri"/>
            </a:endParaRPr>
          </a:p>
          <a:p>
            <a:endParaRPr lang="id-ID" dirty="0">
              <a:cs typeface="Calibri"/>
            </a:endParaRPr>
          </a:p>
        </p:txBody>
      </p:sp>
      <p:pic>
        <p:nvPicPr>
          <p:cNvPr id="3" name="Gambar 3" descr="Sebuah gambar berisi teks&#10;&#10;Deskripsi yang dihasilkan dengan keyakinan tinggi">
            <a:extLst>
              <a:ext uri="{FF2B5EF4-FFF2-40B4-BE49-F238E27FC236}">
                <a16:creationId xmlns="" xmlns:a16="http://schemas.microsoft.com/office/drawing/2014/main" id="{DD783106-4585-4138-B036-EADD5817A9E1}"/>
              </a:ext>
            </a:extLst>
          </p:cNvPr>
          <p:cNvPicPr>
            <a:picLocks noChangeAspect="1"/>
          </p:cNvPicPr>
          <p:nvPr/>
        </p:nvPicPr>
        <p:blipFill>
          <a:blip r:embed="rId2"/>
          <a:stretch>
            <a:fillRect/>
          </a:stretch>
        </p:blipFill>
        <p:spPr>
          <a:xfrm>
            <a:off x="1431986" y="1639863"/>
            <a:ext cx="9342406" cy="4546945"/>
          </a:xfrm>
          <a:prstGeom prst="rect">
            <a:avLst/>
          </a:prstGeom>
        </p:spPr>
      </p:pic>
    </p:spTree>
    <p:extLst>
      <p:ext uri="{BB962C8B-B14F-4D97-AF65-F5344CB8AC3E}">
        <p14:creationId xmlns:p14="http://schemas.microsoft.com/office/powerpoint/2010/main" val="523544993"/>
      </p:ext>
    </p:extLst>
  </p:cSld>
  <p:clrMapOvr>
    <a:masterClrMapping/>
  </p:clrMapOvr>
</p:sld>
</file>

<file path=ppt/theme/theme1.xml><?xml version="1.0" encoding="utf-8"?>
<a:theme xmlns:a="http://schemas.openxmlformats.org/drawingml/2006/main" name="Tema Office">
  <a:themeElements>
    <a:clrScheme name="Tema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550</Words>
  <Application>Microsoft Office PowerPoint</Application>
  <PresentationFormat>Widescreen</PresentationFormat>
  <Paragraphs>140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vt:lpstr>
      <vt:lpstr>Calibri Light</vt:lpstr>
      <vt:lpstr>Century Gothic</vt:lpstr>
      <vt:lpstr>Consolas</vt:lpstr>
      <vt:lpstr>Tema Office</vt:lpstr>
      <vt:lpstr>INSTALASI DAN PENGENALAN PYTHON</vt:lpstr>
      <vt:lpstr>Langkah – langkah instal python</vt:lpstr>
      <vt:lpstr>PowerPoint Presentation</vt:lpstr>
      <vt:lpstr>PowerPoint Presentation</vt:lpstr>
      <vt:lpstr>PowerPoint Presentation</vt:lpstr>
      <vt:lpstr>PowerPoint Presentation</vt:lpstr>
      <vt:lpstr>PowerPoint Presentation</vt:lpstr>
      <vt:lpstr>Kata Kunci dan Pengenal (Identifier)</vt:lpstr>
      <vt:lpstr>Semua kata kunci menggunakan huruf kecil kecuali True, False, dan None. Daftar kata kunci Python adalah seperti berikut:</vt:lpstr>
      <vt:lpstr>Pengenal (Identifier) Python  Pengenal adalah nama yang diberikan untuk menamai hal di python seperti variabel, fungsi, kelas, dan lain sebagainya. Fungsinya adalah untuk membedakan antara satu entitas dengan yang lainnya. </vt:lpstr>
      <vt:lpstr>Statement (Pernyataan) di Python Semua perintah yang bisa dieksekusi oleh Python disebut statement. Misalnya, a = 1 adalah sebuah statement penugasan. Selain statement penugasan ada statement lain seperti statement if, statement for, dan lain sebagainya.  Statement Multibaris Di Python, akhir dari sebuah statement adalah karakter baris baru (newline). Kita dapat membuat sebuah statement terdiri dari beberapa baris dengan menggunakan tanda backslash ( \ ). Misalnya:     Statement yang ada di dalam tanda kurung [ ], { }, dan ( ) tidak memerlukan tanda \. Contohnya:     </vt:lpstr>
      <vt:lpstr>Baris dan Indentasi Python tidak menggunakan tanda { } untuk menandai blok / grup kode. Blok kode di python menggunakan tanda indentasi (spasi). Jumlah spasi untuk setiap baris yang ada dalam satu blok kode harus sama. Contoh yang benar adalah sebagai berikut:       Bila indentasi dalam satu grup kode tidak sama, python akan menampilkan sintaks error.       </vt:lpstr>
      <vt:lpstr>Komentar di Python Tanda pagar ( # ) digunakan untuk menandai komentar di python. Komentar tidak akan diproses oleh interpreter Python. Komentar hanya berguna untuk programmer untuk memudahkan memahami maksud dari kode.     Kode di atas akan menghasilan keluaran:    Python tidak memiliki fitur komentar multibaris. Kita harus mengomentari satu persatu baris seperti berikut:     </vt:lpstr>
      <vt:lpstr>Variabel dan Tipe Data Python Variabel adalah lokasi di memori yang digunakan untuk menyimpan nilai. Pada saat kita membuat sebuah variabel, kita ‘memesan’ tempat di dalam memori. Tempat tersebut bisa diisi dengan data atau objek, baik itu bilangan bulat (integer), pecahan (float), karakter (string), dan lain – lain.  Memberi Nilai Variabel Di python, variabel tidak perlu dideklarasikan secara eksplisit. Deklarasi atau pembuatan variabel terjadi secara otomatis pada saat kita memberi (menugaskan) suatu nilai ke variabel. Tanda sama dengan ( = ) digunakan untuk memberikan nilai ke variabel. Operand di sebelah kiri tanda = adalah nama variabel dan di sebelah kanan tanda = adalah nilai yang disimpan di dalam variabel.      </vt:lpstr>
      <vt:lpstr>Contoh         Output      </vt:lpstr>
      <vt:lpstr> Multi penugasan Kita bisa memberi nilai ke beberapa variabel secara bersamaan seperti berikut. x = y = z = 21 Pada contoh di atas, kita menciptakan sebuah objek integer, yaitu bilangan 3, dan kemudian kita menugaskan ketiga variabel untuk menunjuk ke lokasi yang sama yang berisi 3.   Kita juga bisa menugaskan masing – masing variabel ke objek yang berbeda dalam sebaris perintah. Sebagai contoh: a, b, c = 28, 3.4, "Sartika" Pada contoh di atas, variabel a diberi nilai 28, b nilai 3.4, dan variabel c diberi nilai “Sartika”.  </vt:lpstr>
      <vt:lpstr> Tipe Data Python Data yang disimpan di memori memiliki tipe yang berbeda – beda. Misalnya untuk panjang, akan disimpan dengan tipe bilangan. Nama orang akan disimpan dalam tipe string/karakter. Suhu akan disimpan dalam bentuk bilangan berkoma. Dan lain sebagainya. Masing – masing tipe data akan memiliki operasi yang berbeda – beda.  </vt:lpstr>
      <vt:lpstr>                                                                            Output :                </vt:lpstr>
      <vt:lpstr> Operator Python Operator adalah simbol tertentu yang digunakan untuk melakukan operasi aritmatika maupun logika. Nilai yang padanya dilakukan operasi disebut operand. Misalnya adalah  2 + 3. Di sini tanda + adalah operator penjumlahan. 2 dan 3 adalah operand.  Python memiliki sejumlah operator, yaitu: Operator Aritmatika Operator Perbandingan Operator Penugasan Operator Logika Operator Bitwise Operator Identitas Operator Keanggotaan     </vt:lpstr>
      <vt:lpstr>Operator Aritmatika  Operator aritmatika adalah operator yang digunakan untuk melakukan operasi matematika, seperti penjumlahan, pengurangan, perkalian, pembagian, dan sebagainya. Tabel berikut menunjukkan jenis operator aritmatika. </vt:lpstr>
      <vt:lpstr>Operator Perbandingan  Operator perbandingan adalah operator yang digunakan untuk membandingkan 2 buah nilai. Hasil perbandingannya adalah True atau False tergantung kondisi.  </vt:lpstr>
      <vt:lpstr>Operator Penugasan  Operator penugasan adalah operator yang digunakan untuk memberi nilai ke variabel. a = 7 adalah contoh operator penugasan yang memberi nilai 7 di kanan ke variabel a yang ada di kiri.   </vt:lpstr>
      <vt:lpstr>(Lanjutan) Operator Penugasan</vt:lpstr>
      <vt:lpstr>Operator Logika  Operator logika adalah operator yang digunakan untuk melakukan operasi logika.</vt:lpstr>
      <vt:lpstr>Operator Bitwise  Operator bitwise adalah operator yang melakukan operasi bit terhadap operand. Operator ini beroperasi bit per bit sesuai dengan namanya. Sebagai misal, angka 2 dalam bit ditulis 10 dalam notasi biner dan angka 7 ditulis 111 Pada tabel di bawah ini, misalkan x = 10 ( 0000 1010) dalam biner dan y = 4 (0000 0100) dalam biner.</vt:lpstr>
      <vt:lpstr>Operator Identitas  Operator identitas adalah operator yang memeriksa apakah dua buah nilai ( atau variabel ) berada pada lokasi memori yang sama. </vt:lpstr>
      <vt:lpstr>Operator Identitas Operator identitas adalah operator yang memeriksa apakah dua buah nilai ( atau variabel ) berada pada lokasi memori yang sama.       Operator Keanggotaan Operator keanggotaan adalah operator yang digunakan untuk memeriksa apakah suatu nilai atau variabel merupakan anggota atau ditemukan di dalam suatu data (string, list, tuple, set, dan dictionary).     </vt:lpstr>
      <vt:lpstr>Percabangan  Percabangan adalah cara yang digunakan untuk mengambil keputusan apabila di dalam program dihadapkan pada kondisi tertentu. Jumlah kondisinya bisa satu, dua atau lebih. Percabangan mengevaluasi kondisi atau ekspresi yang hasilnya benar atau salah .  Kondisi atau ekspresi tersebut disebut ekspresi boolean. Hasil dari pengecekan kondisi adalah True atau False. Bila benar (True), maka pernyataan yang ada di dalam blok kondisi tersebut akan dieksekusi. Bila salah (False), maka blok pernyataan lain yang dieksekusi.  Di Python ada 3 jenis pernyataan yang digunakan untuk percabangan, yaitu sebagai berikut: 1. if : Pernyataan if terdiri dari ekspresi booleandiikuti oleh satu baris atau lebih pernyataan. 2. if ... else : Bila pernyataan if benar, maka blok pernyataan if dieksekusi. Bila salah, maka blok pernyataan else yang dieksekusi. 3. if ... elif... else : Disebut juga if bercabang. Bila ada kemungkinan beberapa kondisi bisa benar maka digunakan pernyataan if…elif atau if…elif…else </vt:lpstr>
      <vt:lpstr>Percabangan  Percabangan adalah cara yang digunakan untuk mengambil keputusan apabila di dalam program dihadapkan pada kondisi tertentu. Jumlah kondisinya bisa satu, dua atau lebih. Percabangan mengevaluasi kondisi atau ekspresi yang hasilnya benar atau salah .  Kondisi atau ekspresi tersebut disebut ekspresi boolean. Hasil dari pengecekan kondisi adalah True atau False. Bila benar (True), maka pernyataan yang ada di dalam blok kondisi tersebut akan dieksekusi. Bila salah (False), maka blok pernyataan lain yang dieksekusi.  Di Python ada 3 jenis pernyataan yang digunakan untuk percabangan, yaitu sebagai berikut: 1. if : Pernyataan if terdiri dari ekspresi booleandiikuti oleh satu baris atau lebih pernyataan. 2. if ... else : Bila pernyataan if benar, maka blok pernyataan if dieksekusi. Bila salah, maka blok pernyataan else yang dieksekusi. 3. if ... elif... else : Disebut juga if bercabang. Bila ada kemungkinan beberapa kondisi bisa benar maka digunakan pernyataan if…elif atau if…elif…else </vt:lpstr>
      <vt:lpstr>Pernyataan if Pernyataan if menguji satu buah kondisi. Bila hasilnya benar maka pernyataan di dalam blok if tersebut dieksekusi. Bila salah, maka pernyataan tidak dieksekusi. Contohnya seperti berikut:          Output :      </vt:lpstr>
      <vt:lpstr>Pernyataan if…else Pernyataan if…else menguji 2 kondisi. Kondisi pertama kalau benar, dan kondisi kedua kalau salah. Contohnya adalah seperti berikut:          Output :      </vt:lpstr>
      <vt:lpstr>Pernyataan if…elif…else… Pernyataan if…elif…else digunakan untuk menguji lebih dari 2 kondisi. Bila kondisi pada if benar, maka pernyataan di dalamnya yang dieksekusi. Bila salah, maka masuk ke pengujian kondisi elif. Terakhir bila tidak ada if atau elif yang benar, maka yang dijalankan adalah yang di blok else. Contohnya adalah seperti berikut::            Output :  </vt:lpstr>
      <vt:lpstr>Perulangan Secara umum, Python mengeksekusi program baris perbaris. Mulai dari baris satu, dua, dan seterusnya. Ada kalanya, kita perlu mengeksekusi satu baris atau satu blok kode program beberapa kali. Hal ini disebut dengan perulangan atau biasa disebut looping atau iterasi.  Di python, perulangan bisa dilakukan dengan dua cara atau metode, yaitu: Menggunakan for Menggunakan while         </vt:lpstr>
      <vt:lpstr>Perulangan Dengan Menggunakan For Perulangan dengan menggunakan for memiliki sintaks seperti berikut: for var in sequence:
    body of for  var adalah variabel yang digunakan untuk penampung sementara nilai dari sequence pada saat terjadi perulangan. Sequence adalah tipe data berurut seperti string, list, dan tuple. Perulangan terjadi sampai looping mencapai elemen atau anggota terakhir dari sequence. Bila loop sudah sampai ke elemen terakhir dari sequence, maka program akan keluar dari looping                                                                                            Output :     </vt:lpstr>
      <vt:lpstr>    Perulangan Menggunakan while Perulangan menggunakan while akan menjalankan blok pernyataan terus menerus selama kondisi bernilai benar. Adapun sintaks dari perulangan menggunakan while adalah: while expression:
    statement (s) Di sini, statement (s) bisa terdiri dari satu baris atau satu blok pernyataan. Expression merupakan ekspresi atau kondisi apa saja, dan untuk nilai selain nol dianggap True. Iterasi akan terus berlanjut selama kondisi benar. Bila kondisi salah, maka program akan keluar dari while dan lanjut ke baris pernyataan di luar while.  Perhatikan bahwa bila kondisi yang diuji bernilai salah, maka loop tidak akan pernah dieksekusi.     Output :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Windows User</cp:lastModifiedBy>
  <cp:revision>1350</cp:revision>
  <dcterms:created xsi:type="dcterms:W3CDTF">2014-09-12T02:12:20Z</dcterms:created>
  <dcterms:modified xsi:type="dcterms:W3CDTF">2019-03-23T08:15:46Z</dcterms:modified>
</cp:coreProperties>
</file>