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7" r:id="rId2"/>
    <p:sldId id="273" r:id="rId3"/>
    <p:sldId id="281" r:id="rId4"/>
    <p:sldId id="282" r:id="rId5"/>
    <p:sldId id="286" r:id="rId6"/>
    <p:sldId id="264" r:id="rId7"/>
    <p:sldId id="257" r:id="rId8"/>
    <p:sldId id="258" r:id="rId9"/>
    <p:sldId id="260" r:id="rId10"/>
    <p:sldId id="259" r:id="rId11"/>
    <p:sldId id="262" r:id="rId12"/>
    <p:sldId id="263" r:id="rId13"/>
    <p:sldId id="265" r:id="rId14"/>
    <p:sldId id="266" r:id="rId15"/>
    <p:sldId id="268" r:id="rId16"/>
    <p:sldId id="269" r:id="rId17"/>
    <p:sldId id="267"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84" y="-9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7622EBF2-B977-4223-BCF7-F3B44A69F178}" type="datetimeFigureOut">
              <a:rPr lang="en-US" smtClean="0"/>
              <a:pPr/>
              <a:t>9/30/2015</a:t>
            </a:fld>
            <a:endParaRPr lang="en-US"/>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en-US"/>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B84AB5F5-F356-482C-9978-34D1B2D617BF}" type="slidenum">
              <a:rPr lang="en-US" smtClean="0"/>
              <a:pPr/>
              <a:t>‹nº›</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7622EBF2-B977-4223-BCF7-F3B44A69F178}" type="datetimeFigureOut">
              <a:rPr lang="en-US" smtClean="0"/>
              <a:pPr/>
              <a:t>9/30/2015</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B84AB5F5-F356-482C-9978-34D1B2D617BF}"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7622EBF2-B977-4223-BCF7-F3B44A69F178}" type="datetimeFigureOut">
              <a:rPr lang="en-US" smtClean="0"/>
              <a:pPr/>
              <a:t>9/30/2015</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B84AB5F5-F356-482C-9978-34D1B2D617BF}"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7622EBF2-B977-4223-BCF7-F3B44A69F178}" type="datetimeFigureOut">
              <a:rPr lang="en-US" smtClean="0"/>
              <a:pPr/>
              <a:t>9/30/2015</a:t>
            </a:fld>
            <a:endParaRPr lang="en-US"/>
          </a:p>
        </p:txBody>
      </p:sp>
      <p:sp>
        <p:nvSpPr>
          <p:cNvPr id="9" name="Espaço Reservado para Número de Slide 8"/>
          <p:cNvSpPr>
            <a:spLocks noGrp="1"/>
          </p:cNvSpPr>
          <p:nvPr>
            <p:ph type="sldNum" sz="quarter" idx="15"/>
          </p:nvPr>
        </p:nvSpPr>
        <p:spPr/>
        <p:txBody>
          <a:bodyPr rtlCol="0"/>
          <a:lstStyle/>
          <a:p>
            <a:fld id="{B84AB5F5-F356-482C-9978-34D1B2D617BF}" type="slidenum">
              <a:rPr lang="en-US" smtClean="0"/>
              <a:pPr/>
              <a:t>‹nº›</a:t>
            </a:fld>
            <a:endParaRPr lang="en-US"/>
          </a:p>
        </p:txBody>
      </p:sp>
      <p:sp>
        <p:nvSpPr>
          <p:cNvPr id="10" name="Espaço Reservado para Rodapé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7622EBF2-B977-4223-BCF7-F3B44A69F178}" type="datetimeFigureOut">
              <a:rPr lang="en-US" smtClean="0"/>
              <a:pPr/>
              <a:t>9/30/2015</a:t>
            </a:fld>
            <a:endParaRPr lang="en-US"/>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en-US"/>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B84AB5F5-F356-482C-9978-34D1B2D617BF}" type="slidenum">
              <a:rPr lang="en-US" smtClean="0"/>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5" name="Espaço Reservado para Data 4"/>
          <p:cNvSpPr>
            <a:spLocks noGrp="1"/>
          </p:cNvSpPr>
          <p:nvPr>
            <p:ph type="dt" sz="half" idx="10"/>
          </p:nvPr>
        </p:nvSpPr>
        <p:spPr/>
        <p:txBody>
          <a:bodyPr/>
          <a:lstStyle/>
          <a:p>
            <a:fld id="{7622EBF2-B977-4223-BCF7-F3B44A69F178}" type="datetimeFigureOut">
              <a:rPr lang="en-US" smtClean="0"/>
              <a:pPr/>
              <a:t>9/30/2015</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B84AB5F5-F356-482C-9978-34D1B2D617BF}" type="slidenum">
              <a:rPr lang="en-US" smtClean="0"/>
              <a:pPr/>
              <a:t>‹nº›</a:t>
            </a:fld>
            <a:endParaRPr lang="en-US"/>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título mestre</a:t>
            </a:r>
            <a:endParaRPr kumimoji="0" lang="en-US"/>
          </a:p>
        </p:txBody>
      </p:sp>
      <p:sp>
        <p:nvSpPr>
          <p:cNvPr id="7" name="Espaço Reservado para Data 6"/>
          <p:cNvSpPr>
            <a:spLocks noGrp="1"/>
          </p:cNvSpPr>
          <p:nvPr>
            <p:ph type="dt" sz="half" idx="10"/>
          </p:nvPr>
        </p:nvSpPr>
        <p:spPr/>
        <p:txBody>
          <a:bodyPr/>
          <a:lstStyle/>
          <a:p>
            <a:fld id="{7622EBF2-B977-4223-BCF7-F3B44A69F178}" type="datetimeFigureOut">
              <a:rPr lang="en-US" smtClean="0"/>
              <a:pPr/>
              <a:t>9/30/2015</a:t>
            </a:fld>
            <a:endParaRPr lang="en-US"/>
          </a:p>
        </p:txBody>
      </p:sp>
      <p:sp>
        <p:nvSpPr>
          <p:cNvPr id="8" name="Espaço Reservado para Rodapé 7"/>
          <p:cNvSpPr>
            <a:spLocks noGrp="1"/>
          </p:cNvSpPr>
          <p:nvPr>
            <p:ph type="ftr" sz="quarter" idx="11"/>
          </p:nvPr>
        </p:nvSpPr>
        <p:spPr/>
        <p:txBody>
          <a:bodyPr/>
          <a:lstStyle/>
          <a:p>
            <a:endParaRPr lang="en-US"/>
          </a:p>
        </p:txBody>
      </p:sp>
      <p:sp>
        <p:nvSpPr>
          <p:cNvPr id="9" name="Espaço Reservado para Número de Slide 8"/>
          <p:cNvSpPr>
            <a:spLocks noGrp="1"/>
          </p:cNvSpPr>
          <p:nvPr>
            <p:ph type="sldNum" sz="quarter" idx="12"/>
          </p:nvPr>
        </p:nvSpPr>
        <p:spPr/>
        <p:txBody>
          <a:bodyPr/>
          <a:lstStyle/>
          <a:p>
            <a:fld id="{B84AB5F5-F356-482C-9978-34D1B2D617BF}" type="slidenum">
              <a:rPr lang="en-US" smtClean="0"/>
              <a:pPr/>
              <a:t>‹nº›</a:t>
            </a:fld>
            <a:endParaRPr lang="en-US"/>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6" name="Espaço Reservado para Data 5"/>
          <p:cNvSpPr>
            <a:spLocks noGrp="1"/>
          </p:cNvSpPr>
          <p:nvPr>
            <p:ph type="dt" sz="half" idx="10"/>
          </p:nvPr>
        </p:nvSpPr>
        <p:spPr/>
        <p:txBody>
          <a:bodyPr rtlCol="0"/>
          <a:lstStyle/>
          <a:p>
            <a:fld id="{7622EBF2-B977-4223-BCF7-F3B44A69F178}" type="datetimeFigureOut">
              <a:rPr lang="en-US" smtClean="0"/>
              <a:pPr/>
              <a:t>9/30/2015</a:t>
            </a:fld>
            <a:endParaRPr lang="en-US"/>
          </a:p>
        </p:txBody>
      </p:sp>
      <p:sp>
        <p:nvSpPr>
          <p:cNvPr id="7" name="Espaço Reservado para Número de Slide 6"/>
          <p:cNvSpPr>
            <a:spLocks noGrp="1"/>
          </p:cNvSpPr>
          <p:nvPr>
            <p:ph type="sldNum" sz="quarter" idx="11"/>
          </p:nvPr>
        </p:nvSpPr>
        <p:spPr/>
        <p:txBody>
          <a:bodyPr rtlCol="0"/>
          <a:lstStyle/>
          <a:p>
            <a:fld id="{B84AB5F5-F356-482C-9978-34D1B2D617BF}" type="slidenum">
              <a:rPr lang="en-US" smtClean="0"/>
              <a:pPr/>
              <a:t>‹nº›</a:t>
            </a:fld>
            <a:endParaRPr lang="en-US"/>
          </a:p>
        </p:txBody>
      </p:sp>
      <p:sp>
        <p:nvSpPr>
          <p:cNvPr id="8" name="Espaço Reservado para Rodapé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622EBF2-B977-4223-BCF7-F3B44A69F178}" type="datetimeFigureOut">
              <a:rPr lang="en-US" smtClean="0"/>
              <a:pPr/>
              <a:t>9/30/2015</a:t>
            </a:fld>
            <a:endParaRPr lang="en-US"/>
          </a:p>
        </p:txBody>
      </p:sp>
      <p:sp>
        <p:nvSpPr>
          <p:cNvPr id="3" name="Espaço Reservado para Rodapé 2"/>
          <p:cNvSpPr>
            <a:spLocks noGrp="1"/>
          </p:cNvSpPr>
          <p:nvPr>
            <p:ph type="ftr" sz="quarter" idx="11"/>
          </p:nvPr>
        </p:nvSpPr>
        <p:spPr/>
        <p:txBody>
          <a:bodyPr/>
          <a:lstStyle/>
          <a:p>
            <a:endParaRPr lang="en-US"/>
          </a:p>
        </p:txBody>
      </p:sp>
      <p:sp>
        <p:nvSpPr>
          <p:cNvPr id="4" name="Espaço Reservado para Número de Slide 3"/>
          <p:cNvSpPr>
            <a:spLocks noGrp="1"/>
          </p:cNvSpPr>
          <p:nvPr>
            <p:ph type="sldNum" sz="quarter" idx="12"/>
          </p:nvPr>
        </p:nvSpPr>
        <p:spPr/>
        <p:txBody>
          <a:bodyPr/>
          <a:lstStyle/>
          <a:p>
            <a:fld id="{B84AB5F5-F356-482C-9978-34D1B2D617BF}"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7622EBF2-B977-4223-BCF7-F3B44A69F178}" type="datetimeFigureOut">
              <a:rPr lang="en-US" smtClean="0"/>
              <a:pPr/>
              <a:t>9/30/2015</a:t>
            </a:fld>
            <a:endParaRPr lang="en-US"/>
          </a:p>
        </p:txBody>
      </p:sp>
      <p:sp>
        <p:nvSpPr>
          <p:cNvPr id="22" name="Espaço Reservado para Número de Slide 21"/>
          <p:cNvSpPr>
            <a:spLocks noGrp="1"/>
          </p:cNvSpPr>
          <p:nvPr>
            <p:ph type="sldNum" sz="quarter" idx="15"/>
          </p:nvPr>
        </p:nvSpPr>
        <p:spPr/>
        <p:txBody>
          <a:bodyPr rtlCol="0"/>
          <a:lstStyle/>
          <a:p>
            <a:fld id="{B84AB5F5-F356-482C-9978-34D1B2D617BF}" type="slidenum">
              <a:rPr lang="en-US" smtClean="0"/>
              <a:pPr/>
              <a:t>‹nº›</a:t>
            </a:fld>
            <a:endParaRPr lang="en-US"/>
          </a:p>
        </p:txBody>
      </p:sp>
      <p:sp>
        <p:nvSpPr>
          <p:cNvPr id="23" name="Espaço Reservado para Rodapé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7622EBF2-B977-4223-BCF7-F3B44A69F178}" type="datetimeFigureOut">
              <a:rPr lang="en-US" smtClean="0"/>
              <a:pPr/>
              <a:t>9/30/2015</a:t>
            </a:fld>
            <a:endParaRPr lang="en-US"/>
          </a:p>
        </p:txBody>
      </p:sp>
      <p:sp>
        <p:nvSpPr>
          <p:cNvPr id="18" name="Espaço Reservado para Número de Slide 17"/>
          <p:cNvSpPr>
            <a:spLocks noGrp="1"/>
          </p:cNvSpPr>
          <p:nvPr>
            <p:ph type="sldNum" sz="quarter" idx="11"/>
          </p:nvPr>
        </p:nvSpPr>
        <p:spPr/>
        <p:txBody>
          <a:bodyPr rtlCol="0"/>
          <a:lstStyle/>
          <a:p>
            <a:fld id="{B84AB5F5-F356-482C-9978-34D1B2D617BF}" type="slidenum">
              <a:rPr lang="en-US" smtClean="0"/>
              <a:pPr/>
              <a:t>‹nº›</a:t>
            </a:fld>
            <a:endParaRPr lang="en-US"/>
          </a:p>
        </p:txBody>
      </p:sp>
      <p:sp>
        <p:nvSpPr>
          <p:cNvPr id="21" name="Espaço Reservado para Rodapé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alpha val="33000"/>
          </a:schemeClr>
        </a:solidFill>
        <a:effectLst/>
      </p:bgPr>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622EBF2-B977-4223-BCF7-F3B44A69F178}" type="datetimeFigureOut">
              <a:rPr lang="en-US" smtClean="0"/>
              <a:pPr/>
              <a:t>9/30/2015</a:t>
            </a:fld>
            <a:endParaRPr lang="en-US"/>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84AB5F5-F356-482C-9978-34D1B2D617BF}"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295400"/>
            <a:ext cx="4878259" cy="3960000"/>
          </a:xfrm>
          <a:prstGeom prst="rect">
            <a:avLst/>
          </a:prstGeom>
          <a:noFill/>
          <a:ln>
            <a:noFill/>
          </a:ln>
        </p:spPr>
      </p:pic>
    </p:spTree>
    <p:extLst>
      <p:ext uri="{BB962C8B-B14F-4D97-AF65-F5344CB8AC3E}">
        <p14:creationId xmlns:p14="http://schemas.microsoft.com/office/powerpoint/2010/main" val="406953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Exynos</a:t>
            </a:r>
            <a:r>
              <a:rPr lang="en-US" dirty="0" smtClean="0"/>
              <a:t> 5 (ARM Cortex-A15)</a:t>
            </a:r>
            <a:endParaRPr lang="en-US" dirty="0"/>
          </a:p>
        </p:txBody>
      </p:sp>
      <p:sp>
        <p:nvSpPr>
          <p:cNvPr id="3" name="Content Placeholder 2"/>
          <p:cNvSpPr>
            <a:spLocks noGrp="1"/>
          </p:cNvSpPr>
          <p:nvPr>
            <p:ph sz="quarter" idx="1"/>
          </p:nvPr>
        </p:nvSpPr>
        <p:spPr/>
        <p:txBody>
          <a:bodyPr/>
          <a:lstStyle/>
          <a:p>
            <a:r>
              <a:rPr lang="pt-PT" dirty="0"/>
              <a:t>Primeiro ARM Cortex -A15 processador do </a:t>
            </a:r>
            <a:r>
              <a:rPr lang="pt-PT" dirty="0" smtClean="0"/>
              <a:t>mundo</a:t>
            </a:r>
          </a:p>
          <a:p>
            <a:r>
              <a:rPr lang="pt-PT" dirty="0"/>
              <a:t>Disponível em dupla , quad e núcleo octa </a:t>
            </a:r>
            <a:r>
              <a:rPr lang="pt-PT" dirty="0" smtClean="0"/>
              <a:t>.</a:t>
            </a:r>
          </a:p>
          <a:p>
            <a:r>
              <a:rPr lang="en-US" dirty="0" smtClean="0"/>
              <a:t>Samsung's </a:t>
            </a:r>
            <a:r>
              <a:rPr lang="en-US" dirty="0"/>
              <a:t>advanced 32nm </a:t>
            </a:r>
            <a:r>
              <a:rPr lang="en-US" dirty="0" smtClean="0"/>
              <a:t>HKMG</a:t>
            </a:r>
          </a:p>
          <a:p>
            <a:r>
              <a:rPr lang="pt-PT" dirty="0"/>
              <a:t>Processador de baixo consumo de </a:t>
            </a:r>
            <a:r>
              <a:rPr lang="pt-PT" dirty="0" smtClean="0"/>
              <a:t>energia</a:t>
            </a:r>
          </a:p>
          <a:p>
            <a:r>
              <a:rPr lang="en-US" dirty="0" err="1" smtClean="0"/>
              <a:t>big.LITTLE</a:t>
            </a:r>
            <a:r>
              <a:rPr lang="en-US" dirty="0" smtClean="0"/>
              <a:t> </a:t>
            </a:r>
            <a:r>
              <a:rPr lang="en-US" dirty="0" err="1" smtClean="0"/>
              <a:t>Processametno</a:t>
            </a:r>
            <a:endParaRPr lang="en-US" dirty="0" smtClean="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5715000"/>
            <a:ext cx="872995" cy="708667"/>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Low Power constrains in Existing Technology (Tunneling Effect)</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304800" y="1905000"/>
            <a:ext cx="3611209" cy="3710731"/>
          </a:xfrm>
          <a:prstGeom prst="rect">
            <a:avLst/>
          </a:prstGeom>
          <a:noFill/>
          <a:ln w="9525">
            <a:noFill/>
            <a:miter lim="800000"/>
            <a:headEnd/>
            <a:tailEnd/>
          </a:ln>
          <a:effectLst/>
        </p:spPr>
      </p:pic>
      <p:cxnSp>
        <p:nvCxnSpPr>
          <p:cNvPr id="13" name="Straight Connector 12"/>
          <p:cNvCxnSpPr/>
          <p:nvPr/>
        </p:nvCxnSpPr>
        <p:spPr>
          <a:xfrm rot="5400000" flipH="1" flipV="1">
            <a:off x="2857500" y="3695700"/>
            <a:ext cx="434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72000" y="5334000"/>
            <a:ext cx="411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flipV="1">
            <a:off x="6019800" y="4191000"/>
            <a:ext cx="25146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V="1">
            <a:off x="4762500" y="3695700"/>
            <a:ext cx="1981200" cy="533400"/>
          </a:xfrm>
          <a:prstGeom prst="line">
            <a:avLst/>
          </a:prstGeom>
          <a:ln cmpd="sng">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19800" y="5486400"/>
            <a:ext cx="1676400" cy="400110"/>
          </a:xfrm>
          <a:prstGeom prst="rect">
            <a:avLst/>
          </a:prstGeom>
          <a:noFill/>
        </p:spPr>
        <p:txBody>
          <a:bodyPr wrap="square" rtlCol="0">
            <a:spAutoFit/>
          </a:bodyPr>
          <a:lstStyle/>
          <a:p>
            <a:r>
              <a:rPr lang="en-US" sz="2000" dirty="0" smtClean="0"/>
              <a:t>Thickness</a:t>
            </a:r>
            <a:endParaRPr lang="en-US" sz="2000" dirty="0"/>
          </a:p>
        </p:txBody>
      </p:sp>
      <p:sp>
        <p:nvSpPr>
          <p:cNvPr id="24" name="TextBox 23"/>
          <p:cNvSpPr txBox="1"/>
          <p:nvPr/>
        </p:nvSpPr>
        <p:spPr>
          <a:xfrm rot="16200000">
            <a:off x="3543559" y="3085841"/>
            <a:ext cx="2213748" cy="461665"/>
          </a:xfrm>
          <a:prstGeom prst="rect">
            <a:avLst/>
          </a:prstGeom>
          <a:noFill/>
        </p:spPr>
        <p:txBody>
          <a:bodyPr wrap="none" rtlCol="0">
            <a:spAutoFit/>
          </a:bodyPr>
          <a:lstStyle/>
          <a:p>
            <a:r>
              <a:rPr lang="en-US" sz="2400" dirty="0" smtClean="0"/>
              <a:t>Leakage Current</a:t>
            </a:r>
            <a:endParaRPr lang="en-US" sz="2400" dirty="0"/>
          </a:p>
        </p:txBody>
      </p:sp>
      <p:pic>
        <p:nvPicPr>
          <p:cNvPr id="10" name="Imagem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5715000"/>
            <a:ext cx="872995" cy="70866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1+#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strips(downLeft)">
                                      <p:cBhvr>
                                        <p:cTn id="25" dur="50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5715000"/>
            <a:ext cx="872995" cy="708667"/>
          </a:xfrm>
          <a:prstGeom prst="rect">
            <a:avLst/>
          </a:prstGeom>
          <a:noFill/>
          <a:ln>
            <a:noFill/>
          </a:ln>
        </p:spPr>
      </p:pic>
      <p:sp>
        <p:nvSpPr>
          <p:cNvPr id="2" name="Title 1"/>
          <p:cNvSpPr>
            <a:spLocks noGrp="1"/>
          </p:cNvSpPr>
          <p:nvPr>
            <p:ph type="title"/>
          </p:nvPr>
        </p:nvSpPr>
        <p:spPr/>
        <p:txBody>
          <a:bodyPr/>
          <a:lstStyle/>
          <a:p>
            <a:r>
              <a:rPr lang="en-US" dirty="0" smtClean="0"/>
              <a:t>High K Metal Gate Transistors</a:t>
            </a:r>
            <a:endParaRPr lang="en-US" dirty="0"/>
          </a:p>
        </p:txBody>
      </p:sp>
      <p:pic>
        <p:nvPicPr>
          <p:cNvPr id="3074" name="Picture 2"/>
          <p:cNvPicPr>
            <a:picLocks noGrp="1" noChangeAspect="1" noChangeArrowheads="1"/>
          </p:cNvPicPr>
          <p:nvPr>
            <p:ph sz="quarter" idx="1"/>
          </p:nvPr>
        </p:nvPicPr>
        <p:blipFill>
          <a:blip r:embed="rId3"/>
          <a:srcRect/>
          <a:stretch>
            <a:fillRect/>
          </a:stretch>
        </p:blipFill>
        <p:spPr bwMode="auto">
          <a:xfrm>
            <a:off x="5029200" y="1676400"/>
            <a:ext cx="3576083" cy="3661229"/>
          </a:xfrm>
          <a:prstGeom prst="rect">
            <a:avLst/>
          </a:prstGeom>
          <a:noFill/>
          <a:ln w="9525">
            <a:noFill/>
            <a:miter lim="800000"/>
            <a:headEnd/>
            <a:tailEnd/>
          </a:ln>
          <a:effectLst/>
        </p:spPr>
      </p:pic>
      <p:pic>
        <p:nvPicPr>
          <p:cNvPr id="5" name="Picture 2"/>
          <p:cNvPicPr>
            <a:picLocks noChangeAspect="1" noChangeArrowheads="1"/>
          </p:cNvPicPr>
          <p:nvPr/>
        </p:nvPicPr>
        <p:blipFill>
          <a:blip r:embed="rId4"/>
          <a:srcRect/>
          <a:stretch>
            <a:fillRect/>
          </a:stretch>
        </p:blipFill>
        <p:spPr bwMode="auto">
          <a:xfrm>
            <a:off x="304800" y="1676400"/>
            <a:ext cx="3611209" cy="3710731"/>
          </a:xfrm>
          <a:prstGeom prst="rect">
            <a:avLst/>
          </a:prstGeom>
          <a:noFill/>
          <a:ln w="9525">
            <a:noFill/>
            <a:miter lim="800000"/>
            <a:headEnd/>
            <a:tailEnd/>
          </a:ln>
          <a:effectLst/>
        </p:spPr>
      </p:pic>
      <p:sp>
        <p:nvSpPr>
          <p:cNvPr id="6" name="TextBox 5"/>
          <p:cNvSpPr txBox="1"/>
          <p:nvPr/>
        </p:nvSpPr>
        <p:spPr>
          <a:xfrm>
            <a:off x="609600" y="5638800"/>
            <a:ext cx="3200400" cy="923330"/>
          </a:xfrm>
          <a:prstGeom prst="rect">
            <a:avLst/>
          </a:prstGeom>
          <a:noFill/>
        </p:spPr>
        <p:txBody>
          <a:bodyPr wrap="square" rtlCol="0">
            <a:spAutoFit/>
          </a:bodyPr>
          <a:lstStyle/>
          <a:p>
            <a:r>
              <a:rPr lang="en-US" dirty="0" smtClean="0"/>
              <a:t>Existing Trend with SiO</a:t>
            </a:r>
            <a:r>
              <a:rPr lang="en-US" baseline="-25000" dirty="0" smtClean="0"/>
              <a:t>2</a:t>
            </a:r>
          </a:p>
          <a:p>
            <a:r>
              <a:rPr lang="en-US" dirty="0" smtClean="0"/>
              <a:t>Capacitance = 1x</a:t>
            </a:r>
          </a:p>
          <a:p>
            <a:r>
              <a:rPr lang="en-US" dirty="0" smtClean="0"/>
              <a:t>Leakage Current = 1x</a:t>
            </a:r>
            <a:endParaRPr lang="en-US" dirty="0"/>
          </a:p>
        </p:txBody>
      </p:sp>
      <p:sp>
        <p:nvSpPr>
          <p:cNvPr id="7" name="Rectangle 6"/>
          <p:cNvSpPr/>
          <p:nvPr/>
        </p:nvSpPr>
        <p:spPr>
          <a:xfrm>
            <a:off x="5257800" y="5638800"/>
            <a:ext cx="3352800" cy="923330"/>
          </a:xfrm>
          <a:prstGeom prst="rect">
            <a:avLst/>
          </a:prstGeom>
        </p:spPr>
        <p:txBody>
          <a:bodyPr wrap="square">
            <a:spAutoFit/>
          </a:bodyPr>
          <a:lstStyle/>
          <a:p>
            <a:r>
              <a:rPr lang="en-US" dirty="0" smtClean="0"/>
              <a:t>HKMG</a:t>
            </a:r>
          </a:p>
          <a:p>
            <a:r>
              <a:rPr lang="en-US" dirty="0" smtClean="0"/>
              <a:t>Capacitance = 1.6x</a:t>
            </a:r>
          </a:p>
          <a:p>
            <a:r>
              <a:rPr lang="en-US" dirty="0" smtClean="0"/>
              <a:t>Leakage Current = 0.01x</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família Exynos</a:t>
            </a:r>
            <a:endParaRPr lang="en-US" dirty="0"/>
          </a:p>
        </p:txBody>
      </p:sp>
      <p:sp>
        <p:nvSpPr>
          <p:cNvPr id="3" name="Content Placeholder 2"/>
          <p:cNvSpPr>
            <a:spLocks noGrp="1"/>
          </p:cNvSpPr>
          <p:nvPr>
            <p:ph sz="quarter" idx="1"/>
          </p:nvPr>
        </p:nvSpPr>
        <p:spPr/>
        <p:txBody>
          <a:bodyPr/>
          <a:lstStyle/>
          <a:p>
            <a:r>
              <a:rPr lang="en-US" dirty="0" err="1" smtClean="0"/>
              <a:t>Exynos</a:t>
            </a:r>
            <a:r>
              <a:rPr lang="en-US" dirty="0" smtClean="0"/>
              <a:t> 3</a:t>
            </a:r>
          </a:p>
          <a:p>
            <a:r>
              <a:rPr lang="en-US" dirty="0" err="1" smtClean="0"/>
              <a:t>Exynos</a:t>
            </a:r>
            <a:r>
              <a:rPr lang="en-US" dirty="0" smtClean="0"/>
              <a:t> 4 dual</a:t>
            </a:r>
          </a:p>
          <a:p>
            <a:r>
              <a:rPr lang="en-US" dirty="0" err="1" smtClean="0"/>
              <a:t>Exynos</a:t>
            </a:r>
            <a:r>
              <a:rPr lang="en-US" dirty="0" smtClean="0"/>
              <a:t> 4 </a:t>
            </a:r>
            <a:r>
              <a:rPr lang="en-US" dirty="0" err="1" smtClean="0"/>
              <a:t>octa</a:t>
            </a:r>
            <a:endParaRPr lang="en-US" dirty="0" smtClean="0"/>
          </a:p>
          <a:p>
            <a:r>
              <a:rPr lang="en-US" dirty="0" err="1" smtClean="0"/>
              <a:t>Exynos</a:t>
            </a:r>
            <a:r>
              <a:rPr lang="en-US" dirty="0" smtClean="0"/>
              <a:t> 5 dual</a:t>
            </a:r>
          </a:p>
          <a:p>
            <a:r>
              <a:rPr lang="en-US" dirty="0" err="1" smtClean="0"/>
              <a:t>Exynos</a:t>
            </a:r>
            <a:r>
              <a:rPr lang="en-US" dirty="0" smtClean="0"/>
              <a:t> 5 </a:t>
            </a:r>
            <a:r>
              <a:rPr lang="en-US" dirty="0" err="1" smtClean="0"/>
              <a:t>octa</a:t>
            </a:r>
            <a:endParaRPr lang="en-US" dirty="0" smtClean="0"/>
          </a:p>
          <a:p>
            <a:endParaRPr lang="en-US" dirty="0" smtClean="0"/>
          </a:p>
          <a:p>
            <a:r>
              <a:rPr lang="en-US" dirty="0" smtClean="0">
                <a:solidFill>
                  <a:srgbClr val="FF0000"/>
                </a:solidFill>
              </a:rPr>
              <a:t>Exynos</a:t>
            </a:r>
            <a:r>
              <a:rPr lang="en-US" dirty="0">
                <a:solidFill>
                  <a:srgbClr val="FF0000"/>
                </a:solidFill>
              </a:rPr>
              <a:t>7</a:t>
            </a:r>
            <a:r>
              <a:rPr lang="en-US" dirty="0" smtClean="0">
                <a:solidFill>
                  <a:srgbClr val="FF0000"/>
                </a:solidFill>
              </a:rPr>
              <a:t> !!! </a:t>
            </a:r>
            <a:r>
              <a:rPr lang="en-US" dirty="0" smtClean="0">
                <a:solidFill>
                  <a:srgbClr val="FF0000"/>
                </a:solidFill>
              </a:rPr>
              <a:t>(</a:t>
            </a:r>
            <a:r>
              <a:rPr lang="en-US" dirty="0" err="1" smtClean="0">
                <a:solidFill>
                  <a:srgbClr val="FF0000"/>
                </a:solidFill>
              </a:rPr>
              <a:t>Vinda</a:t>
            </a:r>
            <a:r>
              <a:rPr lang="en-US" dirty="0" smtClean="0">
                <a:solidFill>
                  <a:srgbClr val="FF0000"/>
                </a:solidFill>
              </a:rPr>
              <a:t>)</a:t>
            </a:r>
            <a:endParaRPr lang="en-US" dirty="0" smtClean="0">
              <a:solidFill>
                <a:srgbClr val="FF0000"/>
              </a:solidFill>
            </a:endParaRPr>
          </a:p>
          <a:p>
            <a:endParaRPr lang="en-US"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5715000"/>
            <a:ext cx="872995" cy="708667"/>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06653" cy="245238"/>
          </a:xfrm>
        </p:spPr>
        <p:txBody>
          <a:bodyPr>
            <a:normAutofit fontScale="90000"/>
          </a:bodyPr>
          <a:lstStyle/>
          <a:p>
            <a:r>
              <a:rPr lang="pt-PT" dirty="0"/>
              <a:t>Ficha Familiares Exynos .</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094018888"/>
              </p:ext>
            </p:extLst>
          </p:nvPr>
        </p:nvGraphicFramePr>
        <p:xfrm>
          <a:off x="838200" y="914400"/>
          <a:ext cx="7238999" cy="4551288"/>
        </p:xfrm>
        <a:graphic>
          <a:graphicData uri="http://schemas.openxmlformats.org/drawingml/2006/table">
            <a:tbl>
              <a:tblPr firstRow="1" bandRow="1">
                <a:tableStyleId>{5C22544A-7EE6-4342-B048-85BDC9FD1C3A}</a:tableStyleId>
              </a:tblPr>
              <a:tblGrid>
                <a:gridCol w="1328257"/>
                <a:gridCol w="1195431"/>
                <a:gridCol w="2259223"/>
                <a:gridCol w="2456088"/>
              </a:tblGrid>
              <a:tr h="417758">
                <a:tc>
                  <a:txBody>
                    <a:bodyPr/>
                    <a:lstStyle/>
                    <a:p>
                      <a:pPr algn="ctr"/>
                      <a:r>
                        <a:rPr lang="en-US" sz="1200" dirty="0" smtClean="0"/>
                        <a:t>Name</a:t>
                      </a:r>
                      <a:endParaRPr lang="en-US" sz="1200" dirty="0"/>
                    </a:p>
                  </a:txBody>
                  <a:tcPr marL="88022" marR="88022" marT="44011" marB="44011"/>
                </a:tc>
                <a:tc>
                  <a:txBody>
                    <a:bodyPr/>
                    <a:lstStyle/>
                    <a:p>
                      <a:pPr algn="ctr"/>
                      <a:r>
                        <a:rPr lang="en-US" sz="1200" dirty="0" smtClean="0"/>
                        <a:t>Technology</a:t>
                      </a:r>
                      <a:endParaRPr lang="en-US" sz="1200" dirty="0"/>
                    </a:p>
                  </a:txBody>
                  <a:tcPr marL="88022" marR="88022" marT="44011" marB="44011"/>
                </a:tc>
                <a:tc>
                  <a:txBody>
                    <a:bodyPr/>
                    <a:lstStyle/>
                    <a:p>
                      <a:pPr algn="ctr"/>
                      <a:r>
                        <a:rPr lang="en-US" sz="1200" dirty="0" smtClean="0"/>
                        <a:t>CPU</a:t>
                      </a:r>
                      <a:endParaRPr lang="en-US" sz="1200" dirty="0"/>
                    </a:p>
                  </a:txBody>
                  <a:tcPr marL="88022" marR="88022" marT="44011" marB="44011"/>
                </a:tc>
                <a:tc>
                  <a:txBody>
                    <a:bodyPr/>
                    <a:lstStyle/>
                    <a:p>
                      <a:pPr algn="ctr"/>
                      <a:r>
                        <a:rPr lang="en-US" sz="1200" dirty="0" smtClean="0"/>
                        <a:t>Memory Architecture</a:t>
                      </a:r>
                      <a:endParaRPr lang="en-US" sz="1200" dirty="0"/>
                    </a:p>
                  </a:txBody>
                  <a:tcPr marL="88022" marR="88022" marT="44011" marB="44011"/>
                </a:tc>
              </a:tr>
              <a:tr h="596306">
                <a:tc>
                  <a:txBody>
                    <a:bodyPr/>
                    <a:lstStyle/>
                    <a:p>
                      <a:pPr algn="ctr"/>
                      <a:r>
                        <a:rPr lang="en-US" sz="1200" dirty="0" err="1" smtClean="0"/>
                        <a:t>Exynos</a:t>
                      </a:r>
                      <a:r>
                        <a:rPr lang="en-US" sz="1200" dirty="0" smtClean="0"/>
                        <a:t> 3</a:t>
                      </a:r>
                      <a:endParaRPr lang="en-US" sz="1200" dirty="0"/>
                    </a:p>
                  </a:txBody>
                  <a:tcPr marL="88022" marR="88022" marT="44011" marB="44011"/>
                </a:tc>
                <a:tc>
                  <a:txBody>
                    <a:bodyPr/>
                    <a:lstStyle/>
                    <a:p>
                      <a:pPr algn="ctr"/>
                      <a:r>
                        <a:rPr lang="en-US" sz="1200" dirty="0" smtClean="0"/>
                        <a:t>45 nm</a:t>
                      </a:r>
                      <a:endParaRPr lang="en-US" sz="1200" dirty="0"/>
                    </a:p>
                  </a:txBody>
                  <a:tcPr marL="88022" marR="88022" marT="44011" marB="44011"/>
                </a:tc>
                <a:tc>
                  <a:txBody>
                    <a:bodyPr/>
                    <a:lstStyle/>
                    <a:p>
                      <a:pPr algn="ctr"/>
                      <a:r>
                        <a:rPr lang="en-US" sz="1200" dirty="0" smtClean="0"/>
                        <a:t>1.0 – 1.2 GHz</a:t>
                      </a:r>
                    </a:p>
                    <a:p>
                      <a:pPr algn="ctr"/>
                      <a:r>
                        <a:rPr lang="en-US" sz="1200" dirty="0" smtClean="0"/>
                        <a:t>Single core </a:t>
                      </a:r>
                    </a:p>
                    <a:p>
                      <a:pPr algn="ctr"/>
                      <a:r>
                        <a:rPr lang="en-US" sz="1200" dirty="0" smtClean="0"/>
                        <a:t>ARM Cortex-A8</a:t>
                      </a:r>
                      <a:endParaRPr lang="en-US" sz="1200" dirty="0"/>
                    </a:p>
                  </a:txBody>
                  <a:tcPr marL="88022" marR="88022" marT="44011" marB="44011"/>
                </a:tc>
                <a:tc>
                  <a:txBody>
                    <a:bodyPr/>
                    <a:lstStyle/>
                    <a:p>
                      <a:pPr algn="ctr"/>
                      <a:r>
                        <a:rPr lang="en-US" sz="1200" dirty="0" smtClean="0"/>
                        <a:t>32-bit dual-channel 200 MHz LPDDR, LPDDR2, or DDR2</a:t>
                      </a:r>
                      <a:endParaRPr lang="en-US" sz="1200" dirty="0"/>
                    </a:p>
                  </a:txBody>
                  <a:tcPr marL="88022" marR="88022" marT="44011" marB="44011"/>
                </a:tc>
              </a:tr>
              <a:tr h="596306">
                <a:tc>
                  <a:txBody>
                    <a:bodyPr/>
                    <a:lstStyle/>
                    <a:p>
                      <a:pPr algn="ctr"/>
                      <a:r>
                        <a:rPr lang="en-US" sz="1200" dirty="0" err="1" smtClean="0"/>
                        <a:t>Exynos</a:t>
                      </a:r>
                      <a:r>
                        <a:rPr lang="en-US" sz="1200" dirty="0" smtClean="0"/>
                        <a:t> 4 dual</a:t>
                      </a:r>
                      <a:endParaRPr lang="en-US" sz="1200" dirty="0"/>
                    </a:p>
                  </a:txBody>
                  <a:tcPr marL="88022" marR="88022" marT="44011" marB="44011"/>
                </a:tc>
                <a:tc>
                  <a:txBody>
                    <a:bodyPr/>
                    <a:lstStyle/>
                    <a:p>
                      <a:pPr algn="ctr"/>
                      <a:r>
                        <a:rPr lang="en-US" sz="1200" dirty="0" smtClean="0"/>
                        <a:t>32 nm HKMG</a:t>
                      </a:r>
                      <a:endParaRPr lang="en-US" sz="1200" dirty="0"/>
                    </a:p>
                  </a:txBody>
                  <a:tcPr marL="88022" marR="88022" marT="44011" marB="44011"/>
                </a:tc>
                <a:tc>
                  <a:txBody>
                    <a:bodyPr/>
                    <a:lstStyle/>
                    <a:p>
                      <a:pPr algn="ctr"/>
                      <a:r>
                        <a:rPr lang="en-US" sz="1200" dirty="0" smtClean="0"/>
                        <a:t>1.5 GHz </a:t>
                      </a:r>
                    </a:p>
                    <a:p>
                      <a:pPr algn="ctr"/>
                      <a:r>
                        <a:rPr lang="en-US" sz="1200" dirty="0" smtClean="0"/>
                        <a:t>Dual-cord</a:t>
                      </a:r>
                    </a:p>
                    <a:p>
                      <a:pPr algn="ctr"/>
                      <a:r>
                        <a:rPr lang="en-US" sz="1200" dirty="0" smtClean="0"/>
                        <a:t>ARM Cortex-A9</a:t>
                      </a:r>
                      <a:endParaRPr lang="en-US" sz="1200" dirty="0"/>
                    </a:p>
                  </a:txBody>
                  <a:tcPr marL="88022" marR="88022" marT="44011" marB="44011"/>
                </a:tc>
                <a:tc>
                  <a:txBody>
                    <a:bodyPr/>
                    <a:lstStyle/>
                    <a:p>
                      <a:pPr algn="ctr"/>
                      <a:r>
                        <a:rPr lang="en-US" sz="1200" dirty="0" smtClean="0"/>
                        <a:t>LPDDR2, LPDDR3 or DDR3 (6.4 GB/sec)</a:t>
                      </a:r>
                      <a:endParaRPr lang="en-US" sz="1200" dirty="0"/>
                    </a:p>
                  </a:txBody>
                  <a:tcPr marL="88022" marR="88022" marT="44011" marB="44011"/>
                </a:tc>
              </a:tr>
              <a:tr h="774854">
                <a:tc>
                  <a:txBody>
                    <a:bodyPr/>
                    <a:lstStyle/>
                    <a:p>
                      <a:pPr algn="ctr"/>
                      <a:r>
                        <a:rPr lang="en-US" sz="1200" dirty="0" err="1" smtClean="0"/>
                        <a:t>Exynos</a:t>
                      </a:r>
                      <a:r>
                        <a:rPr lang="en-US" sz="1200" dirty="0" smtClean="0"/>
                        <a:t> 4</a:t>
                      </a:r>
                      <a:r>
                        <a:rPr lang="en-US" sz="1200" baseline="0" dirty="0" smtClean="0"/>
                        <a:t> quad</a:t>
                      </a:r>
                      <a:endParaRPr lang="en-US" sz="1200" dirty="0"/>
                    </a:p>
                  </a:txBody>
                  <a:tcPr marL="88022" marR="88022" marT="44011" marB="44011"/>
                </a:tc>
                <a:tc>
                  <a:txBody>
                    <a:bodyPr/>
                    <a:lstStyle/>
                    <a:p>
                      <a:pPr algn="ctr"/>
                      <a:r>
                        <a:rPr lang="en-US" sz="1200" dirty="0" smtClean="0"/>
                        <a:t>32 nm HKMG</a:t>
                      </a:r>
                      <a:endParaRPr lang="en-US" sz="1200" dirty="0"/>
                    </a:p>
                  </a:txBody>
                  <a:tcPr marL="88022" marR="88022" marT="44011" marB="44011"/>
                </a:tc>
                <a:tc>
                  <a:txBody>
                    <a:bodyPr/>
                    <a:lstStyle/>
                    <a:p>
                      <a:pPr algn="ctr"/>
                      <a:r>
                        <a:rPr lang="en-US" sz="1200" dirty="0" smtClean="0"/>
                        <a:t>1.6 GHz</a:t>
                      </a:r>
                      <a:r>
                        <a:rPr lang="en-US" sz="1200" baseline="0" dirty="0" smtClean="0"/>
                        <a:t> </a:t>
                      </a:r>
                    </a:p>
                    <a:p>
                      <a:pPr algn="ctr"/>
                      <a:r>
                        <a:rPr lang="en-US" sz="1200" baseline="0" dirty="0" smtClean="0"/>
                        <a:t>Quad Core</a:t>
                      </a:r>
                    </a:p>
                    <a:p>
                      <a:pPr algn="ctr"/>
                      <a:r>
                        <a:rPr lang="en-US" sz="1200" baseline="0" dirty="0" smtClean="0"/>
                        <a:t>ARM Cortex-A9</a:t>
                      </a:r>
                      <a:endParaRPr lang="en-US" sz="1200" dirty="0"/>
                    </a:p>
                  </a:txBody>
                  <a:tcPr marL="88022" marR="88022" marT="44011" marB="44011"/>
                </a:tc>
                <a:tc>
                  <a:txBody>
                    <a:bodyPr/>
                    <a:lstStyle/>
                    <a:p>
                      <a:pPr algn="ctr"/>
                      <a:r>
                        <a:rPr lang="en-US" sz="1200" b="0" i="0" kern="1200" dirty="0" smtClean="0">
                          <a:solidFill>
                            <a:schemeClr val="dk1"/>
                          </a:solidFill>
                          <a:latin typeface="+mn-lt"/>
                          <a:ea typeface="+mn-ea"/>
                          <a:cs typeface="+mn-cs"/>
                        </a:rPr>
                        <a:t>32-bit dual-channel 400 MHz LPDDR, LPDDR2, DDR2 or DDR3 (6.4 GB/sec)</a:t>
                      </a:r>
                      <a:endParaRPr lang="en-US" sz="1200" dirty="0"/>
                    </a:p>
                  </a:txBody>
                  <a:tcPr marL="88022" marR="88022" marT="44011" marB="44011"/>
                </a:tc>
              </a:tr>
              <a:tr h="1131950">
                <a:tc>
                  <a:txBody>
                    <a:bodyPr/>
                    <a:lstStyle/>
                    <a:p>
                      <a:pPr algn="ctr"/>
                      <a:r>
                        <a:rPr lang="en-US" sz="1200" dirty="0" err="1" smtClean="0"/>
                        <a:t>Exynos</a:t>
                      </a:r>
                      <a:r>
                        <a:rPr lang="en-US" sz="1200" dirty="0" smtClean="0"/>
                        <a:t> 5 dual</a:t>
                      </a:r>
                      <a:endParaRPr lang="en-US" sz="1200" dirty="0"/>
                    </a:p>
                  </a:txBody>
                  <a:tcPr marL="88022" marR="88022" marT="44011" marB="44011"/>
                </a:tc>
                <a:tc>
                  <a:txBody>
                    <a:bodyPr/>
                    <a:lstStyle/>
                    <a:p>
                      <a:pPr algn="ctr"/>
                      <a:r>
                        <a:rPr lang="en-US" sz="1200" dirty="0" smtClean="0"/>
                        <a:t>32 nm HKMG</a:t>
                      </a:r>
                      <a:endParaRPr lang="en-US" sz="1200" dirty="0"/>
                    </a:p>
                  </a:txBody>
                  <a:tcPr marL="88022" marR="88022" marT="44011" marB="44011"/>
                </a:tc>
                <a:tc>
                  <a:txBody>
                    <a:bodyPr/>
                    <a:lstStyle/>
                    <a:p>
                      <a:pPr algn="ctr"/>
                      <a:r>
                        <a:rPr lang="en-US" sz="1200" dirty="0" smtClean="0"/>
                        <a:t>1.7 GHz</a:t>
                      </a:r>
                    </a:p>
                    <a:p>
                      <a:pPr algn="ctr"/>
                      <a:r>
                        <a:rPr lang="en-US" sz="1200" dirty="0" smtClean="0"/>
                        <a:t>Dual Core</a:t>
                      </a:r>
                    </a:p>
                    <a:p>
                      <a:pPr algn="ctr"/>
                      <a:r>
                        <a:rPr lang="en-US" sz="1200" dirty="0" smtClean="0"/>
                        <a:t>ARM</a:t>
                      </a:r>
                      <a:r>
                        <a:rPr lang="en-US" sz="1200" baseline="0" dirty="0" smtClean="0"/>
                        <a:t> Cortex-A15</a:t>
                      </a:r>
                      <a:endParaRPr lang="en-US" sz="1200" dirty="0"/>
                    </a:p>
                  </a:txBody>
                  <a:tcPr marL="88022" marR="88022" marT="44011" marB="44011"/>
                </a:tc>
                <a:tc>
                  <a:txBody>
                    <a:bodyPr/>
                    <a:lstStyle/>
                    <a:p>
                      <a:pPr algn="ctr"/>
                      <a:r>
                        <a:rPr lang="en-US" sz="1200" b="0" i="0" kern="1200" dirty="0" smtClean="0">
                          <a:solidFill>
                            <a:schemeClr val="dk1"/>
                          </a:solidFill>
                          <a:latin typeface="+mn-lt"/>
                          <a:ea typeface="+mn-ea"/>
                          <a:cs typeface="+mn-cs"/>
                        </a:rPr>
                        <a:t>32-bit dual-channel 800 MHz LPDDR3/DDR3 (12.8 GB/sec) or 533 MHz LPDDR2 (8.5 GB/sec)</a:t>
                      </a:r>
                      <a:endParaRPr lang="en-US" sz="1200" dirty="0"/>
                    </a:p>
                  </a:txBody>
                  <a:tcPr marL="88022" marR="88022" marT="44011" marB="44011"/>
                </a:tc>
              </a:tr>
              <a:tr h="953402">
                <a:tc>
                  <a:txBody>
                    <a:bodyPr/>
                    <a:lstStyle/>
                    <a:p>
                      <a:pPr algn="ctr"/>
                      <a:r>
                        <a:rPr lang="en-US" sz="1200" dirty="0" err="1" smtClean="0"/>
                        <a:t>Exynos</a:t>
                      </a:r>
                      <a:r>
                        <a:rPr lang="en-US" sz="1200" dirty="0" smtClean="0"/>
                        <a:t> 5 </a:t>
                      </a:r>
                      <a:r>
                        <a:rPr lang="en-US" sz="1200" dirty="0" err="1" smtClean="0"/>
                        <a:t>octa</a:t>
                      </a:r>
                      <a:endParaRPr lang="en-US" sz="1200" dirty="0"/>
                    </a:p>
                  </a:txBody>
                  <a:tcPr marL="88022" marR="88022" marT="44011" marB="44011"/>
                </a:tc>
                <a:tc>
                  <a:txBody>
                    <a:bodyPr/>
                    <a:lstStyle/>
                    <a:p>
                      <a:pPr algn="ctr"/>
                      <a:r>
                        <a:rPr lang="en-US" sz="1200" dirty="0" smtClean="0"/>
                        <a:t>28 nm HKMG</a:t>
                      </a:r>
                      <a:endParaRPr lang="en-US" sz="1200" dirty="0"/>
                    </a:p>
                  </a:txBody>
                  <a:tcPr marL="88022" marR="88022" marT="44011" marB="44011"/>
                </a:tc>
                <a:tc>
                  <a:txBody>
                    <a:bodyPr/>
                    <a:lstStyle/>
                    <a:p>
                      <a:pPr algn="ctr"/>
                      <a:r>
                        <a:rPr lang="en-US" sz="1200" dirty="0" smtClean="0"/>
                        <a:t>1.8-1.9 GHz Quad</a:t>
                      </a:r>
                      <a:r>
                        <a:rPr lang="en-US" sz="1200" baseline="0" dirty="0" smtClean="0"/>
                        <a:t> Core ARM Cortex- A15</a:t>
                      </a:r>
                    </a:p>
                    <a:p>
                      <a:pPr algn="ctr"/>
                      <a:r>
                        <a:rPr lang="pt-BR" sz="1200" dirty="0" smtClean="0"/>
                        <a:t>1.3 GHz quad-core </a:t>
                      </a:r>
                    </a:p>
                    <a:p>
                      <a:pPr algn="ctr"/>
                      <a:r>
                        <a:rPr lang="pt-BR" sz="1200" dirty="0" smtClean="0"/>
                        <a:t>ARM Cortex-A7</a:t>
                      </a:r>
                      <a:endParaRPr lang="en-US" sz="1200" dirty="0"/>
                    </a:p>
                  </a:txBody>
                  <a:tcPr marL="88022" marR="88022" marT="44011" marB="44011"/>
                </a:tc>
                <a:tc>
                  <a:txBody>
                    <a:bodyPr/>
                    <a:lstStyle/>
                    <a:p>
                      <a:pPr algn="ctr"/>
                      <a:r>
                        <a:rPr lang="en-US" sz="1200" b="0" i="0" kern="1200" dirty="0" smtClean="0">
                          <a:solidFill>
                            <a:schemeClr val="dk1"/>
                          </a:solidFill>
                          <a:latin typeface="+mn-lt"/>
                          <a:ea typeface="+mn-ea"/>
                          <a:cs typeface="+mn-cs"/>
                        </a:rPr>
                        <a:t>32-bit dual-channel 933 MHz LPDDR3e (14.9 GB/sec)</a:t>
                      </a:r>
                      <a:endParaRPr lang="en-US" sz="1200" dirty="0"/>
                    </a:p>
                  </a:txBody>
                  <a:tcPr marL="88022" marR="88022" marT="44011" marB="44011"/>
                </a:tc>
              </a:tr>
            </a:tbl>
          </a:graphicData>
        </a:graphic>
      </p:graphicFrame>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5715000"/>
            <a:ext cx="872995" cy="708667"/>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Processamento big.LITTLE</a:t>
            </a:r>
            <a:endParaRPr lang="en-US" dirty="0"/>
          </a:p>
        </p:txBody>
      </p:sp>
      <p:sp>
        <p:nvSpPr>
          <p:cNvPr id="5" name="Rectangle 4"/>
          <p:cNvSpPr/>
          <p:nvPr/>
        </p:nvSpPr>
        <p:spPr>
          <a:xfrm>
            <a:off x="381000" y="1600200"/>
            <a:ext cx="4724400" cy="3170099"/>
          </a:xfrm>
          <a:prstGeom prst="rect">
            <a:avLst/>
          </a:prstGeom>
        </p:spPr>
        <p:txBody>
          <a:bodyPr wrap="square">
            <a:spAutoFit/>
          </a:bodyPr>
          <a:lstStyle/>
          <a:p>
            <a:pPr algn="just"/>
            <a:r>
              <a:rPr lang="pt-PT" sz="2000" dirty="0" smtClean="0"/>
              <a:t>	Processamento </a:t>
            </a:r>
            <a:r>
              <a:rPr lang="pt-PT" sz="2000" dirty="0"/>
              <a:t>ARM big.LITTLE é uma tecnologia de poupança de energia , onde os mais altos CPUs ARM desempenho são combinadas com as CPUs ARM mais eficientes em um subsistema processador combinados para oferecer maior desempenho com menor energia do que os sistemas atuais best- in-class .</a:t>
            </a:r>
            <a:endParaRPr lang="en-US" sz="2000" dirty="0"/>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5715000"/>
            <a:ext cx="872995" cy="708667"/>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agar\Desktop\Screen Shot 2011-10-19 at 12.30.45 PM.png"/>
          <p:cNvPicPr>
            <a:picLocks noGrp="1" noChangeAspect="1" noChangeArrowheads="1"/>
          </p:cNvPicPr>
          <p:nvPr>
            <p:ph sz="quarter" idx="1"/>
          </p:nvPr>
        </p:nvPicPr>
        <p:blipFill>
          <a:blip r:embed="rId2"/>
          <a:srcRect/>
          <a:stretch>
            <a:fillRect/>
          </a:stretch>
        </p:blipFill>
        <p:spPr bwMode="auto">
          <a:xfrm>
            <a:off x="248400" y="228600"/>
            <a:ext cx="8667000" cy="6172200"/>
          </a:xfrm>
          <a:prstGeom prst="rect">
            <a:avLst/>
          </a:prstGeom>
          <a:noFill/>
        </p:spPr>
      </p:pic>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1" y="5715000"/>
            <a:ext cx="762000" cy="618565"/>
          </a:xfrm>
          <a:prstGeom prst="rect">
            <a:avLst/>
          </a:prstGeom>
          <a:noFill/>
          <a:ln>
            <a:noFill/>
          </a:ln>
        </p:spPr>
      </p:pic>
    </p:spTree>
  </p:cSld>
  <p:clrMapOvr>
    <a:masterClrMapping/>
  </p:clrMapOvr>
  <p:transition>
    <p:wheel spokes="8"/>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Exynos</a:t>
            </a:r>
            <a:r>
              <a:rPr lang="en-US" dirty="0" smtClean="0"/>
              <a:t> 6</a:t>
            </a:r>
            <a:endParaRPr lang="en-US" dirty="0"/>
          </a:p>
        </p:txBody>
      </p:sp>
      <p:sp>
        <p:nvSpPr>
          <p:cNvPr id="3" name="Content Placeholder 2"/>
          <p:cNvSpPr>
            <a:spLocks noGrp="1"/>
          </p:cNvSpPr>
          <p:nvPr>
            <p:ph sz="quarter" idx="1"/>
          </p:nvPr>
        </p:nvSpPr>
        <p:spPr/>
        <p:txBody>
          <a:bodyPr/>
          <a:lstStyle/>
          <a:p>
            <a:r>
              <a:rPr lang="pt-PT" dirty="0"/>
              <a:t>ARM Cortex- A53 / A57 </a:t>
            </a:r>
            <a:endParaRPr lang="pt-PT" dirty="0" smtClean="0"/>
          </a:p>
          <a:p>
            <a:r>
              <a:rPr lang="pt-PT" dirty="0" smtClean="0"/>
              <a:t>14 </a:t>
            </a:r>
            <a:r>
              <a:rPr lang="pt-PT" dirty="0"/>
              <a:t>nm tecnologia </a:t>
            </a:r>
            <a:endParaRPr lang="pt-PT" dirty="0" smtClean="0"/>
          </a:p>
          <a:p>
            <a:r>
              <a:rPr lang="pt-PT" dirty="0" smtClean="0"/>
              <a:t>Arquitetura </a:t>
            </a:r>
            <a:r>
              <a:rPr lang="pt-PT" dirty="0"/>
              <a:t>de 64 </a:t>
            </a:r>
            <a:r>
              <a:rPr lang="pt-PT" dirty="0" smtClean="0"/>
              <a:t>bits</a:t>
            </a:r>
          </a:p>
          <a:p>
            <a:r>
              <a:rPr lang="pt-PT" dirty="0" smtClean="0"/>
              <a:t>Metade </a:t>
            </a:r>
            <a:r>
              <a:rPr lang="pt-PT" dirty="0"/>
              <a:t>consumo de energia , em comparação com 5 Exynos</a:t>
            </a:r>
            <a:endParaRPr lang="en-US"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5715000"/>
            <a:ext cx="872995" cy="708667"/>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Aplicação</a:t>
            </a:r>
            <a:endParaRPr lang="en-US" dirty="0"/>
          </a:p>
        </p:txBody>
      </p:sp>
      <p:sp>
        <p:nvSpPr>
          <p:cNvPr id="3" name="Content Placeholder 2"/>
          <p:cNvSpPr>
            <a:spLocks noGrp="1"/>
          </p:cNvSpPr>
          <p:nvPr>
            <p:ph sz="quarter" idx="1"/>
          </p:nvPr>
        </p:nvSpPr>
        <p:spPr/>
        <p:txBody>
          <a:bodyPr/>
          <a:lstStyle/>
          <a:p>
            <a:r>
              <a:rPr lang="pt-PT" dirty="0"/>
              <a:t>Desempenho gráfico sem comprometer o consumo de energia </a:t>
            </a:r>
            <a:endParaRPr lang="pt-PT" dirty="0" smtClean="0"/>
          </a:p>
          <a:p>
            <a:r>
              <a:rPr lang="pt-PT" dirty="0" smtClean="0"/>
              <a:t>Low </a:t>
            </a:r>
            <a:r>
              <a:rPr lang="pt-PT" dirty="0"/>
              <a:t>Power </a:t>
            </a:r>
            <a:r>
              <a:rPr lang="pt-PT" dirty="0" smtClean="0"/>
              <a:t>Multitasking </a:t>
            </a:r>
          </a:p>
          <a:p>
            <a:r>
              <a:rPr lang="pt-PT" dirty="0" smtClean="0"/>
              <a:t>WQXGA </a:t>
            </a:r>
            <a:r>
              <a:rPr lang="pt-PT" dirty="0"/>
              <a:t>exibição em dispositivos móveis </a:t>
            </a:r>
            <a:endParaRPr lang="pt-PT" dirty="0" smtClean="0"/>
          </a:p>
          <a:p>
            <a:r>
              <a:rPr lang="pt-PT" dirty="0" smtClean="0"/>
              <a:t>Experiência </a:t>
            </a:r>
            <a:r>
              <a:rPr lang="pt-PT" dirty="0"/>
              <a:t>incrível para jogos 3D </a:t>
            </a:r>
            <a:endParaRPr lang="pt-PT" dirty="0" smtClean="0"/>
          </a:p>
          <a:p>
            <a:r>
              <a:rPr lang="pt-PT" dirty="0" smtClean="0"/>
              <a:t>E </a:t>
            </a:r>
            <a:r>
              <a:rPr lang="pt-PT" dirty="0"/>
              <a:t>muito mais</a:t>
            </a:r>
            <a:endParaRPr lang="en-US" dirty="0" smtClean="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5715000"/>
            <a:ext cx="872995" cy="708667"/>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66800" y="304800"/>
            <a:ext cx="7086600" cy="5137785"/>
          </a:xfr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5715000"/>
            <a:ext cx="872995" cy="708667"/>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7470775" cy="1143000"/>
          </a:xfrm>
        </p:spPr>
        <p:txBody>
          <a:bodyPr/>
          <a:lstStyle/>
          <a:p>
            <a:r>
              <a:rPr lang="en-US" sz="3200" b="1" dirty="0" err="1" smtClean="0">
                <a:latin typeface="Times New Roman" panose="02020603050405020304" pitchFamily="18" charset="0"/>
                <a:cs typeface="Times New Roman" panose="02020603050405020304" pitchFamily="18" charset="0"/>
              </a:rPr>
              <a:t>Consulmo</a:t>
            </a:r>
            <a:r>
              <a:rPr lang="en-US" sz="3200" b="1" dirty="0" smtClean="0">
                <a:latin typeface="Times New Roman" panose="02020603050405020304" pitchFamily="18" charset="0"/>
                <a:cs typeface="Times New Roman" panose="02020603050405020304" pitchFamily="18" charset="0"/>
              </a:rPr>
              <a:t> de </a:t>
            </a:r>
            <a:r>
              <a:rPr lang="en-US" sz="3200" b="1" dirty="0" err="1" smtClean="0">
                <a:latin typeface="Times New Roman" panose="02020603050405020304" pitchFamily="18" charset="0"/>
                <a:cs typeface="Times New Roman" panose="02020603050405020304" pitchFamily="18" charset="0"/>
              </a:rPr>
              <a:t>Eletrônicos</a:t>
            </a: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endParaRPr lang="en-US" sz="3200" b="1" dirty="0" smtClean="0">
              <a:latin typeface="Times New Roman" panose="02020603050405020304" pitchFamily="18" charset="0"/>
              <a:cs typeface="Times New Roman" panose="02020603050405020304" pitchFamily="18" charset="0"/>
            </a:endParaRPr>
          </a:p>
        </p:txBody>
      </p:sp>
      <p:pic>
        <p:nvPicPr>
          <p:cNvPr id="3" name="Picture 2" descr="cam.jpg"/>
          <p:cNvPicPr>
            <a:picLocks noChangeAspect="1"/>
          </p:cNvPicPr>
          <p:nvPr/>
        </p:nvPicPr>
        <p:blipFill>
          <a:blip r:embed="rId2"/>
          <a:stretch>
            <a:fillRect/>
          </a:stretch>
        </p:blipFill>
        <p:spPr>
          <a:xfrm>
            <a:off x="2286000" y="4267200"/>
            <a:ext cx="2143125" cy="2143125"/>
          </a:xfrm>
          <a:prstGeom prst="rect">
            <a:avLst/>
          </a:prstGeom>
          <a:ln>
            <a:noFill/>
          </a:ln>
          <a:effectLst>
            <a:softEdge rad="112500"/>
          </a:effectLst>
        </p:spPr>
      </p:pic>
      <p:pic>
        <p:nvPicPr>
          <p:cNvPr id="4" name="Picture 3" descr="fridge.jpg"/>
          <p:cNvPicPr>
            <a:picLocks noChangeAspect="1"/>
          </p:cNvPicPr>
          <p:nvPr/>
        </p:nvPicPr>
        <p:blipFill>
          <a:blip r:embed="rId3"/>
          <a:stretch>
            <a:fillRect/>
          </a:stretch>
        </p:blipFill>
        <p:spPr>
          <a:xfrm>
            <a:off x="2590800" y="1143000"/>
            <a:ext cx="1600200" cy="2857500"/>
          </a:xfrm>
          <a:prstGeom prst="rect">
            <a:avLst/>
          </a:prstGeom>
          <a:ln>
            <a:noFill/>
          </a:ln>
          <a:effectLst>
            <a:softEdge rad="112500"/>
          </a:effectLst>
        </p:spPr>
      </p:pic>
      <p:pic>
        <p:nvPicPr>
          <p:cNvPr id="5" name="Picture 4" descr="images.jpg"/>
          <p:cNvPicPr>
            <a:picLocks noChangeAspect="1"/>
          </p:cNvPicPr>
          <p:nvPr/>
        </p:nvPicPr>
        <p:blipFill>
          <a:blip r:embed="rId4"/>
          <a:stretch>
            <a:fillRect/>
          </a:stretch>
        </p:blipFill>
        <p:spPr>
          <a:xfrm>
            <a:off x="0" y="1143000"/>
            <a:ext cx="2619375" cy="1743075"/>
          </a:xfrm>
          <a:prstGeom prst="rect">
            <a:avLst/>
          </a:prstGeom>
          <a:ln>
            <a:noFill/>
          </a:ln>
          <a:effectLst>
            <a:softEdge rad="112500"/>
          </a:effectLst>
        </p:spPr>
      </p:pic>
      <p:pic>
        <p:nvPicPr>
          <p:cNvPr id="6" name="Picture 5" descr="tv.jpg"/>
          <p:cNvPicPr>
            <a:picLocks noChangeAspect="1"/>
          </p:cNvPicPr>
          <p:nvPr/>
        </p:nvPicPr>
        <p:blipFill>
          <a:blip r:embed="rId5"/>
          <a:stretch>
            <a:fillRect/>
          </a:stretch>
        </p:blipFill>
        <p:spPr>
          <a:xfrm>
            <a:off x="152400" y="3124200"/>
            <a:ext cx="2143125" cy="2143125"/>
          </a:xfrm>
          <a:prstGeom prst="rect">
            <a:avLst/>
          </a:prstGeom>
          <a:ln>
            <a:noFill/>
          </a:ln>
          <a:effectLst>
            <a:softEdge rad="112500"/>
          </a:effectLst>
        </p:spPr>
      </p:pic>
      <p:pic>
        <p:nvPicPr>
          <p:cNvPr id="7" name="Picture 6" descr="semi.jpg"/>
          <p:cNvPicPr>
            <a:picLocks noChangeAspect="1"/>
          </p:cNvPicPr>
          <p:nvPr/>
        </p:nvPicPr>
        <p:blipFill>
          <a:blip r:embed="rId6"/>
          <a:stretch>
            <a:fillRect/>
          </a:stretch>
        </p:blipFill>
        <p:spPr>
          <a:xfrm>
            <a:off x="5105400" y="3657600"/>
            <a:ext cx="2552700" cy="1790700"/>
          </a:xfrm>
          <a:prstGeom prst="rect">
            <a:avLst/>
          </a:prstGeom>
          <a:ln>
            <a:noFill/>
          </a:ln>
          <a:effectLst>
            <a:softEdge rad="112500"/>
          </a:effectLst>
        </p:spPr>
      </p:pic>
      <p:pic>
        <p:nvPicPr>
          <p:cNvPr id="8" name="Picture 7" descr="semihdd.jpg"/>
          <p:cNvPicPr>
            <a:picLocks noChangeAspect="1"/>
          </p:cNvPicPr>
          <p:nvPr/>
        </p:nvPicPr>
        <p:blipFill>
          <a:blip r:embed="rId7"/>
          <a:stretch>
            <a:fillRect/>
          </a:stretch>
        </p:blipFill>
        <p:spPr>
          <a:xfrm>
            <a:off x="7000875" y="4724400"/>
            <a:ext cx="2143125" cy="2133600"/>
          </a:xfrm>
          <a:prstGeom prst="rect">
            <a:avLst/>
          </a:prstGeom>
          <a:ln>
            <a:noFill/>
          </a:ln>
          <a:effectLst>
            <a:softEdge rad="112500"/>
          </a:effectLst>
        </p:spPr>
      </p:pic>
      <p:pic>
        <p:nvPicPr>
          <p:cNvPr id="10" name="Imagem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600" y="5715000"/>
            <a:ext cx="872995" cy="708667"/>
          </a:xfrm>
          <a:prstGeom prst="rect">
            <a:avLst/>
          </a:prstGeom>
          <a:noFill/>
          <a:ln>
            <a:noFill/>
          </a:ln>
        </p:spPr>
      </p:pic>
    </p:spTree>
    <p:extLst>
      <p:ext uri="{BB962C8B-B14F-4D97-AF65-F5344CB8AC3E}">
        <p14:creationId xmlns:p14="http://schemas.microsoft.com/office/powerpoint/2010/main" val="1358430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7470775" cy="1143000"/>
          </a:xfrm>
        </p:spPr>
        <p:txBody>
          <a:bodyPr/>
          <a:lstStyle/>
          <a:p>
            <a:pPr algn="ct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Telecomunicação</a:t>
            </a:r>
            <a:endParaRPr lang="en-US" sz="3200" b="1" dirty="0" smtClean="0">
              <a:latin typeface="Times New Roman" panose="02020603050405020304" pitchFamily="18" charset="0"/>
              <a:cs typeface="Times New Roman" panose="02020603050405020304" pitchFamily="18" charset="0"/>
            </a:endParaRPr>
          </a:p>
        </p:txBody>
      </p:sp>
      <p:pic>
        <p:nvPicPr>
          <p:cNvPr id="5" name="Picture 4" descr="mob.jpg"/>
          <p:cNvPicPr>
            <a:picLocks noChangeAspect="1"/>
          </p:cNvPicPr>
          <p:nvPr/>
        </p:nvPicPr>
        <p:blipFill>
          <a:blip r:embed="rId2"/>
          <a:stretch>
            <a:fillRect/>
          </a:stretch>
        </p:blipFill>
        <p:spPr>
          <a:xfrm>
            <a:off x="228600" y="1524000"/>
            <a:ext cx="3812228" cy="2209800"/>
          </a:xfrm>
          <a:prstGeom prst="rect">
            <a:avLst/>
          </a:prstGeom>
          <a:ln>
            <a:noFill/>
          </a:ln>
          <a:effectLst>
            <a:softEdge rad="112500"/>
          </a:effectLst>
        </p:spPr>
      </p:pic>
      <p:pic>
        <p:nvPicPr>
          <p:cNvPr id="6" name="Picture 5" descr="monte.jpg"/>
          <p:cNvPicPr>
            <a:picLocks noChangeAspect="1"/>
          </p:cNvPicPr>
          <p:nvPr/>
        </p:nvPicPr>
        <p:blipFill>
          <a:blip r:embed="rId3"/>
          <a:stretch>
            <a:fillRect/>
          </a:stretch>
        </p:blipFill>
        <p:spPr>
          <a:xfrm>
            <a:off x="4038600" y="3733800"/>
            <a:ext cx="3876782" cy="2438400"/>
          </a:xfrm>
          <a:prstGeom prst="rect">
            <a:avLst/>
          </a:prstGeom>
          <a:ln>
            <a:noFill/>
          </a:ln>
          <a:effectLst>
            <a:softEdge rad="112500"/>
          </a:effectLst>
        </p:spPr>
      </p:pic>
      <p:pic>
        <p:nvPicPr>
          <p:cNvPr id="7" name="Imagem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5715000"/>
            <a:ext cx="872995" cy="708667"/>
          </a:xfrm>
          <a:prstGeom prst="rect">
            <a:avLst/>
          </a:prstGeom>
          <a:noFill/>
          <a:ln>
            <a:noFill/>
          </a:ln>
        </p:spPr>
      </p:pic>
    </p:spTree>
    <p:extLst>
      <p:ext uri="{BB962C8B-B14F-4D97-AF65-F5344CB8AC3E}">
        <p14:creationId xmlns:p14="http://schemas.microsoft.com/office/powerpoint/2010/main" val="3452768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70775" cy="1143000"/>
          </a:xfrm>
        </p:spPr>
        <p:txBody>
          <a:bodyPr>
            <a:normAutofit fontScale="90000"/>
          </a:bodyPr>
          <a:lstStyle/>
          <a:p>
            <a:pPr algn="ctr" fontAlgn="auto">
              <a:spcAft>
                <a:spcPts val="0"/>
              </a:spcAft>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19459" name="TextBox 4"/>
          <p:cNvSpPr txBox="1">
            <a:spLocks noChangeArrowheads="1"/>
          </p:cNvSpPr>
          <p:nvPr/>
        </p:nvSpPr>
        <p:spPr bwMode="auto">
          <a:xfrm>
            <a:off x="533400" y="144244"/>
            <a:ext cx="7467600" cy="557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pt-PT" sz="2000" dirty="0">
                <a:latin typeface="Times New Roman" panose="02020603050405020304" pitchFamily="18" charset="0"/>
                <a:cs typeface="Times New Roman" panose="02020603050405020304" pitchFamily="18" charset="0"/>
              </a:rPr>
              <a:t>Em 2005, a Samsung ultrapassou a Sony pela primeira vez para se tornar o maior e eletrônicos de consumo mais populares marca do </a:t>
            </a:r>
            <a:r>
              <a:rPr lang="pt-PT" sz="2000" dirty="0" smtClean="0">
                <a:latin typeface="Times New Roman" panose="02020603050405020304" pitchFamily="18" charset="0"/>
                <a:cs typeface="Times New Roman" panose="02020603050405020304" pitchFamily="18" charset="0"/>
              </a:rPr>
              <a:t>mundo</a:t>
            </a:r>
          </a:p>
          <a:p>
            <a:pPr>
              <a:buFont typeface="Wingdings" panose="05000000000000000000" pitchFamily="2" charset="2"/>
              <a:buChar char="Ø"/>
            </a:pPr>
            <a:endParaRPr lang="pt-PT"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pt-PT" sz="2000" dirty="0">
                <a:latin typeface="Times New Roman" panose="02020603050405020304" pitchFamily="18" charset="0"/>
                <a:cs typeface="Times New Roman" panose="02020603050405020304" pitchFamily="18" charset="0"/>
              </a:rPr>
              <a:t>Em 2007, a divisão de celulares da Samsung Electronics superou a Motorola, tornando-o o mundo a segunda maior fabricante de celulares </a:t>
            </a:r>
            <a:r>
              <a:rPr lang="pt-PT"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pt-PT" sz="2000" dirty="0">
                <a:latin typeface="Times New Roman" panose="02020603050405020304" pitchFamily="18" charset="0"/>
                <a:cs typeface="Times New Roman" panose="02020603050405020304" pitchFamily="18" charset="0"/>
              </a:rPr>
              <a:t>Em 2007, a Brand Finance classificou SAMSUNG como a marca número 1 global em eletrônicos </a:t>
            </a:r>
            <a:r>
              <a:rPr lang="pt-PT"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pt-PT" sz="2000" dirty="0">
                <a:latin typeface="Times New Roman" panose="02020603050405020304" pitchFamily="18" charset="0"/>
                <a:cs typeface="Times New Roman" panose="02020603050405020304" pitchFamily="18" charset="0"/>
              </a:rPr>
              <a:t>Em 2009, a Samsung ultrapassou a Siemens ea Hewlett- Packard para tomar o local No.1 como a maior empresa de tecnologia do mundo </a:t>
            </a:r>
            <a:endParaRPr lang="pt-PT"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pt-PT" sz="2000" dirty="0">
                <a:latin typeface="Times New Roman" panose="02020603050405020304" pitchFamily="18" charset="0"/>
                <a:cs typeface="Times New Roman" panose="02020603050405020304" pitchFamily="18" charset="0"/>
              </a:rPr>
              <a:t>Em maio de 2010 que classificou 13 dos 28 principais fabricantes de eletrônicos .</a:t>
            </a:r>
            <a:endParaRPr lang="en-US"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5715000"/>
            <a:ext cx="872995" cy="708667"/>
          </a:xfrm>
          <a:prstGeom prst="rect">
            <a:avLst/>
          </a:prstGeom>
          <a:noFill/>
          <a:ln>
            <a:noFill/>
          </a:ln>
        </p:spPr>
      </p:pic>
    </p:spTree>
    <p:extLst>
      <p:ext uri="{BB962C8B-B14F-4D97-AF65-F5344CB8AC3E}">
        <p14:creationId xmlns:p14="http://schemas.microsoft.com/office/powerpoint/2010/main" val="261513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lstStyle/>
          <a:p>
            <a:r>
              <a:rPr lang="pt-PT" dirty="0"/>
              <a:t>Arquitetura </a:t>
            </a:r>
            <a:r>
              <a:rPr lang="pt-PT" dirty="0" smtClean="0"/>
              <a:t>produtos </a:t>
            </a:r>
          </a:p>
          <a:p>
            <a:r>
              <a:rPr lang="pt-PT" dirty="0" smtClean="0"/>
              <a:t>Processadores </a:t>
            </a:r>
            <a:r>
              <a:rPr lang="pt-PT" dirty="0"/>
              <a:t>para Aplicações </a:t>
            </a:r>
            <a:endParaRPr lang="pt-PT" dirty="0" smtClean="0"/>
          </a:p>
          <a:p>
            <a:r>
              <a:rPr lang="pt-PT" dirty="0" smtClean="0"/>
              <a:t>Família </a:t>
            </a:r>
            <a:r>
              <a:rPr lang="pt-PT" dirty="0"/>
              <a:t>Exynos </a:t>
            </a:r>
            <a:endParaRPr lang="pt-PT" dirty="0" smtClean="0"/>
          </a:p>
          <a:p>
            <a:r>
              <a:rPr lang="pt-PT" dirty="0" smtClean="0"/>
              <a:t>HKMG </a:t>
            </a:r>
            <a:r>
              <a:rPr lang="pt-PT" dirty="0"/>
              <a:t>Transistor </a:t>
            </a:r>
            <a:endParaRPr lang="pt-PT" dirty="0" smtClean="0"/>
          </a:p>
          <a:p>
            <a:r>
              <a:rPr lang="pt-PT" dirty="0" smtClean="0"/>
              <a:t>Processamento </a:t>
            </a:r>
            <a:r>
              <a:rPr lang="pt-PT" dirty="0"/>
              <a:t>big.LITTLE aplicação</a:t>
            </a:r>
            <a:endParaRPr lang="en-US"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5715000"/>
            <a:ext cx="872995" cy="708667"/>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5715000"/>
            <a:ext cx="872995" cy="708667"/>
          </a:xfrm>
          <a:prstGeom prst="rect">
            <a:avLst/>
          </a:prstGeom>
          <a:noFill/>
          <a:ln>
            <a:noFill/>
          </a:ln>
        </p:spPr>
      </p:pic>
      <p:sp>
        <p:nvSpPr>
          <p:cNvPr id="2" name="Rounded Rectangle 1"/>
          <p:cNvSpPr/>
          <p:nvPr/>
        </p:nvSpPr>
        <p:spPr>
          <a:xfrm>
            <a:off x="2971800" y="2819400"/>
            <a:ext cx="3429000" cy="1447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t>Arquitetura e</a:t>
            </a:r>
            <a:r>
              <a:rPr lang="pt-PT" sz="4400" dirty="0" smtClean="0"/>
              <a:t> produtos</a:t>
            </a:r>
            <a:endParaRPr lang="en-US" sz="4400" dirty="0"/>
          </a:p>
        </p:txBody>
      </p:sp>
      <p:sp>
        <p:nvSpPr>
          <p:cNvPr id="3" name="Oval 2"/>
          <p:cNvSpPr/>
          <p:nvPr/>
        </p:nvSpPr>
        <p:spPr>
          <a:xfrm>
            <a:off x="5638800" y="5334000"/>
            <a:ext cx="32766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t>Processadores para Aplicações</a:t>
            </a:r>
            <a:endParaRPr lang="en-US" sz="2800" dirty="0"/>
          </a:p>
        </p:txBody>
      </p:sp>
      <p:sp>
        <p:nvSpPr>
          <p:cNvPr id="4" name="Oval 3"/>
          <p:cNvSpPr/>
          <p:nvPr/>
        </p:nvSpPr>
        <p:spPr>
          <a:xfrm>
            <a:off x="381000" y="5410200"/>
            <a:ext cx="2971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DRAM</a:t>
            </a:r>
            <a:endParaRPr lang="en-US" sz="4000" dirty="0"/>
          </a:p>
        </p:txBody>
      </p:sp>
      <p:sp>
        <p:nvSpPr>
          <p:cNvPr id="5" name="Oval 4"/>
          <p:cNvSpPr/>
          <p:nvPr/>
        </p:nvSpPr>
        <p:spPr>
          <a:xfrm>
            <a:off x="381000" y="381000"/>
            <a:ext cx="3200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t>Sensores de imagem CMOS</a:t>
            </a:r>
            <a:endParaRPr lang="en-US" sz="2800" dirty="0"/>
          </a:p>
        </p:txBody>
      </p:sp>
      <p:sp>
        <p:nvSpPr>
          <p:cNvPr id="6" name="Oval 5"/>
          <p:cNvSpPr/>
          <p:nvPr/>
        </p:nvSpPr>
        <p:spPr>
          <a:xfrm>
            <a:off x="5029200" y="381000"/>
            <a:ext cx="38100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t>As soluções de memória móveis</a:t>
            </a:r>
            <a:endParaRPr lang="en-US" sz="2800" dirty="0"/>
          </a:p>
        </p:txBody>
      </p:sp>
      <p:sp>
        <p:nvSpPr>
          <p:cNvPr id="9" name="Bent-Up Arrow 8"/>
          <p:cNvSpPr/>
          <p:nvPr/>
        </p:nvSpPr>
        <p:spPr>
          <a:xfrm flipV="1">
            <a:off x="6553200" y="3581400"/>
            <a:ext cx="914400" cy="15240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ent-Up Arrow 9"/>
          <p:cNvSpPr/>
          <p:nvPr/>
        </p:nvSpPr>
        <p:spPr>
          <a:xfrm>
            <a:off x="6553200" y="1905000"/>
            <a:ext cx="914400" cy="14478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ent-Up Arrow 11"/>
          <p:cNvSpPr/>
          <p:nvPr/>
        </p:nvSpPr>
        <p:spPr>
          <a:xfrm flipH="1">
            <a:off x="1828800" y="1905000"/>
            <a:ext cx="990600" cy="1524000"/>
          </a:xfrm>
          <a:prstGeom prst="bentUpArrow">
            <a:avLst>
              <a:gd name="adj1" fmla="val 22159"/>
              <a:gd name="adj2" fmla="val 2074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ent-Up Arrow 12"/>
          <p:cNvSpPr/>
          <p:nvPr/>
        </p:nvSpPr>
        <p:spPr>
          <a:xfrm flipH="1" flipV="1">
            <a:off x="1752600" y="3581400"/>
            <a:ext cx="1066800" cy="1600200"/>
          </a:xfrm>
          <a:prstGeom prst="bentUpArrow">
            <a:avLst>
              <a:gd name="adj1" fmla="val 1932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linds(horizont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0-#ppt_w/2"/>
                                          </p:val>
                                        </p:tav>
                                        <p:tav tm="100000">
                                          <p:val>
                                            <p:strVal val="#ppt_x"/>
                                          </p:val>
                                        </p:tav>
                                      </p:tavLst>
                                    </p:anim>
                                    <p:anim calcmode="lin" valueType="num">
                                      <p:cBhvr additive="base">
                                        <p:cTn id="31"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12"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0-#ppt_w/2"/>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6"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additive="base">
                                        <p:cTn id="52" dur="500" fill="hold"/>
                                        <p:tgtEl>
                                          <p:spTgt spid="3"/>
                                        </p:tgtEl>
                                        <p:attrNameLst>
                                          <p:attrName>ppt_x</p:attrName>
                                        </p:attrNameLst>
                                      </p:cBhvr>
                                      <p:tavLst>
                                        <p:tav tm="0">
                                          <p:val>
                                            <p:strVal val="1+#ppt_w/2"/>
                                          </p:val>
                                        </p:tav>
                                        <p:tav tm="100000">
                                          <p:val>
                                            <p:strVal val="#ppt_x"/>
                                          </p:val>
                                        </p:tav>
                                      </p:tavLst>
                                    </p:anim>
                                    <p:anim calcmode="lin" valueType="num">
                                      <p:cBhvr additive="base">
                                        <p:cTn id="5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9" grpId="0" animBg="1"/>
      <p:bldP spid="10"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Processadores para Aplicações</a:t>
            </a:r>
            <a:endParaRPr lang="en-US" dirty="0"/>
          </a:p>
        </p:txBody>
      </p:sp>
      <p:sp>
        <p:nvSpPr>
          <p:cNvPr id="3" name="Content Placeholder 2"/>
          <p:cNvSpPr>
            <a:spLocks noGrp="1"/>
          </p:cNvSpPr>
          <p:nvPr>
            <p:ph sz="quarter" idx="1"/>
          </p:nvPr>
        </p:nvSpPr>
        <p:spPr/>
        <p:txBody>
          <a:bodyPr/>
          <a:lstStyle/>
          <a:p>
            <a:r>
              <a:rPr lang="en-US" dirty="0" smtClean="0"/>
              <a:t>ARM 7 series</a:t>
            </a:r>
          </a:p>
          <a:p>
            <a:r>
              <a:rPr lang="en-US" dirty="0" smtClean="0"/>
              <a:t>ARM 9 series</a:t>
            </a:r>
            <a:endParaRPr lang="en-US" dirty="0"/>
          </a:p>
          <a:p>
            <a:r>
              <a:rPr lang="en-US" dirty="0" smtClean="0"/>
              <a:t>ARM cortex series</a:t>
            </a:r>
          </a:p>
          <a:p>
            <a:pPr algn="ctr">
              <a:buNone/>
            </a:pPr>
            <a:r>
              <a:rPr lang="en-US" b="1" dirty="0" smtClean="0"/>
              <a:t>É hora de </a:t>
            </a:r>
            <a:r>
              <a:rPr lang="en-US" b="1" dirty="0" smtClean="0">
                <a:solidFill>
                  <a:srgbClr val="FF0000"/>
                </a:solidFill>
              </a:rPr>
              <a:t>ARM </a:t>
            </a:r>
            <a:r>
              <a:rPr lang="en-US" b="1" dirty="0" smtClean="0">
                <a:solidFill>
                  <a:srgbClr val="FF0000"/>
                </a:solidFill>
              </a:rPr>
              <a:t>Cortex-A50!!!</a:t>
            </a:r>
          </a:p>
          <a:p>
            <a:pPr>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1" dur="500"/>
                                        <p:tgtEl>
                                          <p:spTgt spid="3">
                                            <p:txEl>
                                              <p:pRg st="1" end="1"/>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7" dur="500"/>
                                        <p:tgtEl>
                                          <p:spTgt spid="3">
                                            <p:txEl>
                                              <p:pRg st="2" end="2"/>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Exynos</a:t>
            </a:r>
            <a:r>
              <a:rPr lang="en-US" dirty="0" smtClean="0"/>
              <a:t> 5</a:t>
            </a:r>
            <a:endParaRPr lang="en-US" dirty="0"/>
          </a:p>
        </p:txBody>
      </p:sp>
      <p:pic>
        <p:nvPicPr>
          <p:cNvPr id="1026" name="Picture 2"/>
          <p:cNvPicPr>
            <a:picLocks noGrp="1" noChangeAspect="1" noChangeArrowheads="1"/>
          </p:cNvPicPr>
          <p:nvPr>
            <p:ph sz="quarter" idx="1"/>
          </p:nvPr>
        </p:nvPicPr>
        <p:blipFill>
          <a:blip r:embed="rId2"/>
          <a:stretch>
            <a:fillRect/>
          </a:stretch>
        </p:blipFill>
        <p:spPr bwMode="auto">
          <a:xfrm>
            <a:off x="1847850" y="2589212"/>
            <a:ext cx="4686300" cy="2895600"/>
          </a:xfrm>
          <a:prstGeom prst="rect">
            <a:avLst/>
          </a:prstGeom>
          <a:noFill/>
          <a:ln w="9525">
            <a:noFill/>
            <a:miter lim="800000"/>
            <a:headEnd/>
            <a:tailEnd/>
          </a:ln>
          <a:effectLst/>
        </p:spPr>
      </p:pic>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5715000"/>
            <a:ext cx="872995" cy="708667"/>
          </a:xfrm>
          <a:prstGeom prst="rect">
            <a:avLst/>
          </a:prstGeom>
          <a:noFill/>
          <a:ln>
            <a:noFill/>
          </a:ln>
        </p:spPr>
      </p:pic>
    </p:spTree>
  </p:cSld>
  <p:clrMapOvr>
    <a:masterClrMapping/>
  </p:clrMapOvr>
  <p:transition>
    <p:newsfla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633</TotalTime>
  <Words>406</Words>
  <Application>Microsoft Office PowerPoint</Application>
  <PresentationFormat>Apresentação na tela (4:3)</PresentationFormat>
  <Paragraphs>103</Paragraphs>
  <Slides>18</Slides>
  <Notes>0</Notes>
  <HiddenSlides>0</HiddenSlides>
  <MMClips>0</MMClips>
  <ScaleCrop>false</ScaleCrop>
  <HeadingPairs>
    <vt:vector size="4" baseType="variant">
      <vt:variant>
        <vt:lpstr>Tema</vt:lpstr>
      </vt:variant>
      <vt:variant>
        <vt:i4>1</vt:i4>
      </vt:variant>
      <vt:variant>
        <vt:lpstr>Títulos de slides</vt:lpstr>
      </vt:variant>
      <vt:variant>
        <vt:i4>18</vt:i4>
      </vt:variant>
    </vt:vector>
  </HeadingPairs>
  <TitlesOfParts>
    <vt:vector size="19" baseType="lpstr">
      <vt:lpstr>Balcão Envidraçado</vt:lpstr>
      <vt:lpstr>Apresentação do PowerPoint</vt:lpstr>
      <vt:lpstr>Apresentação do PowerPoint</vt:lpstr>
      <vt:lpstr>Consulmo de Eletrônicos </vt:lpstr>
      <vt:lpstr>       Telecomunicação</vt:lpstr>
      <vt:lpstr>       </vt:lpstr>
      <vt:lpstr>Outline</vt:lpstr>
      <vt:lpstr>Apresentação do PowerPoint</vt:lpstr>
      <vt:lpstr>Processadores para Aplicações</vt:lpstr>
      <vt:lpstr>Exynos 5</vt:lpstr>
      <vt:lpstr>Exynos 5 (ARM Cortex-A15)</vt:lpstr>
      <vt:lpstr>Low Power constrains in Existing Technology (Tunneling Effect)</vt:lpstr>
      <vt:lpstr>High K Metal Gate Transistors</vt:lpstr>
      <vt:lpstr>família Exynos</vt:lpstr>
      <vt:lpstr>Ficha Familiares Exynos .</vt:lpstr>
      <vt:lpstr>Processamento big.LITTLE</vt:lpstr>
      <vt:lpstr>Apresentação do PowerPoint</vt:lpstr>
      <vt:lpstr>Exynos 6</vt:lpstr>
      <vt:lpstr>Aplicação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Samsung</dc:title>
  <dc:creator>Sagar</dc:creator>
  <cp:lastModifiedBy>Raone Cavalcante</cp:lastModifiedBy>
  <cp:revision>139</cp:revision>
  <dcterms:created xsi:type="dcterms:W3CDTF">2013-09-21T17:06:33Z</dcterms:created>
  <dcterms:modified xsi:type="dcterms:W3CDTF">2015-09-30T16:53:47Z</dcterms:modified>
</cp:coreProperties>
</file>