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71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5.wmf"/><Relationship Id="rId7" Type="http://schemas.openxmlformats.org/officeDocument/2006/relationships/image" Target="../media/image15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4A10-552B-40C1-BD4F-5AF8CDFCD470}" type="datetimeFigureOut">
              <a:rPr lang="pt-BR" smtClean="0"/>
              <a:pPr/>
              <a:t>20/08/2014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51435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UM POUCO DE HISTÓRIA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Foi o francês Charles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Augustim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de Coulomb quem formulou, em 1785, a lei matemática que rege as interações entre partículas eletrizadas. 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Usando o modelo newtoniano, ele estabeleceu que a interação eletrostática entre essas partículas manifestava-se por meio de forças de atração e repulsão, dependendo dos sinais das cargas.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5857884" y="1785926"/>
            <a:ext cx="3033712" cy="3816350"/>
            <a:chOff x="5795963" y="2811463"/>
            <a:chExt cx="3033712" cy="3816350"/>
          </a:xfrm>
        </p:grpSpPr>
        <p:sp>
          <p:nvSpPr>
            <p:cNvPr id="9" name="Retângulo 19"/>
            <p:cNvSpPr>
              <a:spLocks noChangeArrowheads="1"/>
            </p:cNvSpPr>
            <p:nvPr/>
          </p:nvSpPr>
          <p:spPr bwMode="auto">
            <a:xfrm>
              <a:off x="5795963" y="6381750"/>
              <a:ext cx="24257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000"/>
                <a:t>Imagem: </a:t>
              </a:r>
              <a:r>
                <a:rPr lang="en-US" sz="1000"/>
                <a:t>ArtMechanic / domínio público</a:t>
              </a:r>
              <a:endParaRPr lang="pt-BR" sz="1000"/>
            </a:p>
          </p:txBody>
        </p:sp>
        <p:pic>
          <p:nvPicPr>
            <p:cNvPr id="10" name="Picture 8" descr="File:Coulomb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5963" y="2811463"/>
              <a:ext cx="3033712" cy="3570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5720" y="1142984"/>
            <a:ext cx="8715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Constante da Proporcionalidade (K)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Como o meio considerado é o vácuo, nesse dielétrico temos, no SI:</a:t>
            </a:r>
          </a:p>
        </p:txBody>
      </p:sp>
      <p:sp>
        <p:nvSpPr>
          <p:cNvPr id="6" name="Seta em curva para a direita 33"/>
          <p:cNvSpPr/>
          <p:nvPr/>
        </p:nvSpPr>
        <p:spPr>
          <a:xfrm>
            <a:off x="1285852" y="4429132"/>
            <a:ext cx="865188" cy="17145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285984" y="5643578"/>
          <a:ext cx="4062413" cy="642938"/>
        </p:xfrm>
        <a:graphic>
          <a:graphicData uri="http://schemas.openxmlformats.org/presentationml/2006/ole">
            <p:oleObj spid="_x0000_s21507" name="Equation" r:id="rId3" imgW="3343320" imgH="4442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214546" y="2643182"/>
          <a:ext cx="4248150" cy="727075"/>
        </p:xfrm>
        <a:graphic>
          <a:graphicData uri="http://schemas.openxmlformats.org/presentationml/2006/ole">
            <p:oleObj spid="_x0000_s21508" name="Equation" r:id="rId4" imgW="2072160" imgH="266400" progId="Equation.3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571736" y="4143380"/>
          <a:ext cx="3411538" cy="952500"/>
        </p:xfrm>
        <a:graphic>
          <a:graphicData uri="http://schemas.openxmlformats.org/presentationml/2006/ole">
            <p:oleObj spid="_x0000_s21509" name="Equation" r:id="rId5" imgW="2199240" imgH="507600" progId="Equation.3">
              <p:embed/>
            </p:oleObj>
          </a:graphicData>
        </a:graphic>
      </p:graphicFrame>
      <p:sp>
        <p:nvSpPr>
          <p:cNvPr id="12" name="Seta para baixo 11"/>
          <p:cNvSpPr/>
          <p:nvPr/>
        </p:nvSpPr>
        <p:spPr>
          <a:xfrm>
            <a:off x="4071934" y="3429000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em curva para a esquerda 12"/>
          <p:cNvSpPr/>
          <p:nvPr/>
        </p:nvSpPr>
        <p:spPr>
          <a:xfrm>
            <a:off x="6429388" y="4572008"/>
            <a:ext cx="857256" cy="157163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Object 25"/>
          <p:cNvGraphicFramePr>
            <a:graphicFrameLocks noChangeAspect="1"/>
          </p:cNvGraphicFramePr>
          <p:nvPr/>
        </p:nvGraphicFramePr>
        <p:xfrm>
          <a:off x="571472" y="1928802"/>
          <a:ext cx="3279775" cy="1455737"/>
        </p:xfrm>
        <a:graphic>
          <a:graphicData uri="http://schemas.openxmlformats.org/presentationml/2006/ole">
            <p:oleObj spid="_x0000_s22530" name="Equação" r:id="rId3" imgW="939800" imgH="419100" progId="Equation.3">
              <p:embed/>
            </p:oleObj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9124" y="2000240"/>
            <a:ext cx="450059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Onde: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F = força elétrica (N)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Q1 e Q2 = são as cargas elétricas puntiformes (C)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 = distância entre as cargas (m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K= é a constante eletrostática do meio (Nm2/C2) 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endParaRPr lang="pt-BR" sz="2000" b="1" dirty="0"/>
          </a:p>
        </p:txBody>
      </p:sp>
      <p:graphicFrame>
        <p:nvGraphicFramePr>
          <p:cNvPr id="33" name="Object 17"/>
          <p:cNvGraphicFramePr>
            <a:graphicFrameLocks noChangeAspect="1"/>
          </p:cNvGraphicFramePr>
          <p:nvPr/>
        </p:nvGraphicFramePr>
        <p:xfrm>
          <a:off x="1071538" y="5715016"/>
          <a:ext cx="4062413" cy="642937"/>
        </p:xfrm>
        <a:graphic>
          <a:graphicData uri="http://schemas.openxmlformats.org/presentationml/2006/ole">
            <p:oleObj spid="_x0000_s22531" name="Equation" r:id="rId4" imgW="3343320" imgH="4442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8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Aplicação da Lei de Coulomb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Determine a força de interação entre as cargas QA e QB.</a:t>
            </a:r>
          </a:p>
        </p:txBody>
      </p:sp>
      <p:graphicFrame>
        <p:nvGraphicFramePr>
          <p:cNvPr id="96" name="Object 45"/>
          <p:cNvGraphicFramePr>
            <a:graphicFrameLocks noChangeAspect="1"/>
          </p:cNvGraphicFramePr>
          <p:nvPr/>
        </p:nvGraphicFramePr>
        <p:xfrm>
          <a:off x="236538" y="5075238"/>
          <a:ext cx="2076450" cy="947737"/>
        </p:xfrm>
        <a:graphic>
          <a:graphicData uri="http://schemas.openxmlformats.org/presentationml/2006/ole">
            <p:oleObj spid="_x0000_s23558" name="Equation" r:id="rId3" imgW="849960" imgH="383760" progId="Equation.3">
              <p:embed/>
            </p:oleObj>
          </a:graphicData>
        </a:graphic>
      </p:graphicFrame>
      <p:graphicFrame>
        <p:nvGraphicFramePr>
          <p:cNvPr id="97" name="Object 47"/>
          <p:cNvGraphicFramePr>
            <a:graphicFrameLocks noChangeAspect="1"/>
          </p:cNvGraphicFramePr>
          <p:nvPr/>
        </p:nvGraphicFramePr>
        <p:xfrm>
          <a:off x="2254250" y="4984750"/>
          <a:ext cx="5197475" cy="1103313"/>
        </p:xfrm>
        <a:graphic>
          <a:graphicData uri="http://schemas.openxmlformats.org/presentationml/2006/ole">
            <p:oleObj spid="_x0000_s23559" name="Equation" r:id="rId4" imgW="2094591" imgH="444307" progId="Equation.3">
              <p:embed/>
            </p:oleObj>
          </a:graphicData>
        </a:graphic>
      </p:graphicFrame>
      <p:sp>
        <p:nvSpPr>
          <p:cNvPr id="98" name="Rectangle 48"/>
          <p:cNvSpPr>
            <a:spLocks noChangeArrowheads="1"/>
          </p:cNvSpPr>
          <p:nvPr/>
        </p:nvSpPr>
        <p:spPr bwMode="auto">
          <a:xfrm>
            <a:off x="4516438" y="4989513"/>
            <a:ext cx="1450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5956300" y="4997450"/>
            <a:ext cx="1450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4429125" y="5494338"/>
            <a:ext cx="30861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" name="Line 52"/>
          <p:cNvSpPr>
            <a:spLocks noChangeShapeType="1"/>
          </p:cNvSpPr>
          <p:nvPr/>
        </p:nvSpPr>
        <p:spPr bwMode="auto">
          <a:xfrm flipV="1">
            <a:off x="4011613" y="5060950"/>
            <a:ext cx="358775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02" name="Line 53"/>
          <p:cNvSpPr>
            <a:spLocks noChangeShapeType="1"/>
          </p:cNvSpPr>
          <p:nvPr/>
        </p:nvSpPr>
        <p:spPr bwMode="auto">
          <a:xfrm flipV="1">
            <a:off x="5811838" y="5635625"/>
            <a:ext cx="358775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103" name="Group 58"/>
          <p:cNvGrpSpPr>
            <a:grpSpLocks/>
          </p:cNvGrpSpPr>
          <p:nvPr/>
        </p:nvGrpSpPr>
        <p:grpSpPr bwMode="auto">
          <a:xfrm>
            <a:off x="5595938" y="5046663"/>
            <a:ext cx="1798637" cy="360362"/>
            <a:chOff x="3470" y="3295"/>
            <a:chExt cx="1133" cy="227"/>
          </a:xfrm>
        </p:grpSpPr>
        <p:sp>
          <p:nvSpPr>
            <p:cNvPr id="104" name="Line 54"/>
            <p:cNvSpPr>
              <a:spLocks noChangeShapeType="1"/>
            </p:cNvSpPr>
            <p:nvPr/>
          </p:nvSpPr>
          <p:spPr bwMode="auto">
            <a:xfrm flipV="1">
              <a:off x="3470" y="3295"/>
              <a:ext cx="226" cy="227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105" name="Line 55"/>
            <p:cNvSpPr>
              <a:spLocks noChangeShapeType="1"/>
            </p:cNvSpPr>
            <p:nvPr/>
          </p:nvSpPr>
          <p:spPr bwMode="auto">
            <a:xfrm flipV="1">
              <a:off x="4377" y="3295"/>
              <a:ext cx="226" cy="227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pt-BR"/>
            </a:p>
          </p:txBody>
        </p:sp>
      </p:grpSp>
      <p:sp>
        <p:nvSpPr>
          <p:cNvPr id="106" name="Line 56"/>
          <p:cNvSpPr>
            <a:spLocks noChangeShapeType="1"/>
          </p:cNvSpPr>
          <p:nvPr/>
        </p:nvSpPr>
        <p:spPr bwMode="auto">
          <a:xfrm flipV="1">
            <a:off x="3795713" y="5621338"/>
            <a:ext cx="358775" cy="36036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7380288" y="5299075"/>
            <a:ext cx="1512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= 12 N</a:t>
            </a:r>
          </a:p>
        </p:txBody>
      </p:sp>
      <p:sp>
        <p:nvSpPr>
          <p:cNvPr id="108" name="Rectangle 60"/>
          <p:cNvSpPr>
            <a:spLocks noChangeArrowheads="1"/>
          </p:cNvSpPr>
          <p:nvPr/>
        </p:nvSpPr>
        <p:spPr bwMode="auto">
          <a:xfrm>
            <a:off x="7643834" y="5286388"/>
            <a:ext cx="836612" cy="5762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571744"/>
            <a:ext cx="4000528" cy="1963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 animBg="1"/>
      <p:bldP spid="102" grpId="0" animBg="1"/>
      <p:bldP spid="106" grpId="0" animBg="1"/>
      <p:bldP spid="107" grpId="0"/>
      <p:bldP spid="1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Aplicação da Lei de Coulomb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Duas cargas QA=4µC e QB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=2µC estão no vácuo, a 20 cm de distância uma da outra.Calcule o módulo , a direção e o sentido da força de interação entre as cargas.Efetue a representação gráfica.</a:t>
            </a:r>
          </a:p>
          <a:p>
            <a:pPr marL="457200" indent="-457200">
              <a:buFont typeface="+mj-lt"/>
              <a:buAutoNum type="arabicPeriod"/>
            </a:pP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Considerando duas cargas elétricas negativas e idênticas com valores de 5µC, que se repelem no vácuo com uma força de 7,6 .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10</a:t>
            </a:r>
            <a:r>
              <a:rPr lang="pt-BR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-1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N, calcule qual a distância entre essas duas cargas elétricas.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98" name="Rectangle 48"/>
          <p:cNvSpPr>
            <a:spLocks noChangeArrowheads="1"/>
          </p:cNvSpPr>
          <p:nvPr/>
        </p:nvSpPr>
        <p:spPr bwMode="auto">
          <a:xfrm>
            <a:off x="4516438" y="4989513"/>
            <a:ext cx="1450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5956300" y="4997450"/>
            <a:ext cx="1450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4429125" y="5494338"/>
            <a:ext cx="30861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348" y="1142984"/>
            <a:ext cx="8286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Interação Eletrostática</a:t>
            </a: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Cargas opostas Atração</a:t>
            </a: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algn="ctr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Cargas iguais Repulsão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1" name="Seta para a direita 10"/>
          <p:cNvSpPr>
            <a:spLocks noChangeArrowheads="1"/>
          </p:cNvSpPr>
          <p:nvPr/>
        </p:nvSpPr>
        <p:spPr bwMode="auto">
          <a:xfrm rot="10800000">
            <a:off x="2643188" y="5126038"/>
            <a:ext cx="1714500" cy="342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Seta para a direita 11"/>
          <p:cNvSpPr>
            <a:spLocks noChangeArrowheads="1"/>
          </p:cNvSpPr>
          <p:nvPr/>
        </p:nvSpPr>
        <p:spPr bwMode="auto">
          <a:xfrm>
            <a:off x="2297113" y="2903538"/>
            <a:ext cx="1143000" cy="25717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Seta para a direita 12"/>
          <p:cNvSpPr>
            <a:spLocks noChangeArrowheads="1"/>
          </p:cNvSpPr>
          <p:nvPr/>
        </p:nvSpPr>
        <p:spPr bwMode="auto">
          <a:xfrm rot="10800000">
            <a:off x="6016625" y="2903538"/>
            <a:ext cx="1143000" cy="25717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4" name="Grupo 27"/>
          <p:cNvGrpSpPr/>
          <p:nvPr/>
        </p:nvGrpSpPr>
        <p:grpSpPr>
          <a:xfrm>
            <a:off x="1115616" y="2389051"/>
            <a:ext cx="1324261" cy="1285884"/>
            <a:chOff x="4071934" y="2357434"/>
            <a:chExt cx="214314" cy="21431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5" name="Elipse 14"/>
            <p:cNvSpPr/>
            <p:nvPr/>
          </p:nvSpPr>
          <p:spPr>
            <a:xfrm>
              <a:off x="4071934" y="23574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  <a:alpha val="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6" name="Cruz 15"/>
            <p:cNvSpPr/>
            <p:nvPr/>
          </p:nvSpPr>
          <p:spPr>
            <a:xfrm>
              <a:off x="4105268" y="2390768"/>
              <a:ext cx="142876" cy="142876"/>
            </a:xfrm>
            <a:prstGeom prst="plus">
              <a:avLst>
                <a:gd name="adj" fmla="val 43333"/>
              </a:avLst>
            </a:prstGeom>
            <a:gradFill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tx1"/>
              </a:solidFill>
            </a:ln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17" name="Grupo 86"/>
          <p:cNvGrpSpPr/>
          <p:nvPr/>
        </p:nvGrpSpPr>
        <p:grpSpPr>
          <a:xfrm>
            <a:off x="7017244" y="2389051"/>
            <a:ext cx="1199801" cy="1285884"/>
            <a:chOff x="1890690" y="1745445"/>
            <a:chExt cx="285752" cy="2857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Elipse 17"/>
            <p:cNvSpPr/>
            <p:nvPr/>
          </p:nvSpPr>
          <p:spPr>
            <a:xfrm>
              <a:off x="1890690" y="17454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 useBgFill="1">
          <p:nvSpPr>
            <p:cNvPr id="19" name="Retângulo 18"/>
            <p:cNvSpPr/>
            <p:nvPr/>
          </p:nvSpPr>
          <p:spPr>
            <a:xfrm flipV="1">
              <a:off x="1926413" y="1866892"/>
              <a:ext cx="214314" cy="4571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20" name="Seta para a direita 19"/>
          <p:cNvSpPr>
            <a:spLocks noChangeArrowheads="1"/>
          </p:cNvSpPr>
          <p:nvPr/>
        </p:nvSpPr>
        <p:spPr bwMode="auto">
          <a:xfrm>
            <a:off x="5072063" y="5113338"/>
            <a:ext cx="1714500" cy="342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" name="Grupo 86"/>
          <p:cNvGrpSpPr/>
          <p:nvPr/>
        </p:nvGrpSpPr>
        <p:grpSpPr>
          <a:xfrm>
            <a:off x="4714875" y="4679590"/>
            <a:ext cx="1214437" cy="1285884"/>
            <a:chOff x="1890690" y="1745445"/>
            <a:chExt cx="285752" cy="2857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Elipse 21"/>
            <p:cNvSpPr/>
            <p:nvPr/>
          </p:nvSpPr>
          <p:spPr>
            <a:xfrm>
              <a:off x="1890690" y="17454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 useBgFill="1">
          <p:nvSpPr>
            <p:cNvPr id="23" name="Retângulo 22"/>
            <p:cNvSpPr/>
            <p:nvPr/>
          </p:nvSpPr>
          <p:spPr>
            <a:xfrm flipV="1">
              <a:off x="1926413" y="1866892"/>
              <a:ext cx="214314" cy="4571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24" name="Grupo 86"/>
          <p:cNvGrpSpPr/>
          <p:nvPr/>
        </p:nvGrpSpPr>
        <p:grpSpPr>
          <a:xfrm>
            <a:off x="3500437" y="4679590"/>
            <a:ext cx="1194982" cy="1285884"/>
            <a:chOff x="1890690" y="1745445"/>
            <a:chExt cx="285752" cy="2857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5" name="Elipse 24"/>
            <p:cNvSpPr/>
            <p:nvPr/>
          </p:nvSpPr>
          <p:spPr>
            <a:xfrm>
              <a:off x="1890690" y="17454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 useBgFill="1">
          <p:nvSpPr>
            <p:cNvPr id="26" name="Retângulo 25"/>
            <p:cNvSpPr/>
            <p:nvPr/>
          </p:nvSpPr>
          <p:spPr>
            <a:xfrm flipV="1">
              <a:off x="1926413" y="1866892"/>
              <a:ext cx="214314" cy="4571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2.72071E-7 L 0.25069 2.720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2.72071E-7 L 0.2507 2.7207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Carga Puntiforme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Consideremos dois corpos eletrizados (com cargas Q1 e Q2) e separados por uma distância d.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Quando as dimensões desses corpos são muito menores do que a distância d, podemos representá-los por pontos e chamá-los de cargas elétricas puntiformes.</a:t>
            </a:r>
          </a:p>
        </p:txBody>
      </p:sp>
      <p:sp>
        <p:nvSpPr>
          <p:cNvPr id="11" name="Oval 110"/>
          <p:cNvSpPr>
            <a:spLocks noChangeArrowheads="1"/>
          </p:cNvSpPr>
          <p:nvPr/>
        </p:nvSpPr>
        <p:spPr bwMode="auto">
          <a:xfrm>
            <a:off x="2838456" y="4786318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Oval 110"/>
          <p:cNvSpPr>
            <a:spLocks noChangeArrowheads="1"/>
          </p:cNvSpPr>
          <p:nvPr/>
        </p:nvSpPr>
        <p:spPr bwMode="auto">
          <a:xfrm>
            <a:off x="5483231" y="478631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Line 83"/>
          <p:cNvSpPr>
            <a:spLocks noChangeShapeType="1"/>
          </p:cNvSpPr>
          <p:nvPr/>
        </p:nvSpPr>
        <p:spPr bwMode="auto">
          <a:xfrm>
            <a:off x="2979744" y="5429256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14" name="Object 97"/>
          <p:cNvGraphicFramePr>
            <a:graphicFrameLocks noChangeAspect="1"/>
          </p:cNvGraphicFramePr>
          <p:nvPr/>
        </p:nvGraphicFramePr>
        <p:xfrm>
          <a:off x="3929058" y="4857760"/>
          <a:ext cx="307975" cy="388938"/>
        </p:xfrm>
        <a:graphic>
          <a:graphicData uri="http://schemas.openxmlformats.org/presentationml/2006/ole">
            <p:oleObj spid="_x0000_s1026" name="Equação" r:id="rId3" imgW="139579" imgH="177646" progId="Equation.3">
              <p:embed/>
            </p:oleObj>
          </a:graphicData>
        </a:graphic>
      </p:graphicFrame>
      <p:cxnSp>
        <p:nvCxnSpPr>
          <p:cNvPr id="15" name="Conector reto 15"/>
          <p:cNvCxnSpPr/>
          <p:nvPr/>
        </p:nvCxnSpPr>
        <p:spPr>
          <a:xfrm rot="5400000">
            <a:off x="2803531" y="5392743"/>
            <a:ext cx="3571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6"/>
          <p:cNvCxnSpPr/>
          <p:nvPr/>
        </p:nvCxnSpPr>
        <p:spPr>
          <a:xfrm rot="5400000">
            <a:off x="5376868" y="5392743"/>
            <a:ext cx="3571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2779718" y="4286256"/>
          <a:ext cx="419100" cy="444500"/>
        </p:xfrm>
        <a:graphic>
          <a:graphicData uri="http://schemas.openxmlformats.org/presentationml/2006/ole">
            <p:oleObj spid="_x0000_s1027" name="Equação" r:id="rId4" imgW="190417" imgH="203112" progId="Equation.3">
              <p:embed/>
            </p:oleObj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5429256" y="4286256"/>
          <a:ext cx="447675" cy="444500"/>
        </p:xfrm>
        <a:graphic>
          <a:graphicData uri="http://schemas.openxmlformats.org/presentationml/2006/ole">
            <p:oleObj spid="_x0000_s1028" name="Equação" r:id="rId5" imgW="203024" imgH="203024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5720" y="1142984"/>
            <a:ext cx="88582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SENTIDO DA FORÇA ELÉTRICA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Como os corpos estão eletrizados, há uma interação elétrica (força F) entre eles. A intensidade de F diminui à medida que se aumenta a distância de separação d. A direção de F  é a direção da reta que une os corpos.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marL="457200" indent="-457200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1 - Se os corpos forem eletrizados com cargas elétricas de mesma natureza (mesmo sinal), a força elétrica será de repulsão.</a:t>
            </a:r>
          </a:p>
        </p:txBody>
      </p:sp>
      <p:cxnSp>
        <p:nvCxnSpPr>
          <p:cNvPr id="19" name="Conector reto 12"/>
          <p:cNvCxnSpPr/>
          <p:nvPr/>
        </p:nvCxnSpPr>
        <p:spPr>
          <a:xfrm>
            <a:off x="1390650" y="5130800"/>
            <a:ext cx="2428875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8"/>
          <p:cNvGraphicFramePr>
            <a:graphicFrameLocks noChangeAspect="1"/>
          </p:cNvGraphicFramePr>
          <p:nvPr/>
        </p:nvGraphicFramePr>
        <p:xfrm>
          <a:off x="1116013" y="4487863"/>
          <a:ext cx="419100" cy="444500"/>
        </p:xfrm>
        <a:graphic>
          <a:graphicData uri="http://schemas.openxmlformats.org/presentationml/2006/ole">
            <p:oleObj spid="_x0000_s2053" name="Equação" r:id="rId3" imgW="190417" imgH="203112" progId="Equation.3">
              <p:embed/>
            </p:oleObj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3765550" y="4487863"/>
          <a:ext cx="447675" cy="444500"/>
        </p:xfrm>
        <a:graphic>
          <a:graphicData uri="http://schemas.openxmlformats.org/presentationml/2006/ole">
            <p:oleObj spid="_x0000_s2054" name="Equação" r:id="rId4" imgW="203024" imgH="203024" progId="Equation.3">
              <p:embed/>
            </p:oleObj>
          </a:graphicData>
        </a:graphic>
      </p:graphicFrame>
      <p:sp>
        <p:nvSpPr>
          <p:cNvPr id="22" name="Line 112"/>
          <p:cNvSpPr>
            <a:spLocks noChangeShapeType="1"/>
          </p:cNvSpPr>
          <p:nvPr/>
        </p:nvSpPr>
        <p:spPr bwMode="auto">
          <a:xfrm flipH="1">
            <a:off x="287338" y="5130800"/>
            <a:ext cx="896937" cy="26988"/>
          </a:xfrm>
          <a:prstGeom prst="line">
            <a:avLst/>
          </a:prstGeom>
          <a:noFill/>
          <a:ln w="57150">
            <a:solidFill>
              <a:srgbClr val="2B532D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23" name="Object 113"/>
          <p:cNvGraphicFramePr>
            <a:graphicFrameLocks noChangeAspect="1"/>
          </p:cNvGraphicFramePr>
          <p:nvPr/>
        </p:nvGraphicFramePr>
        <p:xfrm>
          <a:off x="500063" y="4508500"/>
          <a:ext cx="604837" cy="450850"/>
        </p:xfrm>
        <a:graphic>
          <a:graphicData uri="http://schemas.openxmlformats.org/presentationml/2006/ole">
            <p:oleObj spid="_x0000_s2055" name="Equation" r:id="rId5" imgW="267120" imgH="203040" progId="Equation.3">
              <p:embed/>
            </p:oleObj>
          </a:graphicData>
        </a:graphic>
      </p:graphicFrame>
      <p:cxnSp>
        <p:nvCxnSpPr>
          <p:cNvPr id="24" name="Conector de seta reta 22"/>
          <p:cNvCxnSpPr/>
          <p:nvPr/>
        </p:nvCxnSpPr>
        <p:spPr>
          <a:xfrm>
            <a:off x="4035425" y="5100638"/>
            <a:ext cx="896938" cy="25400"/>
          </a:xfrm>
          <a:prstGeom prst="straightConnector1">
            <a:avLst/>
          </a:prstGeom>
          <a:ln w="57150">
            <a:solidFill>
              <a:srgbClr val="2B532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0"/>
          <p:cNvSpPr>
            <a:spLocks noChangeArrowheads="1"/>
          </p:cNvSpPr>
          <p:nvPr/>
        </p:nvSpPr>
        <p:spPr bwMode="auto">
          <a:xfrm>
            <a:off x="1174750" y="4987925"/>
            <a:ext cx="301625" cy="3127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+</a:t>
            </a: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4356100" y="4437063"/>
          <a:ext cx="382588" cy="450850"/>
        </p:xfrm>
        <a:graphic>
          <a:graphicData uri="http://schemas.openxmlformats.org/presentationml/2006/ole">
            <p:oleObj spid="_x0000_s2056" name="Equation" r:id="rId6" imgW="152640" imgH="203040" progId="Equation.3">
              <p:embed/>
            </p:oleObj>
          </a:graphicData>
        </a:graphic>
      </p:graphicFrame>
      <p:sp>
        <p:nvSpPr>
          <p:cNvPr id="27" name="Oval 110"/>
          <p:cNvSpPr>
            <a:spLocks noChangeArrowheads="1"/>
          </p:cNvSpPr>
          <p:nvPr/>
        </p:nvSpPr>
        <p:spPr bwMode="auto">
          <a:xfrm>
            <a:off x="3767138" y="4986338"/>
            <a:ext cx="300037" cy="31432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+</a:t>
            </a:r>
          </a:p>
        </p:txBody>
      </p:sp>
      <p:cxnSp>
        <p:nvCxnSpPr>
          <p:cNvPr id="28" name="Conector reto 12"/>
          <p:cNvCxnSpPr/>
          <p:nvPr/>
        </p:nvCxnSpPr>
        <p:spPr>
          <a:xfrm>
            <a:off x="4702175" y="6283325"/>
            <a:ext cx="2428875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4427538" y="5640388"/>
          <a:ext cx="419100" cy="444500"/>
        </p:xfrm>
        <a:graphic>
          <a:graphicData uri="http://schemas.openxmlformats.org/presentationml/2006/ole">
            <p:oleObj spid="_x0000_s2057" name="Equação" r:id="rId7" imgW="190417" imgH="203112" progId="Equation.3">
              <p:embed/>
            </p:oleObj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/>
        </p:nvGraphicFramePr>
        <p:xfrm>
          <a:off x="7077075" y="5640388"/>
          <a:ext cx="447675" cy="444500"/>
        </p:xfrm>
        <a:graphic>
          <a:graphicData uri="http://schemas.openxmlformats.org/presentationml/2006/ole">
            <p:oleObj spid="_x0000_s2058" name="Equação" r:id="rId8" imgW="203024" imgH="203024" progId="Equation.3">
              <p:embed/>
            </p:oleObj>
          </a:graphicData>
        </a:graphic>
      </p:graphicFrame>
      <p:sp>
        <p:nvSpPr>
          <p:cNvPr id="31" name="Line 112"/>
          <p:cNvSpPr>
            <a:spLocks noChangeShapeType="1"/>
          </p:cNvSpPr>
          <p:nvPr/>
        </p:nvSpPr>
        <p:spPr bwMode="auto">
          <a:xfrm flipH="1">
            <a:off x="3600450" y="6283325"/>
            <a:ext cx="895350" cy="25400"/>
          </a:xfrm>
          <a:prstGeom prst="line">
            <a:avLst/>
          </a:prstGeom>
          <a:noFill/>
          <a:ln w="57150">
            <a:solidFill>
              <a:srgbClr val="2B532D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32" name="Object 18"/>
          <p:cNvGraphicFramePr>
            <a:graphicFrameLocks noChangeAspect="1"/>
          </p:cNvGraphicFramePr>
          <p:nvPr/>
        </p:nvGraphicFramePr>
        <p:xfrm>
          <a:off x="3813175" y="5661025"/>
          <a:ext cx="606425" cy="450850"/>
        </p:xfrm>
        <a:graphic>
          <a:graphicData uri="http://schemas.openxmlformats.org/presentationml/2006/ole">
            <p:oleObj spid="_x0000_s2059" name="Equation" r:id="rId9" imgW="267120" imgH="203040" progId="Equation.3">
              <p:embed/>
            </p:oleObj>
          </a:graphicData>
        </a:graphic>
      </p:graphicFrame>
      <p:cxnSp>
        <p:nvCxnSpPr>
          <p:cNvPr id="33" name="Conector de seta reta 22"/>
          <p:cNvCxnSpPr/>
          <p:nvPr/>
        </p:nvCxnSpPr>
        <p:spPr>
          <a:xfrm>
            <a:off x="7346950" y="6253163"/>
            <a:ext cx="896938" cy="23812"/>
          </a:xfrm>
          <a:prstGeom prst="straightConnector1">
            <a:avLst/>
          </a:prstGeom>
          <a:ln w="57150">
            <a:solidFill>
              <a:srgbClr val="2B532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10"/>
          <p:cNvSpPr>
            <a:spLocks noChangeArrowheads="1"/>
          </p:cNvSpPr>
          <p:nvPr/>
        </p:nvSpPr>
        <p:spPr bwMode="auto">
          <a:xfrm>
            <a:off x="4486275" y="6140450"/>
            <a:ext cx="301625" cy="3127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-</a:t>
            </a:r>
          </a:p>
        </p:txBody>
      </p:sp>
      <p:graphicFrame>
        <p:nvGraphicFramePr>
          <p:cNvPr id="35" name="Object 21"/>
          <p:cNvGraphicFramePr>
            <a:graphicFrameLocks noChangeAspect="1"/>
          </p:cNvGraphicFramePr>
          <p:nvPr/>
        </p:nvGraphicFramePr>
        <p:xfrm>
          <a:off x="7667625" y="5589588"/>
          <a:ext cx="382588" cy="450850"/>
        </p:xfrm>
        <a:graphic>
          <a:graphicData uri="http://schemas.openxmlformats.org/presentationml/2006/ole">
            <p:oleObj spid="_x0000_s2060" name="Equation" r:id="rId10" imgW="152640" imgH="203040" progId="Equation.3">
              <p:embed/>
            </p:oleObj>
          </a:graphicData>
        </a:graphic>
      </p:graphicFrame>
      <p:sp>
        <p:nvSpPr>
          <p:cNvPr id="36" name="Oval 110"/>
          <p:cNvSpPr>
            <a:spLocks noChangeArrowheads="1"/>
          </p:cNvSpPr>
          <p:nvPr/>
        </p:nvSpPr>
        <p:spPr bwMode="auto">
          <a:xfrm>
            <a:off x="7078663" y="6138863"/>
            <a:ext cx="301625" cy="3127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-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31" grpId="0" animBg="1"/>
      <p:bldP spid="34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SENTIDO DA FORÇA ELÉTRICA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2 - Se os corpos forem eletrizados com cargas elétricas de sinais contrários, a força elétrica será de atração.</a:t>
            </a:r>
          </a:p>
        </p:txBody>
      </p:sp>
      <p:cxnSp>
        <p:nvCxnSpPr>
          <p:cNvPr id="37" name="Conector reto 12"/>
          <p:cNvCxnSpPr/>
          <p:nvPr/>
        </p:nvCxnSpPr>
        <p:spPr>
          <a:xfrm>
            <a:off x="2711438" y="4732343"/>
            <a:ext cx="2428875" cy="158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18"/>
          <p:cNvGraphicFramePr>
            <a:graphicFrameLocks noChangeAspect="1"/>
          </p:cNvGraphicFramePr>
          <p:nvPr/>
        </p:nvGraphicFramePr>
        <p:xfrm>
          <a:off x="2436801" y="4089405"/>
          <a:ext cx="419100" cy="444500"/>
        </p:xfrm>
        <a:graphic>
          <a:graphicData uri="http://schemas.openxmlformats.org/presentationml/2006/ole">
            <p:oleObj spid="_x0000_s3082" name="Equação" r:id="rId3" imgW="190417" imgH="203112" progId="Equation.3">
              <p:embed/>
            </p:oleObj>
          </a:graphicData>
        </a:graphic>
      </p:graphicFrame>
      <p:graphicFrame>
        <p:nvGraphicFramePr>
          <p:cNvPr id="39" name="Object 22"/>
          <p:cNvGraphicFramePr>
            <a:graphicFrameLocks noChangeAspect="1"/>
          </p:cNvGraphicFramePr>
          <p:nvPr/>
        </p:nvGraphicFramePr>
        <p:xfrm>
          <a:off x="5086338" y="4089405"/>
          <a:ext cx="447675" cy="444500"/>
        </p:xfrm>
        <a:graphic>
          <a:graphicData uri="http://schemas.openxmlformats.org/presentationml/2006/ole">
            <p:oleObj spid="_x0000_s3083" name="Equação" r:id="rId4" imgW="203024" imgH="203024" progId="Equation.3">
              <p:embed/>
            </p:oleObj>
          </a:graphicData>
        </a:graphic>
      </p:graphicFrame>
      <p:sp>
        <p:nvSpPr>
          <p:cNvPr id="40" name="Line 112"/>
          <p:cNvSpPr>
            <a:spLocks noChangeShapeType="1"/>
          </p:cNvSpPr>
          <p:nvPr/>
        </p:nvSpPr>
        <p:spPr bwMode="auto">
          <a:xfrm>
            <a:off x="2720963" y="4732343"/>
            <a:ext cx="720725" cy="0"/>
          </a:xfrm>
          <a:prstGeom prst="line">
            <a:avLst/>
          </a:prstGeom>
          <a:noFill/>
          <a:ln w="57150">
            <a:solidFill>
              <a:srgbClr val="2B532D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41" name="Object 113"/>
          <p:cNvGraphicFramePr>
            <a:graphicFrameLocks noChangeAspect="1"/>
          </p:cNvGraphicFramePr>
          <p:nvPr/>
        </p:nvGraphicFramePr>
        <p:xfrm>
          <a:off x="2928926" y="4143380"/>
          <a:ext cx="382587" cy="449263"/>
        </p:xfrm>
        <a:graphic>
          <a:graphicData uri="http://schemas.openxmlformats.org/presentationml/2006/ole">
            <p:oleObj spid="_x0000_s3084" name="Equation" r:id="rId5" imgW="152640" imgH="203040" progId="Equation.3">
              <p:embed/>
            </p:oleObj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4214801" y="4159255"/>
          <a:ext cx="606425" cy="449263"/>
        </p:xfrm>
        <a:graphic>
          <a:graphicData uri="http://schemas.openxmlformats.org/presentationml/2006/ole">
            <p:oleObj spid="_x0000_s3085" name="Equation" r:id="rId6" imgW="267120" imgH="203040" progId="Equation.3">
              <p:embed/>
            </p:oleObj>
          </a:graphicData>
        </a:graphic>
      </p:graphicFrame>
      <p:cxnSp>
        <p:nvCxnSpPr>
          <p:cNvPr id="43" name="Conector de seta reta 22"/>
          <p:cNvCxnSpPr/>
          <p:nvPr/>
        </p:nvCxnSpPr>
        <p:spPr>
          <a:xfrm rot="10800000">
            <a:off x="4425938" y="4732343"/>
            <a:ext cx="714375" cy="1587"/>
          </a:xfrm>
          <a:prstGeom prst="straightConnector1">
            <a:avLst/>
          </a:prstGeom>
          <a:ln w="57150">
            <a:solidFill>
              <a:srgbClr val="2B532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10"/>
          <p:cNvSpPr>
            <a:spLocks noChangeArrowheads="1"/>
          </p:cNvSpPr>
          <p:nvPr/>
        </p:nvSpPr>
        <p:spPr bwMode="auto">
          <a:xfrm>
            <a:off x="2425688" y="4541843"/>
            <a:ext cx="300038" cy="31432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+</a:t>
            </a:r>
          </a:p>
        </p:txBody>
      </p:sp>
      <p:sp>
        <p:nvSpPr>
          <p:cNvPr id="45" name="Oval 110"/>
          <p:cNvSpPr>
            <a:spLocks noChangeArrowheads="1"/>
          </p:cNvSpPr>
          <p:nvPr/>
        </p:nvSpPr>
        <p:spPr bwMode="auto">
          <a:xfrm>
            <a:off x="5118088" y="4557718"/>
            <a:ext cx="301625" cy="3127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-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Enunciado Lei de Coulomb: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 módulo da força de interação entre duas cargas elétricas puntiformes (Q1 e Q2) é diretamente proporcional ao produto dos valores absolutos (módulos) das duas cargas e inversamente proporcional ao quadrado da distância d entre elas.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Equação: </a:t>
            </a:r>
          </a:p>
        </p:txBody>
      </p:sp>
      <p:sp>
        <p:nvSpPr>
          <p:cNvPr id="22" name="Oval 110"/>
          <p:cNvSpPr>
            <a:spLocks noChangeArrowheads="1"/>
          </p:cNvSpPr>
          <p:nvPr/>
        </p:nvSpPr>
        <p:spPr bwMode="auto">
          <a:xfrm>
            <a:off x="5129229" y="4627567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Oval 110"/>
          <p:cNvSpPr>
            <a:spLocks noChangeArrowheads="1"/>
          </p:cNvSpPr>
          <p:nvPr/>
        </p:nvSpPr>
        <p:spPr bwMode="auto">
          <a:xfrm>
            <a:off x="7774004" y="4627567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5345129" y="4770442"/>
            <a:ext cx="2428875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83"/>
          <p:cNvSpPr>
            <a:spLocks noChangeShapeType="1"/>
          </p:cNvSpPr>
          <p:nvPr/>
        </p:nvSpPr>
        <p:spPr bwMode="auto">
          <a:xfrm>
            <a:off x="5213366" y="527050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26" name="Object 97"/>
          <p:cNvGraphicFramePr>
            <a:graphicFrameLocks noChangeAspect="1"/>
          </p:cNvGraphicFramePr>
          <p:nvPr/>
        </p:nvGraphicFramePr>
        <p:xfrm>
          <a:off x="6427804" y="5056192"/>
          <a:ext cx="307975" cy="388938"/>
        </p:xfrm>
        <a:graphic>
          <a:graphicData uri="http://schemas.openxmlformats.org/presentationml/2006/ole">
            <p:oleObj spid="_x0000_s18442" name="Equação" r:id="rId3" imgW="139579" imgH="177646" progId="Equation.3">
              <p:embed/>
            </p:oleObj>
          </a:graphicData>
        </a:graphic>
      </p:graphicFrame>
      <p:cxnSp>
        <p:nvCxnSpPr>
          <p:cNvPr id="27" name="Conector reto 26"/>
          <p:cNvCxnSpPr/>
          <p:nvPr/>
        </p:nvCxnSpPr>
        <p:spPr>
          <a:xfrm rot="5400000">
            <a:off x="5094304" y="5233992"/>
            <a:ext cx="3571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5400000">
            <a:off x="7667641" y="5233992"/>
            <a:ext cx="3571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8"/>
          <p:cNvGraphicFramePr>
            <a:graphicFrameLocks noChangeAspect="1"/>
          </p:cNvGraphicFramePr>
          <p:nvPr/>
        </p:nvGraphicFramePr>
        <p:xfrm>
          <a:off x="5070491" y="4127505"/>
          <a:ext cx="419100" cy="444500"/>
        </p:xfrm>
        <a:graphic>
          <a:graphicData uri="http://schemas.openxmlformats.org/presentationml/2006/ole">
            <p:oleObj spid="_x0000_s18443" name="Equação" r:id="rId4" imgW="190417" imgH="203112" progId="Equation.3">
              <p:embed/>
            </p:oleObj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/>
        </p:nvGraphicFramePr>
        <p:xfrm>
          <a:off x="7720029" y="4127505"/>
          <a:ext cx="447675" cy="444500"/>
        </p:xfrm>
        <a:graphic>
          <a:graphicData uri="http://schemas.openxmlformats.org/presentationml/2006/ole">
            <p:oleObj spid="_x0000_s18444" name="Equação" r:id="rId5" imgW="203024" imgH="203024" progId="Equation.3">
              <p:embed/>
            </p:oleObj>
          </a:graphicData>
        </a:graphic>
      </p:graphicFrame>
      <p:sp>
        <p:nvSpPr>
          <p:cNvPr id="31" name="Line 112"/>
          <p:cNvSpPr>
            <a:spLocks noChangeShapeType="1"/>
          </p:cNvSpPr>
          <p:nvPr/>
        </p:nvSpPr>
        <p:spPr bwMode="auto">
          <a:xfrm>
            <a:off x="5354654" y="4770442"/>
            <a:ext cx="720725" cy="0"/>
          </a:xfrm>
          <a:prstGeom prst="line">
            <a:avLst/>
          </a:prstGeom>
          <a:noFill/>
          <a:ln w="57150">
            <a:solidFill>
              <a:srgbClr val="2B532D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32" name="Object 113"/>
          <p:cNvGraphicFramePr>
            <a:graphicFrameLocks noChangeAspect="1"/>
          </p:cNvGraphicFramePr>
          <p:nvPr/>
        </p:nvGraphicFramePr>
        <p:xfrm>
          <a:off x="5530866" y="4127505"/>
          <a:ext cx="446088" cy="555625"/>
        </p:xfrm>
        <a:graphic>
          <a:graphicData uri="http://schemas.openxmlformats.org/presentationml/2006/ole">
            <p:oleObj spid="_x0000_s18445" name="Equação" r:id="rId6" imgW="444960" imgH="596520" progId="Equation.3">
              <p:embed/>
            </p:oleObj>
          </a:graphicData>
        </a:graphic>
      </p:graphicFrame>
      <p:graphicFrame>
        <p:nvGraphicFramePr>
          <p:cNvPr id="33" name="Object 24"/>
          <p:cNvGraphicFramePr>
            <a:graphicFrameLocks noChangeAspect="1"/>
          </p:cNvGraphicFramePr>
          <p:nvPr/>
        </p:nvGraphicFramePr>
        <p:xfrm>
          <a:off x="6927866" y="4143380"/>
          <a:ext cx="446088" cy="555625"/>
        </p:xfrm>
        <a:graphic>
          <a:graphicData uri="http://schemas.openxmlformats.org/presentationml/2006/ole">
            <p:oleObj spid="_x0000_s18446" name="Equation" r:id="rId7" imgW="444960" imgH="596520" progId="Equation.3">
              <p:embed/>
            </p:oleObj>
          </a:graphicData>
        </a:graphic>
      </p:graphicFrame>
      <p:cxnSp>
        <p:nvCxnSpPr>
          <p:cNvPr id="34" name="Conector de seta reta 33"/>
          <p:cNvCxnSpPr/>
          <p:nvPr/>
        </p:nvCxnSpPr>
        <p:spPr>
          <a:xfrm rot="10800000">
            <a:off x="7059629" y="4770442"/>
            <a:ext cx="714375" cy="1588"/>
          </a:xfrm>
          <a:prstGeom prst="straightConnector1">
            <a:avLst/>
          </a:prstGeom>
          <a:ln w="57150">
            <a:solidFill>
              <a:srgbClr val="2B532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25"/>
          <p:cNvGraphicFramePr>
            <a:graphicFrameLocks noChangeAspect="1"/>
          </p:cNvGraphicFramePr>
          <p:nvPr/>
        </p:nvGraphicFramePr>
        <p:xfrm>
          <a:off x="428596" y="4071942"/>
          <a:ext cx="3279775" cy="1455737"/>
        </p:xfrm>
        <a:graphic>
          <a:graphicData uri="http://schemas.openxmlformats.org/presentationml/2006/ole">
            <p:oleObj spid="_x0000_s18447" name="Equação" r:id="rId8" imgW="939800" imgH="419100" progId="Equation.3">
              <p:embed/>
            </p:oleObj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5529279" y="4127505"/>
          <a:ext cx="473075" cy="528637"/>
        </p:xfrm>
        <a:graphic>
          <a:graphicData uri="http://schemas.openxmlformats.org/presentationml/2006/ole">
            <p:oleObj spid="_x0000_s18448" name="Equação" r:id="rId9" imgW="495720" imgH="545760" progId="Equation.3">
              <p:embed/>
            </p:oleObj>
          </a:graphicData>
        </a:graphic>
      </p:graphicFrame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6929454" y="4143380"/>
          <a:ext cx="473075" cy="528637"/>
        </p:xfrm>
        <a:graphic>
          <a:graphicData uri="http://schemas.openxmlformats.org/presentationml/2006/ole">
            <p:oleObj spid="_x0000_s18449" name="Equação" r:id="rId10" imgW="495720" imgH="54576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Logo, temos duas conclusões importantes: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/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/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1) mantendo-se a distância entre os corpos e dobrando-se a quantidade de carga elétrica de cada um, a força elétrica será multiplicada por quatro.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/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2) mantendo-se as cargas elétricas e dobrando-se a distância a força elétrica será dividida por quatro.</a:t>
            </a: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741588"/>
            <a:ext cx="3786214" cy="307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Object 25"/>
          <p:cNvGraphicFramePr>
            <a:graphicFrameLocks noChangeAspect="1"/>
          </p:cNvGraphicFramePr>
          <p:nvPr/>
        </p:nvGraphicFramePr>
        <p:xfrm>
          <a:off x="571472" y="1928802"/>
          <a:ext cx="3279775" cy="1455737"/>
        </p:xfrm>
        <a:graphic>
          <a:graphicData uri="http://schemas.openxmlformats.org/presentationml/2006/ole">
            <p:oleObj spid="_x0000_s19463" name="Equação" r:id="rId3" imgW="939800" imgH="419100" progId="Equation.3">
              <p:embed/>
            </p:oleObj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9124" y="2000240"/>
            <a:ext cx="450059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Onde: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F = força elétrica (N)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Q1 e Q2 = são as cargas elétricas puntiformes (C)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 = distância entre as cargas (m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K= é a constante eletrostática do meio (Nm2/C2) 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endParaRPr lang="pt-BR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72132" y="285728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 de Coulomb</a:t>
            </a:r>
          </a:p>
          <a:p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142984"/>
            <a:ext cx="8429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Constante da Proporcionalidade (K)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 valor da constante K, denominada constante eletrostática, depende do meio em que as cargas se encontram. Essa constante K é definida, no SI, por:</a:t>
            </a:r>
          </a:p>
        </p:txBody>
      </p:sp>
      <p:graphicFrame>
        <p:nvGraphicFramePr>
          <p:cNvPr id="36" name="Object 17"/>
          <p:cNvGraphicFramePr>
            <a:graphicFrameLocks noChangeAspect="1"/>
          </p:cNvGraphicFramePr>
          <p:nvPr/>
        </p:nvGraphicFramePr>
        <p:xfrm>
          <a:off x="1214414" y="3286124"/>
          <a:ext cx="1836738" cy="1423988"/>
        </p:xfrm>
        <a:graphic>
          <a:graphicData uri="http://schemas.openxmlformats.org/presentationml/2006/ole">
            <p:oleObj spid="_x0000_s20486" name="Equation" r:id="rId3" imgW="712080" imgH="46944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500034" y="5286388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onde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sym typeface="Symbol" pitchFamily="18" charset="2"/>
              </a:rPr>
              <a:t>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é a permissividade absoluta do  meio onde se encontram as cargas.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1166</TotalTime>
  <Words>569</Words>
  <Application>Microsoft Office PowerPoint</Application>
  <PresentationFormat>Apresentação na tela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Tema do Office</vt:lpstr>
      <vt:lpstr>Equação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Master</dc:creator>
  <cp:lastModifiedBy>Master</cp:lastModifiedBy>
  <cp:revision>97</cp:revision>
  <dcterms:created xsi:type="dcterms:W3CDTF">2014-05-20T18:45:20Z</dcterms:created>
  <dcterms:modified xsi:type="dcterms:W3CDTF">2014-08-20T13:00:26Z</dcterms:modified>
</cp:coreProperties>
</file>