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1" r:id="rId3"/>
    <p:sldId id="271" r:id="rId4"/>
    <p:sldId id="272" r:id="rId5"/>
    <p:sldId id="274" r:id="rId6"/>
    <p:sldId id="268" r:id="rId7"/>
    <p:sldId id="269" r:id="rId8"/>
    <p:sldId id="270" r:id="rId9"/>
    <p:sldId id="262" r:id="rId10"/>
    <p:sldId id="263" r:id="rId11"/>
    <p:sldId id="264" r:id="rId12"/>
    <p:sldId id="266" r:id="rId13"/>
    <p:sldId id="267" r:id="rId14"/>
    <p:sldId id="273" r:id="rId15"/>
  </p:sldIdLst>
  <p:sldSz cx="9144000" cy="6858000" type="screen4x3"/>
  <p:notesSz cx="6877050" cy="100028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99FF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78AA6-03C6-4B63-93F7-312D6F662B0C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725" y="9501188"/>
            <a:ext cx="2979738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8200B-3030-4672-B524-B59B2CD338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9D56E92-9F27-4794-B526-21F0B7597850}" type="datetimeFigureOut">
              <a:rPr lang="pt-BR" smtClean="0"/>
              <a:pPr/>
              <a:t>07/08/2016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B861397-84B7-49BE-919B-66A2EDB1252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/>
              <a:t>Engenharia de Software</a:t>
            </a:r>
            <a:br>
              <a:rPr lang="pt-BR" sz="2400" b="1" dirty="0" smtClean="0"/>
            </a:br>
            <a:r>
              <a:rPr lang="pt-BR" sz="2400" b="1" dirty="0" smtClean="0"/>
              <a:t>EMENTA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1800" b="1" u="sng" dirty="0" smtClean="0">
                <a:latin typeface="Arial" pitchFamily="34" charset="0"/>
                <a:cs typeface="Arial" pitchFamily="34" charset="0"/>
              </a:rPr>
              <a:t>UNIDADE 1 – Fundamentos de Engenharia de Software</a:t>
            </a:r>
            <a:br>
              <a:rPr lang="pt-BR" sz="1800" b="1" u="sng" dirty="0" smtClean="0">
                <a:latin typeface="Arial" pitchFamily="34" charset="0"/>
                <a:cs typeface="Arial" pitchFamily="34" charset="0"/>
              </a:rPr>
            </a:br>
            <a:endParaRPr lang="pt-BR" sz="1800" b="1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SEÇÕES</a:t>
            </a:r>
            <a:br>
              <a:rPr lang="pt-BR" sz="2000" b="1" u="sng" dirty="0" smtClean="0">
                <a:latin typeface="Arial" pitchFamily="34" charset="0"/>
                <a:cs typeface="Arial" pitchFamily="34" charset="0"/>
              </a:rPr>
            </a:br>
            <a:endParaRPr lang="pt-BR" sz="2000" b="1" u="sng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Introdução à Engenharia de Software: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1400" dirty="0" smtClean="0">
                <a:latin typeface="Arial" pitchFamily="34" charset="0"/>
                <a:cs typeface="Arial" pitchFamily="34" charset="0"/>
              </a:rPr>
              <a:t>aspectos gerais, objetivos, evolução do software e crise do software</a:t>
            </a:r>
            <a:br>
              <a:rPr lang="pt-BR" sz="1400" dirty="0" smtClean="0">
                <a:latin typeface="Arial" pitchFamily="34" charset="0"/>
                <a:cs typeface="Arial" pitchFamily="34" charset="0"/>
              </a:rPr>
            </a:b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Fundamentos dos processos de desenvolvimento de software: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1400" dirty="0" smtClean="0">
                <a:latin typeface="Arial" pitchFamily="34" charset="0"/>
                <a:cs typeface="Arial" pitchFamily="34" charset="0"/>
              </a:rPr>
              <a:t>conceitos, métodos, ferramentas, procedimentos e principais atividades. Os produtos e o ciclo de vida. Projetos, atividades e estruturas analíticas. Modelos de referência  e fatores de produção.</a:t>
            </a:r>
            <a:br>
              <a:rPr lang="pt-BR" sz="1400" dirty="0" smtClean="0">
                <a:latin typeface="Arial" pitchFamily="34" charset="0"/>
                <a:cs typeface="Arial" pitchFamily="34" charset="0"/>
              </a:rPr>
            </a:b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Modelos e etapas do processo de software: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1400" dirty="0" smtClean="0">
                <a:latin typeface="Arial" pitchFamily="34" charset="0"/>
                <a:cs typeface="Arial" pitchFamily="34" charset="0"/>
              </a:rPr>
              <a:t>características, requisitos, projeto de sistema, desenvolvimento, integração, instalação </a:t>
            </a:r>
            <a:r>
              <a:rPr lang="pt-BR" sz="1400" dirty="0" err="1" smtClean="0">
                <a:latin typeface="Arial" pitchFamily="34" charset="0"/>
                <a:cs typeface="Arial" pitchFamily="34" charset="0"/>
              </a:rPr>
              <a:t>emanutenção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pt-BR" sz="1400" dirty="0" smtClean="0">
                <a:latin typeface="Arial" pitchFamily="34" charset="0"/>
                <a:cs typeface="Arial" pitchFamily="34" charset="0"/>
              </a:rPr>
            </a:b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Modelos dos processos de software: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r>
              <a:rPr lang="pt-BR" sz="1400" dirty="0" smtClean="0">
                <a:latin typeface="Arial" pitchFamily="34" charset="0"/>
                <a:cs typeface="Arial" pitchFamily="34" charset="0"/>
              </a:rPr>
              <a:t>aplicabilidade e evolução.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/>
              <a:t>Engenharia de Software</a:t>
            </a:r>
            <a:br>
              <a:rPr lang="pt-BR" sz="2400" b="1" dirty="0" smtClean="0"/>
            </a:br>
            <a:r>
              <a:rPr lang="pt-BR" sz="2400" b="1" dirty="0" smtClean="0"/>
              <a:t>EMENTA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42248" cy="45720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1800" b="1" u="sng" dirty="0" smtClean="0">
                <a:latin typeface="Arial" pitchFamily="34" charset="0"/>
                <a:cs typeface="Arial" pitchFamily="34" charset="0"/>
              </a:rPr>
              <a:t>UNIDADE 2 – Desenvolvimento ágil de software</a:t>
            </a:r>
            <a:br>
              <a:rPr lang="pt-BR" sz="1800" b="1" u="sng" dirty="0" smtClean="0">
                <a:latin typeface="Arial" pitchFamily="34" charset="0"/>
                <a:cs typeface="Arial" pitchFamily="34" charset="0"/>
              </a:rPr>
            </a:br>
            <a:endParaRPr lang="pt-BR" sz="1800" b="1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SEÇÕES</a:t>
            </a:r>
            <a:br>
              <a:rPr lang="pt-BR" sz="2000" b="1" u="sng" dirty="0" smtClean="0">
                <a:latin typeface="Arial" pitchFamily="34" charset="0"/>
                <a:cs typeface="Arial" pitchFamily="34" charset="0"/>
              </a:rPr>
            </a:br>
            <a:endParaRPr lang="pt-BR" sz="2000" b="1" u="sng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Introdução a metodologias ágeis e comparações com a tradicional.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Métodos ágeis – Extreme Programming (XP): 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valores e práticas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Práticas do Extreme Programming e suas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contra-indicações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Metodologia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Scrum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, suas características e aplicações.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/>
              <a:t>Engenharia de Software</a:t>
            </a:r>
            <a:br>
              <a:rPr lang="pt-BR" sz="2400" b="1" dirty="0" smtClean="0"/>
            </a:br>
            <a:r>
              <a:rPr lang="pt-BR" sz="2400" b="1" dirty="0" smtClean="0"/>
              <a:t>EMENTA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42248" cy="45720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1800" b="1" u="sng" dirty="0" smtClean="0">
                <a:latin typeface="Arial" pitchFamily="34" charset="0"/>
                <a:cs typeface="Arial" pitchFamily="34" charset="0"/>
              </a:rPr>
              <a:t>UNIDADE 3 – Gerenciamento de Qualidade de Software</a:t>
            </a:r>
            <a:br>
              <a:rPr lang="pt-BR" sz="1800" b="1" u="sng" dirty="0" smtClean="0">
                <a:latin typeface="Arial" pitchFamily="34" charset="0"/>
                <a:cs typeface="Arial" pitchFamily="34" charset="0"/>
              </a:rPr>
            </a:br>
            <a:endParaRPr lang="pt-BR" sz="1800" b="1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SEÇÕES</a:t>
            </a:r>
            <a:br>
              <a:rPr lang="pt-BR" sz="2000" b="1" u="sng" dirty="0" smtClean="0">
                <a:latin typeface="Arial" pitchFamily="34" charset="0"/>
                <a:cs typeface="Arial" pitchFamily="34" charset="0"/>
              </a:rPr>
            </a:br>
            <a:endParaRPr lang="pt-BR" sz="2000" b="1" u="sng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 gestão da qualidade no processo de desenvolvimento de software.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 garantia da qualidade do software.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As normas de qualidade aplicadas no desenvolvimento de software.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As verificações necessárias na Engenharia de Software.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2000" dirty="0" smtClean="0">
                <a:latin typeface="Arial" pitchFamily="34" charset="0"/>
                <a:cs typeface="Arial" pitchFamily="34" charset="0"/>
              </a:rPr>
            </a:b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/>
              <a:t>Engenharia de Software</a:t>
            </a:r>
            <a:br>
              <a:rPr lang="pt-BR" sz="2400" b="1" dirty="0" smtClean="0"/>
            </a:br>
            <a:r>
              <a:rPr lang="pt-BR" sz="2400" b="1" dirty="0" smtClean="0"/>
              <a:t>EMENTA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42248" cy="45720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1800" b="1" u="sng" dirty="0" smtClean="0">
                <a:latin typeface="Arial" pitchFamily="34" charset="0"/>
                <a:cs typeface="Arial" pitchFamily="34" charset="0"/>
              </a:rPr>
              <a:t>UNIDADE 4 – Os testes de Software</a:t>
            </a:r>
            <a:br>
              <a:rPr lang="pt-BR" sz="1800" b="1" u="sng" dirty="0" smtClean="0">
                <a:latin typeface="Arial" pitchFamily="34" charset="0"/>
                <a:cs typeface="Arial" pitchFamily="34" charset="0"/>
              </a:rPr>
            </a:br>
            <a:endParaRPr lang="pt-BR" sz="1800" b="1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SEÇÕES</a:t>
            </a:r>
            <a:br>
              <a:rPr lang="pt-BR" sz="2000" b="1" u="sng" dirty="0" smtClean="0">
                <a:latin typeface="Arial" pitchFamily="34" charset="0"/>
                <a:cs typeface="Arial" pitchFamily="34" charset="0"/>
              </a:rPr>
            </a:br>
            <a:endParaRPr lang="pt-BR" sz="2000" b="1" u="sng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Testes de software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 fundamentos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, casos de teste, depuração, teste estrutural, teste funcional.</a:t>
            </a:r>
            <a:endParaRPr lang="pt-BR" sz="32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000" b="1" i="1" dirty="0" err="1" smtClean="0">
                <a:latin typeface="Arial" pitchFamily="34" charset="0"/>
                <a:cs typeface="Arial" pitchFamily="34" charset="0"/>
              </a:rPr>
              <a:t>Test-Driven</a:t>
            </a:r>
            <a:r>
              <a:rPr lang="pt-BR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i="1" dirty="0" err="1" smtClean="0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2000" b="1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(TDD).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Os testes de release e de usuário.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 manutenção e evolução de Software.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702153" cy="32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304800" y="533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itchFamily="34" charset="0"/>
                <a:cs typeface="Arial" pitchFamily="34" charset="0"/>
              </a:rPr>
              <a:t>Planejamento de aulas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144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Prof. Rogério Moreira</a:t>
            </a:r>
            <a:endParaRPr kumimoji="0" lang="pt-BR" sz="3300" b="1" i="1" u="sng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8600" y="1371600"/>
            <a:ext cx="86868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 </a:t>
            </a:r>
            <a:r>
              <a:rPr lang="pt-BR" sz="1400" b="1" u="sng" dirty="0" smtClean="0"/>
              <a:t>FORMAÇÃO ACADÊMICA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Mestre em Administração de Empresas pela PUC-SP.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err="1" smtClean="0"/>
              <a:t>Pós-graduação</a:t>
            </a:r>
            <a:r>
              <a:rPr lang="pt-BR" sz="1400" dirty="0" smtClean="0"/>
              <a:t> </a:t>
            </a:r>
            <a:r>
              <a:rPr lang="pt-BR" sz="1400" dirty="0" err="1" smtClean="0"/>
              <a:t>latu</a:t>
            </a:r>
            <a:r>
              <a:rPr lang="pt-BR" sz="1400" dirty="0" smtClean="0"/>
              <a:t> </a:t>
            </a:r>
            <a:r>
              <a:rPr lang="pt-BR" sz="1400" dirty="0" err="1" smtClean="0"/>
              <a:t>sensu</a:t>
            </a:r>
            <a:r>
              <a:rPr lang="pt-BR" sz="1400" dirty="0" smtClean="0"/>
              <a:t> em Gestão de Marketing pela FGV-RJ.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Engenheiro Eletrônico pela FESP - 1989.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Técnico em Eletrônica pela ETI Lauro Gomes - 1981.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 </a:t>
            </a:r>
            <a:r>
              <a:rPr lang="pt-BR" sz="1400" b="1" u="sng" dirty="0" smtClean="0"/>
              <a:t>EXPERIÊNCIA PROFISSIONAL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Representante comercial na área de  componentes eletrônicos.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Professor universitário.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Consultor tecnológico em TI e Eletrônica.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Palestrante.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1400" dirty="0" smtClean="0"/>
              <a:t>Engenheiro de aplicações, treinado pelos seguintes fabricantes:</a:t>
            </a:r>
            <a:r>
              <a:rPr lang="pt-BR" sz="1400" dirty="0" err="1" smtClean="0"/>
              <a:t>Analog</a:t>
            </a:r>
            <a:r>
              <a:rPr lang="pt-BR" sz="1400" dirty="0" smtClean="0"/>
              <a:t> </a:t>
            </a:r>
            <a:r>
              <a:rPr lang="pt-BR" sz="1400" dirty="0" err="1" smtClean="0"/>
              <a:t>Devices</a:t>
            </a:r>
            <a:r>
              <a:rPr lang="pt-BR" sz="1400" dirty="0" smtClean="0"/>
              <a:t>,  </a:t>
            </a:r>
            <a:r>
              <a:rPr lang="pt-BR" sz="1400" dirty="0" err="1" smtClean="0"/>
              <a:t>Atmel</a:t>
            </a:r>
            <a:r>
              <a:rPr lang="pt-BR" sz="1400" dirty="0" smtClean="0"/>
              <a:t> ,  </a:t>
            </a:r>
            <a:r>
              <a:rPr lang="pt-BR" sz="1400" dirty="0" err="1" smtClean="0"/>
              <a:t>Xilinx</a:t>
            </a:r>
            <a:r>
              <a:rPr lang="pt-BR" sz="1400" dirty="0" smtClean="0"/>
              <a:t> ,  Texas </a:t>
            </a:r>
            <a:r>
              <a:rPr lang="pt-BR" sz="1400" dirty="0" err="1" smtClean="0"/>
              <a:t>Instruments</a:t>
            </a:r>
            <a:r>
              <a:rPr lang="pt-BR" sz="1400" dirty="0" smtClean="0"/>
              <a:t>,  </a:t>
            </a:r>
            <a:r>
              <a:rPr lang="pt-BR" sz="1400" dirty="0" err="1" smtClean="0"/>
              <a:t>National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Semiconductor</a:t>
            </a:r>
            <a:r>
              <a:rPr lang="pt-BR" sz="1400" dirty="0" smtClean="0"/>
              <a:t>(TI); </a:t>
            </a:r>
            <a:r>
              <a:rPr lang="pt-BR" sz="1400" dirty="0" err="1" smtClean="0"/>
              <a:t>Cirrus</a:t>
            </a:r>
            <a:r>
              <a:rPr lang="pt-BR" sz="1400" dirty="0" smtClean="0"/>
              <a:t> </a:t>
            </a:r>
            <a:r>
              <a:rPr lang="pt-BR" sz="1400" dirty="0" err="1" smtClean="0"/>
              <a:t>Logic</a:t>
            </a:r>
            <a:r>
              <a:rPr lang="pt-BR" sz="1400" dirty="0" smtClean="0"/>
              <a:t>,  </a:t>
            </a:r>
            <a:r>
              <a:rPr lang="pt-BR" sz="1400" dirty="0" err="1" smtClean="0"/>
              <a:t>Lantiq</a:t>
            </a:r>
            <a:r>
              <a:rPr lang="pt-BR" sz="1400" dirty="0" smtClean="0"/>
              <a:t> (ex-Siemens/</a:t>
            </a:r>
            <a:r>
              <a:rPr lang="pt-BR" sz="1400" dirty="0" err="1" smtClean="0"/>
              <a:t>Infineon</a:t>
            </a:r>
            <a:r>
              <a:rPr lang="pt-BR" sz="1400" dirty="0" smtClean="0"/>
              <a:t>, atualmente Intel ),  Intel,  </a:t>
            </a:r>
            <a:r>
              <a:rPr lang="pt-BR" sz="1400" dirty="0" err="1" smtClean="0"/>
              <a:t>Broadcom</a:t>
            </a:r>
            <a:r>
              <a:rPr lang="pt-BR" sz="1400" dirty="0" smtClean="0"/>
              <a:t>.</a:t>
            </a:r>
            <a:endParaRPr lang="pt-B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Regras básicas de comportamento durante as aulas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914400" y="1524000"/>
            <a:ext cx="7620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arenR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Não é permitido o uso de telefones celulares,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tablets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computadores,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ebooks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ipod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MP3 player, ou qualquer outro aparelho eletrônico durante a aula. Se precisar usar o telefone celular, </a:t>
            </a:r>
            <a:r>
              <a:rPr kumimoji="0" lang="pt-BR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saia da sala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Mantenha o celular em modo “vibra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call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”.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arenR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Não é permitido manter conversas paralelas durante a aula. Se precisar conversar com o colega, </a:t>
            </a:r>
            <a:r>
              <a:rPr kumimoji="0" lang="pt-BR" sz="1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saia da sala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arenR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 o professor solicitar que você saia da sala, porque você está causando algum distúrbio que está prejudicando o andamento da aula, saia sem discutir. Se quiser esclarecer com o professor, faça-o no intervalo da aula.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arenR"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arenR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 você não entendeu algum assunto apresentado pelo professor , pode interromper e perguntar a qualquer momento, desde que você esteja prestando atenção.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729456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4876801"/>
            <a:ext cx="2425335" cy="123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3657600" y="990600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657600" y="1447800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657600" y="1676400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096000" y="990600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6096000" y="1219200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096000" y="1447800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096000" y="1676400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280160" y="2971800"/>
            <a:ext cx="228600" cy="182880"/>
          </a:xfrm>
          <a:prstGeom prst="ellipse">
            <a:avLst/>
          </a:prstGeom>
          <a:solidFill>
            <a:srgbClr val="C0C0C0">
              <a:alpha val="4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1280160" y="320040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280160" y="339852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280160" y="362712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280160" y="385572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657600" y="297180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657600" y="320040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657600" y="339852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657600" y="3627120"/>
            <a:ext cx="228600" cy="182880"/>
          </a:xfrm>
          <a:prstGeom prst="ellipse">
            <a:avLst/>
          </a:prstGeom>
          <a:solidFill>
            <a:srgbClr val="6699FF">
              <a:alpha val="50196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800600" y="5284708"/>
            <a:ext cx="228600" cy="182880"/>
          </a:xfrm>
          <a:prstGeom prst="ellipse">
            <a:avLst/>
          </a:prstGeom>
          <a:solidFill>
            <a:srgbClr val="C0C0C0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00600" y="5665708"/>
            <a:ext cx="228600" cy="182880"/>
          </a:xfrm>
          <a:prstGeom prst="ellipse">
            <a:avLst/>
          </a:prstGeom>
          <a:solidFill>
            <a:srgbClr val="6699FF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800600" y="5970508"/>
            <a:ext cx="228600" cy="182880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096000" y="2941320"/>
            <a:ext cx="228600" cy="18288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6096000" y="3169920"/>
            <a:ext cx="228600" cy="182880"/>
          </a:xfrm>
          <a:prstGeom prst="ellipse">
            <a:avLst/>
          </a:prstGeom>
          <a:solidFill>
            <a:srgbClr val="FFFF00">
              <a:alpha val="40000"/>
            </a:srgbClr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105400" y="519326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P1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105400" y="557426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P2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105400" y="5879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Sub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00600" y="4934188"/>
            <a:ext cx="228600" cy="22860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105400" y="485798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Aula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Horário das aulas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2438400"/>
            <a:ext cx="8305800" cy="2438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4000" dirty="0" smtClean="0">
                <a:latin typeface="Arial" pitchFamily="34" charset="0"/>
                <a:cs typeface="Arial" pitchFamily="34" charset="0"/>
              </a:rPr>
              <a:t>19:10 – 20:50		AULA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dirty="0" smtClean="0">
                <a:latin typeface="Arial" pitchFamily="34" charset="0"/>
                <a:cs typeface="Arial" pitchFamily="34" charset="0"/>
              </a:rPr>
              <a:t>20:51 – 21:09		INTERVALO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dirty="0" smtClean="0">
                <a:latin typeface="Arial" pitchFamily="34" charset="0"/>
                <a:cs typeface="Arial" pitchFamily="34" charset="0"/>
              </a:rPr>
              <a:t>21:10 – 22:00		AULA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Primeiro </a:t>
            </a:r>
            <a:r>
              <a:rPr kumimoji="0" lang="pt-BR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Bimestre</a:t>
            </a:r>
            <a:endParaRPr kumimoji="0" lang="pt-BR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04800" y="1950720"/>
          <a:ext cx="8534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371600"/>
                <a:gridCol w="1371600"/>
                <a:gridCol w="19050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Nota mínima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Nota</a:t>
                      </a:r>
                      <a:r>
                        <a:rPr lang="pt-BR" sz="2000" baseline="0" dirty="0" smtClean="0">
                          <a:latin typeface="Arial" pitchFamily="34" charset="0"/>
                          <a:cs typeface="Arial" pitchFamily="34" charset="0"/>
                        </a:rPr>
                        <a:t> Máxima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Obs.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P1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Individual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Trabalho</a:t>
                      </a:r>
                      <a:r>
                        <a:rPr lang="pt-BR" sz="2000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pt-BR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Grupo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524000" y="4191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Peso na Nota Final =&gt; 40%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304800"/>
            <a:ext cx="7848600" cy="11128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Avaliação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Segundo </a:t>
            </a:r>
            <a:r>
              <a:rPr kumimoji="0" lang="pt-BR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Bimestre</a:t>
            </a:r>
            <a:endParaRPr kumimoji="0" lang="pt-BR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457200" y="1676400"/>
          <a:ext cx="807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447800"/>
                <a:gridCol w="134112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Nota mínima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Nota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Máxima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Data 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Prova Oficial (P2)</a:t>
                      </a:r>
                      <a:endParaRPr lang="pt-BR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Individual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Trabalho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pt-BR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Grupo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676400" y="46598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Peso na Nota Final =&gt; 60%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38200" y="1676400"/>
            <a:ext cx="7696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CRITÉRIO PARA APROVAÇÃO</a:t>
            </a:r>
          </a:p>
          <a:p>
            <a:pPr algn="ctr"/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&gt;= </a:t>
            </a: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6.00</a:t>
            </a:r>
            <a:endParaRPr lang="pt-B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8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Atenção !!!!!!!</a:t>
            </a:r>
          </a:p>
          <a:p>
            <a:pPr algn="ctr"/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5.95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reprovado !!!!!!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b="1" dirty="0" smtClean="0"/>
              <a:t>Engenharia de Software</a:t>
            </a:r>
            <a:br>
              <a:rPr lang="pt-BR" sz="2400" b="1" dirty="0" smtClean="0"/>
            </a:br>
            <a:r>
              <a:rPr lang="pt-BR" sz="2400" b="1" dirty="0" smtClean="0"/>
              <a:t>EMENTA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pt-BR" b="1" u="sng" dirty="0" smtClean="0"/>
              <a:t>UNIDADES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/>
              <a:t>Fundamentos de Engenharia de Software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/>
              <a:t>Desenvolvimento ágil de software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/>
              <a:t>Gerenciamento de Qualidade de Software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 smtClean="0"/>
              <a:t>Os testes de software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</TotalTime>
  <Words>307</Words>
  <Application>Microsoft Office PowerPoint</Application>
  <PresentationFormat>Apresentação na tela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Cívico</vt:lpstr>
      <vt:lpstr>Slide 1</vt:lpstr>
      <vt:lpstr>Slide 2</vt:lpstr>
      <vt:lpstr>Slide 3</vt:lpstr>
      <vt:lpstr>Slide 4</vt:lpstr>
      <vt:lpstr>Horário das aulas</vt:lpstr>
      <vt:lpstr>Slide 6</vt:lpstr>
      <vt:lpstr>Slide 7</vt:lpstr>
      <vt:lpstr>Slide 8</vt:lpstr>
      <vt:lpstr>Engenharia de Software EMENTA</vt:lpstr>
      <vt:lpstr>Engenharia de Software EMENTA</vt:lpstr>
      <vt:lpstr>Engenharia de Software EMENTA</vt:lpstr>
      <vt:lpstr>Engenharia de Software EMENTA</vt:lpstr>
      <vt:lpstr>Engenharia de Software EMENTA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Kobama-16</dc:creator>
  <cp:lastModifiedBy>Kobama-16</cp:lastModifiedBy>
  <cp:revision>6</cp:revision>
  <dcterms:created xsi:type="dcterms:W3CDTF">2016-06-27T20:57:21Z</dcterms:created>
  <dcterms:modified xsi:type="dcterms:W3CDTF">2016-08-07T17:22:56Z</dcterms:modified>
</cp:coreProperties>
</file>