
<file path=[Content_Types].xml><?xml version="1.0" encoding="utf-8"?>
<Types xmlns="http://schemas.openxmlformats.org/package/2006/content-types">
  <Override PartName="/ppt/tags/tag8.xml" ContentType="application/vnd.openxmlformats-officedocument.presentationml.tags+xml"/>
  <Override PartName="/ppt/tags/tag238.xml" ContentType="application/vnd.openxmlformats-officedocument.presentationml.tags+xml"/>
  <Override PartName="/ppt/tags/tag569.xml" ContentType="application/vnd.openxmlformats-officedocument.presentationml.tags+xml"/>
  <Override PartName="/ppt/tags/tag424.xml" ContentType="application/vnd.openxmlformats-officedocument.presentationml.tags+xml"/>
  <Override PartName="/ppt/slides/slide25.xml" ContentType="application/vnd.openxmlformats-officedocument.presentationml.slide+xml"/>
  <Override PartName="/ppt/slideLayouts/slideLayout2.xml" ContentType="application/vnd.openxmlformats-officedocument.presentationml.slideLayout+xml"/>
  <Override PartName="/ppt/tags/tag263.xml" ContentType="application/vnd.openxmlformats-officedocument.presentationml.tags+xml"/>
  <Default Extension="xml" ContentType="application/xml"/>
  <Override PartName="/ppt/slides/slide50.xml" ContentType="application/vnd.openxmlformats-officedocument.presentationml.slide+xml"/>
  <Override PartName="/ppt/slideLayouts/slideLayout24.xml" ContentType="application/vnd.openxmlformats-officedocument.presentationml.slideLayout+xml"/>
  <Override PartName="/ppt/tags/tag38.xml" ContentType="application/vnd.openxmlformats-officedocument.presentationml.tags+xml"/>
  <Override PartName="/ppt/notesSlides/notesSlide16.xml" ContentType="application/vnd.openxmlformats-officedocument.presentationml.notesSlide+xml"/>
  <Override PartName="/ppt/tags/tag339.xml" ContentType="application/vnd.openxmlformats-officedocument.presentationml.tags+xml"/>
  <Override PartName="/ppt/tags/tag525.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tags/tag364.xml" ContentType="application/vnd.openxmlformats-officedocument.presentationml.tags+xml"/>
  <Override PartName="/ppt/notesSlides/notesSlide41.xml" ContentType="application/vnd.openxmlformats-officedocument.presentationml.notesSlide+xml"/>
  <Override PartName="/ppt/tags/tag109.xml" ContentType="application/vnd.openxmlformats-officedocument.presentationml.tags+xml"/>
  <Override PartName="/ppt/tags/tag550.xml" ContentType="application/vnd.openxmlformats-officedocument.presentationml.tags+xml"/>
  <Default Extension="xlsx" ContentType="application/vnd.openxmlformats-officedocument.spreadsheetml.sheet"/>
  <Override PartName="/ppt/charts/chart3.xml" ContentType="application/vnd.openxmlformats-officedocument.drawingml.chart+xml"/>
  <Override PartName="/ppt/notesSlides/notesSlide7.xml" ContentType="application/vnd.openxmlformats-officedocument.presentationml.notesSlide+xml"/>
  <Override PartName="/ppt/tags/tag41.xml" ContentType="application/vnd.openxmlformats-officedocument.presentationml.tags+xml"/>
  <Override PartName="/ppt/tags/tag279.xml" ContentType="application/vnd.openxmlformats-officedocument.presentationml.tags+xml"/>
  <Override PartName="/ppt/tags/tag342.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tags/tag320.xml" ContentType="application/vnd.openxmlformats-officedocument.presentationml.tags+xml"/>
  <Override PartName="/ppt/tags/tag418.xml" ContentType="application/vnd.openxmlformats-officedocument.presentationml.tags+xml"/>
  <Override PartName="/ppt/tags/tag465.xml" ContentType="application/vnd.openxmlformats-officedocument.presentationml.tags+xml"/>
  <Override PartName="/ppt/slides/slide19.xml" ContentType="application/vnd.openxmlformats-officedocument.presentationml.slide+xml"/>
  <Override PartName="/ppt/slides/slide66.xml" ContentType="application/vnd.openxmlformats-officedocument.presentationml.slide+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tags/tag588.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443.xml" ContentType="application/vnd.openxmlformats-officedocument.presentationml.tags+xml"/>
  <Override PartName="/ppt/charts/chart18.xml" ContentType="application/vnd.openxmlformats-officedocument.drawingml.chart+xml"/>
  <Override PartName="/ppt/tags/tag490.xml" ContentType="application/vnd.openxmlformats-officedocument.presentationml.tags+xml"/>
  <Override PartName="/ppt/notesSlides/notesSlide57.xml" ContentType="application/vnd.openxmlformats-officedocument.presentationml.notesSlide+xml"/>
  <Override PartName="/ppt/slides/slide44.xml" ContentType="application/vnd.openxmlformats-officedocument.presentationml.slide+xml"/>
  <Default Extension="emf" ContentType="image/x-emf"/>
  <Override PartName="/ppt/tags/tag235.xml" ContentType="application/vnd.openxmlformats-officedocument.presentationml.tags+xml"/>
  <Override PartName="/ppt/tags/tag282.xml" ContentType="application/vnd.openxmlformats-officedocument.presentationml.tags+xml"/>
  <Override PartName="/ppt/tags/tag421.xml" ContentType="application/vnd.openxmlformats-officedocument.presentationml.tags+xml"/>
  <Override PartName="/ppt/tags/tag519.xml" ContentType="application/vnd.openxmlformats-officedocument.presentationml.tags+xml"/>
  <Override PartName="/ppt/tags/tag566.xml" ContentType="application/vnd.openxmlformats-officedocument.presentationml.tags+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ppt/tags/tag260.xml" ContentType="application/vnd.openxmlformats-officedocument.presentationml.tags+xml"/>
  <Override PartName="/ppt/tags/tag358.xml" ContentType="application/vnd.openxmlformats-officedocument.presentationml.tags+xml"/>
  <Override PartName="/ppt/notesSlides/notesSlide35.xml" ContentType="application/vnd.openxmlformats-officedocument.presentationml.notesSlide+xml"/>
  <Override PartName="/ppt/tags/tag544.xml" ContentType="application/vnd.openxmlformats-officedocument.presentationml.tags+xml"/>
  <Override PartName="/ppt/tags/tag591.xml" ContentType="application/vnd.openxmlformats-officedocument.presentationml.tags+xml"/>
  <Override PartName="/ppt/slideLayouts/slideLayout21.xml" ContentType="application/vnd.openxmlformats-officedocument.presentationml.slideLayout+xml"/>
  <Override PartName="/ppt/tags/tag35.xml" ContentType="application/vnd.openxmlformats-officedocument.presentationml.tags+xml"/>
  <Override PartName="/ppt/tags/tag82.xml" ContentType="application/vnd.openxmlformats-officedocument.presentationml.tags+xml"/>
  <Override PartName="/ppt/notesSlides/notesSlide13.xml" ContentType="application/vnd.openxmlformats-officedocument.presentationml.notesSlide+xml"/>
  <Override PartName="/ppt/tags/tag197.xml" ContentType="application/vnd.openxmlformats-officedocument.presentationml.tags+xml"/>
  <Override PartName="/ppt/tags/tag336.xml" ContentType="application/vnd.openxmlformats-officedocument.presentationml.tags+xml"/>
  <Override PartName="/ppt/tags/tag383.xml" ContentType="application/vnd.openxmlformats-officedocument.presentationml.tags+xml"/>
  <Override PartName="/ppt/notesSlides/notesSlide60.xml" ContentType="application/vnd.openxmlformats-officedocument.presentationml.notesSlide+xml"/>
  <Override PartName="/ppt/tags/tag128.xml" ContentType="application/vnd.openxmlformats-officedocument.presentationml.tags+xml"/>
  <Override PartName="/ppt/tags/tag175.xml" ContentType="application/vnd.openxmlformats-officedocument.presentationml.tags+xml"/>
  <Override PartName="/ppt/tags/tag459.xml" ContentType="application/vnd.openxmlformats-officedocument.presentationml.tags+xml"/>
  <Override PartName="/ppt/tags/tag522.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298.xml" ContentType="application/vnd.openxmlformats-officedocument.presentationml.tags+xml"/>
  <Override PartName="/ppt/tags/tag314.xml" ContentType="application/vnd.openxmlformats-officedocument.presentationml.tags+xml"/>
  <Override PartName="/ppt/tags/tag361.xml" ContentType="application/vnd.openxmlformats-officedocument.presentationml.tags+xml"/>
  <Override PartName="/ppt/tags/tag500.xml" ContentType="application/vnd.openxmlformats-officedocument.presentationml.tags+xml"/>
  <Override PartName="/ppt/notesSlides/notesSlide4.xml" ContentType="application/vnd.openxmlformats-officedocument.presentationml.notesSlide+xml"/>
  <Override PartName="/ppt/tags/tag106.xml" ContentType="application/vnd.openxmlformats-officedocument.presentationml.tags+xml"/>
  <Override PartName="/ppt/tags/tag153.xml" ContentType="application/vnd.openxmlformats-officedocument.presentationml.tags+xml"/>
  <Override PartName="/ppt/tags/tag437.xml" ContentType="application/vnd.openxmlformats-officedocument.presentationml.tags+xml"/>
  <Override PartName="/ppt/tags/tag484.xml" ContentType="application/vnd.openxmlformats-officedocument.presentationml.tags+xml"/>
  <Override PartName="/ppt/slides/slide38.xml" ContentType="application/vnd.openxmlformats-officedocument.presentationml.slide+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tags/tag415.xml" ContentType="application/vnd.openxmlformats-officedocument.presentationml.tags+xml"/>
  <Override PartName="/ppt/tags/tag462.xml" ContentType="application/vnd.openxmlformats-officedocument.presentationml.tags+xml"/>
  <Override PartName="/ppt/tags/tag98.xml" ContentType="application/vnd.openxmlformats-officedocument.presentationml.tags+xml"/>
  <Override PartName="/ppt/tags/tag207.xml" ContentType="application/vnd.openxmlformats-officedocument.presentationml.tags+xml"/>
  <Override PartName="/ppt/tags/tag254.xml" ContentType="application/vnd.openxmlformats-officedocument.presentationml.tags+xml"/>
  <Override PartName="/ppt/notesSlides/notesSlide29.xml" ContentType="application/vnd.openxmlformats-officedocument.presentationml.notesSlide+xml"/>
  <Override PartName="/ppt/tags/tag399.xml" ContentType="application/vnd.openxmlformats-officedocument.presentationml.tags+xml"/>
  <Override PartName="/ppt/slides/slide16.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theme/themeOverride3.xml" ContentType="application/vnd.openxmlformats-officedocument.themeOverride+xml"/>
  <Override PartName="/ppt/tags/tag440.xml" ContentType="application/vnd.openxmlformats-officedocument.presentationml.tags+xml"/>
  <Override PartName="/ppt/tags/tag538.xml" ContentType="application/vnd.openxmlformats-officedocument.presentationml.tags+xml"/>
  <Override PartName="/ppt/tags/tag585.xml" ContentType="application/vnd.openxmlformats-officedocument.presentationml.tags+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tags/tag377.xml" ContentType="application/vnd.openxmlformats-officedocument.presentationml.tags+xml"/>
  <Override PartName="/ppt/charts/chart15.xml" ContentType="application/vnd.openxmlformats-officedocument.drawingml.chart+xml"/>
  <Override PartName="/ppt/tags/tag516.xml" ContentType="application/vnd.openxmlformats-officedocument.presentationml.tags+xml"/>
  <Override PartName="/ppt/notesSlides/notesSlide54.xml" ContentType="application/vnd.openxmlformats-officedocument.presentationml.notesSlide+xml"/>
  <Override PartName="/ppt/tags/tag563.xml" ContentType="application/vnd.openxmlformats-officedocument.presentationml.tags+xml"/>
  <Override PartName="/ppt/tags/tag54.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308.xml" ContentType="application/vnd.openxmlformats-officedocument.presentationml.tags+xml"/>
  <Override PartName="/ppt/tags/tag355.xml" ContentType="application/vnd.openxmlformats-officedocument.presentationml.tags+xml"/>
  <Override PartName="/ppt/notesSlides/notesSlide32.xml" ContentType="application/vnd.openxmlformats-officedocument.presentationml.notesSlide+xml"/>
  <Override PartName="/ppt/tags/tag147.xml" ContentType="application/vnd.openxmlformats-officedocument.presentationml.tags+xml"/>
  <Override PartName="/ppt/tags/tag194.xml" ContentType="application/vnd.openxmlformats-officedocument.presentationml.tags+xml"/>
  <Override PartName="/ppt/tags/tag478.xml" ContentType="application/vnd.openxmlformats-officedocument.presentationml.tags+xml"/>
  <Override PartName="/ppt/tags/tag54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3.xml" ContentType="application/vnd.openxmlformats-officedocument.presentationml.tags+xml"/>
  <Override PartName="/ppt/tags/tag38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125.xml" ContentType="application/vnd.openxmlformats-officedocument.presentationml.tags+xml"/>
  <Override PartName="/ppt/tags/tag172.xml" ContentType="application/vnd.openxmlformats-officedocument.presentationml.tags+xml"/>
  <Override PartName="/ppt/tags/tag311.xml" ContentType="application/vnd.openxmlformats-officedocument.presentationml.tags+xml"/>
  <Override PartName="/ppt/tags/tag409.xml" ContentType="application/vnd.openxmlformats-officedocument.presentationml.tags+xml"/>
  <Override PartName="/ppt/tags/tag456.xml" ContentType="application/vnd.openxmlformats-officedocument.presentationml.tags+xml"/>
  <Override PartName="/ppt/slides/slide57.xml" ContentType="application/vnd.openxmlformats-officedocument.presentationml.slide+xml"/>
  <Override PartName="/ppt/notesSlides/notesSlide1.xml" ContentType="application/vnd.openxmlformats-officedocument.presentationml.notesSlide+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tags/tag295.xml" ContentType="application/vnd.openxmlformats-officedocument.presentationml.tags+xml"/>
  <Override PartName="/ppt/tags/tag434.xml" ContentType="application/vnd.openxmlformats-officedocument.presentationml.tags+xml"/>
  <Override PartName="/ppt/tags/tag481.xml" ContentType="application/vnd.openxmlformats-officedocument.presentationml.tags+xml"/>
  <Override PartName="/ppt/tags/tag579.xml" ContentType="application/vnd.openxmlformats-officedocument.presentationml.tags+xml"/>
  <Override PartName="/ppt/tags/tag226.xml" ContentType="application/vnd.openxmlformats-officedocument.presentationml.tags+xml"/>
  <Override PartName="/ppt/tags/tag273.xml" ContentType="application/vnd.openxmlformats-officedocument.presentationml.tags+xml"/>
  <Override PartName="/ppt/notesSlides/notesSlide48.xml" ContentType="application/vnd.openxmlformats-officedocument.presentationml.notesSlide+xml"/>
  <Override PartName="/ppt/slides/slide35.xml" ContentType="application/vnd.openxmlformats-officedocument.presentationml.slide+xml"/>
  <Override PartName="/ppt/tags/tag412.xml" ContentType="application/vnd.openxmlformats-officedocument.presentationml.tags+xml"/>
  <Override PartName="/ppt/tags/tag557.xml" ContentType="application/vnd.openxmlformats-officedocument.presentationml.tags+xml"/>
  <Override PartName="/ppt/slides/slide13.xml" ContentType="application/vnd.openxmlformats-officedocument.presentationml.slide+xml"/>
  <Override PartName="/ppt/slides/slide60.xml" ContentType="application/vnd.openxmlformats-officedocument.presentationml.slide+xml"/>
  <Override PartName="/ppt/tags/tag48.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notesSlides/notesSlide26.xml" ContentType="application/vnd.openxmlformats-officedocument.presentationml.notesSlide+xml"/>
  <Override PartName="/ppt/tags/tag349.xml" ContentType="application/vnd.openxmlformats-officedocument.presentationml.tags+xml"/>
  <Override PartName="/ppt/tags/tag396.xml" ContentType="application/vnd.openxmlformats-officedocument.presentationml.tags+xml"/>
  <Override PartName="/ppt/tags/tag535.xml" ContentType="application/vnd.openxmlformats-officedocument.presentationml.tags+xml"/>
  <Override PartName="/ppt/tags/tag582.xml" ContentType="application/vnd.openxmlformats-officedocument.presentationml.tags+xml"/>
  <Override PartName="/ppt/slideLayouts/slideLayout12.xml" ContentType="application/vnd.openxmlformats-officedocument.presentationml.slideLayout+xml"/>
  <Override PartName="/ppt/tags/tag26.xml" ContentType="application/vnd.openxmlformats-officedocument.presentationml.tags+xml"/>
  <Override PartName="/ppt/tags/tag73.xml" ContentType="application/vnd.openxmlformats-officedocument.presentationml.tags+xml"/>
  <Override PartName="/ppt/tags/tag327.xml" ContentType="application/vnd.openxmlformats-officedocument.presentationml.tags+xml"/>
  <Override PartName="/ppt/charts/chart12.xml" ContentType="application/vnd.openxmlformats-officedocument.drawingml.chart+xml"/>
  <Override PartName="/ppt/tags/tag374.xml" ContentType="application/vnd.openxmlformats-officedocument.presentationml.tags+xml"/>
  <Override PartName="/ppt/notesSlides/notesSlide51.xml" ContentType="application/vnd.openxmlformats-officedocument.presentationml.notesSlide+xml"/>
  <Override PartName="/ppt/tags/tag119.xml" ContentType="application/vnd.openxmlformats-officedocument.presentationml.tags+xml"/>
  <Override PartName="/ppt/tags/tag166.xml" ContentType="application/vnd.openxmlformats-officedocument.presentationml.tags+xml"/>
  <Override PartName="/ppt/tags/tag497.xml" ContentType="application/vnd.openxmlformats-officedocument.presentationml.tags+xml"/>
  <Override PartName="/ppt/tags/tag513.xml" ContentType="application/vnd.openxmlformats-officedocument.presentationml.tags+xml"/>
  <Override PartName="/ppt/tags/tag560.xml" ContentType="application/vnd.openxmlformats-officedocument.presentationml.tags+xml"/>
  <Override PartName="/ppt/tags/tag51.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tags/tag352.xml" ContentType="application/vnd.openxmlformats-officedocument.presentationml.tags+xml"/>
  <Override PartName="/ppt/tags/tag144.xml" ContentType="application/vnd.openxmlformats-officedocument.presentationml.tags+xml"/>
  <Override PartName="/ppt/tags/tag191.xml" ContentType="application/vnd.openxmlformats-officedocument.presentationml.tags+xml"/>
  <Override PartName="/ppt/tags/tag330.xml" ContentType="application/vnd.openxmlformats-officedocument.presentationml.tags+xml"/>
  <Override PartName="/ppt/tags/tag428.xml" ContentType="application/vnd.openxmlformats-officedocument.presentationml.tags+xml"/>
  <Override PartName="/ppt/tags/tag475.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tags/tag267.xml" ContentType="application/vnd.openxmlformats-officedocument.presentationml.tags+xml"/>
  <Override PartName="/ppt/tags/tag406.xml" ContentType="application/vnd.openxmlformats-officedocument.presentationml.tags+xml"/>
  <Override PartName="/ppt/tags/tag453.xml" ContentType="application/vnd.openxmlformats-officedocument.presentationml.tags+xml"/>
  <Override PartName="/ppt/slides/slide4.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tags/tag89.xml" ContentType="application/vnd.openxmlformats-officedocument.presentationml.tags+xml"/>
  <Override PartName="/ppt/tags/tag245.xml" ContentType="application/vnd.openxmlformats-officedocument.presentationml.tags+xml"/>
  <Override PartName="/ppt/tags/tag292.xml" ContentType="application/vnd.openxmlformats-officedocument.presentationml.tags+xml"/>
  <Override PartName="/ppt/tags/tag529.xml" ContentType="application/vnd.openxmlformats-officedocument.presentationml.tags+xml"/>
  <Override PartName="/ppt/tags/tag576.xml" ContentType="application/vnd.openxmlformats-officedocument.presentationml.tags+xml"/>
  <Override PartName="/ppt/tags/tag100.xml" ContentType="application/vnd.openxmlformats-officedocument.presentationml.tags+xml"/>
  <Override PartName="/ppt/tags/tag368.xml" ContentType="application/vnd.openxmlformats-officedocument.presentationml.tags+xml"/>
  <Override PartName="/ppt/tags/tag431.xml" ContentType="application/vnd.openxmlformats-officedocument.presentationml.tags+xml"/>
  <Override PartName="/ppt/notesSlides/notesSlide45.xml" ContentType="application/vnd.openxmlformats-officedocument.presentationml.notesSlide+xml"/>
  <Override PartName="/ppt/slides/slide32.xml" ContentType="application/vnd.openxmlformats-officedocument.presentationml.slide+xml"/>
  <Default Extension="fntdata" ContentType="application/x-fontdata"/>
  <Override PartName="/ppt/tags/tag67.xml" ContentType="application/vnd.openxmlformats-officedocument.presentationml.tags+xml"/>
  <Override PartName="/ppt/tags/tag223.xml" ContentType="application/vnd.openxmlformats-officedocument.presentationml.tags+xml"/>
  <Override PartName="/ppt/tags/tag270.xml" ContentType="application/vnd.openxmlformats-officedocument.presentationml.tags+xml"/>
  <Override PartName="/ppt/tags/tag507.xml" ContentType="application/vnd.openxmlformats-officedocument.presentationml.tags+xml"/>
  <Override PartName="/ppt/tags/tag554.xml" ContentType="application/vnd.openxmlformats-officedocument.presentationml.tags+xml"/>
  <Override PartName="/ppt/slides/slide10.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201.xml" ContentType="application/vnd.openxmlformats-officedocument.presentationml.tags+xml"/>
  <Override PartName="/ppt/notesSlides/notesSlide23.xml" ContentType="application/vnd.openxmlformats-officedocument.presentationml.notesSlide+xml"/>
  <Override PartName="/ppt/tags/tag346.xml" ContentType="application/vnd.openxmlformats-officedocument.presentationml.tags+xml"/>
  <Override PartName="/ppt/tags/tag393.xml" ContentType="application/vnd.openxmlformats-officedocument.presentationml.tags+xml"/>
  <Override PartName="/ppt/tags/tag532.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charts/chart7.xml" ContentType="application/vnd.openxmlformats-officedocument.drawingml.chart+xml"/>
  <Override PartName="/ppt/tags/tag324.xml" ContentType="application/vnd.openxmlformats-officedocument.presentationml.tags+xml"/>
  <Override PartName="/ppt/tags/tag371.xml" ContentType="application/vnd.openxmlformats-officedocument.presentationml.tags+xml"/>
  <Override PartName="/ppt/tags/tag469.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63.xml" ContentType="application/vnd.openxmlformats-officedocument.presentationml.tags+xml"/>
  <Override PartName="/ppt/tags/tag510.xml" ContentType="application/vnd.openxmlformats-officedocument.presentationml.tags+xml"/>
  <Override PartName="/ppt/tags/tag9.xml" ContentType="application/vnd.openxmlformats-officedocument.presentationml.tags+xml"/>
  <Override PartName="/ppt/tags/tag302.xml" ContentType="application/vnd.openxmlformats-officedocument.presentationml.tags+xml"/>
  <Override PartName="/ppt/tags/tag447.xml" ContentType="application/vnd.openxmlformats-officedocument.presentationml.tags+xml"/>
  <Override PartName="/ppt/tags/tag494.xml" ContentType="application/vnd.openxmlformats-officedocument.presentationml.tags+xml"/>
  <Override PartName="/ppt/slides/slide48.xml" ContentType="application/vnd.openxmlformats-officedocument.presentationml.slide+xml"/>
  <Default Extension="bin" ContentType="application/vnd.openxmlformats-officedocument.oleObject"/>
  <Override PartName="/ppt/tags/tag141.xml" ContentType="application/vnd.openxmlformats-officedocument.presentationml.tags+xml"/>
  <Override PartName="/ppt/tags/tag239.xml" ContentType="application/vnd.openxmlformats-officedocument.presentationml.tags+xml"/>
  <Override PartName="/ppt/tags/tag286.xml" ContentType="application/vnd.openxmlformats-officedocument.presentationml.tags+xml"/>
  <Override PartName="/ppt/tags/tag425.xml" ContentType="application/vnd.openxmlformats-officedocument.presentationml.tags+xml"/>
  <Override PartName="/ppt/tags/tag472.xml" ContentType="application/vnd.openxmlformats-officedocument.presentationml.tags+xml"/>
  <Override PartName="/ppt/slides/slide26.xml" ContentType="application/vnd.openxmlformats-officedocument.presentationml.slide+xml"/>
  <Override PartName="/ppt/tags/tag217.xml" ContentType="application/vnd.openxmlformats-officedocument.presentationml.tags+xml"/>
  <Override PartName="/ppt/tags/tag264.xml" ContentType="application/vnd.openxmlformats-officedocument.presentationml.tags+xml"/>
  <Override PartName="/ppt/notesSlides/notesSlide39.xml" ContentType="application/vnd.openxmlformats-officedocument.presentationml.notesSlide+xml"/>
  <Override PartName="/ppt/tags/tag548.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notesSlides/notesSlide17.xml" ContentType="application/vnd.openxmlformats-officedocument.presentationml.notesSlide+xml"/>
  <Override PartName="/ppt/tags/tag387.xml" ContentType="application/vnd.openxmlformats-officedocument.presentationml.tags+xml"/>
  <Override PartName="/ppt/tags/tag403.xml" ContentType="application/vnd.openxmlformats-officedocument.presentationml.tags+xml"/>
  <Override PartName="/ppt/tags/tag450.xml" ContentType="application/vnd.openxmlformats-officedocument.presentationml.tags+xml"/>
  <Override PartName="/ppt/notesSlides/notesSlide64.xml" ContentType="application/vnd.openxmlformats-officedocument.presentationml.notesSlide+xml"/>
  <Override PartName="/ppt/slides/slide51.xml" ContentType="application/vnd.openxmlformats-officedocument.presentationml.slide+xml"/>
  <Override PartName="/ppt/tags/tag179.xml" ContentType="application/vnd.openxmlformats-officedocument.presentationml.tags+xml"/>
  <Override PartName="/ppt/tags/tag242.xml" ContentType="application/vnd.openxmlformats-officedocument.presentationml.tags+xml"/>
  <Override PartName="/ppt/tags/tag526.xml" ContentType="application/vnd.openxmlformats-officedocument.presentationml.tags+xml"/>
  <Override PartName="/ppt/tags/tag573.xml" ContentType="application/vnd.openxmlformats-officedocument.presentationml.tags+xml"/>
  <Override PartName="/ppt/tags/tag17.xml" ContentType="application/vnd.openxmlformats-officedocument.presentationml.tags+xml"/>
  <Override PartName="/ppt/tags/tag64.xml" ContentType="application/vnd.openxmlformats-officedocument.presentationml.tags+xml"/>
  <Override PartName="/ppt/tags/tag220.xml" ContentType="application/vnd.openxmlformats-officedocument.presentationml.tags+xml"/>
  <Override PartName="/ppt/tags/tag318.xml" ContentType="application/vnd.openxmlformats-officedocument.presentationml.tags+xml"/>
  <Override PartName="/ppt/tags/tag365.xml" ContentType="application/vnd.openxmlformats-officedocument.presentationml.tags+xml"/>
  <Override PartName="/ppt/notesSlides/notesSlide42.xml" ContentType="application/vnd.openxmlformats-officedocument.presentationml.notesSlide+xml"/>
  <Override PartName="/ppt/tags/tag504.xml" ContentType="application/vnd.openxmlformats-officedocument.presentationml.tags+xml"/>
  <Override PartName="/ppt/tags/tag551.xml" ContentType="application/vnd.openxmlformats-officedocument.presentationml.tags+xml"/>
  <Override PartName="/ppt/notesSlides/notesSlide8.xml" ContentType="application/vnd.openxmlformats-officedocument.presentationml.notesSlide+xml"/>
  <Override PartName="/ppt/tags/tag157.xml" ContentType="application/vnd.openxmlformats-officedocument.presentationml.tags+xml"/>
  <Default Extension="gif" ContentType="image/gif"/>
  <Override PartName="/ppt/notesSlides/notesSlide20.xml" ContentType="application/vnd.openxmlformats-officedocument.presentationml.notesSlide+xml"/>
  <Override PartName="/ppt/tags/tag343.xml" ContentType="application/vnd.openxmlformats-officedocument.presentationml.tags+xml"/>
  <Override PartName="/ppt/tags/tag390.xml" ContentType="application/vnd.openxmlformats-officedocument.presentationml.tags+xml"/>
  <Override PartName="/ppt/tags/tag488.xml" ContentType="application/vnd.openxmlformats-officedocument.presentationml.tags+xml"/>
  <Override PartName="/ppt/charts/chart4.xml" ContentType="application/vnd.openxmlformats-officedocument.drawingml.chart+xml"/>
  <Override PartName="/ppt/tags/tag42.xml" ContentType="application/vnd.openxmlformats-officedocument.presentationml.tags+xml"/>
  <Override PartName="/ppt/tags/tag135.xml" ContentType="application/vnd.openxmlformats-officedocument.presentationml.tags+xml"/>
  <Override PartName="/ppt/tags/tag182.xml" ContentType="application/vnd.openxmlformats-officedocument.presentationml.tags+xml"/>
  <Override PartName="/ppt/handoutMasters/handoutMaster1.xml" ContentType="application/vnd.openxmlformats-officedocument.presentationml.handoutMaster+xml"/>
  <Override PartName="/ppt/tags/tag20.xml" ContentType="application/vnd.openxmlformats-officedocument.presentationml.tags+xml"/>
  <Override PartName="/ppt/tags/tag321.xml" ContentType="application/vnd.openxmlformats-officedocument.presentationml.tags+xml"/>
  <Override PartName="/ppt/tags/tag419.xml" ContentType="application/vnd.openxmlformats-officedocument.presentationml.tags+xml"/>
  <Override PartName="/ppt/tags/tag466.xml" ContentType="application/vnd.openxmlformats-officedocument.presentationml.tags+xml"/>
  <Override PartName="/ppt/slides/slide67.xml" ContentType="application/vnd.openxmlformats-officedocument.presentationml.slide+xml"/>
  <Override PartName="/ppt/slideLayouts/slideLayout19.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tags/tag258.xml" ContentType="application/vnd.openxmlformats-officedocument.presentationml.tags+xml"/>
  <Override PartName="/ppt/tags/tag444.xml" ContentType="application/vnd.openxmlformats-officedocument.presentationml.tags+xml"/>
  <Override PartName="/ppt/tags/tag491.xml" ContentType="application/vnd.openxmlformats-officedocument.presentationml.tags+xml"/>
  <Override PartName="/ppt/tags/tag589.xml" ContentType="application/vnd.openxmlformats-officedocument.presentationml.tags+xml"/>
  <Override PartName="/ppt/slides/slide45.xml" ContentType="application/vnd.openxmlformats-officedocument.presentationml.slide+xml"/>
  <Override PartName="/ppt/theme/theme3.xml" ContentType="application/vnd.openxmlformats-officedocument.theme+xml"/>
  <Override PartName="/ppt/tags/tag236.xml" ContentType="application/vnd.openxmlformats-officedocument.presentationml.tags+xml"/>
  <Override PartName="/ppt/tags/tag283.xml" ContentType="application/vnd.openxmlformats-officedocument.presentationml.tags+xml"/>
  <Override PartName="/ppt/charts/chart19.xml" ContentType="application/vnd.openxmlformats-officedocument.drawingml.chart+xml"/>
  <Override PartName="/ppt/tags/tag567.xml" ContentType="application/vnd.openxmlformats-officedocument.presentationml.tags+xml"/>
  <Override PartName="/ppt/notesSlides/notesSlide58.xml" ContentType="application/vnd.openxmlformats-officedocument.presentationml.notesSlide+xml"/>
  <Override PartName="/ppt/tags/tag58.xml" ContentType="application/vnd.openxmlformats-officedocument.presentationml.tags+xml"/>
  <Override PartName="/ppt/tags/tag359.xml" ContentType="application/vnd.openxmlformats-officedocument.presentationml.tags+xml"/>
  <Override PartName="/ppt/notesSlides/notesSlide36.xml" ContentType="application/vnd.openxmlformats-officedocument.presentationml.notesSlide+xml"/>
  <Override PartName="/ppt/tags/tag422.xml" ContentType="application/vnd.openxmlformats-officedocument.presentationml.tags+xml"/>
  <Override PartName="/ppt/slides/slide23.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tags/tag198.xml" ContentType="application/vnd.openxmlformats-officedocument.presentationml.tags+xml"/>
  <Override PartName="/ppt/tags/tag214.xml" ContentType="application/vnd.openxmlformats-officedocument.presentationml.tags+xml"/>
  <Override PartName="/ppt/tags/tag261.xml" ContentType="application/vnd.openxmlformats-officedocument.presentationml.tags+xml"/>
  <Override PartName="/ppt/tags/tag400.xml" ContentType="application/vnd.openxmlformats-officedocument.presentationml.tags+xml"/>
  <Override PartName="/ppt/tags/tag545.xml" ContentType="application/vnd.openxmlformats-officedocument.presentationml.tags+xml"/>
  <Override PartName="/ppt/tags/tag36.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tags/tag337.xml" ContentType="application/vnd.openxmlformats-officedocument.presentationml.tags+xml"/>
  <Override PartName="/ppt/tags/tag384.xml" ContentType="application/vnd.openxmlformats-officedocument.presentationml.tags+xml"/>
  <Override PartName="/ppt/tags/tag523.xml" ContentType="application/vnd.openxmlformats-officedocument.presentationml.tags+xml"/>
  <Override PartName="/ppt/tags/tag570.xml" ContentType="application/vnd.openxmlformats-officedocument.presentationml.tags+xml"/>
  <Override PartName="/ppt/notesSlides/notesSlide61.xml" ContentType="application/vnd.openxmlformats-officedocument.presentationml.notesSlide+xml"/>
  <Override PartName="/ppt/commentAuthors.xml" ContentType="application/vnd.openxmlformats-officedocument.presentationml.commentAuthors+xml"/>
  <Override PartName="/ppt/tags/tag14.xml" ContentType="application/vnd.openxmlformats-officedocument.presentationml.tags+xml"/>
  <Override PartName="/ppt/tags/tag61.xml" ContentType="application/vnd.openxmlformats-officedocument.presentationml.tags+xml"/>
  <Override PartName="/ppt/tags/tag129.xml" ContentType="application/vnd.openxmlformats-officedocument.presentationml.tags+xml"/>
  <Override PartName="/ppt/tags/tag176.xml" ContentType="application/vnd.openxmlformats-officedocument.presentationml.tags+xml"/>
  <Override PartName="/ppt/tags/tag315.xml" ContentType="application/vnd.openxmlformats-officedocument.presentationml.tags+xml"/>
  <Override PartName="/ppt/tags/tag362.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ags/tag299.xml" ContentType="application/vnd.openxmlformats-officedocument.presentationml.tags+xml"/>
  <Override PartName="/ppt/tags/tag438.xml" ContentType="application/vnd.openxmlformats-officedocument.presentationml.tags+xml"/>
  <Override PartName="/ppt/tags/tag485.xml" ContentType="application/vnd.openxmlformats-officedocument.presentationml.tags+xml"/>
  <Override PartName="/ppt/tags/tag501.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tags/tag277.xml" ContentType="application/vnd.openxmlformats-officedocument.presentationml.tags+xml"/>
  <Override PartName="/ppt/tags/tag340.xml" ContentType="application/vnd.openxmlformats-officedocument.presentationml.tags+xml"/>
  <Override PartName="/ppt/slides/slide39.xml" ContentType="application/vnd.openxmlformats-officedocument.presentationml.slide+xml"/>
  <Override PartName="/ppt/tags/tag132.xml" ContentType="application/vnd.openxmlformats-officedocument.presentationml.tags+xml"/>
  <Override PartName="/ppt/tags/tag416.xml" ContentType="application/vnd.openxmlformats-officedocument.presentationml.tags+xml"/>
  <Override PartName="/ppt/tags/tag463.xml" ContentType="application/vnd.openxmlformats-officedocument.presentationml.tags+xml"/>
  <Override PartName="/ppt/slides/slide17.xml" ContentType="application/vnd.openxmlformats-officedocument.presentationml.slide+xml"/>
  <Override PartName="/ppt/slides/slide64.xml" ContentType="application/vnd.openxmlformats-officedocument.presentationml.slide+xml"/>
  <Override PartName="/ppt/tags/tag99.xml" ContentType="application/vnd.openxmlformats-officedocument.presentationml.tags+xml"/>
  <Override PartName="/ppt/tags/tag110.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tags/tag539.xml" ContentType="application/vnd.openxmlformats-officedocument.presentationml.tags+xml"/>
  <Override PartName="/ppt/tags/tag586.xml" ContentType="application/vnd.openxmlformats-officedocument.presentationml.tags+xml"/>
  <Override PartName="/ppt/slideLayouts/slideLayout16.xml" ContentType="application/vnd.openxmlformats-officedocument.presentationml.slideLayout+xml"/>
  <Override PartName="/ppt/tags/tag3.xml" ContentType="application/vnd.openxmlformats-officedocument.presentationml.tags+xml"/>
  <Override PartName="/ppt/tags/tag77.xml" ContentType="application/vnd.openxmlformats-officedocument.presentationml.tags+xml"/>
  <Override PartName="/ppt/tags/tag233.xml" ContentType="application/vnd.openxmlformats-officedocument.presentationml.tags+xml"/>
  <Override PartName="/ppt/tags/tag280.xml" ContentType="application/vnd.openxmlformats-officedocument.presentationml.tags+xml"/>
  <Override PartName="/ppt/tags/tag378.xml" ContentType="application/vnd.openxmlformats-officedocument.presentationml.tags+xml"/>
  <Override PartName="/ppt/tags/tag441.xml" ContentType="application/vnd.openxmlformats-officedocument.presentationml.tags+xml"/>
  <Override PartName="/ppt/charts/chart16.xml" ContentType="application/vnd.openxmlformats-officedocument.drawingml.chart+xml"/>
  <Override PartName="/ppt/notesSlides/notesSlide55.xml" ContentType="application/vnd.openxmlformats-officedocument.presentationml.notesSlide+xml"/>
  <Override PartName="/ppt/theme/themeOverride4.xml" ContentType="application/vnd.openxmlformats-officedocument.themeOverride+xml"/>
  <Override PartName="/ppt/slides/slide42.xml" ContentType="application/vnd.openxmlformats-officedocument.presentationml.slide+xml"/>
  <Override PartName="/ppt/tags/tag517.xml" ContentType="application/vnd.openxmlformats-officedocument.presentationml.tags+xml"/>
  <Override PartName="/ppt/tags/tag564.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tags/tag211.xml" ContentType="application/vnd.openxmlformats-officedocument.presentationml.tags+xml"/>
  <Override PartName="/ppt/tags/tag309.xml" ContentType="application/vnd.openxmlformats-officedocument.presentationml.tags+xml"/>
  <Override PartName="/ppt/tags/tag356.xml" ContentType="application/vnd.openxmlformats-officedocument.presentationml.tags+xml"/>
  <Override PartName="/ppt/notesSlides/notesSlide33.xml" ContentType="application/vnd.openxmlformats-officedocument.presentationml.notesSlide+xml"/>
  <Override PartName="/ppt/tags/tag542.xml" ContentType="application/vnd.openxmlformats-officedocument.presentationml.tags+xml"/>
  <Override PartName="/ppt/tags/tag33.xml" ContentType="application/vnd.openxmlformats-officedocument.presentationml.tags+xml"/>
  <Override PartName="/ppt/tags/tag80.xml" ContentType="application/vnd.openxmlformats-officedocument.presentationml.tags+xml"/>
  <Override PartName="/ppt/notesSlides/notesSlide11.xml" ContentType="application/vnd.openxmlformats-officedocument.presentationml.notesSlide+xml"/>
  <Override PartName="/ppt/tags/tag148.xml" ContentType="application/vnd.openxmlformats-officedocument.presentationml.tags+xml"/>
  <Override PartName="/ppt/tags/tag195.xml" ContentType="application/vnd.openxmlformats-officedocument.presentationml.tags+xml"/>
  <Override PartName="/ppt/tags/tag334.xml" ContentType="application/vnd.openxmlformats-officedocument.presentationml.tags+xml"/>
  <Override PartName="/ppt/tags/tag381.xml" ContentType="application/vnd.openxmlformats-officedocument.presentationml.tags+xml"/>
  <Override PartName="/ppt/tags/tag479.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tags/tag457.xml" ContentType="application/vnd.openxmlformats-officedocument.presentationml.tags+xml"/>
  <Override PartName="/ppt/tags/tag520.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49.xml" ContentType="application/vnd.openxmlformats-officedocument.presentationml.tags+xml"/>
  <Override PartName="/ppt/tags/tag296.xml" ContentType="application/vnd.openxmlformats-officedocument.presentationml.tags+xml"/>
  <Override PartName="/ppt/tags/tag312.xml" ContentType="application/vnd.openxmlformats-officedocument.presentationml.tags+xml"/>
  <Override PartName="/ppt/slides/slide58.xml" ContentType="application/vnd.openxmlformats-officedocument.presentationml.slide+xml"/>
  <Override PartName="/ppt/notesSlides/notesSlide2.xml" ContentType="application/vnd.openxmlformats-officedocument.presentationml.notesSlide+xml"/>
  <Override PartName="/ppt/tags/tag104.xml" ContentType="application/vnd.openxmlformats-officedocument.presentationml.tags+xml"/>
  <Override PartName="/ppt/tags/tag151.xml" ContentType="application/vnd.openxmlformats-officedocument.presentationml.tags+xml"/>
  <Override PartName="/ppt/tags/tag435.xml" ContentType="application/vnd.openxmlformats-officedocument.presentationml.tags+xml"/>
  <Override PartName="/ppt/tags/tag482.xml" ContentType="application/vnd.openxmlformats-officedocument.presentationml.tags+xml"/>
  <Override PartName="/ppt/slides/slide36.xml" ContentType="application/vnd.openxmlformats-officedocument.presentationml.slide+xml"/>
  <Override PartName="/ppt/tags/tag227.xml" ContentType="application/vnd.openxmlformats-officedocument.presentationml.tags+xml"/>
  <Override PartName="/ppt/tags/tag274.xml" ContentType="application/vnd.openxmlformats-officedocument.presentationml.tags+xml"/>
  <Override PartName="/ppt/tags/tag413.xml" ContentType="application/vnd.openxmlformats-officedocument.presentationml.tags+xml"/>
  <Override PartName="/ppt/tags/tag460.xml" ContentType="application/vnd.openxmlformats-officedocument.presentationml.tags+xml"/>
  <Override PartName="/ppt/notesSlides/notesSlide49.xml" ContentType="application/vnd.openxmlformats-officedocument.presentationml.notesSlide+xml"/>
  <Override PartName="/ppt/tags/tag558.xml" ContentType="application/vnd.openxmlformats-officedocument.presentationml.tags+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Override PartName="/ppt/tags/tag252.xml" ContentType="application/vnd.openxmlformats-officedocument.presentationml.tags+xml"/>
  <Override PartName="/ppt/notesSlides/notesSlide27.xml" ContentType="application/vnd.openxmlformats-officedocument.presentationml.notesSlide+xml"/>
  <Override PartName="/ppt/tags/tag397.xml" ContentType="application/vnd.openxmlformats-officedocument.presentationml.tags+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tags/tag189.xml" ContentType="application/vnd.openxmlformats-officedocument.presentationml.tags+xml"/>
  <Override PartName="/ppt/charts/chart13.xml" ContentType="application/vnd.openxmlformats-officedocument.drawingml.chart+xml"/>
  <Override PartName="/ppt/tags/tag536.xml" ContentType="application/vnd.openxmlformats-officedocument.presentationml.tags+xml"/>
  <Override PartName="/ppt/tags/tag583.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328.xml" ContentType="application/vnd.openxmlformats-officedocument.presentationml.tags+xml"/>
  <Override PartName="/ppt/tags/tag375.xml" ContentType="application/vnd.openxmlformats-officedocument.presentationml.tags+xml"/>
  <Override PartName="/ppt/tags/tag514.xml" ContentType="application/vnd.openxmlformats-officedocument.presentationml.tags+xml"/>
  <Override PartName="/ppt/notesSlides/notesSlide52.xml" ContentType="application/vnd.openxmlformats-officedocument.presentationml.notesSlide+xml"/>
  <Override PartName="/ppt/tags/tag561.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Override PartName="/ppt/tags/tag306.xml" ContentType="application/vnd.openxmlformats-officedocument.presentationml.tags+xml"/>
  <Override PartName="/ppt/notesSlides/notesSlide30.xml" ContentType="application/vnd.openxmlformats-officedocument.presentationml.notesSlide+xml"/>
  <Override PartName="/ppt/tags/tag353.xml" ContentType="application/vnd.openxmlformats-officedocument.presentationml.tags+xml"/>
  <Override PartName="/ppt/tags/tag498.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tags/tag429.xml" ContentType="application/vnd.openxmlformats-officedocument.presentationml.tags+xml"/>
  <Override PartName="/ppt/tags/tag476.xml" ContentType="application/vnd.openxmlformats-officedocument.presentationml.tags+xml"/>
  <Override PartName="/ppt/tags/tag30.xml" ContentType="application/vnd.openxmlformats-officedocument.presentationml.tags+xml"/>
  <Override PartName="/ppt/tags/tag268.xml" ContentType="application/vnd.openxmlformats-officedocument.presentationml.tags+xml"/>
  <Override PartName="/ppt/tags/tag331.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ppt/tags/tag407.xml" ContentType="application/vnd.openxmlformats-officedocument.presentationml.tags+xml"/>
  <Override PartName="/ppt/tags/tag454.xml" ContentType="application/vnd.openxmlformats-officedocument.presentationml.tags+xml"/>
  <Override PartName="/ppt/slides/slide55.xml" ContentType="application/vnd.openxmlformats-officedocument.presentationml.slide+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tags/tag432.xml" ContentType="application/vnd.openxmlformats-officedocument.presentationml.tags+xml"/>
  <Override PartName="/ppt/tags/tag577.xml" ContentType="application/vnd.openxmlformats-officedocument.presentationml.tags+xml"/>
  <Override PartName="/ppt/slides/slide33.xml" ContentType="application/vnd.openxmlformats-officedocument.presentationml.slide+xml"/>
  <Override PartName="/ppt/tags/tag68.xml" ContentType="application/vnd.openxmlformats-officedocument.presentationml.tags+xml"/>
  <Override PartName="/ppt/tags/tag224.xml" ContentType="application/vnd.openxmlformats-officedocument.presentationml.tags+xml"/>
  <Override PartName="/ppt/tags/tag271.xml" ContentType="application/vnd.openxmlformats-officedocument.presentationml.tags+xml"/>
  <Override PartName="/ppt/tags/tag369.xml" ContentType="application/vnd.openxmlformats-officedocument.presentationml.tags+xml"/>
  <Override PartName="/ppt/notesSlides/notesSlide46.xml" ContentType="application/vnd.openxmlformats-officedocument.presentationml.notesSlide+xml"/>
  <Override PartName="/ppt/tags/tag508.xml" ContentType="application/vnd.openxmlformats-officedocument.presentationml.tags+xml"/>
  <Override PartName="/ppt/tags/tag555.xml" ContentType="application/vnd.openxmlformats-officedocument.presentationml.tags+xml"/>
  <Override PartName="/ppt/presentation.xml" ContentType="application/vnd.openxmlformats-officedocument.presentationml.presentation.main+xml"/>
  <Override PartName="/ppt/notesSlides/notesSlide24.xml" ContentType="application/vnd.openxmlformats-officedocument.presentationml.notesSlide+xml"/>
  <Override PartName="/ppt/tags/tag347.xml" ContentType="application/vnd.openxmlformats-officedocument.presentationml.tags+xml"/>
  <Override PartName="/ppt/tags/tag394.xml" ContentType="application/vnd.openxmlformats-officedocument.presentationml.tags+xml"/>
  <Override PartName="/ppt/tags/tag410.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charts/chart8.xml" ContentType="application/vnd.openxmlformats-officedocument.drawingml.chart+xml"/>
  <Override PartName="/ppt/tags/tag533.xml" ContentType="application/vnd.openxmlformats-officedocument.presentationml.tags+xml"/>
  <Override PartName="/ppt/tags/tag580.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325.xml" ContentType="application/vnd.openxmlformats-officedocument.presentationml.tags+xml"/>
  <Override PartName="/ppt/charts/chart10.xml" ContentType="application/vnd.openxmlformats-officedocument.drawingml.chart+xml"/>
  <Override PartName="/ppt/tags/tag372.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tags/tag448.xml" ContentType="application/vnd.openxmlformats-officedocument.presentationml.tags+xml"/>
  <Override PartName="/ppt/tags/tag495.xml" ContentType="application/vnd.openxmlformats-officedocument.presentationml.tags+xml"/>
  <Override PartName="/ppt/tags/tag511.xml" ContentType="application/vnd.openxmlformats-officedocument.presentationml.tags+xml"/>
  <Override PartName="/ppt/slides/slide49.xml" ContentType="application/vnd.openxmlformats-officedocument.presentationml.slide+xml"/>
  <Override PartName="/ppt/tags/tag142.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Override PartName="/ppt/tags/tag350.xml" ContentType="application/vnd.openxmlformats-officedocument.presentationml.tags+xml"/>
  <Override PartName="/ppt/tags/tag426.xml" ContentType="application/vnd.openxmlformats-officedocument.presentationml.tags+xml"/>
  <Override PartName="/ppt/tags/tag473.xml" ContentType="application/vnd.openxmlformats-officedocument.presentationml.tags+xml"/>
  <Override PartName="/ppt/slides/slide27.xml" ContentType="application/vnd.openxmlformats-officedocument.presentationml.slide+xml"/>
  <Override PartName="/ppt/slideLayouts/slideLayout4.xml" ContentType="application/vnd.openxmlformats-officedocument.presentationml.slideLayout+xml"/>
  <Override PartName="/ppt/tags/tag120.xml" ContentType="application/vnd.openxmlformats-officedocument.presentationml.tags+xml"/>
  <Override PartName="/ppt/tags/tag218.xml" ContentType="application/vnd.openxmlformats-officedocument.presentationml.tags+xml"/>
  <Override PartName="/ppt/tags/tag265.xml" ContentType="application/vnd.openxmlformats-officedocument.presentationml.tags+xml"/>
  <Override PartName="/ppt/tags/tag404.xml" ContentType="application/vnd.openxmlformats-officedocument.presentationml.tags+xml"/>
  <Override PartName="/ppt/tags/tag451.xml" ContentType="application/vnd.openxmlformats-officedocument.presentationml.tags+xml"/>
  <Override PartName="/ppt/tags/tag549.xml" ContentType="application/vnd.openxmlformats-officedocument.presentationml.tags+xml"/>
  <Override PartName="/ppt/slides/slide2.xml" ContentType="application/vnd.openxmlformats-officedocument.presentationml.slide+xml"/>
  <Override PartName="/ppt/slides/slide52.xml" ContentType="application/vnd.openxmlformats-officedocument.presentationml.slide+xml"/>
  <Override PartName="/ppt/slideLayouts/slideLayout26.xml" ContentType="application/vnd.openxmlformats-officedocument.presentationml.slideLayout+xml"/>
  <Default Extension="wmf" ContentType="image/x-wmf"/>
  <Override PartName="/ppt/tags/tag87.xml" ContentType="application/vnd.openxmlformats-officedocument.presentationml.tags+xml"/>
  <Override PartName="/ppt/notesSlides/notesSlide18.xml" ContentType="application/vnd.openxmlformats-officedocument.presentationml.notesSlide+xml"/>
  <Override PartName="/ppt/tags/tag243.xml" ContentType="application/vnd.openxmlformats-officedocument.presentationml.tags+xml"/>
  <Override PartName="/ppt/tags/tag290.xml" ContentType="application/vnd.openxmlformats-officedocument.presentationml.tags+xml"/>
  <Override PartName="/ppt/tags/tag388.xml" ContentType="application/vnd.openxmlformats-officedocument.presentationml.tags+xml"/>
  <Override PartName="/ppt/tags/tag527.xml" ContentType="application/vnd.openxmlformats-officedocument.presentationml.tags+xml"/>
  <Override PartName="/ppt/tags/tag574.xml" ContentType="application/vnd.openxmlformats-officedocument.presentationml.tags+xml"/>
  <Override PartName="/ppt/notesSlides/notesSlide65.xml" ContentType="application/vnd.openxmlformats-officedocument.presentationml.notesSlide+xml"/>
  <Override PartName="/ppt/tags/tag319.xml" ContentType="application/vnd.openxmlformats-officedocument.presentationml.tags+xml"/>
  <Override PartName="/ppt/tags/tag366.xml" ContentType="application/vnd.openxmlformats-officedocument.presentationml.tags+xml"/>
  <Override PartName="/ppt/notesSlides/notesSlide43.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221.xml" ContentType="application/vnd.openxmlformats-officedocument.presentationml.tags+xml"/>
  <Override PartName="/ppt/tags/tag505.xml" ContentType="application/vnd.openxmlformats-officedocument.presentationml.tags+xml"/>
  <Override PartName="/ppt/tags/tag552.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90.xml" ContentType="application/vnd.openxmlformats-officedocument.presentationml.tags+xml"/>
  <Override PartName="/ppt/notesSlides/notesSlide21.xml" ContentType="application/vnd.openxmlformats-officedocument.presentationml.notesSlide+xml"/>
  <Override PartName="/ppt/tags/tag344.xml" ContentType="application/vnd.openxmlformats-officedocument.presentationml.tags+xml"/>
  <Override PartName="/ppt/tags/tag391.xml" ContentType="application/vnd.openxmlformats-officedocument.presentationml.tags+xml"/>
  <Override PartName="/ppt/tags/tag489.xml" ContentType="application/vnd.openxmlformats-officedocument.presentationml.tags+xml"/>
  <Override PartName="/ppt/tags/tag530.xml" ContentType="application/vnd.openxmlformats-officedocument.presentationml.tags+xml"/>
  <Override PartName="/ppt/charts/chart5.xml" ContentType="application/vnd.openxmlformats-officedocument.drawingml.chart+xml"/>
  <Override PartName="/ppt/tags/tag136.xml" ContentType="application/vnd.openxmlformats-officedocument.presentationml.tags+xml"/>
  <Override PartName="/ppt/tags/tag183.xml" ContentType="application/vnd.openxmlformats-officedocument.presentationml.tags+xml"/>
  <Override PartName="/ppt/tags/tag322.xml" ContentType="application/vnd.openxmlformats-officedocument.presentationml.tags+xml"/>
  <Override PartName="/ppt/tags/tag467.xml" ContentType="application/vnd.openxmlformats-officedocument.presentationml.tags+xml"/>
  <Override PartName="/ppt/slides/slide68.xml" ContentType="application/vnd.openxmlformats-officedocument.presentationml.slide+xml"/>
  <Override PartName="/ppt/tags/tag21.xml" ContentType="application/vnd.openxmlformats-officedocument.presentationml.tags+xml"/>
  <Override PartName="/ppt/tags/tag114.xml" ContentType="application/vnd.openxmlformats-officedocument.presentationml.tags+xml"/>
  <Override PartName="/ppt/tags/tag161.xml" ContentType="application/vnd.openxmlformats-officedocument.presentationml.tags+xml"/>
  <Override PartName="/ppt/tags/tag259.xml" ContentType="application/vnd.openxmlformats-officedocument.presentationml.tags+xml"/>
  <Override PartName="/ppt/tags/tag7.xml" ContentType="application/vnd.openxmlformats-officedocument.presentationml.tags+xml"/>
  <Override PartName="/ppt/tags/tag300.xml" ContentType="application/vnd.openxmlformats-officedocument.presentationml.tags+xml"/>
  <Override PartName="/ppt/tags/tag445.xml" ContentType="application/vnd.openxmlformats-officedocument.presentationml.tags+xml"/>
  <Override PartName="/ppt/tags/tag492.xml" ContentType="application/vnd.openxmlformats-officedocument.presentationml.tags+xml"/>
  <Override PartName="/ppt/notesSlides/notesSlide59.xml" ContentType="application/vnd.openxmlformats-officedocument.presentationml.notesSlide+xml"/>
  <Override PartName="/ppt/slides/slide46.xml" ContentType="application/vnd.openxmlformats-officedocument.presentationml.slide+xml"/>
  <Override PartName="/ppt/tags/tag237.xml" ContentType="application/vnd.openxmlformats-officedocument.presentationml.tags+xml"/>
  <Override PartName="/ppt/tags/tag284.xml" ContentType="application/vnd.openxmlformats-officedocument.presentationml.tags+xml"/>
  <Override PartName="/ppt/tags/tag423.xml" ContentType="application/vnd.openxmlformats-officedocument.presentationml.tags+xml"/>
  <Override PartName="/ppt/tags/tag470.xml" ContentType="application/vnd.openxmlformats-officedocument.presentationml.tags+xml"/>
  <Override PartName="/ppt/tags/tag568.xml" ContentType="application/vnd.openxmlformats-officedocument.presentationml.tags+xml"/>
  <Override PartName="/ppt/slides/slide24.xml" ContentType="application/vnd.openxmlformats-officedocument.presentationml.slide+xml"/>
  <Override PartName="/ppt/slides/slide71.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tags/tag262.xml" ContentType="application/vnd.openxmlformats-officedocument.presentationml.tags+xml"/>
  <Override PartName="/ppt/notesSlides/notesSlide37.xml" ContentType="application/vnd.openxmlformats-officedocument.presentationml.notesSlide+xml"/>
  <Override PartName="/ppt/tags/tag546.xml" ContentType="application/vnd.openxmlformats-officedocument.presentationml.tags+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ags/tag37.xml" ContentType="application/vnd.openxmlformats-officedocument.presentationml.tags+xml"/>
  <Override PartName="/ppt/tags/tag84.xml" ContentType="application/vnd.openxmlformats-officedocument.presentationml.tags+xml"/>
  <Override PartName="/ppt/notesSlides/notesSlide15.xml" ContentType="application/vnd.openxmlformats-officedocument.presentationml.notesSlide+xml"/>
  <Override PartName="/ppt/tags/tag199.xml" ContentType="application/vnd.openxmlformats-officedocument.presentationml.tags+xml"/>
  <Override PartName="/ppt/tags/tag338.xml" ContentType="application/vnd.openxmlformats-officedocument.presentationml.tags+xml"/>
  <Override PartName="/ppt/tags/tag385.xml" ContentType="application/vnd.openxmlformats-officedocument.presentationml.tags+xml"/>
  <Override PartName="/ppt/tags/tag401.xml" ContentType="application/vnd.openxmlformats-officedocument.presentationml.tags+xml"/>
  <Override PartName="/ppt/notesSlides/notesSlide62.xml" ContentType="application/vnd.openxmlformats-officedocument.presentationml.notesSlide+xml"/>
  <Override PartName="/ppt/tags/tag177.xml" ContentType="application/vnd.openxmlformats-officedocument.presentationml.tags+xml"/>
  <Override PartName="/ppt/tags/tag240.xml" ContentType="application/vnd.openxmlformats-officedocument.presentationml.tags+xml"/>
  <Override PartName="/ppt/tags/tag524.xml" ContentType="application/vnd.openxmlformats-officedocument.presentationml.tags+xml"/>
  <Override PartName="/ppt/tags/tag571.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316.xml" ContentType="application/vnd.openxmlformats-officedocument.presentationml.tags+xml"/>
  <Override PartName="/ppt/tags/tag363.xml" ContentType="application/vnd.openxmlformats-officedocument.presentationml.tags+xml"/>
  <Override PartName="/ppt/notesSlides/notesSlide40.xml" ContentType="application/vnd.openxmlformats-officedocument.presentationml.notesSlide+xml"/>
  <Override PartName="/ppt/tags/tag502.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ags/tag341.xml" ContentType="application/vnd.openxmlformats-officedocument.presentationml.tags+xml"/>
  <Override PartName="/ppt/tags/tag439.xml" ContentType="application/vnd.openxmlformats-officedocument.presentationml.tags+xml"/>
  <Override PartName="/ppt/tags/tag486.xml" ContentType="application/vnd.openxmlformats-officedocument.presentationml.tags+xml"/>
  <Override PartName="/ppt/charts/chart2.xml" ContentType="application/vnd.openxmlformats-officedocument.drawingml.chart+xml"/>
  <Override PartName="/ppt/tags/tag133.xml" ContentType="application/vnd.openxmlformats-officedocument.presentationml.tags+xml"/>
  <Override PartName="/ppt/tags/tag180.xml" ContentType="application/vnd.openxmlformats-officedocument.presentationml.tags+xml"/>
  <Override PartName="/ppt/tags/tag278.xml" ContentType="application/vnd.openxmlformats-officedocument.presentationml.tags+xml"/>
  <Override PartName="/ppt/tags/tag417.xml" ContentType="application/vnd.openxmlformats-officedocument.presentationml.tags+xml"/>
  <Override PartName="/ppt/tags/tag209.xml" ContentType="application/vnd.openxmlformats-officedocument.presentationml.tags+xml"/>
  <Override PartName="/ppt/tags/tag256.xml" ContentType="application/vnd.openxmlformats-officedocument.presentationml.tags+xml"/>
  <Override PartName="/ppt/tags/tag464.xml" ContentType="application/vnd.openxmlformats-officedocument.presentationml.tags+xml"/>
  <Override PartName="/ppt/slides/slide18.xml" ContentType="application/vnd.openxmlformats-officedocument.presentationml.slide+xml"/>
  <Override PartName="/ppt/slides/slide65.xml" ContentType="application/vnd.openxmlformats-officedocument.presentationml.slide+xml"/>
  <Override PartName="/ppt/slideLayouts/slideLayout17.xml" ContentType="application/vnd.openxmlformats-officedocument.presentationml.slideLayout+xml"/>
  <Override PartName="/ppt/tags/tag4.xml" ContentType="application/vnd.openxmlformats-officedocument.presentationml.tags+xml"/>
  <Override PartName="/ppt/tags/tag111.xml" ContentType="application/vnd.openxmlformats-officedocument.presentationml.tags+xml"/>
  <Override PartName="/ppt/tags/tag442.xml" ContentType="application/vnd.openxmlformats-officedocument.presentationml.tags+xml"/>
  <Override PartName="/ppt/tags/tag587.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234.xml" ContentType="application/vnd.openxmlformats-officedocument.presentationml.tags+xml"/>
  <Override PartName="/ppt/tags/tag281.xml" ContentType="application/vnd.openxmlformats-officedocument.presentationml.tags+xml"/>
  <Override PartName="/ppt/tags/tag379.xml" ContentType="application/vnd.openxmlformats-officedocument.presentationml.tags+xml"/>
  <Override PartName="/ppt/charts/chart17.xml" ContentType="application/vnd.openxmlformats-officedocument.drawingml.chart+xml"/>
  <Override PartName="/ppt/tags/tag518.xml" ContentType="application/vnd.openxmlformats-officedocument.presentationml.tags+xml"/>
  <Override PartName="/ppt/notesSlides/notesSlide56.xml" ContentType="application/vnd.openxmlformats-officedocument.presentationml.notesSlide+xml"/>
  <Override PartName="/ppt/tags/tag565.xml" ContentType="application/vnd.openxmlformats-officedocument.presentationml.tags+xml"/>
  <Override PartName="/ppt/tags/tag56.xml" ContentType="application/vnd.openxmlformats-officedocument.presentationml.tags+xml"/>
  <Override PartName="/ppt/tags/tag357.xml" ContentType="application/vnd.openxmlformats-officedocument.presentationml.tags+xml"/>
  <Override PartName="/ppt/notesSlides/notesSlide34.xml" ContentType="application/vnd.openxmlformats-officedocument.presentationml.notesSlide+xml"/>
  <Override PartName="/ppt/tags/tag420.xml" ContentType="application/vnd.openxmlformats-officedocument.presentationml.tags+xml"/>
  <Override PartName="/ppt/slides/slide21.xml" ContentType="application/vnd.openxmlformats-officedocument.presentationml.slide+xml"/>
  <Override PartName="/ppt/slideLayouts/slideLayout20.xml" ContentType="application/vnd.openxmlformats-officedocument.presentationml.slideLayout+xml"/>
  <Override PartName="/ppt/tags/tag149.xml" ContentType="application/vnd.openxmlformats-officedocument.presentationml.tags+xml"/>
  <Override PartName="/ppt/tags/tag196.xml" ContentType="application/vnd.openxmlformats-officedocument.presentationml.tags+xml"/>
  <Override PartName="/ppt/tags/tag212.xml" ContentType="application/vnd.openxmlformats-officedocument.presentationml.tags+xml"/>
  <Override PartName="/ppt/tags/tag543.xml" ContentType="application/vnd.openxmlformats-officedocument.presentationml.tags+xml"/>
  <Override PartName="/ppt/tags/tag590.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335.xml" ContentType="application/vnd.openxmlformats-officedocument.presentationml.tags+xml"/>
  <Override PartName="/ppt/tags/tag382.xml" ContentType="application/vnd.openxmlformats-officedocument.presentationml.tags+xml"/>
  <Override PartName="/ppt/tags/tag521.xml" ContentType="application/vnd.openxmlformats-officedocument.presentationml.tags+xml"/>
  <Override PartName="/ppt/charts/chart20.xml" ContentType="application/vnd.openxmlformats-officedocument.drawingml.chart+xml"/>
  <Override PartName="/ppt/tags/tag12.xml" ContentType="application/vnd.openxmlformats-officedocument.presentationml.tags+xml"/>
  <Override PartName="/ppt/tags/tag127.xml" ContentType="application/vnd.openxmlformats-officedocument.presentationml.tags+xml"/>
  <Override PartName="/ppt/tags/tag174.xml" ContentType="application/vnd.openxmlformats-officedocument.presentationml.tags+xml"/>
  <Override PartName="/ppt/tags/tag313.xml" ContentType="application/vnd.openxmlformats-officedocument.presentationml.tags+xml"/>
  <Override PartName="/ppt/tags/tag360.xml" ContentType="application/vnd.openxmlformats-officedocument.presentationml.tags+xml"/>
  <Override PartName="/ppt/tags/tag458.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tags/tag436.xml" ContentType="application/vnd.openxmlformats-officedocument.presentationml.tags+xml"/>
  <Override PartName="/ppt/tags/tag483.xml" ContentType="application/vnd.openxmlformats-officedocument.presentationml.tags+xml"/>
  <Override PartName="/ppt/notesSlides/notesSlide3.xml" ContentType="application/vnd.openxmlformats-officedocument.presentationml.notesSlide+xml"/>
  <Override PartName="/ppt/tags/tag228.xml" ContentType="application/vnd.openxmlformats-officedocument.presentationml.tags+xml"/>
  <Override PartName="/ppt/tags/tag275.xml" ContentType="application/vnd.openxmlformats-officedocument.presentationml.tags+xml"/>
  <Override PartName="/ppt/slides/slide37.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tags/tag414.xml" ContentType="application/vnd.openxmlformats-officedocument.presentationml.tags+xml"/>
  <Override PartName="/ppt/tags/tag461.xml" ContentType="application/vnd.openxmlformats-officedocument.presentationml.tags+xml"/>
  <Override PartName="/ppt/tags/tag559.xml" ContentType="application/vnd.openxmlformats-officedocument.presentationml.tags+xml"/>
  <Override PartName="/ppt/slides/slide15.xml" ContentType="application/vnd.openxmlformats-officedocument.presentationml.slide+xml"/>
  <Override PartName="/ppt/slides/slide62.xml" ContentType="application/vnd.openxmlformats-officedocument.presentationml.slide+xml"/>
  <Override PartName="/ppt/tags/tag97.xml" ContentType="application/vnd.openxmlformats-officedocument.presentationml.tags+xml"/>
  <Override PartName="/ppt/tags/tag206.xml" ContentType="application/vnd.openxmlformats-officedocument.presentationml.tags+xml"/>
  <Override PartName="/ppt/tags/tag253.xml" ContentType="application/vnd.openxmlformats-officedocument.presentationml.tags+xml"/>
  <Override PartName="/ppt/notesSlides/notesSlide28.xml" ContentType="application/vnd.openxmlformats-officedocument.presentationml.notesSlide+xml"/>
  <Override PartName="/ppt/tags/tag398.xml" ContentType="application/vnd.openxmlformats-officedocument.presentationml.tags+xml"/>
  <Override PartName="/ppt/tags/tag537.xml" ContentType="application/vnd.openxmlformats-officedocument.presentationml.tags+xml"/>
  <Override PartName="/ppt/tags/tag584.xml" ContentType="application/vnd.openxmlformats-officedocument.presentationml.tags+xml"/>
  <Override PartName="/ppt/tags/tag1.xml" ContentType="application/vnd.openxmlformats-officedocument.presentationml.tags+xml"/>
  <Override PartName="/ppt/slideLayouts/slideLayout14.xml" ContentType="application/vnd.openxmlformats-officedocument.presentationml.slideLayout+xml"/>
  <Override PartName="/ppt/tags/tag28.xml" ContentType="application/vnd.openxmlformats-officedocument.presentationml.tags+xml"/>
  <Override PartName="/ppt/theme/themeOverride2.xml" ContentType="application/vnd.openxmlformats-officedocument.themeOverride+xml"/>
  <Override PartName="/ppt/tags/tag75.xml" ContentType="application/vnd.openxmlformats-officedocument.presentationml.tags+xml"/>
  <Override PartName="/ppt/tags/tag231.xml" ContentType="application/vnd.openxmlformats-officedocument.presentationml.tags+xml"/>
  <Override PartName="/ppt/tags/tag329.xml" ContentType="application/vnd.openxmlformats-officedocument.presentationml.tags+xml"/>
  <Override PartName="/ppt/tags/tag376.xml" ContentType="application/vnd.openxmlformats-officedocument.presentationml.tags+xml"/>
  <Override PartName="/ppt/charts/chart14.xml" ContentType="application/vnd.openxmlformats-officedocument.drawingml.chart+xml"/>
  <Override PartName="/ppt/notesSlides/notesSlide53.xml" ContentType="application/vnd.openxmlformats-officedocument.presentationml.notesSlide+xml"/>
  <Override PartName="/ppt/slides/slide40.xml" ContentType="application/vnd.openxmlformats-officedocument.presentationml.slide+xml"/>
  <Override PartName="/ppt/tags/tag168.xml" ContentType="application/vnd.openxmlformats-officedocument.presentationml.tags+xml"/>
  <Override PartName="/ppt/tags/tag499.xml" ContentType="application/vnd.openxmlformats-officedocument.presentationml.tags+xml"/>
  <Override PartName="/ppt/tags/tag515.xml" ContentType="application/vnd.openxmlformats-officedocument.presentationml.tags+xml"/>
  <Override PartName="/ppt/tags/tag562.xml" ContentType="application/vnd.openxmlformats-officedocument.presentationml.tags+xml"/>
  <Default Extension="vml" ContentType="application/vnd.openxmlformats-officedocument.vmlDrawing"/>
  <Override PartName="/ppt/tags/tag53.xml" ContentType="application/vnd.openxmlformats-officedocument.presentationml.tags+xml"/>
  <Override PartName="/ppt/tags/tag307.xml" ContentType="application/vnd.openxmlformats-officedocument.presentationml.tags+xml"/>
  <Override PartName="/ppt/notesSlides/notesSlide31.xml" ContentType="application/vnd.openxmlformats-officedocument.presentationml.notesSlide+xml"/>
  <Override PartName="/ppt/tags/tag354.xml" ContentType="application/vnd.openxmlformats-officedocument.presentationml.tags+xml"/>
  <Override PartName="/ppt/tags/tag540.xml" ContentType="application/vnd.openxmlformats-officedocument.presentationml.tags+xml"/>
  <Override PartName="/ppt/tags/tag31.xml" ContentType="application/vnd.openxmlformats-officedocument.presentationml.tags+xml"/>
  <Override PartName="/ppt/tags/tag146.xml" ContentType="application/vnd.openxmlformats-officedocument.presentationml.tags+xml"/>
  <Override PartName="/ppt/tags/tag193.xml" ContentType="application/vnd.openxmlformats-officedocument.presentationml.tags+xml"/>
  <Override PartName="/ppt/tags/tag332.xml" ContentType="application/vnd.openxmlformats-officedocument.presentationml.tags+xml"/>
  <Override PartName="/ppt/tags/tag477.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ppt/tags/tag408.xml" ContentType="application/vnd.openxmlformats-officedocument.presentationml.tags+xml"/>
  <Override PartName="/ppt/tags/tag455.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247.xml" ContentType="application/vnd.openxmlformats-officedocument.presentationml.tags+xml"/>
  <Override PartName="/ppt/tags/tag294.xml" ContentType="application/vnd.openxmlformats-officedocument.presentationml.tags+xml"/>
  <Override PartName="/ppt/tags/tag310.xml" ContentType="application/vnd.openxmlformats-officedocument.presentationml.tags+xml"/>
  <Override PartName="/ppt/tags/tag578.xml" ContentType="application/vnd.openxmlformats-officedocument.presentationml.tags+xml"/>
  <Override PartName="/ppt/slideMasters/slideMaster1.xml" ContentType="application/vnd.openxmlformats-officedocument.presentationml.slideMaster+xml"/>
  <Override PartName="/ppt/tags/tag102.xml" ContentType="application/vnd.openxmlformats-officedocument.presentationml.tags+xml"/>
  <Override PartName="/ppt/tags/tag433.xml" ContentType="application/vnd.openxmlformats-officedocument.presentationml.tags+xml"/>
  <Override PartName="/ppt/tags/tag480.xml" ContentType="application/vnd.openxmlformats-officedocument.presentationml.tags+xml"/>
  <Override PartName="/ppt/notesSlides/notesSlide47.xml" ContentType="application/vnd.openxmlformats-officedocument.presentationml.notesSlide+xml"/>
  <Override PartName="/ppt/slides/slide34.xml" ContentType="application/vnd.openxmlformats-officedocument.presentationml.slide+xml"/>
  <Override PartName="/ppt/tags/tag69.xml" ContentType="application/vnd.openxmlformats-officedocument.presentationml.tags+xml"/>
  <Override PartName="/ppt/tags/tag225.xml" ContentType="application/vnd.openxmlformats-officedocument.presentationml.tags+xml"/>
  <Override PartName="/ppt/tags/tag272.xml" ContentType="application/vnd.openxmlformats-officedocument.presentationml.tags+xml"/>
  <Override PartName="/ppt/tags/tag411.xml" ContentType="application/vnd.openxmlformats-officedocument.presentationml.tags+xml"/>
  <Override PartName="/ppt/tags/tag509.xml" ContentType="application/vnd.openxmlformats-officedocument.presentationml.tags+xml"/>
  <Override PartName="/ppt/tags/tag556.xml" ContentType="application/vnd.openxmlformats-officedocument.presentationml.tags+xml"/>
  <Default Extension="rels" ContentType="application/vnd.openxmlformats-package.relationships+xml"/>
  <Override PartName="/ppt/tags/tag47.xml" ContentType="application/vnd.openxmlformats-officedocument.presentationml.tags+xml"/>
  <Override PartName="/ppt/tags/tag94.xml" ContentType="application/vnd.openxmlformats-officedocument.presentationml.tags+xml"/>
  <Override PartName="/ppt/tags/tag203.xml" ContentType="application/vnd.openxmlformats-officedocument.presentationml.tags+xml"/>
  <Override PartName="/ppt/tags/tag250.xml" ContentType="application/vnd.openxmlformats-officedocument.presentationml.tags+xml"/>
  <Override PartName="/ppt/notesSlides/notesSlide25.xml" ContentType="application/vnd.openxmlformats-officedocument.presentationml.notesSlide+xml"/>
  <Override PartName="/ppt/tags/tag348.xml" ContentType="application/vnd.openxmlformats-officedocument.presentationml.tags+xml"/>
  <Override PartName="/ppt/tags/tag395.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7.xml" ContentType="application/vnd.openxmlformats-officedocument.presentationml.tags+xml"/>
  <Override PartName="/ppt/charts/chart9.xml" ContentType="application/vnd.openxmlformats-officedocument.drawingml.chart+xml"/>
  <Override PartName="/ppt/charts/chart11.xml" ContentType="application/vnd.openxmlformats-officedocument.drawingml.chart+xml"/>
  <Override PartName="/ppt/tags/tag534.xml" ContentType="application/vnd.openxmlformats-officedocument.presentationml.tags+xml"/>
  <Override PartName="/ppt/tags/tag581.xml" ContentType="application/vnd.openxmlformats-officedocument.presentationml.tags+xml"/>
  <Override PartName="/ppt/tags/tag25.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65.xml" ContentType="application/vnd.openxmlformats-officedocument.presentationml.tags+xml"/>
  <Override PartName="/ppt/tags/tag326.xml" ContentType="application/vnd.openxmlformats-officedocument.presentationml.tags+xml"/>
  <Override PartName="/ppt/tags/tag373.xml" ContentType="application/vnd.openxmlformats-officedocument.presentationml.tags+xml"/>
  <Override PartName="/ppt/tags/tag512.xml" ContentType="application/vnd.openxmlformats-officedocument.presentationml.tags+xml"/>
  <Override PartName="/ppt/notesSlides/notesSlide50.xml" ContentType="application/vnd.openxmlformats-officedocument.presentationml.notesSlide+xml"/>
  <Override PartName="/ppt/tags/tag50.xml" ContentType="application/vnd.openxmlformats-officedocument.presentationml.tags+xml"/>
  <Override PartName="/ppt/tags/tag304.xml" ContentType="application/vnd.openxmlformats-officedocument.presentationml.tags+xml"/>
  <Override PartName="/ppt/tags/tag351.xml" ContentType="application/vnd.openxmlformats-officedocument.presentationml.tags+xml"/>
  <Override PartName="/ppt/tags/tag449.xml" ContentType="application/vnd.openxmlformats-officedocument.presentationml.tags+xml"/>
  <Override PartName="/ppt/tags/tag496.xml" ContentType="application/vnd.openxmlformats-officedocument.presentationml.tags+xml"/>
  <Override PartName="/ppt/tags/tag143.xml" ContentType="application/vnd.openxmlformats-officedocument.presentationml.tags+xml"/>
  <Override PartName="/ppt/tags/tag190.xml" ContentType="application/vnd.openxmlformats-officedocument.presentationml.tags+xml"/>
  <Override PartName="/ppt/tags/tag288.xml" ContentType="application/vnd.openxmlformats-officedocument.presentationml.tags+xml"/>
  <Override PartName="/ppt/tags/tag427.xml" ContentType="application/vnd.openxmlformats-officedocument.presentationml.tags+xml"/>
  <Override PartName="/ppt/tags/tag474.xml" ContentType="application/vnd.openxmlformats-officedocument.presentationml.tags+xml"/>
  <Override PartName="/ppt/slides/slide28.xml" ContentType="application/vnd.openxmlformats-officedocument.presentationml.slide+xml"/>
  <Override PartName="/ppt/tags/tag219.xml" ContentType="application/vnd.openxmlformats-officedocument.presentationml.tags+xml"/>
  <Override PartName="/ppt/tags/tag266.xml" ContentType="application/vnd.openxmlformats-officedocument.presentationml.tags+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tags/tag121.xml" ContentType="application/vnd.openxmlformats-officedocument.presentationml.tags+xml"/>
  <Override PartName="/ppt/notesSlides/notesSlide19.xml" ContentType="application/vnd.openxmlformats-officedocument.presentationml.notesSlide+xml"/>
  <Override PartName="/ppt/tags/tag389.xml" ContentType="application/vnd.openxmlformats-officedocument.presentationml.tags+xml"/>
  <Override PartName="/ppt/tags/tag405.xml" ContentType="application/vnd.openxmlformats-officedocument.presentationml.tags+xml"/>
  <Override PartName="/ppt/tags/tag452.xml" ContentType="application/vnd.openxmlformats-officedocument.presentationml.tags+xml"/>
  <Override PartName="/ppt/slides/slide53.xml" ContentType="application/vnd.openxmlformats-officedocument.presentationml.slide+xml"/>
  <Default Extension="jpeg" ContentType="image/jpeg"/>
  <Override PartName="/ppt/tags/tag88.xml" ContentType="application/vnd.openxmlformats-officedocument.presentationml.tags+xml"/>
  <Override PartName="/ppt/tags/tag244.xml" ContentType="application/vnd.openxmlformats-officedocument.presentationml.tags+xml"/>
  <Override PartName="/ppt/tags/tag291.xml" ContentType="application/vnd.openxmlformats-officedocument.presentationml.tags+xml"/>
  <Override PartName="/ppt/tags/tag430.xml" ContentType="application/vnd.openxmlformats-officedocument.presentationml.tags+xml"/>
  <Override PartName="/ppt/tags/tag528.xml" ContentType="application/vnd.openxmlformats-officedocument.presentationml.tags+xml"/>
  <Override PartName="/ppt/tags/tag575.xml" ContentType="application/vnd.openxmlformats-officedocument.presentationml.tags+xml"/>
  <Override PartName="/ppt/slides/slide31.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tags/tag367.xml" ContentType="application/vnd.openxmlformats-officedocument.presentationml.tags+xml"/>
  <Override PartName="/ppt/notesSlides/notesSlide44.xml" ContentType="application/vnd.openxmlformats-officedocument.presentationml.notesSlide+xml"/>
  <Override PartName="/ppt/tags/tag506.xml" ContentType="application/vnd.openxmlformats-officedocument.presentationml.tags+xml"/>
  <Override PartName="/ppt/tags/tag553.xml" ContentType="application/vnd.openxmlformats-officedocument.presentationml.tags+xml"/>
  <Override PartName="/ppt/tags/tag159.xml" ContentType="application/vnd.openxmlformats-officedocument.presentationml.tags+xml"/>
  <Override PartName="/ppt/notesSlides/notesSlide22.xml" ContentType="application/vnd.openxmlformats-officedocument.presentationml.notesSlide+xml"/>
  <Override PartName="/ppt/tags/tag345.xml" ContentType="application/vnd.openxmlformats-officedocument.presentationml.tags+xml"/>
  <Override PartName="/ppt/tags/tag392.xml" ContentType="application/vnd.openxmlformats-officedocument.presentationml.tags+xml"/>
  <Override PartName="/ppt/tags/tag44.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84.xml" ContentType="application/vnd.openxmlformats-officedocument.presentationml.tags+xml"/>
  <Override PartName="/ppt/tags/tag200.xml" ContentType="application/vnd.openxmlformats-officedocument.presentationml.tags+xml"/>
  <Override PartName="/ppt/charts/chart6.xml" ContentType="application/vnd.openxmlformats-officedocument.drawingml.chart+xml"/>
  <Override PartName="/ppt/tags/tag531.xml" ContentType="application/vnd.openxmlformats-officedocument.presentationml.tags+xml"/>
  <Override PartName="/ppt/tags/tag22.xml" ContentType="application/vnd.openxmlformats-officedocument.presentationml.tags+xml"/>
  <Override PartName="/ppt/tags/tag323.xml" ContentType="application/vnd.openxmlformats-officedocument.presentationml.tags+xml"/>
  <Override PartName="/ppt/tags/tag370.xml" ContentType="application/vnd.openxmlformats-officedocument.presentationml.tags+xml"/>
  <Override PartName="/ppt/tags/tag468.xml" ContentType="application/vnd.openxmlformats-officedocument.presentationml.tags+xml"/>
  <Override PartName="/ppt/slides/slide69.xml" ContentType="application/vnd.openxmlformats-officedocument.presentationml.slide+xml"/>
  <Override PartName="/ppt/tags/tag115.xml" ContentType="application/vnd.openxmlformats-officedocument.presentationml.tags+xml"/>
  <Override PartName="/ppt/tags/tag162.xml" ContentType="application/vnd.openxmlformats-officedocument.presentationml.tags+xml"/>
  <Override PartName="/ppt/tags/tag301.xml" ContentType="application/vnd.openxmlformats-officedocument.presentationml.tags+xml"/>
  <Override PartName="/ppt/tags/tag446.xml" ContentType="application/vnd.openxmlformats-officedocument.presentationml.tags+xml"/>
  <Override PartName="/ppt/tags/tag493.xml" ContentType="application/vnd.openxmlformats-officedocument.presentationml.tags+xml"/>
  <Override PartName="/ppt/slides/slide47.xml" ContentType="application/vnd.openxmlformats-officedocument.presentationml.slide+xml"/>
  <Override PartName="/ppt/tags/tag140.xml" ContentType="application/vnd.openxmlformats-officedocument.presentationml.tags+xml"/>
  <Override PartName="/ppt/tags/tag285.xml" ContentType="application/vnd.openxmlformats-officedocument.presentationml.tags+xml"/>
  <Override PartName="/ppt/notesSlides/notesSlide38.xml" ContentType="application/vnd.openxmlformats-officedocument.presentationml.notesSlide+xml"/>
  <Override PartName="/ppt/tags/tag471.xml" ContentType="application/vnd.openxmlformats-officedocument.presentationml.tags+xml"/>
  <Override PartName="/ppt/tags/tag216.xml" ContentType="application/vnd.openxmlformats-officedocument.presentationml.tags+xml"/>
  <Override PartName="/ppt/tags/tag402.xml" ContentType="application/vnd.openxmlformats-officedocument.presentationml.tags+xml"/>
  <Override PartName="/ppt/tags/tag547.xml" ContentType="application/vnd.openxmlformats-officedocument.presentationml.tags+xml"/>
  <Override PartName="/ppt/tags/tag85.xml" ContentType="application/vnd.openxmlformats-officedocument.presentationml.tags+xml"/>
  <Override PartName="/ppt/tags/tag241.xml" ContentType="application/vnd.openxmlformats-officedocument.presentationml.tags+xml"/>
  <Override PartName="/ppt/tags/tag386.xml" ContentType="application/vnd.openxmlformats-officedocument.presentationml.tags+xml"/>
  <Override PartName="/ppt/tags/tag572.xml" ContentType="application/vnd.openxmlformats-officedocument.presentationml.tags+xml"/>
  <Override PartName="/ppt/notesSlides/notesSlide63.xml" ContentType="application/vnd.openxmlformats-officedocument.presentationml.notesSlide+xml"/>
  <Override PartName="/ppt/tags/tag16.xml" ContentType="application/vnd.openxmlformats-officedocument.presentationml.tags+xml"/>
  <Override PartName="/ppt/tags/tag317.xml" ContentType="application/vnd.openxmlformats-officedocument.presentationml.tags+xml"/>
  <Override PartName="/ppt/tags/tag156.xml" ContentType="application/vnd.openxmlformats-officedocument.presentationml.tags+xml"/>
  <Override PartName="/ppt/tags/tag487.xml" ContentType="application/vnd.openxmlformats-officedocument.presentationml.tags+xml"/>
  <Override PartName="/ppt/tags/tag503.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p:sldMasterIdLst>
    <p:sldMasterId id="2147483661" r:id="rId1"/>
  </p:sldMasterIdLst>
  <p:notesMasterIdLst>
    <p:notesMasterId r:id="rId73"/>
  </p:notesMasterIdLst>
  <p:handoutMasterIdLst>
    <p:handoutMasterId r:id="rId74"/>
  </p:handoutMasterIdLst>
  <p:sldIdLst>
    <p:sldId id="256" r:id="rId2"/>
    <p:sldId id="257" r:id="rId3"/>
    <p:sldId id="258" r:id="rId4"/>
    <p:sldId id="424" r:id="rId5"/>
    <p:sldId id="425" r:id="rId6"/>
    <p:sldId id="426" r:id="rId7"/>
    <p:sldId id="259" r:id="rId8"/>
    <p:sldId id="260" r:id="rId9"/>
    <p:sldId id="261" r:id="rId10"/>
    <p:sldId id="262" r:id="rId11"/>
    <p:sldId id="269" r:id="rId12"/>
    <p:sldId id="429" r:id="rId13"/>
    <p:sldId id="387" r:id="rId14"/>
    <p:sldId id="272" r:id="rId15"/>
    <p:sldId id="277" r:id="rId16"/>
    <p:sldId id="388" r:id="rId17"/>
    <p:sldId id="389" r:id="rId18"/>
    <p:sldId id="281" r:id="rId19"/>
    <p:sldId id="394" r:id="rId20"/>
    <p:sldId id="427" r:id="rId21"/>
    <p:sldId id="395" r:id="rId22"/>
    <p:sldId id="396" r:id="rId23"/>
    <p:sldId id="397" r:id="rId24"/>
    <p:sldId id="428" r:id="rId25"/>
    <p:sldId id="322" r:id="rId26"/>
    <p:sldId id="418" r:id="rId27"/>
    <p:sldId id="321" r:id="rId28"/>
    <p:sldId id="414" r:id="rId29"/>
    <p:sldId id="329" r:id="rId30"/>
    <p:sldId id="407" r:id="rId31"/>
    <p:sldId id="390" r:id="rId32"/>
    <p:sldId id="413" r:id="rId33"/>
    <p:sldId id="393" r:id="rId34"/>
    <p:sldId id="423" r:id="rId35"/>
    <p:sldId id="327" r:id="rId36"/>
    <p:sldId id="412" r:id="rId37"/>
    <p:sldId id="391" r:id="rId38"/>
    <p:sldId id="415" r:id="rId39"/>
    <p:sldId id="330" r:id="rId40"/>
    <p:sldId id="420" r:id="rId41"/>
    <p:sldId id="328" r:id="rId42"/>
    <p:sldId id="421" r:id="rId43"/>
    <p:sldId id="324" r:id="rId44"/>
    <p:sldId id="417" r:id="rId45"/>
    <p:sldId id="325" r:id="rId46"/>
    <p:sldId id="416" r:id="rId47"/>
    <p:sldId id="326" r:id="rId48"/>
    <p:sldId id="334" r:id="rId49"/>
    <p:sldId id="323" r:id="rId50"/>
    <p:sldId id="419" r:id="rId51"/>
    <p:sldId id="392" r:id="rId52"/>
    <p:sldId id="422" r:id="rId53"/>
    <p:sldId id="432" r:id="rId54"/>
    <p:sldId id="343" r:id="rId55"/>
    <p:sldId id="430" r:id="rId56"/>
    <p:sldId id="431" r:id="rId57"/>
    <p:sldId id="344" r:id="rId58"/>
    <p:sldId id="345" r:id="rId59"/>
    <p:sldId id="346" r:id="rId60"/>
    <p:sldId id="347" r:id="rId61"/>
    <p:sldId id="348" r:id="rId62"/>
    <p:sldId id="349" r:id="rId63"/>
    <p:sldId id="350" r:id="rId64"/>
    <p:sldId id="351" r:id="rId65"/>
    <p:sldId id="382" r:id="rId66"/>
    <p:sldId id="353" r:id="rId67"/>
    <p:sldId id="354" r:id="rId68"/>
    <p:sldId id="355" r:id="rId69"/>
    <p:sldId id="356" r:id="rId70"/>
    <p:sldId id="357" r:id="rId71"/>
    <p:sldId id="398" r:id="rId72"/>
  </p:sldIdLst>
  <p:sldSz cx="9144000" cy="6858000" type="screen4x3"/>
  <p:notesSz cx="6950075" cy="9236075"/>
  <p:embeddedFontLst>
    <p:embeddedFont>
      <p:font typeface="Georgia" pitchFamily="18" charset="0"/>
      <p:regular r:id="rId75"/>
      <p:bold r:id="rId76"/>
      <p:italic r:id="rId77"/>
      <p:boldItalic r:id="rId78"/>
    </p:embeddedFont>
    <p:embeddedFont>
      <p:font typeface="ＭＳ Ｐゴシック" pitchFamily="34" charset="-128"/>
      <p:regular r:id="rId79"/>
    </p:embeddedFont>
    <p:embeddedFont>
      <p:font typeface="Calibri" pitchFamily="34" charset="0"/>
      <p:regular r:id="rId80"/>
      <p:bold r:id="rId81"/>
      <p:italic r:id="rId82"/>
      <p:boldItalic r:id="rId83"/>
    </p:embeddedFont>
    <p:embeddedFont>
      <p:font typeface="Harvey Balls" charset="0"/>
      <p:regular r:id="rId84"/>
    </p:embeddedFont>
    <p:embeddedFont>
      <p:font typeface="Helvetica" pitchFamily="34" charset="0"/>
      <p:regular r:id="rId85"/>
      <p:bold r:id="rId86"/>
      <p:italic r:id="rId87"/>
      <p:boldItalic r:id="rId88"/>
    </p:embeddedFont>
  </p:embeddedFontLst>
  <p:custDataLst>
    <p:tags r:id="rId89"/>
  </p:custDataLst>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4032">
          <p15:clr>
            <a:srgbClr val="A4A3A4"/>
          </p15:clr>
        </p15:guide>
        <p15:guide id="2" orient="horz" pos="173">
          <p15:clr>
            <a:srgbClr val="A4A3A4"/>
          </p15:clr>
        </p15:guide>
        <p15:guide id="3" orient="horz" pos="432">
          <p15:clr>
            <a:srgbClr val="A4A3A4"/>
          </p15:clr>
        </p15:guide>
        <p15:guide id="4" orient="horz" pos="1958">
          <p15:clr>
            <a:srgbClr val="A4A3A4"/>
          </p15:clr>
        </p15:guide>
        <p15:guide id="5" orient="horz" pos="4291">
          <p15:clr>
            <a:srgbClr val="A4A3A4"/>
          </p15:clr>
        </p15:guide>
        <p15:guide id="6" orient="horz" pos="2995">
          <p15:clr>
            <a:srgbClr val="A4A3A4"/>
          </p15:clr>
        </p15:guide>
        <p15:guide id="7" orient="horz" pos="691">
          <p15:clr>
            <a:srgbClr val="A4A3A4"/>
          </p15:clr>
        </p15:guide>
        <p15:guide id="8" orient="horz" pos="2477">
          <p15:clr>
            <a:srgbClr val="A4A3A4"/>
          </p15:clr>
        </p15:guide>
        <p15:guide id="9" orient="horz" pos="3542">
          <p15:clr>
            <a:srgbClr val="A4A3A4"/>
          </p15:clr>
        </p15:guide>
        <p15:guide id="10" pos="230">
          <p15:clr>
            <a:srgbClr val="A4A3A4"/>
          </p15:clr>
        </p15:guide>
        <p15:guide id="11" pos="979">
          <p15:clr>
            <a:srgbClr val="A4A3A4"/>
          </p15:clr>
        </p15:guide>
        <p15:guide id="12" pos="202">
          <p15:clr>
            <a:srgbClr val="A4A3A4"/>
          </p15:clr>
        </p15:guide>
        <p15:guide id="13" pos="5616">
          <p15:clr>
            <a:srgbClr val="A4A3A4"/>
          </p15:clr>
        </p15:guide>
        <p15:guide id="14" pos="5098">
          <p15:clr>
            <a:srgbClr val="A4A3A4"/>
          </p15:clr>
        </p15:guide>
        <p15:guide id="15" pos="4579">
          <p15:clr>
            <a:srgbClr val="A4A3A4"/>
          </p15:clr>
        </p15:guide>
        <p15:guide id="16" pos="691">
          <p15:clr>
            <a:srgbClr val="A4A3A4"/>
          </p15:clr>
        </p15:guide>
        <p15:guide id="17" pos="3571">
          <p15:clr>
            <a:srgbClr val="A4A3A4"/>
          </p15:clr>
        </p15:guide>
        <p15:guide id="18" pos="3600">
          <p15:clr>
            <a:srgbClr val="A4A3A4"/>
          </p15:clr>
        </p15:guide>
        <p15:guide id="19" pos="2477">
          <p15:clr>
            <a:srgbClr val="A4A3A4"/>
          </p15:clr>
        </p15:guide>
        <p15:guide id="20" pos="4003">
          <p15:clr>
            <a:srgbClr val="A4A3A4"/>
          </p15:clr>
        </p15:guide>
      </p15:sldGuideLst>
    </p:ext>
    <p:ext uri="{2D200454-40CA-4A62-9FC3-DE9A4176ACB9}">
      <p15:notesGuideLst xmlns:p15="http://schemas.microsoft.com/office/powerpoint/2012/main" xmlns="">
        <p15:guide id="1" orient="horz" pos="2909">
          <p15:clr>
            <a:srgbClr val="A4A3A4"/>
          </p15:clr>
        </p15:guide>
        <p15:guide id="2" pos="218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77709"/>
    <a:srgbClr val="D17D08"/>
    <a:srgbClr val="000000"/>
    <a:srgbClr val="2B3C55"/>
    <a:srgbClr val="313431"/>
    <a:srgbClr val="C8DAE8"/>
    <a:srgbClr val="92B5D0"/>
    <a:srgbClr val="C4BE98"/>
    <a:srgbClr val="736B41"/>
    <a:srgbClr val="746B4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662" autoAdjust="0"/>
    <p:restoredTop sz="96433" autoAdjust="0"/>
  </p:normalViewPr>
  <p:slideViewPr>
    <p:cSldViewPr snapToObjects="1">
      <p:cViewPr>
        <p:scale>
          <a:sx n="100" d="100"/>
          <a:sy n="100" d="100"/>
        </p:scale>
        <p:origin x="-1068" y="-78"/>
      </p:cViewPr>
      <p:guideLst>
        <p:guide orient="horz" pos="4032"/>
        <p:guide orient="horz" pos="173"/>
        <p:guide orient="horz" pos="432"/>
        <p:guide orient="horz" pos="1958"/>
        <p:guide orient="horz" pos="4291"/>
        <p:guide orient="horz" pos="2995"/>
        <p:guide orient="horz" pos="691"/>
        <p:guide orient="horz" pos="2477"/>
        <p:guide orient="horz" pos="3542"/>
        <p:guide pos="230"/>
        <p:guide pos="979"/>
        <p:guide pos="202"/>
        <p:guide pos="5616"/>
        <p:guide pos="5098"/>
        <p:guide pos="4579"/>
        <p:guide pos="691"/>
        <p:guide pos="3571"/>
        <p:guide pos="3600"/>
        <p:guide pos="2477"/>
        <p:guide pos="4003"/>
      </p:guideLst>
    </p:cSldViewPr>
  </p:slideViewPr>
  <p:outlineViewPr>
    <p:cViewPr>
      <p:scale>
        <a:sx n="33" d="100"/>
        <a:sy n="33" d="100"/>
      </p:scale>
      <p:origin x="0" y="10692"/>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53" d="100"/>
          <a:sy n="53" d="100"/>
        </p:scale>
        <p:origin x="2826" y="96"/>
      </p:cViewPr>
      <p:guideLst>
        <p:guide orient="horz" pos="2909"/>
        <p:guide pos="2189"/>
      </p:guideLst>
    </p:cSldViewPr>
  </p:notesViewPr>
  <p:gridSpacing cx="46816963" cy="4681696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2.fntdata"/><Relationship Id="rId84" Type="http://schemas.openxmlformats.org/officeDocument/2006/relationships/font" Target="fonts/font10.fntdata"/><Relationship Id="rId89"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font" Target="fonts/font5.fntdata"/><Relationship Id="rId87"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8.fntdata"/><Relationship Id="rId90"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6.fntdata"/><Relationship Id="rId85" Type="http://schemas.openxmlformats.org/officeDocument/2006/relationships/font" Target="fonts/font11.fntdata"/><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font" Target="fonts/font14.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font" Target="fonts/font12.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Planilha_do_Microsoft_Office_Excel1.xlsx"/><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oleObject" Target="https://research1.sharepoint.infotech.com/ResearchProduction/ProjectsinProgress/FY2014C7/AltazAndrew/Shared%20Documents/ALM/ALM%20analyst%20tool%20with%20Standard%20Deviation.xlsm" TargetMode="External"/><Relationship Id="rId1" Type="http://schemas.openxmlformats.org/officeDocument/2006/relationships/image" Target="../media/image10.jpeg"/></Relationships>
</file>

<file path=ppt/charts/_rels/chart11.xml.rels><?xml version="1.0" encoding="UTF-8" standalone="yes"?>
<Relationships xmlns="http://schemas.openxmlformats.org/package/2006/relationships"><Relationship Id="rId2" Type="http://schemas.openxmlformats.org/officeDocument/2006/relationships/oleObject" Target="https://research1.sharepoint.infotech.com/ResearchProduction/ProjectsinProgress/FY2014C7/AltazAndrew/Shared%20Documents/ALM/ALM%20analyst%20tool%20with%20Standard%20Deviation.xlsm" TargetMode="External"/><Relationship Id="rId1" Type="http://schemas.openxmlformats.org/officeDocument/2006/relationships/image" Target="../media/image10.jpeg"/></Relationships>
</file>

<file path=ppt/charts/_rels/chart12.xml.rels><?xml version="1.0" encoding="UTF-8" standalone="yes"?>
<Relationships xmlns="http://schemas.openxmlformats.org/package/2006/relationships"><Relationship Id="rId2" Type="http://schemas.openxmlformats.org/officeDocument/2006/relationships/oleObject" Target="https://research1.sharepoint.infotech.com/ResearchProduction/ProjectsinProgress/FY2014C7/AltazAndrew/Shared%20Documents/ALM/ALM%20analyst%20tool%20with%20Standard%20Deviation.xlsm" TargetMode="External"/><Relationship Id="rId1" Type="http://schemas.openxmlformats.org/officeDocument/2006/relationships/image" Target="../media/image10.jpeg"/></Relationships>
</file>

<file path=ppt/charts/_rels/chart13.xml.rels><?xml version="1.0" encoding="UTF-8" standalone="yes"?>
<Relationships xmlns="http://schemas.openxmlformats.org/package/2006/relationships"><Relationship Id="rId2" Type="http://schemas.openxmlformats.org/officeDocument/2006/relationships/oleObject" Target="https://research1.sharepoint.infotech.com/ResearchProduction/ProjectsinProgress/FY2014C7/AltazAndrew/Shared%20Documents/ALM/ALM%20analyst%20tool%20with%20Standard%20Deviation.xlsm" TargetMode="External"/><Relationship Id="rId1" Type="http://schemas.openxmlformats.org/officeDocument/2006/relationships/image" Target="../media/image10.jpeg"/></Relationships>
</file>

<file path=ppt/charts/_rels/chart14.xml.rels><?xml version="1.0" encoding="UTF-8" standalone="yes"?>
<Relationships xmlns="http://schemas.openxmlformats.org/package/2006/relationships"><Relationship Id="rId2" Type="http://schemas.openxmlformats.org/officeDocument/2006/relationships/oleObject" Target="https://research1.sharepoint.infotech.com/ResearchProduction/ProjectsinProgress/FY2014C7/AltazAndrew/Shared%20Documents/ALM/ALM%20analyst%20tool%20with%20Standard%20Deviation.xlsm" TargetMode="External"/><Relationship Id="rId1" Type="http://schemas.openxmlformats.org/officeDocument/2006/relationships/image" Target="../media/image10.jpeg"/></Relationships>
</file>

<file path=ppt/charts/_rels/chart15.xml.rels><?xml version="1.0" encoding="UTF-8" standalone="yes"?>
<Relationships xmlns="http://schemas.openxmlformats.org/package/2006/relationships"><Relationship Id="rId2" Type="http://schemas.openxmlformats.org/officeDocument/2006/relationships/oleObject" Target="https://research1.sharepoint.infotech.com/ResearchProduction/ProjectsinProgress/FY2014C7/AltazAndrew/Shared%20Documents/ALM/ALM%20analyst%20tool%20with%20Standard%20Deviation.xlsm" TargetMode="External"/><Relationship Id="rId1" Type="http://schemas.openxmlformats.org/officeDocument/2006/relationships/image" Target="../media/image10.jpeg"/></Relationships>
</file>

<file path=ppt/charts/_rels/chart16.xml.rels><?xml version="1.0" encoding="UTF-8" standalone="yes"?>
<Relationships xmlns="http://schemas.openxmlformats.org/package/2006/relationships"><Relationship Id="rId2" Type="http://schemas.openxmlformats.org/officeDocument/2006/relationships/oleObject" Target="https://research1.sharepoint.infotech.com/ResearchProduction/ProjectsinProgress/FY2014C7/AltazAndrew/Shared%20Documents/ALM/ALM%20analyst%20tool%20with%20Standard%20Deviation.xlsm" TargetMode="External"/><Relationship Id="rId1" Type="http://schemas.openxmlformats.org/officeDocument/2006/relationships/image" Target="../media/image10.jpeg"/></Relationships>
</file>

<file path=ppt/charts/_rels/chart17.xml.rels><?xml version="1.0" encoding="UTF-8" standalone="yes"?>
<Relationships xmlns="http://schemas.openxmlformats.org/package/2006/relationships"><Relationship Id="rId2" Type="http://schemas.openxmlformats.org/officeDocument/2006/relationships/oleObject" Target="https://research1.sharepoint.infotech.com/ResearchProduction/ProjectsinProgress/FY2014C7/AltazAndrew/Shared%20Documents/ALM/ALM%20analyst%20tool%20with%20Standard%20Deviation.xlsm" TargetMode="External"/><Relationship Id="rId1" Type="http://schemas.openxmlformats.org/officeDocument/2006/relationships/image" Target="../media/image10.jpeg"/></Relationships>
</file>

<file path=ppt/charts/_rels/chart18.xml.rels><?xml version="1.0" encoding="UTF-8" standalone="yes"?>
<Relationships xmlns="http://schemas.openxmlformats.org/package/2006/relationships"><Relationship Id="rId2" Type="http://schemas.openxmlformats.org/officeDocument/2006/relationships/oleObject" Target="https://research1.sharepoint.infotech.com/ResearchProduction/ProjectsinProgress/FY2014C7/AltazAndrew/Shared%20Documents/ALM/ALM%20analyst%20tool%20with%20Standard%20Deviation.xlsm" TargetMode="External"/><Relationship Id="rId1" Type="http://schemas.openxmlformats.org/officeDocument/2006/relationships/image" Target="../media/image10.jpeg"/></Relationships>
</file>

<file path=ppt/charts/_rels/chart19.xml.rels><?xml version="1.0" encoding="UTF-8" standalone="yes"?>
<Relationships xmlns="http://schemas.openxmlformats.org/package/2006/relationships"><Relationship Id="rId2" Type="http://schemas.openxmlformats.org/officeDocument/2006/relationships/oleObject" Target="https://research1.sharepoint.infotech.com/ResearchProduction/ProjectsinProgress/FY2014C7/AltazAndrew/Shared%20Documents/ALM/ALM%20analyst%20tool%20with%20Standard%20Deviation.xlsm" TargetMode="External"/><Relationship Id="rId1" Type="http://schemas.openxmlformats.org/officeDocument/2006/relationships/image" Target="../media/image10.jpeg"/></Relationships>
</file>

<file path=ppt/charts/_rels/chart2.xml.rels><?xml version="1.0" encoding="UTF-8" standalone="yes"?>
<Relationships xmlns="http://schemas.openxmlformats.org/package/2006/relationships"><Relationship Id="rId2" Type="http://schemas.openxmlformats.org/officeDocument/2006/relationships/package" Target="../embeddings/Planilha_do_Microsoft_Office_Excel2.xlsx"/><Relationship Id="rId1" Type="http://schemas.openxmlformats.org/officeDocument/2006/relationships/themeOverride" Target="../theme/themeOverrid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jquin\Documents\SharePoint%20Drafts\Network%20Security_x.2.1_Anti-Malware%20VL_VL%20Shortlist%20Tool.xlsx" TargetMode="External"/><Relationship Id="rId2" Type="http://schemas.openxmlformats.org/officeDocument/2006/relationships/image" Target="../media/image10.jpeg"/><Relationship Id="rId1" Type="http://schemas.openxmlformats.org/officeDocument/2006/relationships/themeOverride" Target="../theme/themeOverride4.xml"/></Relationships>
</file>

<file path=ppt/charts/_rels/chart3.xml.rels><?xml version="1.0" encoding="UTF-8" standalone="yes"?>
<Relationships xmlns="http://schemas.openxmlformats.org/package/2006/relationships"><Relationship Id="rId2" Type="http://schemas.openxmlformats.org/officeDocument/2006/relationships/package" Target="../embeddings/Planilha_do_Microsoft_Office_Excel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https://research1.sharepoint.infotech.com/ResearchProduction/ProjectsinProgress/FY2014C7/AltazAndrew/Shared%20Documents/ALM/ALM%20analyst%20tool%20with%20Standard%20Deviation.xlsm" TargetMode="External"/><Relationship Id="rId1" Type="http://schemas.openxmlformats.org/officeDocument/2006/relationships/image" Target="../media/image10.jpeg"/></Relationships>
</file>

<file path=ppt/charts/_rels/chart5.xml.rels><?xml version="1.0" encoding="UTF-8" standalone="yes"?>
<Relationships xmlns="http://schemas.openxmlformats.org/package/2006/relationships"><Relationship Id="rId1" Type="http://schemas.openxmlformats.org/officeDocument/2006/relationships/package" Target="../embeddings/Planilha_do_Microsoft_Office_Excel4.xlsx"/></Relationships>
</file>

<file path=ppt/charts/_rels/chart6.xml.rels><?xml version="1.0" encoding="UTF-8" standalone="yes"?>
<Relationships xmlns="http://schemas.openxmlformats.org/package/2006/relationships"><Relationship Id="rId2" Type="http://schemas.openxmlformats.org/officeDocument/2006/relationships/oleObject" Target="https://research1.sharepoint.infotech.com/ResearchProduction/ProjectsinProgress/FY2014C7/AltazAndrew/Shared%20Documents/ALM/ALM%20analyst%20tool%20with%20Standard%20Deviation.xlsm" TargetMode="External"/><Relationship Id="rId1" Type="http://schemas.openxmlformats.org/officeDocument/2006/relationships/image" Target="../media/image10.jpeg"/></Relationships>
</file>

<file path=ppt/charts/_rels/chart7.xml.rels><?xml version="1.0" encoding="UTF-8" standalone="yes"?>
<Relationships xmlns="http://schemas.openxmlformats.org/package/2006/relationships"><Relationship Id="rId2" Type="http://schemas.openxmlformats.org/officeDocument/2006/relationships/oleObject" Target="https://research1.sharepoint.infotech.com/ResearchProduction/ProjectsinProgress/FY2014C7/AltazAndrew/Shared%20Documents/ALM/ALM%20analyst%20tool%20with%20Standard%20Deviation.xlsm" TargetMode="External"/><Relationship Id="rId1" Type="http://schemas.openxmlformats.org/officeDocument/2006/relationships/image" Target="../media/image10.jpeg"/></Relationships>
</file>

<file path=ppt/charts/_rels/chart8.xml.rels><?xml version="1.0" encoding="UTF-8" standalone="yes"?>
<Relationships xmlns="http://schemas.openxmlformats.org/package/2006/relationships"><Relationship Id="rId2" Type="http://schemas.openxmlformats.org/officeDocument/2006/relationships/oleObject" Target="https://research1.sharepoint.infotech.com/ResearchProduction/ProjectsinProgress/FY2014C7/AltazAndrew/Shared%20Documents/ALM/ALM%20analyst%20tool%20with%20Standard%20Deviation.xlsm" TargetMode="External"/><Relationship Id="rId1" Type="http://schemas.openxmlformats.org/officeDocument/2006/relationships/image" Target="../media/image10.jpeg"/></Relationships>
</file>

<file path=ppt/charts/_rels/chart9.xml.rels><?xml version="1.0" encoding="UTF-8" standalone="yes"?>
<Relationships xmlns="http://schemas.openxmlformats.org/package/2006/relationships"><Relationship Id="rId2" Type="http://schemas.openxmlformats.org/officeDocument/2006/relationships/oleObject" Target="https://research1.sharepoint.infotech.com/ResearchProduction/ProjectsinProgress/FY2014C7/AltazAndrew/Shared%20Documents/ALM/ALM%20analyst%20tool%20with%20Standard%20Deviation.xlsm" TargetMode="External"/><Relationship Id="rId1" Type="http://schemas.openxmlformats.org/officeDocument/2006/relationships/image" Target="../media/image10.jpeg"/></Relationships>
</file>

<file path=ppt/charts/chart1.xml><?xml version="1.0" encoding="utf-8"?>
<c:chartSpace xmlns:c="http://schemas.openxmlformats.org/drawingml/2006/chart" xmlns:a="http://schemas.openxmlformats.org/drawingml/2006/main" xmlns:r="http://schemas.openxmlformats.org/officeDocument/2006/relationships">
  <c:lang val="pt-BR"/>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1018565339883"/>
          <c:y val="5.55379843108579E-2"/>
          <c:w val="0.61699301348800317"/>
          <c:h val="0.81930901339075712"/>
        </c:manualLayout>
      </c:layout>
      <c:doughnutChart>
        <c:varyColors val="1"/>
        <c:ser>
          <c:idx val="0"/>
          <c:order val="0"/>
          <c:tx>
            <c:strRef>
              <c:f>Sheet1!$B$1</c:f>
              <c:strCache>
                <c:ptCount val="1"/>
                <c:pt idx="0">
                  <c:v>Column1</c:v>
                </c:pt>
              </c:strCache>
            </c:strRef>
          </c:tx>
          <c:dPt>
            <c:idx val="0"/>
            <c:spPr>
              <a:solidFill>
                <a:srgbClr val="243F54">
                  <a:lumMod val="40000"/>
                  <a:lumOff val="60000"/>
                </a:srgbClr>
              </a:solidFill>
            </c:spPr>
          </c:dPt>
          <c:dPt>
            <c:idx val="1"/>
            <c:spPr>
              <a:solidFill>
                <a:srgbClr val="243F54">
                  <a:lumMod val="20000"/>
                  <a:lumOff val="80000"/>
                </a:srgbClr>
              </a:solidFill>
            </c:spPr>
          </c:dPt>
          <c:dPt>
            <c:idx val="2"/>
            <c:spPr>
              <a:solidFill>
                <a:srgbClr val="FFFFFF">
                  <a:lumMod val="95000"/>
                </a:srgbClr>
              </a:solidFill>
            </c:spPr>
          </c:dPt>
          <c:dPt>
            <c:idx val="3"/>
            <c:spPr>
              <a:solidFill>
                <a:srgbClr val="243F54">
                  <a:lumMod val="60000"/>
                  <a:lumOff val="40000"/>
                </a:srgbClr>
              </a:solidFill>
            </c:spPr>
          </c:dPt>
          <c:dLbls>
            <c:spPr>
              <a:noFill/>
              <a:ln>
                <a:noFill/>
              </a:ln>
              <a:effectLst/>
            </c:spPr>
            <c:txPr>
              <a:bodyPr/>
              <a:lstStyle/>
              <a:p>
                <a:pPr>
                  <a:defRPr sz="1050" b="1"/>
                </a:pPr>
                <a:endParaRPr lang="pt-BR"/>
              </a:p>
            </c:txPr>
            <c:showVal val="1"/>
            <c:showLeaderLines val="1"/>
            <c:extLst>
              <c:ext xmlns:c15="http://schemas.microsoft.com/office/drawing/2012/chart" uri="{CE6537A1-D6FC-4f65-9D91-7224C49458BB}"/>
            </c:extLst>
          </c:dLbls>
          <c:cat>
            <c:strRef>
              <c:f>Sheet1!$A$2:$A$5</c:f>
              <c:strCache>
                <c:ptCount val="4"/>
                <c:pt idx="0">
                  <c:v>Usability</c:v>
                </c:pt>
                <c:pt idx="1">
                  <c:v>Affordability</c:v>
                </c:pt>
                <c:pt idx="2">
                  <c:v>Architecture</c:v>
                </c:pt>
                <c:pt idx="3">
                  <c:v>Features</c:v>
                </c:pt>
              </c:strCache>
            </c:strRef>
          </c:cat>
          <c:val>
            <c:numRef>
              <c:f>Sheet1!$B$2:$B$5</c:f>
              <c:numCache>
                <c:formatCode>0%</c:formatCode>
                <c:ptCount val="4"/>
                <c:pt idx="0">
                  <c:v>0.30000000000000004</c:v>
                </c:pt>
                <c:pt idx="1">
                  <c:v>0.2</c:v>
                </c:pt>
                <c:pt idx="2">
                  <c:v>0.1</c:v>
                </c:pt>
                <c:pt idx="3">
                  <c:v>0.4</c:v>
                </c:pt>
              </c:numCache>
            </c:numRef>
          </c:val>
        </c:ser>
        <c:dLbls>
          <c:showVal val="1"/>
        </c:dLbls>
        <c:firstSliceAng val="0"/>
        <c:holeSize val="50"/>
      </c:doughnutChart>
    </c:plotArea>
    <c:plotVisOnly val="1"/>
    <c:dispBlanksAs val="zero"/>
  </c:chart>
  <c:spPr>
    <a:ln>
      <a:noFill/>
    </a:ln>
  </c:spPr>
  <c:txPr>
    <a:bodyPr/>
    <a:lstStyle/>
    <a:p>
      <a:pPr>
        <a:defRPr sz="1800"/>
      </a:pPr>
      <a:endParaRPr lang="pt-BR"/>
    </a:p>
  </c:txPr>
  <c:externalData r:id="rId2"/>
</c:chartSpace>
</file>

<file path=ppt/charts/chart10.xml><?xml version="1.0" encoding="utf-8"?>
<c:chartSpace xmlns:c="http://schemas.openxmlformats.org/drawingml/2006/chart" xmlns:a="http://schemas.openxmlformats.org/drawingml/2006/main" xmlns:r="http://schemas.openxmlformats.org/officeDocument/2006/relationships">
  <c:lang val="pt-BR"/>
  <c:chart>
    <c:plotArea>
      <c:layout>
        <c:manualLayout>
          <c:layoutTarget val="inner"/>
          <c:xMode val="edge"/>
          <c:yMode val="edge"/>
          <c:x val="2.4439915683166155E-2"/>
          <c:y val="1.7464072312260506E-2"/>
          <c:w val="0.95112016863366877"/>
          <c:h val="0.95197380114128405"/>
        </c:manualLayout>
      </c:layout>
      <c:scatterChart>
        <c:scatterStyle val="lineMarker"/>
        <c:ser>
          <c:idx val="13"/>
          <c:order val="0"/>
          <c:tx>
            <c:strRef>
              <c:f>Calculations!$AE$3</c:f>
              <c:strCache>
                <c:ptCount val="1"/>
                <c:pt idx="0">
                  <c:v>HP</c:v>
                </c:pt>
              </c:strCache>
            </c:strRef>
          </c:tx>
          <c:spPr>
            <a:ln w="28575">
              <a:noFill/>
            </a:ln>
          </c:spPr>
          <c:marker>
            <c:symbol val="circle"/>
            <c:size val="7"/>
            <c:spPr>
              <a:solidFill>
                <a:srgbClr val="C00000"/>
              </a:solidFill>
              <a:ln>
                <a:solidFill>
                  <a:srgbClr val="C00000"/>
                </a:solidFill>
              </a:ln>
            </c:spPr>
          </c:marker>
          <c:xVal>
            <c:numRef>
              <c:f>Calculations!$AE$18</c:f>
              <c:numCache>
                <c:formatCode>General</c:formatCode>
                <c:ptCount val="1"/>
                <c:pt idx="0">
                  <c:v>11</c:v>
                </c:pt>
              </c:numCache>
            </c:numRef>
          </c:xVal>
          <c:yVal>
            <c:numRef>
              <c:f>Calculations!$AE$10</c:f>
              <c:numCache>
                <c:formatCode>General</c:formatCode>
                <c:ptCount val="1"/>
                <c:pt idx="0">
                  <c:v>11</c:v>
                </c:pt>
              </c:numCache>
            </c:numRef>
          </c:yVal>
        </c:ser>
        <c:ser>
          <c:idx val="19"/>
          <c:order val="1"/>
          <c:tx>
            <c:strRef>
              <c:f>Calculations!$AG$3</c:f>
              <c:strCache>
                <c:ptCount val="1"/>
                <c:pt idx="0">
                  <c:v>0</c:v>
                </c:pt>
              </c:strCache>
            </c:strRef>
          </c:tx>
          <c:spPr>
            <a:ln w="28575">
              <a:noFill/>
            </a:ln>
          </c:spPr>
          <c:marker>
            <c:symbol val="circle"/>
            <c:size val="7"/>
            <c:spPr>
              <a:solidFill>
                <a:srgbClr val="C00000"/>
              </a:solidFill>
              <a:ln>
                <a:solidFill>
                  <a:srgbClr val="C00000"/>
                </a:solidFill>
              </a:ln>
            </c:spPr>
          </c:marker>
          <c:dLbls>
            <c:spPr>
              <a:noFill/>
              <a:ln>
                <a:noFill/>
              </a:ln>
              <a:effectLst/>
            </c:spPr>
            <c:txPr>
              <a:bodyPr/>
              <a:lstStyle/>
              <a:p>
                <a:pPr algn="ctr">
                  <a:defRPr lang="en-US" sz="1100" b="1" i="0" u="none" strike="noStrike" kern="1200" baseline="0">
                    <a:solidFill>
                      <a:sysClr val="windowText" lastClr="000000"/>
                    </a:solidFill>
                    <a:latin typeface="+mn-lt"/>
                    <a:ea typeface="+mn-ea"/>
                    <a:cs typeface="+mn-cs"/>
                  </a:defRPr>
                </a:pPr>
                <a:endParaRPr lang="pt-BR"/>
              </a:p>
            </c:txPr>
            <c:showSerName val="1"/>
            <c:extLst>
              <c:ext xmlns:c15="http://schemas.microsoft.com/office/drawing/2012/chart" uri="{CE6537A1-D6FC-4f65-9D91-7224C49458BB}">
                <c15:showLeaderLines val="0"/>
              </c:ext>
            </c:extLst>
          </c:dLbls>
          <c:xVal>
            <c:numRef>
              <c:f>Calculations!$AG$18</c:f>
              <c:numCache>
                <c:formatCode>General</c:formatCode>
                <c:ptCount val="1"/>
                <c:pt idx="0">
                  <c:v>-5</c:v>
                </c:pt>
              </c:numCache>
            </c:numRef>
          </c:xVal>
          <c:yVal>
            <c:numRef>
              <c:f>Calculations!$AG$10</c:f>
              <c:numCache>
                <c:formatCode>General</c:formatCode>
                <c:ptCount val="1"/>
                <c:pt idx="0">
                  <c:v>-5</c:v>
                </c:pt>
              </c:numCache>
            </c:numRef>
          </c:yVal>
        </c:ser>
        <c:dLbls/>
        <c:axId val="185135488"/>
        <c:axId val="185137024"/>
      </c:scatterChart>
      <c:valAx>
        <c:axId val="185135488"/>
        <c:scaling>
          <c:orientation val="minMax"/>
          <c:max val="22"/>
          <c:min val="-1"/>
        </c:scaling>
        <c:delete val="1"/>
        <c:axPos val="b"/>
        <c:numFmt formatCode="General" sourceLinked="1"/>
        <c:tickLblPos val="none"/>
        <c:crossAx val="185137024"/>
        <c:crosses val="autoZero"/>
        <c:crossBetween val="midCat"/>
        <c:majorUnit val="1"/>
      </c:valAx>
      <c:valAx>
        <c:axId val="185137024"/>
        <c:scaling>
          <c:orientation val="minMax"/>
          <c:max val="22"/>
          <c:min val="-1"/>
        </c:scaling>
        <c:delete val="1"/>
        <c:axPos val="l"/>
        <c:numFmt formatCode="General" sourceLinked="1"/>
        <c:tickLblPos val="none"/>
        <c:crossAx val="185135488"/>
        <c:crosses val="autoZero"/>
        <c:crossBetween val="midCat"/>
        <c:majorUnit val="1"/>
      </c:valAx>
      <c:spPr>
        <a:blipFill>
          <a:blip xmlns:r="http://schemas.openxmlformats.org/officeDocument/2006/relationships" r:embed="rId1"/>
          <a:stretch>
            <a:fillRect/>
          </a:stretch>
        </a:blipFill>
        <a:ln w="25400">
          <a:noFill/>
        </a:ln>
      </c:spPr>
    </c:plotArea>
    <c:plotVisOnly val="1"/>
    <c:dispBlanksAs val="gap"/>
  </c:chart>
  <c:spPr>
    <a:noFill/>
  </c:spPr>
  <c:txPr>
    <a:bodyPr/>
    <a:lstStyle/>
    <a:p>
      <a:pPr>
        <a:defRPr sz="1100"/>
      </a:pPr>
      <a:endParaRPr lang="pt-BR"/>
    </a:p>
  </c:txPr>
  <c:externalData r:id="rId2"/>
</c:chartSpace>
</file>

<file path=ppt/charts/chart11.xml><?xml version="1.0" encoding="utf-8"?>
<c:chartSpace xmlns:c="http://schemas.openxmlformats.org/drawingml/2006/chart" xmlns:a="http://schemas.openxmlformats.org/drawingml/2006/main" xmlns:r="http://schemas.openxmlformats.org/officeDocument/2006/relationships">
  <c:lang val="pt-BR"/>
  <c:chart>
    <c:autoTitleDeleted val="1"/>
    <c:plotArea>
      <c:layout>
        <c:manualLayout>
          <c:layoutTarget val="inner"/>
          <c:xMode val="edge"/>
          <c:yMode val="edge"/>
          <c:x val="2.4439915683166155E-2"/>
          <c:y val="1.7464072312260506E-2"/>
          <c:w val="0.95112016863366877"/>
          <c:h val="0.95197380114128405"/>
        </c:manualLayout>
      </c:layout>
      <c:scatterChart>
        <c:scatterStyle val="lineMarker"/>
        <c:ser>
          <c:idx val="1"/>
          <c:order val="0"/>
          <c:tx>
            <c:strRef>
              <c:f>Calculations!$G$3</c:f>
              <c:strCache>
                <c:ptCount val="1"/>
                <c:pt idx="0">
                  <c:v> Borland</c:v>
                </c:pt>
              </c:strCache>
            </c:strRef>
          </c:tx>
          <c:spPr>
            <a:ln w="28575">
              <a:noFill/>
            </a:ln>
          </c:spPr>
          <c:marker>
            <c:symbol val="circle"/>
            <c:size val="7"/>
            <c:spPr>
              <a:solidFill>
                <a:srgbClr val="C00000"/>
              </a:solidFill>
              <a:ln>
                <a:solidFill>
                  <a:srgbClr val="C00000"/>
                </a:solidFill>
              </a:ln>
            </c:spPr>
          </c:marker>
          <c:xVal>
            <c:numRef>
              <c:f>Calculations!$G$18</c:f>
              <c:numCache>
                <c:formatCode>General</c:formatCode>
                <c:ptCount val="1"/>
                <c:pt idx="0">
                  <c:v>11</c:v>
                </c:pt>
              </c:numCache>
            </c:numRef>
          </c:xVal>
          <c:yVal>
            <c:numRef>
              <c:f>Calculations!$G$10</c:f>
              <c:numCache>
                <c:formatCode>General</c:formatCode>
                <c:ptCount val="1"/>
                <c:pt idx="0">
                  <c:v>11</c:v>
                </c:pt>
              </c:numCache>
            </c:numRef>
          </c:yVal>
        </c:ser>
        <c:dLbls/>
        <c:axId val="185466240"/>
        <c:axId val="185902208"/>
      </c:scatterChart>
      <c:valAx>
        <c:axId val="185466240"/>
        <c:scaling>
          <c:orientation val="minMax"/>
          <c:max val="22"/>
          <c:min val="-1"/>
        </c:scaling>
        <c:delete val="1"/>
        <c:axPos val="b"/>
        <c:numFmt formatCode="General" sourceLinked="1"/>
        <c:tickLblPos val="none"/>
        <c:crossAx val="185902208"/>
        <c:crosses val="autoZero"/>
        <c:crossBetween val="midCat"/>
        <c:majorUnit val="1"/>
      </c:valAx>
      <c:valAx>
        <c:axId val="185902208"/>
        <c:scaling>
          <c:orientation val="minMax"/>
          <c:max val="22"/>
          <c:min val="-1"/>
        </c:scaling>
        <c:delete val="1"/>
        <c:axPos val="l"/>
        <c:numFmt formatCode="General" sourceLinked="1"/>
        <c:tickLblPos val="none"/>
        <c:crossAx val="185466240"/>
        <c:crosses val="autoZero"/>
        <c:crossBetween val="midCat"/>
        <c:majorUnit val="1"/>
      </c:valAx>
      <c:spPr>
        <a:blipFill>
          <a:blip xmlns:r="http://schemas.openxmlformats.org/officeDocument/2006/relationships" r:embed="rId1"/>
          <a:stretch>
            <a:fillRect/>
          </a:stretch>
        </a:blipFill>
        <a:ln w="25400">
          <a:noFill/>
        </a:ln>
      </c:spPr>
    </c:plotArea>
    <c:plotVisOnly val="1"/>
    <c:dispBlanksAs val="gap"/>
  </c:chart>
  <c:spPr>
    <a:noFill/>
  </c:spPr>
  <c:txPr>
    <a:bodyPr/>
    <a:lstStyle/>
    <a:p>
      <a:pPr>
        <a:defRPr sz="1100"/>
      </a:pPr>
      <a:endParaRPr lang="pt-BR"/>
    </a:p>
  </c:txPr>
  <c:externalData r:id="rId2"/>
</c:chartSpace>
</file>

<file path=ppt/charts/chart12.xml><?xml version="1.0" encoding="utf-8"?>
<c:chartSpace xmlns:c="http://schemas.openxmlformats.org/drawingml/2006/chart" xmlns:a="http://schemas.openxmlformats.org/drawingml/2006/main" xmlns:r="http://schemas.openxmlformats.org/officeDocument/2006/relationships">
  <c:lang val="pt-BR"/>
  <c:chart>
    <c:autoTitleDeleted val="1"/>
    <c:plotArea>
      <c:layout>
        <c:manualLayout>
          <c:layoutTarget val="inner"/>
          <c:xMode val="edge"/>
          <c:yMode val="edge"/>
          <c:x val="2.4439915683166155E-2"/>
          <c:y val="1.7464072312260506E-2"/>
          <c:w val="0.95112016863366877"/>
          <c:h val="0.95197380114128405"/>
        </c:manualLayout>
      </c:layout>
      <c:scatterChart>
        <c:scatterStyle val="lineMarker"/>
        <c:ser>
          <c:idx val="4"/>
          <c:order val="0"/>
          <c:tx>
            <c:strRef>
              <c:f>Calculations!$M$3</c:f>
              <c:strCache>
                <c:ptCount val="1"/>
                <c:pt idx="0">
                  <c:v>TechExcel</c:v>
                </c:pt>
              </c:strCache>
            </c:strRef>
          </c:tx>
          <c:spPr>
            <a:ln w="28575">
              <a:noFill/>
            </a:ln>
          </c:spPr>
          <c:marker>
            <c:symbol val="circle"/>
            <c:size val="7"/>
            <c:spPr>
              <a:solidFill>
                <a:srgbClr val="C00000"/>
              </a:solidFill>
              <a:ln>
                <a:solidFill>
                  <a:srgbClr val="C00000"/>
                </a:solidFill>
              </a:ln>
            </c:spPr>
          </c:marker>
          <c:xVal>
            <c:numRef>
              <c:f>Calculations!$M$18</c:f>
              <c:numCache>
                <c:formatCode>General</c:formatCode>
                <c:ptCount val="1"/>
                <c:pt idx="0">
                  <c:v>17</c:v>
                </c:pt>
              </c:numCache>
            </c:numRef>
          </c:xVal>
          <c:yVal>
            <c:numRef>
              <c:f>Calculations!$M$10</c:f>
              <c:numCache>
                <c:formatCode>General</c:formatCode>
                <c:ptCount val="1"/>
                <c:pt idx="0">
                  <c:v>7</c:v>
                </c:pt>
              </c:numCache>
            </c:numRef>
          </c:yVal>
        </c:ser>
        <c:dLbls/>
        <c:axId val="186354688"/>
        <c:axId val="186356480"/>
      </c:scatterChart>
      <c:valAx>
        <c:axId val="186354688"/>
        <c:scaling>
          <c:orientation val="minMax"/>
          <c:max val="22"/>
          <c:min val="-1"/>
        </c:scaling>
        <c:delete val="1"/>
        <c:axPos val="b"/>
        <c:numFmt formatCode="General" sourceLinked="1"/>
        <c:tickLblPos val="none"/>
        <c:crossAx val="186356480"/>
        <c:crosses val="autoZero"/>
        <c:crossBetween val="midCat"/>
        <c:majorUnit val="1"/>
      </c:valAx>
      <c:valAx>
        <c:axId val="186356480"/>
        <c:scaling>
          <c:orientation val="minMax"/>
          <c:max val="22"/>
          <c:min val="-1"/>
        </c:scaling>
        <c:delete val="1"/>
        <c:axPos val="l"/>
        <c:numFmt formatCode="General" sourceLinked="1"/>
        <c:tickLblPos val="none"/>
        <c:crossAx val="186354688"/>
        <c:crosses val="autoZero"/>
        <c:crossBetween val="midCat"/>
        <c:majorUnit val="1"/>
      </c:valAx>
      <c:spPr>
        <a:blipFill>
          <a:blip xmlns:r="http://schemas.openxmlformats.org/officeDocument/2006/relationships" r:embed="rId1"/>
          <a:stretch>
            <a:fillRect/>
          </a:stretch>
        </a:blipFill>
        <a:ln w="25400">
          <a:noFill/>
        </a:ln>
      </c:spPr>
    </c:plotArea>
    <c:plotVisOnly val="1"/>
    <c:dispBlanksAs val="gap"/>
  </c:chart>
  <c:spPr>
    <a:noFill/>
  </c:spPr>
  <c:txPr>
    <a:bodyPr/>
    <a:lstStyle/>
    <a:p>
      <a:pPr>
        <a:defRPr sz="1100"/>
      </a:pPr>
      <a:endParaRPr lang="pt-BR"/>
    </a:p>
  </c:txPr>
  <c:externalData r:id="rId2"/>
</c:chartSpace>
</file>

<file path=ppt/charts/chart13.xml><?xml version="1.0" encoding="utf-8"?>
<c:chartSpace xmlns:c="http://schemas.openxmlformats.org/drawingml/2006/chart" xmlns:a="http://schemas.openxmlformats.org/drawingml/2006/main" xmlns:r="http://schemas.openxmlformats.org/officeDocument/2006/relationships">
  <c:lang val="pt-BR"/>
  <c:chart>
    <c:autoTitleDeleted val="1"/>
    <c:plotArea>
      <c:layout>
        <c:manualLayout>
          <c:layoutTarget val="inner"/>
          <c:xMode val="edge"/>
          <c:yMode val="edge"/>
          <c:x val="2.4439915683166155E-2"/>
          <c:y val="1.7464072312260506E-2"/>
          <c:w val="0.95112016863366877"/>
          <c:h val="0.95197380114128405"/>
        </c:manualLayout>
      </c:layout>
      <c:scatterChart>
        <c:scatterStyle val="lineMarker"/>
        <c:ser>
          <c:idx val="10"/>
          <c:order val="0"/>
          <c:tx>
            <c:strRef>
              <c:f>Calculations!$Y$3</c:f>
              <c:strCache>
                <c:ptCount val="1"/>
                <c:pt idx="0">
                  <c:v>SmarteSoft</c:v>
                </c:pt>
              </c:strCache>
            </c:strRef>
          </c:tx>
          <c:spPr>
            <a:ln w="28575">
              <a:noFill/>
            </a:ln>
          </c:spPr>
          <c:marker>
            <c:symbol val="circle"/>
            <c:size val="7"/>
            <c:spPr>
              <a:solidFill>
                <a:srgbClr val="C00000"/>
              </a:solidFill>
              <a:ln>
                <a:solidFill>
                  <a:srgbClr val="C00000"/>
                </a:solidFill>
              </a:ln>
            </c:spPr>
          </c:marker>
          <c:xVal>
            <c:numRef>
              <c:f>Calculations!$Y$18</c:f>
              <c:numCache>
                <c:formatCode>General</c:formatCode>
                <c:ptCount val="1"/>
                <c:pt idx="0">
                  <c:v>11</c:v>
                </c:pt>
              </c:numCache>
            </c:numRef>
          </c:xVal>
          <c:yVal>
            <c:numRef>
              <c:f>Calculations!$Y$10</c:f>
              <c:numCache>
                <c:formatCode>General</c:formatCode>
                <c:ptCount val="1"/>
                <c:pt idx="0">
                  <c:v>2</c:v>
                </c:pt>
              </c:numCache>
            </c:numRef>
          </c:yVal>
        </c:ser>
        <c:dLbls/>
        <c:axId val="197237376"/>
        <c:axId val="197255552"/>
      </c:scatterChart>
      <c:valAx>
        <c:axId val="197237376"/>
        <c:scaling>
          <c:orientation val="minMax"/>
          <c:max val="22"/>
          <c:min val="-1"/>
        </c:scaling>
        <c:delete val="1"/>
        <c:axPos val="b"/>
        <c:numFmt formatCode="General" sourceLinked="1"/>
        <c:tickLblPos val="none"/>
        <c:crossAx val="197255552"/>
        <c:crosses val="autoZero"/>
        <c:crossBetween val="midCat"/>
        <c:majorUnit val="1"/>
      </c:valAx>
      <c:valAx>
        <c:axId val="197255552"/>
        <c:scaling>
          <c:orientation val="minMax"/>
          <c:max val="22"/>
          <c:min val="-1"/>
        </c:scaling>
        <c:delete val="1"/>
        <c:axPos val="l"/>
        <c:numFmt formatCode="General" sourceLinked="1"/>
        <c:tickLblPos val="none"/>
        <c:crossAx val="197237376"/>
        <c:crosses val="autoZero"/>
        <c:crossBetween val="midCat"/>
        <c:majorUnit val="1"/>
      </c:valAx>
      <c:spPr>
        <a:blipFill>
          <a:blip xmlns:r="http://schemas.openxmlformats.org/officeDocument/2006/relationships" r:embed="rId1"/>
          <a:stretch>
            <a:fillRect/>
          </a:stretch>
        </a:blipFill>
        <a:ln w="25400">
          <a:noFill/>
        </a:ln>
      </c:spPr>
    </c:plotArea>
    <c:plotVisOnly val="1"/>
    <c:dispBlanksAs val="gap"/>
  </c:chart>
  <c:spPr>
    <a:noFill/>
  </c:spPr>
  <c:txPr>
    <a:bodyPr/>
    <a:lstStyle/>
    <a:p>
      <a:pPr>
        <a:defRPr sz="1100"/>
      </a:pPr>
      <a:endParaRPr lang="pt-BR"/>
    </a:p>
  </c:txPr>
  <c:externalData r:id="rId2"/>
</c:chartSpace>
</file>

<file path=ppt/charts/chart14.xml><?xml version="1.0" encoding="utf-8"?>
<c:chartSpace xmlns:c="http://schemas.openxmlformats.org/drawingml/2006/chart" xmlns:a="http://schemas.openxmlformats.org/drawingml/2006/main" xmlns:r="http://schemas.openxmlformats.org/officeDocument/2006/relationships">
  <c:lang val="pt-BR"/>
  <c:chart>
    <c:autoTitleDeleted val="1"/>
    <c:plotArea>
      <c:layout>
        <c:manualLayout>
          <c:layoutTarget val="inner"/>
          <c:xMode val="edge"/>
          <c:yMode val="edge"/>
          <c:x val="2.4439915683166155E-2"/>
          <c:y val="1.7464072312260506E-2"/>
          <c:w val="0.95112016863366877"/>
          <c:h val="0.95197380114128405"/>
        </c:manualLayout>
      </c:layout>
      <c:scatterChart>
        <c:scatterStyle val="lineMarker"/>
        <c:ser>
          <c:idx val="11"/>
          <c:order val="0"/>
          <c:tx>
            <c:strRef>
              <c:f>Calculations!$AA$3</c:f>
              <c:strCache>
                <c:ptCount val="1"/>
                <c:pt idx="0">
                  <c:v>Rally </c:v>
                </c:pt>
              </c:strCache>
            </c:strRef>
          </c:tx>
          <c:spPr>
            <a:ln w="28575">
              <a:noFill/>
            </a:ln>
          </c:spPr>
          <c:marker>
            <c:symbol val="circle"/>
            <c:size val="7"/>
            <c:spPr>
              <a:solidFill>
                <a:srgbClr val="C00000"/>
              </a:solidFill>
              <a:ln>
                <a:solidFill>
                  <a:srgbClr val="C00000"/>
                </a:solidFill>
              </a:ln>
            </c:spPr>
          </c:marker>
          <c:xVal>
            <c:numRef>
              <c:f>Calculations!$AA$18</c:f>
              <c:numCache>
                <c:formatCode>General</c:formatCode>
                <c:ptCount val="1"/>
                <c:pt idx="0">
                  <c:v>9</c:v>
                </c:pt>
              </c:numCache>
            </c:numRef>
          </c:xVal>
          <c:yVal>
            <c:numRef>
              <c:f>Calculations!$AA$10</c:f>
              <c:numCache>
                <c:formatCode>General</c:formatCode>
                <c:ptCount val="1"/>
                <c:pt idx="0">
                  <c:v>12</c:v>
                </c:pt>
              </c:numCache>
            </c:numRef>
          </c:yVal>
        </c:ser>
        <c:dLbls/>
        <c:axId val="197277568"/>
        <c:axId val="197279104"/>
      </c:scatterChart>
      <c:valAx>
        <c:axId val="197277568"/>
        <c:scaling>
          <c:orientation val="minMax"/>
          <c:max val="22"/>
          <c:min val="-1"/>
        </c:scaling>
        <c:delete val="1"/>
        <c:axPos val="b"/>
        <c:numFmt formatCode="General" sourceLinked="1"/>
        <c:tickLblPos val="none"/>
        <c:crossAx val="197279104"/>
        <c:crosses val="autoZero"/>
        <c:crossBetween val="midCat"/>
        <c:majorUnit val="1"/>
      </c:valAx>
      <c:valAx>
        <c:axId val="197279104"/>
        <c:scaling>
          <c:orientation val="minMax"/>
          <c:max val="22"/>
          <c:min val="-1"/>
        </c:scaling>
        <c:delete val="1"/>
        <c:axPos val="l"/>
        <c:numFmt formatCode="General" sourceLinked="1"/>
        <c:tickLblPos val="none"/>
        <c:crossAx val="197277568"/>
        <c:crosses val="autoZero"/>
        <c:crossBetween val="midCat"/>
        <c:majorUnit val="1"/>
      </c:valAx>
      <c:spPr>
        <a:blipFill>
          <a:blip xmlns:r="http://schemas.openxmlformats.org/officeDocument/2006/relationships" r:embed="rId1"/>
          <a:stretch>
            <a:fillRect/>
          </a:stretch>
        </a:blipFill>
        <a:ln w="25400">
          <a:noFill/>
        </a:ln>
      </c:spPr>
    </c:plotArea>
    <c:plotVisOnly val="1"/>
    <c:dispBlanksAs val="gap"/>
  </c:chart>
  <c:spPr>
    <a:noFill/>
  </c:spPr>
  <c:txPr>
    <a:bodyPr/>
    <a:lstStyle/>
    <a:p>
      <a:pPr>
        <a:defRPr sz="1100"/>
      </a:pPr>
      <a:endParaRPr lang="pt-BR"/>
    </a:p>
  </c:txPr>
  <c:externalData r:id="rId2"/>
</c:chartSpace>
</file>

<file path=ppt/charts/chart15.xml><?xml version="1.0" encoding="utf-8"?>
<c:chartSpace xmlns:c="http://schemas.openxmlformats.org/drawingml/2006/chart" xmlns:a="http://schemas.openxmlformats.org/drawingml/2006/main" xmlns:r="http://schemas.openxmlformats.org/officeDocument/2006/relationships">
  <c:lang val="pt-BR"/>
  <c:chart>
    <c:autoTitleDeleted val="1"/>
    <c:plotArea>
      <c:layout>
        <c:manualLayout>
          <c:layoutTarget val="inner"/>
          <c:xMode val="edge"/>
          <c:yMode val="edge"/>
          <c:x val="2.4439915683166155E-2"/>
          <c:y val="1.7464072312260506E-2"/>
          <c:w val="0.95112016863366877"/>
          <c:h val="0.95197380114128405"/>
        </c:manualLayout>
      </c:layout>
      <c:scatterChart>
        <c:scatterStyle val="lineMarker"/>
        <c:ser>
          <c:idx val="6"/>
          <c:order val="0"/>
          <c:tx>
            <c:strRef>
              <c:f>Calculations!$Q$3</c:f>
              <c:strCache>
                <c:ptCount val="1"/>
                <c:pt idx="0">
                  <c:v>CollabNet</c:v>
                </c:pt>
              </c:strCache>
            </c:strRef>
          </c:tx>
          <c:spPr>
            <a:ln w="28575">
              <a:noFill/>
            </a:ln>
          </c:spPr>
          <c:marker>
            <c:symbol val="circle"/>
            <c:size val="7"/>
            <c:spPr>
              <a:solidFill>
                <a:srgbClr val="C00000"/>
              </a:solidFill>
              <a:ln>
                <a:solidFill>
                  <a:srgbClr val="C00000"/>
                </a:solidFill>
              </a:ln>
            </c:spPr>
          </c:marker>
          <c:xVal>
            <c:numRef>
              <c:f>Calculations!$Q$18</c:f>
              <c:numCache>
                <c:formatCode>General</c:formatCode>
                <c:ptCount val="1"/>
                <c:pt idx="0">
                  <c:v>4</c:v>
                </c:pt>
              </c:numCache>
            </c:numRef>
          </c:xVal>
          <c:yVal>
            <c:numRef>
              <c:f>Calculations!$Q$10</c:f>
              <c:numCache>
                <c:formatCode>General</c:formatCode>
                <c:ptCount val="1"/>
                <c:pt idx="0">
                  <c:v>13</c:v>
                </c:pt>
              </c:numCache>
            </c:numRef>
          </c:yVal>
        </c:ser>
        <c:dLbls/>
        <c:axId val="197862528"/>
        <c:axId val="197864064"/>
      </c:scatterChart>
      <c:valAx>
        <c:axId val="197862528"/>
        <c:scaling>
          <c:orientation val="minMax"/>
          <c:max val="22"/>
          <c:min val="-1"/>
        </c:scaling>
        <c:delete val="1"/>
        <c:axPos val="b"/>
        <c:numFmt formatCode="General" sourceLinked="1"/>
        <c:tickLblPos val="none"/>
        <c:crossAx val="197864064"/>
        <c:crosses val="autoZero"/>
        <c:crossBetween val="midCat"/>
        <c:majorUnit val="1"/>
      </c:valAx>
      <c:valAx>
        <c:axId val="197864064"/>
        <c:scaling>
          <c:orientation val="minMax"/>
          <c:max val="22"/>
          <c:min val="-1"/>
        </c:scaling>
        <c:delete val="1"/>
        <c:axPos val="l"/>
        <c:numFmt formatCode="General" sourceLinked="1"/>
        <c:tickLblPos val="none"/>
        <c:crossAx val="197862528"/>
        <c:crosses val="autoZero"/>
        <c:crossBetween val="midCat"/>
        <c:majorUnit val="1"/>
      </c:valAx>
      <c:spPr>
        <a:blipFill>
          <a:blip xmlns:r="http://schemas.openxmlformats.org/officeDocument/2006/relationships" r:embed="rId1"/>
          <a:stretch>
            <a:fillRect/>
          </a:stretch>
        </a:blipFill>
        <a:ln w="25400">
          <a:noFill/>
        </a:ln>
      </c:spPr>
    </c:plotArea>
    <c:plotVisOnly val="1"/>
    <c:dispBlanksAs val="gap"/>
  </c:chart>
  <c:spPr>
    <a:noFill/>
  </c:spPr>
  <c:txPr>
    <a:bodyPr/>
    <a:lstStyle/>
    <a:p>
      <a:pPr>
        <a:defRPr sz="1100"/>
      </a:pPr>
      <a:endParaRPr lang="pt-BR"/>
    </a:p>
  </c:txPr>
  <c:externalData r:id="rId2"/>
</c:chartSpace>
</file>

<file path=ppt/charts/chart16.xml><?xml version="1.0" encoding="utf-8"?>
<c:chartSpace xmlns:c="http://schemas.openxmlformats.org/drawingml/2006/chart" xmlns:a="http://schemas.openxmlformats.org/drawingml/2006/main" xmlns:r="http://schemas.openxmlformats.org/officeDocument/2006/relationships">
  <c:lang val="pt-BR"/>
  <c:chart>
    <c:autoTitleDeleted val="1"/>
    <c:plotArea>
      <c:layout>
        <c:manualLayout>
          <c:layoutTarget val="inner"/>
          <c:xMode val="edge"/>
          <c:yMode val="edge"/>
          <c:x val="2.4439915683166155E-2"/>
          <c:y val="1.7464072312260506E-2"/>
          <c:w val="0.95112016863366877"/>
          <c:h val="0.95197380114128405"/>
        </c:manualLayout>
      </c:layout>
      <c:scatterChart>
        <c:scatterStyle val="lineMarker"/>
        <c:ser>
          <c:idx val="5"/>
          <c:order val="0"/>
          <c:tx>
            <c:strRef>
              <c:f>Calculations!$O$3</c:f>
              <c:strCache>
                <c:ptCount val="1"/>
                <c:pt idx="0">
                  <c:v>Seapine</c:v>
                </c:pt>
              </c:strCache>
            </c:strRef>
          </c:tx>
          <c:spPr>
            <a:ln w="28575">
              <a:noFill/>
            </a:ln>
          </c:spPr>
          <c:marker>
            <c:symbol val="circle"/>
            <c:size val="7"/>
            <c:spPr>
              <a:solidFill>
                <a:srgbClr val="C00000"/>
              </a:solidFill>
              <a:ln>
                <a:solidFill>
                  <a:srgbClr val="C00000"/>
                </a:solidFill>
              </a:ln>
            </c:spPr>
          </c:marker>
          <c:xVal>
            <c:numRef>
              <c:f>Calculations!$O$18</c:f>
              <c:numCache>
                <c:formatCode>General</c:formatCode>
                <c:ptCount val="1"/>
                <c:pt idx="0">
                  <c:v>2</c:v>
                </c:pt>
              </c:numCache>
            </c:numRef>
          </c:xVal>
          <c:yVal>
            <c:numRef>
              <c:f>Calculations!$O$10</c:f>
              <c:numCache>
                <c:formatCode>General</c:formatCode>
                <c:ptCount val="1"/>
                <c:pt idx="0">
                  <c:v>12</c:v>
                </c:pt>
              </c:numCache>
            </c:numRef>
          </c:yVal>
        </c:ser>
        <c:dLbls/>
        <c:axId val="198517504"/>
        <c:axId val="198519040"/>
      </c:scatterChart>
      <c:valAx>
        <c:axId val="198517504"/>
        <c:scaling>
          <c:orientation val="minMax"/>
          <c:max val="22"/>
          <c:min val="-1"/>
        </c:scaling>
        <c:delete val="1"/>
        <c:axPos val="b"/>
        <c:numFmt formatCode="General" sourceLinked="1"/>
        <c:tickLblPos val="none"/>
        <c:crossAx val="198519040"/>
        <c:crosses val="autoZero"/>
        <c:crossBetween val="midCat"/>
        <c:majorUnit val="1"/>
      </c:valAx>
      <c:valAx>
        <c:axId val="198519040"/>
        <c:scaling>
          <c:orientation val="minMax"/>
          <c:max val="22"/>
          <c:min val="-1"/>
        </c:scaling>
        <c:delete val="1"/>
        <c:axPos val="l"/>
        <c:numFmt formatCode="General" sourceLinked="1"/>
        <c:tickLblPos val="none"/>
        <c:crossAx val="198517504"/>
        <c:crosses val="autoZero"/>
        <c:crossBetween val="midCat"/>
        <c:majorUnit val="1"/>
      </c:valAx>
      <c:spPr>
        <a:blipFill>
          <a:blip xmlns:r="http://schemas.openxmlformats.org/officeDocument/2006/relationships" r:embed="rId1"/>
          <a:stretch>
            <a:fillRect/>
          </a:stretch>
        </a:blipFill>
        <a:ln w="25400">
          <a:noFill/>
        </a:ln>
      </c:spPr>
    </c:plotArea>
    <c:plotVisOnly val="1"/>
    <c:dispBlanksAs val="gap"/>
  </c:chart>
  <c:spPr>
    <a:noFill/>
  </c:spPr>
  <c:txPr>
    <a:bodyPr/>
    <a:lstStyle/>
    <a:p>
      <a:pPr>
        <a:defRPr sz="1100"/>
      </a:pPr>
      <a:endParaRPr lang="pt-BR"/>
    </a:p>
  </c:txPr>
  <c:externalData r:id="rId2"/>
</c:chartSpace>
</file>

<file path=ppt/charts/chart17.xml><?xml version="1.0" encoding="utf-8"?>
<c:chartSpace xmlns:c="http://schemas.openxmlformats.org/drawingml/2006/chart" xmlns:a="http://schemas.openxmlformats.org/drawingml/2006/main" xmlns:r="http://schemas.openxmlformats.org/officeDocument/2006/relationships">
  <c:lang val="pt-BR"/>
  <c:chart>
    <c:autoTitleDeleted val="1"/>
    <c:plotArea>
      <c:layout>
        <c:manualLayout>
          <c:layoutTarget val="inner"/>
          <c:xMode val="edge"/>
          <c:yMode val="edge"/>
          <c:x val="2.4439915683166155E-2"/>
          <c:y val="1.7464072312260506E-2"/>
          <c:w val="0.95112016863366877"/>
          <c:h val="0.95197380114128405"/>
        </c:manualLayout>
      </c:layout>
      <c:scatterChart>
        <c:scatterStyle val="lineMarker"/>
        <c:ser>
          <c:idx val="0"/>
          <c:order val="0"/>
          <c:tx>
            <c:strRef>
              <c:f>Calculations!$E$3</c:f>
              <c:strCache>
                <c:ptCount val="1"/>
                <c:pt idx="0">
                  <c:v>Atlassian</c:v>
                </c:pt>
              </c:strCache>
            </c:strRef>
          </c:tx>
          <c:spPr>
            <a:ln w="28575">
              <a:noFill/>
            </a:ln>
          </c:spPr>
          <c:marker>
            <c:symbol val="circle"/>
            <c:size val="7"/>
            <c:spPr>
              <a:solidFill>
                <a:srgbClr val="C00000"/>
              </a:solidFill>
              <a:ln>
                <a:solidFill>
                  <a:srgbClr val="C00000"/>
                </a:solidFill>
              </a:ln>
            </c:spPr>
          </c:marker>
          <c:xVal>
            <c:numRef>
              <c:f>Calculations!$E$18</c:f>
              <c:numCache>
                <c:formatCode>General</c:formatCode>
                <c:ptCount val="1"/>
                <c:pt idx="0">
                  <c:v>10</c:v>
                </c:pt>
              </c:numCache>
            </c:numRef>
          </c:xVal>
          <c:yVal>
            <c:numRef>
              <c:f>Calculations!$E$10</c:f>
              <c:numCache>
                <c:formatCode>General</c:formatCode>
                <c:ptCount val="1"/>
                <c:pt idx="0">
                  <c:v>8</c:v>
                </c:pt>
              </c:numCache>
            </c:numRef>
          </c:yVal>
        </c:ser>
        <c:dLbls/>
        <c:axId val="199507328"/>
        <c:axId val="199296128"/>
      </c:scatterChart>
      <c:valAx>
        <c:axId val="199507328"/>
        <c:scaling>
          <c:orientation val="minMax"/>
          <c:max val="22"/>
          <c:min val="-1"/>
        </c:scaling>
        <c:delete val="1"/>
        <c:axPos val="b"/>
        <c:numFmt formatCode="General" sourceLinked="1"/>
        <c:tickLblPos val="none"/>
        <c:crossAx val="199296128"/>
        <c:crosses val="autoZero"/>
        <c:crossBetween val="midCat"/>
        <c:majorUnit val="1"/>
      </c:valAx>
      <c:valAx>
        <c:axId val="199296128"/>
        <c:scaling>
          <c:orientation val="minMax"/>
          <c:max val="22"/>
          <c:min val="-1"/>
        </c:scaling>
        <c:delete val="1"/>
        <c:axPos val="l"/>
        <c:numFmt formatCode="General" sourceLinked="1"/>
        <c:tickLblPos val="none"/>
        <c:crossAx val="199507328"/>
        <c:crosses val="autoZero"/>
        <c:crossBetween val="midCat"/>
        <c:majorUnit val="1"/>
      </c:valAx>
      <c:spPr>
        <a:blipFill>
          <a:blip xmlns:r="http://schemas.openxmlformats.org/officeDocument/2006/relationships" r:embed="rId1"/>
          <a:stretch>
            <a:fillRect/>
          </a:stretch>
        </a:blipFill>
        <a:ln w="25400">
          <a:noFill/>
        </a:ln>
      </c:spPr>
    </c:plotArea>
    <c:plotVisOnly val="1"/>
    <c:dispBlanksAs val="gap"/>
  </c:chart>
  <c:spPr>
    <a:noFill/>
  </c:spPr>
  <c:txPr>
    <a:bodyPr/>
    <a:lstStyle/>
    <a:p>
      <a:pPr>
        <a:defRPr sz="1100"/>
      </a:pPr>
      <a:endParaRPr lang="pt-BR"/>
    </a:p>
  </c:txPr>
  <c:externalData r:id="rId2"/>
</c:chartSpace>
</file>

<file path=ppt/charts/chart18.xml><?xml version="1.0" encoding="utf-8"?>
<c:chartSpace xmlns:c="http://schemas.openxmlformats.org/drawingml/2006/chart" xmlns:a="http://schemas.openxmlformats.org/drawingml/2006/main" xmlns:r="http://schemas.openxmlformats.org/officeDocument/2006/relationships">
  <c:lang val="pt-BR"/>
  <c:chart>
    <c:autoTitleDeleted val="1"/>
    <c:plotArea>
      <c:layout>
        <c:manualLayout>
          <c:layoutTarget val="inner"/>
          <c:xMode val="edge"/>
          <c:yMode val="edge"/>
          <c:x val="2.4439915683166155E-2"/>
          <c:y val="1.7464072312260506E-2"/>
          <c:w val="0.95112016863366877"/>
          <c:h val="0.95197380114128405"/>
        </c:manualLayout>
      </c:layout>
      <c:scatterChart>
        <c:scatterStyle val="lineMarker"/>
        <c:ser>
          <c:idx val="8"/>
          <c:order val="0"/>
          <c:tx>
            <c:strRef>
              <c:f>Calculations!$U$3</c:f>
              <c:strCache>
                <c:ptCount val="1"/>
                <c:pt idx="0">
                  <c:v>Parasoft</c:v>
                </c:pt>
              </c:strCache>
            </c:strRef>
          </c:tx>
          <c:spPr>
            <a:ln w="28575">
              <a:noFill/>
            </a:ln>
          </c:spPr>
          <c:marker>
            <c:symbol val="circle"/>
            <c:size val="7"/>
            <c:spPr>
              <a:solidFill>
                <a:srgbClr val="C00000"/>
              </a:solidFill>
              <a:ln>
                <a:solidFill>
                  <a:srgbClr val="C00000"/>
                </a:solidFill>
              </a:ln>
            </c:spPr>
          </c:marker>
          <c:xVal>
            <c:numRef>
              <c:f>Calculations!$U$18</c:f>
              <c:numCache>
                <c:formatCode>General</c:formatCode>
                <c:ptCount val="1"/>
                <c:pt idx="0">
                  <c:v>10</c:v>
                </c:pt>
              </c:numCache>
            </c:numRef>
          </c:xVal>
          <c:yVal>
            <c:numRef>
              <c:f>Calculations!$U$10</c:f>
              <c:numCache>
                <c:formatCode>General</c:formatCode>
                <c:ptCount val="1"/>
                <c:pt idx="0">
                  <c:v>3</c:v>
                </c:pt>
              </c:numCache>
            </c:numRef>
          </c:yVal>
        </c:ser>
        <c:dLbls/>
        <c:axId val="200608384"/>
        <c:axId val="200610176"/>
      </c:scatterChart>
      <c:valAx>
        <c:axId val="200608384"/>
        <c:scaling>
          <c:orientation val="minMax"/>
          <c:max val="22"/>
          <c:min val="-1"/>
        </c:scaling>
        <c:delete val="1"/>
        <c:axPos val="b"/>
        <c:numFmt formatCode="General" sourceLinked="1"/>
        <c:tickLblPos val="none"/>
        <c:crossAx val="200610176"/>
        <c:crosses val="autoZero"/>
        <c:crossBetween val="midCat"/>
        <c:majorUnit val="1"/>
      </c:valAx>
      <c:valAx>
        <c:axId val="200610176"/>
        <c:scaling>
          <c:orientation val="minMax"/>
          <c:max val="22"/>
          <c:min val="-1"/>
        </c:scaling>
        <c:delete val="1"/>
        <c:axPos val="l"/>
        <c:numFmt formatCode="General" sourceLinked="1"/>
        <c:tickLblPos val="none"/>
        <c:crossAx val="200608384"/>
        <c:crosses val="autoZero"/>
        <c:crossBetween val="midCat"/>
        <c:majorUnit val="1"/>
      </c:valAx>
      <c:spPr>
        <a:blipFill>
          <a:blip xmlns:r="http://schemas.openxmlformats.org/officeDocument/2006/relationships" r:embed="rId1"/>
          <a:stretch>
            <a:fillRect/>
          </a:stretch>
        </a:blipFill>
        <a:ln w="25400">
          <a:noFill/>
        </a:ln>
      </c:spPr>
    </c:plotArea>
    <c:plotVisOnly val="1"/>
    <c:dispBlanksAs val="gap"/>
  </c:chart>
  <c:spPr>
    <a:noFill/>
  </c:spPr>
  <c:txPr>
    <a:bodyPr/>
    <a:lstStyle/>
    <a:p>
      <a:pPr>
        <a:defRPr sz="1100"/>
      </a:pPr>
      <a:endParaRPr lang="pt-BR"/>
    </a:p>
  </c:txPr>
  <c:externalData r:id="rId2"/>
</c:chartSpace>
</file>

<file path=ppt/charts/chart19.xml><?xml version="1.0" encoding="utf-8"?>
<c:chartSpace xmlns:c="http://schemas.openxmlformats.org/drawingml/2006/chart" xmlns:a="http://schemas.openxmlformats.org/drawingml/2006/main" xmlns:r="http://schemas.openxmlformats.org/officeDocument/2006/relationships">
  <c:lang val="pt-BR"/>
  <c:chart>
    <c:autoTitleDeleted val="1"/>
    <c:plotArea>
      <c:layout>
        <c:manualLayout>
          <c:layoutTarget val="inner"/>
          <c:xMode val="edge"/>
          <c:yMode val="edge"/>
          <c:x val="2.4439915683166155E-2"/>
          <c:y val="1.7464072312260506E-2"/>
          <c:w val="0.95112016863366877"/>
          <c:h val="0.95197380114128405"/>
        </c:manualLayout>
      </c:layout>
      <c:scatterChart>
        <c:scatterStyle val="lineMarker"/>
        <c:ser>
          <c:idx val="12"/>
          <c:order val="0"/>
          <c:tx>
            <c:strRef>
              <c:f>Calculations!$AC$3</c:f>
              <c:strCache>
                <c:ptCount val="1"/>
                <c:pt idx="0">
                  <c:v>Thoughtworks Studios</c:v>
                </c:pt>
              </c:strCache>
            </c:strRef>
          </c:tx>
          <c:spPr>
            <a:ln w="28575">
              <a:noFill/>
            </a:ln>
          </c:spPr>
          <c:marker>
            <c:symbol val="circle"/>
            <c:size val="7"/>
            <c:spPr>
              <a:solidFill>
                <a:srgbClr val="C00000"/>
              </a:solidFill>
              <a:ln>
                <a:solidFill>
                  <a:srgbClr val="C00000"/>
                </a:solidFill>
              </a:ln>
            </c:spPr>
          </c:marker>
          <c:xVal>
            <c:numRef>
              <c:f>Calculations!$AC$18</c:f>
              <c:numCache>
                <c:formatCode>General</c:formatCode>
                <c:ptCount val="1"/>
                <c:pt idx="0">
                  <c:v>3</c:v>
                </c:pt>
              </c:numCache>
            </c:numRef>
          </c:xVal>
          <c:yVal>
            <c:numRef>
              <c:f>Calculations!$AC$10</c:f>
              <c:numCache>
                <c:formatCode>General</c:formatCode>
                <c:ptCount val="1"/>
                <c:pt idx="0">
                  <c:v>6</c:v>
                </c:pt>
              </c:numCache>
            </c:numRef>
          </c:yVal>
        </c:ser>
        <c:dLbls/>
        <c:axId val="200758784"/>
        <c:axId val="200760320"/>
      </c:scatterChart>
      <c:valAx>
        <c:axId val="200758784"/>
        <c:scaling>
          <c:orientation val="minMax"/>
          <c:max val="22"/>
          <c:min val="-1"/>
        </c:scaling>
        <c:delete val="1"/>
        <c:axPos val="b"/>
        <c:numFmt formatCode="General" sourceLinked="1"/>
        <c:tickLblPos val="none"/>
        <c:crossAx val="200760320"/>
        <c:crosses val="autoZero"/>
        <c:crossBetween val="midCat"/>
        <c:majorUnit val="1"/>
      </c:valAx>
      <c:valAx>
        <c:axId val="200760320"/>
        <c:scaling>
          <c:orientation val="minMax"/>
          <c:max val="22"/>
          <c:min val="-1"/>
        </c:scaling>
        <c:delete val="1"/>
        <c:axPos val="l"/>
        <c:numFmt formatCode="General" sourceLinked="1"/>
        <c:tickLblPos val="none"/>
        <c:crossAx val="200758784"/>
        <c:crosses val="autoZero"/>
        <c:crossBetween val="midCat"/>
        <c:majorUnit val="1"/>
      </c:valAx>
      <c:spPr>
        <a:blipFill>
          <a:blip xmlns:r="http://schemas.openxmlformats.org/officeDocument/2006/relationships" r:embed="rId1"/>
          <a:stretch>
            <a:fillRect/>
          </a:stretch>
        </a:blipFill>
        <a:ln w="25400">
          <a:noFill/>
        </a:ln>
      </c:spPr>
    </c:plotArea>
    <c:plotVisOnly val="1"/>
    <c:dispBlanksAs val="gap"/>
  </c:chart>
  <c:spPr>
    <a:noFill/>
  </c:spPr>
  <c:txPr>
    <a:bodyPr/>
    <a:lstStyle/>
    <a:p>
      <a:pPr>
        <a:defRPr sz="1100"/>
      </a:pPr>
      <a:endParaRPr lang="pt-BR"/>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lang val="pt-BR"/>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spPr>
              <a:solidFill>
                <a:srgbClr val="998F57">
                  <a:lumMod val="75000"/>
                </a:srgbClr>
              </a:solidFill>
            </c:spPr>
          </c:dPt>
          <c:dPt>
            <c:idx val="1"/>
            <c:spPr>
              <a:solidFill>
                <a:srgbClr val="243F54"/>
              </a:solidFill>
            </c:spPr>
          </c:dPt>
          <c:dPt>
            <c:idx val="2"/>
            <c:spPr>
              <a:solidFill>
                <a:schemeClr val="accent1">
                  <a:lumMod val="20000"/>
                  <a:lumOff val="80000"/>
                </a:schemeClr>
              </a:solidFill>
            </c:spPr>
          </c:dPt>
          <c:dLbls>
            <c:dLbl>
              <c:idx val="2"/>
              <c:delete val="1"/>
              <c:extLst>
                <c:ext xmlns:c15="http://schemas.microsoft.com/office/drawing/2012/chart" uri="{CE6537A1-D6FC-4f65-9D91-7224C49458BB}"/>
              </c:extLst>
            </c:dLbl>
            <c:spPr>
              <a:noFill/>
              <a:ln>
                <a:noFill/>
              </a:ln>
              <a:effectLst/>
            </c:spPr>
            <c:txPr>
              <a:bodyPr/>
              <a:lstStyle/>
              <a:p>
                <a:pPr>
                  <a:defRPr sz="1050" b="1">
                    <a:solidFill>
                      <a:schemeClr val="bg1"/>
                    </a:solidFill>
                  </a:defRPr>
                </a:pPr>
                <a:endParaRPr lang="pt-BR"/>
              </a:p>
            </c:txPr>
            <c:showVal val="1"/>
            <c:showLeaderLines val="1"/>
            <c:extLst>
              <c:ext xmlns:c15="http://schemas.microsoft.com/office/drawing/2012/chart" uri="{CE6537A1-D6FC-4f65-9D91-7224C49458BB}"/>
            </c:extLst>
          </c:dLbls>
          <c:cat>
            <c:strRef>
              <c:f>Sheet1!$A$2:$A$4</c:f>
              <c:strCache>
                <c:ptCount val="2"/>
                <c:pt idx="0">
                  <c:v>Vendor</c:v>
                </c:pt>
                <c:pt idx="1">
                  <c:v>Product</c:v>
                </c:pt>
              </c:strCache>
            </c:strRef>
          </c:cat>
          <c:val>
            <c:numRef>
              <c:f>Sheet1!$B$2:$B$4</c:f>
              <c:numCache>
                <c:formatCode>0%</c:formatCode>
                <c:ptCount val="3"/>
                <c:pt idx="0">
                  <c:v>0.5</c:v>
                </c:pt>
                <c:pt idx="1">
                  <c:v>0.5</c:v>
                </c:pt>
              </c:numCache>
            </c:numRef>
          </c:val>
        </c:ser>
        <c:dLbls/>
        <c:firstSliceAng val="90"/>
        <c:holeSize val="50"/>
      </c:doughnutChart>
    </c:plotArea>
    <c:plotVisOnly val="1"/>
    <c:dispBlanksAs val="zero"/>
  </c:chart>
  <c:spPr>
    <a:ln>
      <a:noFill/>
    </a:ln>
  </c:spPr>
  <c:txPr>
    <a:bodyPr/>
    <a:lstStyle/>
    <a:p>
      <a:pPr>
        <a:defRPr sz="1800"/>
      </a:pPr>
      <a:endParaRPr lang="pt-BR"/>
    </a:p>
  </c:txPr>
  <c:externalData r:id="rId2"/>
</c:chartSpace>
</file>

<file path=ppt/charts/chart20.xml><?xml version="1.0" encoding="utf-8"?>
<c:chartSpace xmlns:c="http://schemas.openxmlformats.org/drawingml/2006/chart" xmlns:a="http://schemas.openxmlformats.org/drawingml/2006/main" xmlns:r="http://schemas.openxmlformats.org/officeDocument/2006/relationships">
  <c:lang val="pt-BR"/>
  <c:clrMapOvr bg1="lt1" tx1="dk1" bg2="lt2" tx2="dk2" accent1="accent1" accent2="accent2" accent3="accent3" accent4="accent4" accent5="accent5" accent6="accent6" hlink="hlink" folHlink="folHlink"/>
  <c:chart>
    <c:plotArea>
      <c:layout/>
      <c:scatterChart>
        <c:scatterStyle val="lineMarker"/>
        <c:ser>
          <c:idx val="23"/>
          <c:order val="7"/>
          <c:tx>
            <c:strRef>
              <c:f>Calculations!$Y$5</c:f>
              <c:strCache>
                <c:ptCount val="1"/>
              </c:strCache>
            </c:strRef>
          </c:tx>
          <c:spPr>
            <a:ln w="28575">
              <a:noFill/>
            </a:ln>
          </c:spPr>
          <c:xVal>
            <c:numRef>
              <c:f>Calculations!$Y$20</c:f>
              <c:numCache>
                <c:formatCode>General</c:formatCode>
                <c:ptCount val="1"/>
                <c:pt idx="0">
                  <c:v>-5</c:v>
                </c:pt>
              </c:numCache>
            </c:numRef>
          </c:xVal>
          <c:yVal>
            <c:numRef>
              <c:f>Calculations!$Y$12</c:f>
              <c:numCache>
                <c:formatCode>General</c:formatCode>
                <c:ptCount val="1"/>
                <c:pt idx="0">
                  <c:v>-5</c:v>
                </c:pt>
              </c:numCache>
            </c:numRef>
          </c:yVal>
        </c:ser>
        <c:ser>
          <c:idx val="24"/>
          <c:order val="8"/>
          <c:tx>
            <c:strRef>
              <c:f>Calculations!$AA$5</c:f>
              <c:strCache>
                <c:ptCount val="1"/>
              </c:strCache>
            </c:strRef>
          </c:tx>
          <c:spPr>
            <a:ln w="28575">
              <a:noFill/>
            </a:ln>
          </c:spPr>
          <c:xVal>
            <c:numRef>
              <c:f>Calculations!$AA$20</c:f>
              <c:numCache>
                <c:formatCode>General</c:formatCode>
                <c:ptCount val="1"/>
                <c:pt idx="0">
                  <c:v>-5</c:v>
                </c:pt>
              </c:numCache>
            </c:numRef>
          </c:xVal>
          <c:yVal>
            <c:numRef>
              <c:f>Calculations!$AA$12</c:f>
              <c:numCache>
                <c:formatCode>General</c:formatCode>
                <c:ptCount val="1"/>
                <c:pt idx="0">
                  <c:v>-5</c:v>
                </c:pt>
              </c:numCache>
            </c:numRef>
          </c:yVal>
        </c:ser>
        <c:ser>
          <c:idx val="25"/>
          <c:order val="9"/>
          <c:tx>
            <c:strRef>
              <c:f>Calculations!$AC$5</c:f>
              <c:strCache>
                <c:ptCount val="1"/>
              </c:strCache>
            </c:strRef>
          </c:tx>
          <c:spPr>
            <a:ln w="28575">
              <a:noFill/>
            </a:ln>
          </c:spPr>
          <c:xVal>
            <c:numRef>
              <c:f>Calculations!$AC$20</c:f>
              <c:numCache>
                <c:formatCode>General</c:formatCode>
                <c:ptCount val="1"/>
                <c:pt idx="0">
                  <c:v>-5</c:v>
                </c:pt>
              </c:numCache>
            </c:numRef>
          </c:xVal>
          <c:yVal>
            <c:numRef>
              <c:f>Calculations!$AC$12</c:f>
              <c:numCache>
                <c:formatCode>General</c:formatCode>
                <c:ptCount val="1"/>
                <c:pt idx="0">
                  <c:v>-5</c:v>
                </c:pt>
              </c:numCache>
            </c:numRef>
          </c:yVal>
        </c:ser>
        <c:ser>
          <c:idx val="26"/>
          <c:order val="10"/>
          <c:tx>
            <c:strRef>
              <c:f>Calculations!$AE$5</c:f>
              <c:strCache>
                <c:ptCount val="1"/>
              </c:strCache>
            </c:strRef>
          </c:tx>
          <c:spPr>
            <a:ln w="28575">
              <a:noFill/>
            </a:ln>
          </c:spPr>
          <c:xVal>
            <c:numRef>
              <c:f>Calculations!$AE$20</c:f>
              <c:numCache>
                <c:formatCode>General</c:formatCode>
                <c:ptCount val="1"/>
                <c:pt idx="0">
                  <c:v>-5</c:v>
                </c:pt>
              </c:numCache>
            </c:numRef>
          </c:xVal>
          <c:yVal>
            <c:numRef>
              <c:f>Calculations!$AE$12</c:f>
              <c:numCache>
                <c:formatCode>General</c:formatCode>
                <c:ptCount val="1"/>
                <c:pt idx="0">
                  <c:v>-5</c:v>
                </c:pt>
              </c:numCache>
            </c:numRef>
          </c:yVal>
        </c:ser>
        <c:ser>
          <c:idx val="27"/>
          <c:order val="11"/>
          <c:tx>
            <c:strRef>
              <c:f>Calculations!$S$5</c:f>
              <c:strCache>
                <c:ptCount val="1"/>
              </c:strCache>
            </c:strRef>
          </c:tx>
          <c:spPr>
            <a:ln w="28575">
              <a:noFill/>
            </a:ln>
          </c:spPr>
          <c:xVal>
            <c:numRef>
              <c:f>Calculations!$S$20</c:f>
              <c:numCache>
                <c:formatCode>General</c:formatCode>
                <c:ptCount val="1"/>
                <c:pt idx="0">
                  <c:v>-5</c:v>
                </c:pt>
              </c:numCache>
            </c:numRef>
          </c:xVal>
          <c:yVal>
            <c:numRef>
              <c:f>Calculations!$S$12</c:f>
              <c:numCache>
                <c:formatCode>General</c:formatCode>
                <c:ptCount val="1"/>
                <c:pt idx="0">
                  <c:v>-5</c:v>
                </c:pt>
              </c:numCache>
            </c:numRef>
          </c:yVal>
        </c:ser>
        <c:ser>
          <c:idx val="8"/>
          <c:order val="0"/>
          <c:tx>
            <c:strRef>
              <c:f>Calculations!$U$5</c:f>
              <c:strCache>
                <c:ptCount val="1"/>
              </c:strCache>
            </c:strRef>
          </c:tx>
          <c:spPr>
            <a:ln w="28575">
              <a:noFill/>
            </a:ln>
          </c:spPr>
          <c:marker>
            <c:symbol val="circle"/>
            <c:size val="7"/>
            <c:spPr>
              <a:solidFill>
                <a:srgbClr val="C00000"/>
              </a:solidFill>
              <a:ln>
                <a:solidFill>
                  <a:srgbClr val="C00000"/>
                </a:solidFill>
              </a:ln>
            </c:spPr>
          </c:marker>
          <c:dLbls>
            <c:spPr>
              <a:noFill/>
              <a:ln>
                <a:noFill/>
              </a:ln>
              <a:effectLst/>
            </c:spPr>
            <c:txPr>
              <a:bodyPr/>
              <a:lstStyle/>
              <a:p>
                <a:pPr>
                  <a:defRPr b="1"/>
                </a:pPr>
                <a:endParaRPr lang="pt-BR"/>
              </a:p>
            </c:txPr>
            <c:dLblPos val="r"/>
            <c:showSerName val="1"/>
            <c:extLst>
              <c:ext xmlns:c15="http://schemas.microsoft.com/office/drawing/2012/chart" uri="{CE6537A1-D6FC-4f65-9D91-7224C49458BB}">
                <c15:showLeaderLines val="0"/>
              </c:ext>
            </c:extLst>
          </c:dLbls>
          <c:xVal>
            <c:numRef>
              <c:f>Calculations!$U$20</c:f>
              <c:numCache>
                <c:formatCode>General</c:formatCode>
                <c:ptCount val="1"/>
                <c:pt idx="0">
                  <c:v>-5</c:v>
                </c:pt>
              </c:numCache>
            </c:numRef>
          </c:xVal>
          <c:yVal>
            <c:numRef>
              <c:f>Calculations!$U$12</c:f>
              <c:numCache>
                <c:formatCode>General</c:formatCode>
                <c:ptCount val="1"/>
                <c:pt idx="0">
                  <c:v>-5</c:v>
                </c:pt>
              </c:numCache>
            </c:numRef>
          </c:yVal>
        </c:ser>
        <c:ser>
          <c:idx val="9"/>
          <c:order val="1"/>
          <c:tx>
            <c:strRef>
              <c:f>Calculations!$W$5</c:f>
              <c:strCache>
                <c:ptCount val="1"/>
              </c:strCache>
            </c:strRef>
          </c:tx>
          <c:spPr>
            <a:ln w="28575">
              <a:noFill/>
            </a:ln>
          </c:spPr>
          <c:marker>
            <c:symbol val="circle"/>
            <c:size val="7"/>
            <c:spPr>
              <a:solidFill>
                <a:srgbClr val="C00000"/>
              </a:solidFill>
              <a:ln>
                <a:solidFill>
                  <a:srgbClr val="C00000"/>
                </a:solidFill>
              </a:ln>
            </c:spPr>
          </c:marker>
          <c:dLbls>
            <c:spPr>
              <a:noFill/>
              <a:ln>
                <a:noFill/>
              </a:ln>
              <a:effectLst/>
            </c:spPr>
            <c:txPr>
              <a:bodyPr/>
              <a:lstStyle/>
              <a:p>
                <a:pPr>
                  <a:defRPr b="1"/>
                </a:pPr>
                <a:endParaRPr lang="pt-BR"/>
              </a:p>
            </c:txPr>
            <c:showSerName val="1"/>
            <c:extLst>
              <c:ext xmlns:c15="http://schemas.microsoft.com/office/drawing/2012/chart" uri="{CE6537A1-D6FC-4f65-9D91-7224C49458BB}">
                <c15:showLeaderLines val="0"/>
              </c:ext>
            </c:extLst>
          </c:dLbls>
          <c:xVal>
            <c:numRef>
              <c:f>Calculations!$W$20</c:f>
              <c:numCache>
                <c:formatCode>General</c:formatCode>
                <c:ptCount val="1"/>
                <c:pt idx="0">
                  <c:v>-5</c:v>
                </c:pt>
              </c:numCache>
            </c:numRef>
          </c:xVal>
          <c:yVal>
            <c:numRef>
              <c:f>Calculations!$W$12</c:f>
              <c:numCache>
                <c:formatCode>General</c:formatCode>
                <c:ptCount val="1"/>
                <c:pt idx="0">
                  <c:v>-5</c:v>
                </c:pt>
              </c:numCache>
            </c:numRef>
          </c:yVal>
        </c:ser>
        <c:ser>
          <c:idx val="10"/>
          <c:order val="2"/>
          <c:tx>
            <c:strRef>
              <c:f>Calculations!$Y$5</c:f>
              <c:strCache>
                <c:ptCount val="1"/>
              </c:strCache>
            </c:strRef>
          </c:tx>
          <c:spPr>
            <a:ln w="28575">
              <a:noFill/>
            </a:ln>
          </c:spPr>
          <c:marker>
            <c:symbol val="circle"/>
            <c:size val="7"/>
            <c:spPr>
              <a:solidFill>
                <a:srgbClr val="C00000"/>
              </a:solidFill>
              <a:ln>
                <a:solidFill>
                  <a:srgbClr val="C00000"/>
                </a:solidFill>
              </a:ln>
            </c:spPr>
          </c:marker>
          <c:dLbls>
            <c:spPr>
              <a:noFill/>
              <a:ln>
                <a:noFill/>
              </a:ln>
              <a:effectLst/>
            </c:spPr>
            <c:txPr>
              <a:bodyPr/>
              <a:lstStyle/>
              <a:p>
                <a:pPr>
                  <a:defRPr b="1"/>
                </a:pPr>
                <a:endParaRPr lang="pt-BR"/>
              </a:p>
            </c:txPr>
            <c:showSerName val="1"/>
            <c:extLst>
              <c:ext xmlns:c15="http://schemas.microsoft.com/office/drawing/2012/chart" uri="{CE6537A1-D6FC-4f65-9D91-7224C49458BB}">
                <c15:showLeaderLines val="0"/>
              </c:ext>
            </c:extLst>
          </c:dLbls>
          <c:xVal>
            <c:numRef>
              <c:f>Calculations!$Y$20</c:f>
              <c:numCache>
                <c:formatCode>General</c:formatCode>
                <c:ptCount val="1"/>
                <c:pt idx="0">
                  <c:v>-5</c:v>
                </c:pt>
              </c:numCache>
            </c:numRef>
          </c:xVal>
          <c:yVal>
            <c:numRef>
              <c:f>Calculations!$Y$12</c:f>
              <c:numCache>
                <c:formatCode>General</c:formatCode>
                <c:ptCount val="1"/>
                <c:pt idx="0">
                  <c:v>-5</c:v>
                </c:pt>
              </c:numCache>
            </c:numRef>
          </c:yVal>
        </c:ser>
        <c:ser>
          <c:idx val="11"/>
          <c:order val="3"/>
          <c:tx>
            <c:strRef>
              <c:f>Calculations!$AA$5</c:f>
              <c:strCache>
                <c:ptCount val="1"/>
              </c:strCache>
            </c:strRef>
          </c:tx>
          <c:spPr>
            <a:ln w="28575">
              <a:noFill/>
            </a:ln>
          </c:spPr>
          <c:marker>
            <c:symbol val="circle"/>
            <c:size val="7"/>
            <c:spPr>
              <a:solidFill>
                <a:srgbClr val="C00000"/>
              </a:solidFill>
              <a:ln>
                <a:solidFill>
                  <a:srgbClr val="C00000"/>
                </a:solidFill>
              </a:ln>
            </c:spPr>
          </c:marker>
          <c:dLbls>
            <c:spPr>
              <a:noFill/>
              <a:ln>
                <a:noFill/>
              </a:ln>
              <a:effectLst/>
            </c:spPr>
            <c:txPr>
              <a:bodyPr/>
              <a:lstStyle/>
              <a:p>
                <a:pPr>
                  <a:defRPr b="1"/>
                </a:pPr>
                <a:endParaRPr lang="pt-BR"/>
              </a:p>
            </c:txPr>
            <c:showSerName val="1"/>
            <c:extLst>
              <c:ext xmlns:c15="http://schemas.microsoft.com/office/drawing/2012/chart" uri="{CE6537A1-D6FC-4f65-9D91-7224C49458BB}">
                <c15:showLeaderLines val="0"/>
              </c:ext>
            </c:extLst>
          </c:dLbls>
          <c:xVal>
            <c:numRef>
              <c:f>Calculations!$AA$20</c:f>
              <c:numCache>
                <c:formatCode>General</c:formatCode>
                <c:ptCount val="1"/>
                <c:pt idx="0">
                  <c:v>-5</c:v>
                </c:pt>
              </c:numCache>
            </c:numRef>
          </c:xVal>
          <c:yVal>
            <c:numRef>
              <c:f>Calculations!$AA$12</c:f>
              <c:numCache>
                <c:formatCode>General</c:formatCode>
                <c:ptCount val="1"/>
                <c:pt idx="0">
                  <c:v>-5</c:v>
                </c:pt>
              </c:numCache>
            </c:numRef>
          </c:yVal>
        </c:ser>
        <c:ser>
          <c:idx val="12"/>
          <c:order val="4"/>
          <c:tx>
            <c:strRef>
              <c:f>Calculations!$AC$5</c:f>
              <c:strCache>
                <c:ptCount val="1"/>
              </c:strCache>
            </c:strRef>
          </c:tx>
          <c:spPr>
            <a:ln w="28575">
              <a:noFill/>
            </a:ln>
          </c:spPr>
          <c:marker>
            <c:symbol val="circle"/>
            <c:size val="7"/>
            <c:spPr>
              <a:solidFill>
                <a:srgbClr val="C00000"/>
              </a:solidFill>
              <a:ln>
                <a:solidFill>
                  <a:srgbClr val="C00000"/>
                </a:solidFill>
              </a:ln>
            </c:spPr>
          </c:marker>
          <c:dLbls>
            <c:spPr>
              <a:noFill/>
              <a:ln>
                <a:noFill/>
              </a:ln>
              <a:effectLst/>
            </c:spPr>
            <c:txPr>
              <a:bodyPr/>
              <a:lstStyle/>
              <a:p>
                <a:pPr>
                  <a:defRPr b="1"/>
                </a:pPr>
                <a:endParaRPr lang="pt-BR"/>
              </a:p>
            </c:txPr>
            <c:showSerName val="1"/>
            <c:extLst>
              <c:ext xmlns:c15="http://schemas.microsoft.com/office/drawing/2012/chart" uri="{CE6537A1-D6FC-4f65-9D91-7224C49458BB}">
                <c15:showLeaderLines val="0"/>
              </c:ext>
            </c:extLst>
          </c:dLbls>
          <c:xVal>
            <c:numRef>
              <c:f>Calculations!$AC$20</c:f>
              <c:numCache>
                <c:formatCode>General</c:formatCode>
                <c:ptCount val="1"/>
                <c:pt idx="0">
                  <c:v>-5</c:v>
                </c:pt>
              </c:numCache>
            </c:numRef>
          </c:xVal>
          <c:yVal>
            <c:numRef>
              <c:f>Calculations!$AC$12</c:f>
              <c:numCache>
                <c:formatCode>General</c:formatCode>
                <c:ptCount val="1"/>
                <c:pt idx="0">
                  <c:v>-5</c:v>
                </c:pt>
              </c:numCache>
            </c:numRef>
          </c:yVal>
        </c:ser>
        <c:ser>
          <c:idx val="13"/>
          <c:order val="5"/>
          <c:tx>
            <c:strRef>
              <c:f>Calculations!$AE$5</c:f>
              <c:strCache>
                <c:ptCount val="1"/>
              </c:strCache>
            </c:strRef>
          </c:tx>
          <c:spPr>
            <a:ln w="28575">
              <a:noFill/>
            </a:ln>
          </c:spPr>
          <c:marker>
            <c:symbol val="circle"/>
            <c:size val="7"/>
            <c:spPr>
              <a:solidFill>
                <a:srgbClr val="C00000"/>
              </a:solidFill>
              <a:ln>
                <a:solidFill>
                  <a:srgbClr val="C00000"/>
                </a:solidFill>
              </a:ln>
            </c:spPr>
          </c:marker>
          <c:dLbls>
            <c:spPr>
              <a:noFill/>
              <a:ln>
                <a:noFill/>
              </a:ln>
              <a:effectLst/>
            </c:spPr>
            <c:txPr>
              <a:bodyPr/>
              <a:lstStyle/>
              <a:p>
                <a:pPr>
                  <a:defRPr b="1"/>
                </a:pPr>
                <a:endParaRPr lang="pt-BR"/>
              </a:p>
            </c:txPr>
            <c:showSerName val="1"/>
            <c:extLst>
              <c:ext xmlns:c15="http://schemas.microsoft.com/office/drawing/2012/chart" uri="{CE6537A1-D6FC-4f65-9D91-7224C49458BB}">
                <c15:showLeaderLines val="0"/>
              </c:ext>
            </c:extLst>
          </c:dLbls>
          <c:xVal>
            <c:numRef>
              <c:f>Calculations!$AE$20</c:f>
              <c:numCache>
                <c:formatCode>General</c:formatCode>
                <c:ptCount val="1"/>
                <c:pt idx="0">
                  <c:v>-5</c:v>
                </c:pt>
              </c:numCache>
            </c:numRef>
          </c:xVal>
          <c:yVal>
            <c:numRef>
              <c:f>Calculations!$AE$12</c:f>
              <c:numCache>
                <c:formatCode>General</c:formatCode>
                <c:ptCount val="1"/>
                <c:pt idx="0">
                  <c:v>-5</c:v>
                </c:pt>
              </c:numCache>
            </c:numRef>
          </c:yVal>
        </c:ser>
        <c:ser>
          <c:idx val="7"/>
          <c:order val="6"/>
          <c:tx>
            <c:strRef>
              <c:f>Calculations!$S$5</c:f>
              <c:strCache>
                <c:ptCount val="1"/>
              </c:strCache>
            </c:strRef>
          </c:tx>
          <c:spPr>
            <a:ln w="28575">
              <a:noFill/>
            </a:ln>
          </c:spPr>
          <c:marker>
            <c:symbol val="circle"/>
            <c:size val="7"/>
            <c:spPr>
              <a:solidFill>
                <a:srgbClr val="C00000"/>
              </a:solidFill>
              <a:ln>
                <a:solidFill>
                  <a:srgbClr val="C00000"/>
                </a:solidFill>
              </a:ln>
            </c:spPr>
          </c:marker>
          <c:dLbls>
            <c:spPr>
              <a:noFill/>
              <a:ln>
                <a:noFill/>
              </a:ln>
              <a:effectLst/>
            </c:spPr>
            <c:txPr>
              <a:bodyPr/>
              <a:lstStyle/>
              <a:p>
                <a:pPr>
                  <a:defRPr b="1"/>
                </a:pPr>
                <a:endParaRPr lang="pt-BR"/>
              </a:p>
            </c:txPr>
            <c:dLblPos val="r"/>
            <c:showSerName val="1"/>
            <c:extLst>
              <c:ext xmlns:c15="http://schemas.microsoft.com/office/drawing/2012/chart" uri="{CE6537A1-D6FC-4f65-9D91-7224C49458BB}">
                <c15:showLeaderLines val="0"/>
              </c:ext>
            </c:extLst>
          </c:dLbls>
          <c:xVal>
            <c:numRef>
              <c:f>Calculations!$S$20</c:f>
              <c:numCache>
                <c:formatCode>General</c:formatCode>
                <c:ptCount val="1"/>
                <c:pt idx="0">
                  <c:v>-5</c:v>
                </c:pt>
              </c:numCache>
            </c:numRef>
          </c:xVal>
          <c:yVal>
            <c:numRef>
              <c:f>Calculations!$S$12</c:f>
              <c:numCache>
                <c:formatCode>General</c:formatCode>
                <c:ptCount val="1"/>
                <c:pt idx="0">
                  <c:v>-5</c:v>
                </c:pt>
              </c:numCache>
            </c:numRef>
          </c:yVal>
        </c:ser>
        <c:dLbls/>
        <c:axId val="202055040"/>
        <c:axId val="202077312"/>
      </c:scatterChart>
      <c:valAx>
        <c:axId val="202055040"/>
        <c:scaling>
          <c:orientation val="minMax"/>
          <c:max val="22"/>
          <c:min val="-1"/>
        </c:scaling>
        <c:delete val="1"/>
        <c:axPos val="b"/>
        <c:numFmt formatCode="General" sourceLinked="1"/>
        <c:tickLblPos val="none"/>
        <c:crossAx val="202077312"/>
        <c:crosses val="autoZero"/>
        <c:crossBetween val="midCat"/>
        <c:majorUnit val="1"/>
      </c:valAx>
      <c:valAx>
        <c:axId val="202077312"/>
        <c:scaling>
          <c:orientation val="minMax"/>
          <c:max val="22"/>
          <c:min val="-1"/>
        </c:scaling>
        <c:delete val="1"/>
        <c:axPos val="l"/>
        <c:numFmt formatCode="General" sourceLinked="1"/>
        <c:tickLblPos val="none"/>
        <c:crossAx val="202055040"/>
        <c:crosses val="autoZero"/>
        <c:crossBetween val="midCat"/>
        <c:majorUnit val="1"/>
      </c:valAx>
      <c:spPr>
        <a:blipFill>
          <a:blip xmlns:r="http://schemas.openxmlformats.org/officeDocument/2006/relationships" r:embed="rId2"/>
          <a:stretch>
            <a:fillRect/>
          </a:stretch>
        </a:blipFill>
        <a:ln w="25400">
          <a:noFill/>
        </a:ln>
      </c:spPr>
    </c:plotArea>
    <c:plotVisOnly val="1"/>
    <c:dispBlanksAs val="gap"/>
  </c:chart>
  <c:spPr>
    <a:noFill/>
    <a:ln>
      <a:noFill/>
    </a:ln>
  </c:spPr>
  <c:txPr>
    <a:bodyPr/>
    <a:lstStyle/>
    <a:p>
      <a:pPr>
        <a:defRPr sz="1100"/>
      </a:pPr>
      <a:endParaRPr lang="pt-BR"/>
    </a:p>
  </c:txPr>
  <c:externalData r:id="rId3"/>
</c:chartSpace>
</file>

<file path=ppt/charts/chart3.xml><?xml version="1.0" encoding="utf-8"?>
<c:chartSpace xmlns:c="http://schemas.openxmlformats.org/drawingml/2006/chart" xmlns:a="http://schemas.openxmlformats.org/drawingml/2006/main" xmlns:r="http://schemas.openxmlformats.org/officeDocument/2006/relationships">
  <c:lang val="pt-BR"/>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1102362204724"/>
          <c:y val="8.3383991505871502E-2"/>
          <c:w val="0.62731350798131291"/>
          <c:h val="0.833232016988257"/>
        </c:manualLayout>
      </c:layout>
      <c:doughnutChart>
        <c:varyColors val="1"/>
        <c:ser>
          <c:idx val="0"/>
          <c:order val="0"/>
          <c:tx>
            <c:strRef>
              <c:f>Sheet1!$B$1</c:f>
              <c:strCache>
                <c:ptCount val="1"/>
                <c:pt idx="0">
                  <c:v>Column1</c:v>
                </c:pt>
              </c:strCache>
            </c:strRef>
          </c:tx>
          <c:dPt>
            <c:idx val="0"/>
            <c:spPr>
              <a:solidFill>
                <a:srgbClr val="998F57">
                  <a:lumMod val="60000"/>
                  <a:lumOff val="40000"/>
                </a:srgbClr>
              </a:solidFill>
            </c:spPr>
          </c:dPt>
          <c:dPt>
            <c:idx val="1"/>
            <c:spPr>
              <a:solidFill>
                <a:srgbClr val="998F57">
                  <a:lumMod val="40000"/>
                  <a:lumOff val="60000"/>
                </a:srgbClr>
              </a:solidFill>
            </c:spPr>
          </c:dPt>
          <c:dPt>
            <c:idx val="2"/>
            <c:spPr>
              <a:solidFill>
                <a:srgbClr val="998F57">
                  <a:lumMod val="20000"/>
                  <a:lumOff val="80000"/>
                </a:srgbClr>
              </a:solidFill>
            </c:spPr>
          </c:dPt>
          <c:dPt>
            <c:idx val="3"/>
            <c:spPr>
              <a:solidFill>
                <a:srgbClr val="998F57"/>
              </a:solidFill>
            </c:spPr>
          </c:dPt>
          <c:dLbls>
            <c:spPr>
              <a:noFill/>
              <a:ln>
                <a:noFill/>
              </a:ln>
              <a:effectLst/>
            </c:spPr>
            <c:txPr>
              <a:bodyPr/>
              <a:lstStyle/>
              <a:p>
                <a:pPr>
                  <a:defRPr sz="1050" b="1"/>
                </a:pPr>
                <a:endParaRPr lang="pt-BR"/>
              </a:p>
            </c:txPr>
            <c:showVal val="1"/>
            <c:showLeaderLines val="1"/>
            <c:extLst>
              <c:ext xmlns:c15="http://schemas.microsoft.com/office/drawing/2012/chart" uri="{CE6537A1-D6FC-4f65-9D91-7224C49458BB}"/>
            </c:extLst>
          </c:dLbls>
          <c:cat>
            <c:strRef>
              <c:f>Sheet1!$A$2:$A$5</c:f>
              <c:strCache>
                <c:ptCount val="4"/>
                <c:pt idx="0">
                  <c:v>Strategy</c:v>
                </c:pt>
                <c:pt idx="1">
                  <c:v>Reach</c:v>
                </c:pt>
                <c:pt idx="2">
                  <c:v>Channel</c:v>
                </c:pt>
                <c:pt idx="3">
                  <c:v>Viability</c:v>
                </c:pt>
              </c:strCache>
            </c:strRef>
          </c:cat>
          <c:val>
            <c:numRef>
              <c:f>Sheet1!$B$2:$B$5</c:f>
              <c:numCache>
                <c:formatCode>0%</c:formatCode>
                <c:ptCount val="4"/>
                <c:pt idx="0">
                  <c:v>0.2</c:v>
                </c:pt>
                <c:pt idx="1">
                  <c:v>0.30000000000000004</c:v>
                </c:pt>
                <c:pt idx="2">
                  <c:v>0.30000000000000004</c:v>
                </c:pt>
                <c:pt idx="3">
                  <c:v>0.2</c:v>
                </c:pt>
              </c:numCache>
            </c:numRef>
          </c:val>
        </c:ser>
        <c:dLbls>
          <c:showVal val="1"/>
        </c:dLbls>
        <c:firstSliceAng val="0"/>
        <c:holeSize val="50"/>
      </c:doughnutChart>
    </c:plotArea>
    <c:plotVisOnly val="1"/>
    <c:dispBlanksAs val="zero"/>
  </c:chart>
  <c:spPr>
    <a:ln>
      <a:noFill/>
    </a:ln>
  </c:spPr>
  <c:txPr>
    <a:bodyPr/>
    <a:lstStyle/>
    <a:p>
      <a:pPr>
        <a:defRPr sz="1800"/>
      </a:pPr>
      <a:endParaRPr lang="pt-BR"/>
    </a:p>
  </c:txPr>
  <c:externalData r:id="rId2"/>
</c:chartSpace>
</file>

<file path=ppt/charts/chart4.xml><?xml version="1.0" encoding="utf-8"?>
<c:chartSpace xmlns:c="http://schemas.openxmlformats.org/drawingml/2006/chart" xmlns:a="http://schemas.openxmlformats.org/drawingml/2006/main" xmlns:r="http://schemas.openxmlformats.org/officeDocument/2006/relationships">
  <c:lang val="pt-BR"/>
  <c:chart>
    <c:plotArea>
      <c:layout>
        <c:manualLayout>
          <c:layoutTarget val="inner"/>
          <c:xMode val="edge"/>
          <c:yMode val="edge"/>
          <c:x val="2.4439915683166155E-2"/>
          <c:y val="1.746407231226051E-2"/>
          <c:w val="0.95112016863366877"/>
          <c:h val="0.95197380114128405"/>
        </c:manualLayout>
      </c:layout>
      <c:scatterChart>
        <c:scatterStyle val="lineMarker"/>
        <c:ser>
          <c:idx val="0"/>
          <c:order val="0"/>
          <c:tx>
            <c:strRef>
              <c:f>Calculations!$E$3</c:f>
              <c:strCache>
                <c:ptCount val="1"/>
                <c:pt idx="0">
                  <c:v>Atlassian</c:v>
                </c:pt>
              </c:strCache>
            </c:strRef>
          </c:tx>
          <c:spPr>
            <a:ln w="28575">
              <a:noFill/>
            </a:ln>
          </c:spPr>
          <c:marker>
            <c:symbol val="circle"/>
            <c:size val="7"/>
            <c:spPr>
              <a:solidFill>
                <a:srgbClr val="C00000"/>
              </a:solidFill>
              <a:ln>
                <a:solidFill>
                  <a:srgbClr val="C00000"/>
                </a:solidFill>
              </a:ln>
            </c:spPr>
          </c:marker>
          <c:dLbls>
            <c:dLbl>
              <c:idx val="0"/>
              <c:spPr/>
              <c:txPr>
                <a:bodyPr/>
                <a:lstStyle/>
                <a:p>
                  <a:pPr>
                    <a:defRPr b="1" i="0" baseline="0">
                      <a:solidFill>
                        <a:schemeClr val="tx1"/>
                      </a:solidFill>
                    </a:defRPr>
                  </a:pPr>
                  <a:endParaRPr lang="pt-BR"/>
                </a:p>
              </c:txPr>
            </c:dLbl>
            <c:spPr>
              <a:noFill/>
              <a:ln>
                <a:noFill/>
              </a:ln>
              <a:effectLst/>
            </c:spPr>
            <c:txPr>
              <a:bodyPr/>
              <a:lstStyle/>
              <a:p>
                <a:pPr>
                  <a:defRPr>
                    <a:solidFill>
                      <a:schemeClr val="tx1"/>
                    </a:solidFill>
                  </a:defRPr>
                </a:pPr>
                <a:endParaRPr lang="pt-BR"/>
              </a:p>
            </c:txPr>
            <c:dLblPos val="l"/>
            <c:showSerName val="1"/>
            <c:extLst>
              <c:ext xmlns:c15="http://schemas.microsoft.com/office/drawing/2012/chart" uri="{CE6537A1-D6FC-4f65-9D91-7224C49458BB}">
                <c15:showLeaderLines val="0"/>
              </c:ext>
            </c:extLst>
          </c:dLbls>
          <c:xVal>
            <c:numRef>
              <c:f>Calculations!$E$18</c:f>
              <c:numCache>
                <c:formatCode>General</c:formatCode>
                <c:ptCount val="1"/>
                <c:pt idx="0">
                  <c:v>10</c:v>
                </c:pt>
              </c:numCache>
            </c:numRef>
          </c:xVal>
          <c:yVal>
            <c:numRef>
              <c:f>Calculations!$E$10</c:f>
              <c:numCache>
                <c:formatCode>General</c:formatCode>
                <c:ptCount val="1"/>
                <c:pt idx="0">
                  <c:v>8</c:v>
                </c:pt>
              </c:numCache>
            </c:numRef>
          </c:yVal>
        </c:ser>
        <c:ser>
          <c:idx val="1"/>
          <c:order val="1"/>
          <c:tx>
            <c:strRef>
              <c:f>Calculations!$G$3</c:f>
              <c:strCache>
                <c:ptCount val="1"/>
                <c:pt idx="0">
                  <c:v> Borland</c:v>
                </c:pt>
              </c:strCache>
            </c:strRef>
          </c:tx>
          <c:spPr>
            <a:ln w="28575">
              <a:noFill/>
            </a:ln>
          </c:spPr>
          <c:marker>
            <c:symbol val="circle"/>
            <c:size val="7"/>
            <c:spPr>
              <a:solidFill>
                <a:srgbClr val="C00000"/>
              </a:solidFill>
              <a:ln>
                <a:solidFill>
                  <a:srgbClr val="C00000"/>
                </a:solidFill>
              </a:ln>
            </c:spPr>
          </c:marker>
          <c:dLbls>
            <c:spPr>
              <a:noFill/>
              <a:ln>
                <a:noFill/>
              </a:ln>
              <a:effectLst/>
            </c:spPr>
            <c:txPr>
              <a:bodyPr/>
              <a:lstStyle/>
              <a:p>
                <a:pPr>
                  <a:defRPr b="1" i="0" baseline="0">
                    <a:solidFill>
                      <a:schemeClr val="tx1"/>
                    </a:solidFill>
                  </a:defRPr>
                </a:pPr>
                <a:endParaRPr lang="pt-BR"/>
              </a:p>
            </c:txPr>
            <c:dLblPos val="r"/>
            <c:showSerName val="1"/>
            <c:extLst>
              <c:ext xmlns:c15="http://schemas.microsoft.com/office/drawing/2012/chart" uri="{CE6537A1-D6FC-4f65-9D91-7224C49458BB}">
                <c15:showLeaderLines val="0"/>
              </c:ext>
            </c:extLst>
          </c:dLbls>
          <c:xVal>
            <c:numRef>
              <c:f>Calculations!$G$18</c:f>
              <c:numCache>
                <c:formatCode>General</c:formatCode>
                <c:ptCount val="1"/>
                <c:pt idx="0">
                  <c:v>11</c:v>
                </c:pt>
              </c:numCache>
            </c:numRef>
          </c:xVal>
          <c:yVal>
            <c:numRef>
              <c:f>Calculations!$G$10</c:f>
              <c:numCache>
                <c:formatCode>General</c:formatCode>
                <c:ptCount val="1"/>
                <c:pt idx="0">
                  <c:v>11</c:v>
                </c:pt>
              </c:numCache>
            </c:numRef>
          </c:yVal>
        </c:ser>
        <c:ser>
          <c:idx val="2"/>
          <c:order val="2"/>
          <c:tx>
            <c:strRef>
              <c:f>Calculations!$I$3</c:f>
              <c:strCache>
                <c:ptCount val="1"/>
                <c:pt idx="0">
                  <c:v>VersionOne</c:v>
                </c:pt>
              </c:strCache>
            </c:strRef>
          </c:tx>
          <c:spPr>
            <a:ln w="28575">
              <a:noFill/>
            </a:ln>
          </c:spPr>
          <c:marker>
            <c:symbol val="circle"/>
            <c:size val="7"/>
            <c:spPr>
              <a:solidFill>
                <a:srgbClr val="C00000"/>
              </a:solidFill>
              <a:ln>
                <a:solidFill>
                  <a:srgbClr val="C00000"/>
                </a:solidFill>
              </a:ln>
            </c:spPr>
          </c:marker>
          <c:dLbls>
            <c:dLbl>
              <c:idx val="0"/>
              <c:layout/>
              <c:dLblPos val="r"/>
              <c:showSerName val="1"/>
              <c:extLst>
                <c:ext xmlns:c15="http://schemas.microsoft.com/office/drawing/2012/chart" uri="{CE6537A1-D6FC-4f65-9D91-7224C49458BB}"/>
              </c:extLst>
            </c:dLbl>
            <c:spPr>
              <a:noFill/>
              <a:ln>
                <a:noFill/>
              </a:ln>
              <a:effectLst/>
            </c:spPr>
            <c:txPr>
              <a:bodyPr/>
              <a:lstStyle/>
              <a:p>
                <a:pPr>
                  <a:defRPr b="1" i="0" baseline="0">
                    <a:solidFill>
                      <a:schemeClr val="tx1"/>
                    </a:solidFill>
                  </a:defRPr>
                </a:pPr>
                <a:endParaRPr lang="pt-BR"/>
              </a:p>
            </c:txPr>
            <c:dLblPos val="r"/>
            <c:showVal val="1"/>
            <c:extLst>
              <c:ext xmlns:c15="http://schemas.microsoft.com/office/drawing/2012/chart" uri="{CE6537A1-D6FC-4f65-9D91-7224C49458BB}">
                <c15:showLeaderLines val="0"/>
              </c:ext>
            </c:extLst>
          </c:dLbls>
          <c:xVal>
            <c:numRef>
              <c:f>Calculations!$I$18</c:f>
              <c:numCache>
                <c:formatCode>General</c:formatCode>
                <c:ptCount val="1"/>
                <c:pt idx="0">
                  <c:v>14</c:v>
                </c:pt>
              </c:numCache>
            </c:numRef>
          </c:xVal>
          <c:yVal>
            <c:numRef>
              <c:f>Calculations!$I$10</c:f>
              <c:numCache>
                <c:formatCode>General</c:formatCode>
                <c:ptCount val="1"/>
                <c:pt idx="0">
                  <c:v>13</c:v>
                </c:pt>
              </c:numCache>
            </c:numRef>
          </c:yVal>
        </c:ser>
        <c:ser>
          <c:idx val="3"/>
          <c:order val="3"/>
          <c:tx>
            <c:strRef>
              <c:f>Calculations!$K$3</c:f>
              <c:strCache>
                <c:ptCount val="1"/>
                <c:pt idx="0">
                  <c:v>Serena</c:v>
                </c:pt>
              </c:strCache>
            </c:strRef>
          </c:tx>
          <c:spPr>
            <a:ln w="28575">
              <a:noFill/>
            </a:ln>
          </c:spPr>
          <c:marker>
            <c:symbol val="circle"/>
            <c:size val="7"/>
            <c:spPr>
              <a:solidFill>
                <a:srgbClr val="C00000"/>
              </a:solidFill>
              <a:ln>
                <a:solidFill>
                  <a:srgbClr val="C00000"/>
                </a:solidFill>
              </a:ln>
            </c:spPr>
          </c:marker>
          <c:dLbls>
            <c:spPr>
              <a:noFill/>
              <a:ln>
                <a:noFill/>
              </a:ln>
              <a:effectLst/>
            </c:spPr>
            <c:txPr>
              <a:bodyPr/>
              <a:lstStyle/>
              <a:p>
                <a:pPr>
                  <a:defRPr b="1" i="0" baseline="0">
                    <a:solidFill>
                      <a:schemeClr val="tx1"/>
                    </a:solidFill>
                  </a:defRPr>
                </a:pPr>
                <a:endParaRPr lang="pt-BR"/>
              </a:p>
            </c:txPr>
            <c:dLblPos val="r"/>
            <c:showSerName val="1"/>
            <c:extLst>
              <c:ext xmlns:c15="http://schemas.microsoft.com/office/drawing/2012/chart" uri="{CE6537A1-D6FC-4f65-9D91-7224C49458BB}">
                <c15:showLeaderLines val="0"/>
              </c:ext>
            </c:extLst>
          </c:dLbls>
          <c:xVal>
            <c:numRef>
              <c:f>Calculations!$K$18</c:f>
              <c:numCache>
                <c:formatCode>General</c:formatCode>
                <c:ptCount val="1"/>
                <c:pt idx="0">
                  <c:v>12</c:v>
                </c:pt>
              </c:numCache>
            </c:numRef>
          </c:xVal>
          <c:yVal>
            <c:numRef>
              <c:f>Calculations!$K$10</c:f>
              <c:numCache>
                <c:formatCode>General</c:formatCode>
                <c:ptCount val="1"/>
                <c:pt idx="0">
                  <c:v>16</c:v>
                </c:pt>
              </c:numCache>
            </c:numRef>
          </c:yVal>
        </c:ser>
        <c:ser>
          <c:idx val="4"/>
          <c:order val="4"/>
          <c:tx>
            <c:strRef>
              <c:f>Calculations!$M$3</c:f>
              <c:strCache>
                <c:ptCount val="1"/>
                <c:pt idx="0">
                  <c:v>TechExcel</c:v>
                </c:pt>
              </c:strCache>
            </c:strRef>
          </c:tx>
          <c:spPr>
            <a:ln w="28575">
              <a:noFill/>
            </a:ln>
          </c:spPr>
          <c:marker>
            <c:symbol val="circle"/>
            <c:size val="7"/>
            <c:spPr>
              <a:solidFill>
                <a:srgbClr val="C00000"/>
              </a:solidFill>
              <a:ln>
                <a:solidFill>
                  <a:srgbClr val="C00000"/>
                </a:solidFill>
              </a:ln>
            </c:spPr>
          </c:marker>
          <c:dLbls>
            <c:spPr>
              <a:noFill/>
              <a:ln>
                <a:noFill/>
              </a:ln>
              <a:effectLst/>
            </c:spPr>
            <c:txPr>
              <a:bodyPr/>
              <a:lstStyle/>
              <a:p>
                <a:pPr>
                  <a:defRPr b="1" i="0" baseline="0">
                    <a:solidFill>
                      <a:schemeClr val="tx1"/>
                    </a:solidFill>
                  </a:defRPr>
                </a:pPr>
                <a:endParaRPr lang="pt-BR"/>
              </a:p>
            </c:txPr>
            <c:dLblPos val="l"/>
            <c:showSerName val="1"/>
            <c:extLst>
              <c:ext xmlns:c15="http://schemas.microsoft.com/office/drawing/2012/chart" uri="{CE6537A1-D6FC-4f65-9D91-7224C49458BB}">
                <c15:showLeaderLines val="0"/>
              </c:ext>
            </c:extLst>
          </c:dLbls>
          <c:xVal>
            <c:numRef>
              <c:f>Calculations!$M$18</c:f>
              <c:numCache>
                <c:formatCode>General</c:formatCode>
                <c:ptCount val="1"/>
                <c:pt idx="0">
                  <c:v>17</c:v>
                </c:pt>
              </c:numCache>
            </c:numRef>
          </c:xVal>
          <c:yVal>
            <c:numRef>
              <c:f>Calculations!$M$10</c:f>
              <c:numCache>
                <c:formatCode>General</c:formatCode>
                <c:ptCount val="1"/>
                <c:pt idx="0">
                  <c:v>7</c:v>
                </c:pt>
              </c:numCache>
            </c:numRef>
          </c:yVal>
        </c:ser>
        <c:ser>
          <c:idx val="5"/>
          <c:order val="5"/>
          <c:tx>
            <c:strRef>
              <c:f>Calculations!$O$3</c:f>
              <c:strCache>
                <c:ptCount val="1"/>
                <c:pt idx="0">
                  <c:v>Seapine</c:v>
                </c:pt>
              </c:strCache>
            </c:strRef>
          </c:tx>
          <c:spPr>
            <a:ln w="28575">
              <a:noFill/>
            </a:ln>
          </c:spPr>
          <c:marker>
            <c:symbol val="circle"/>
            <c:size val="7"/>
            <c:spPr>
              <a:solidFill>
                <a:srgbClr val="C00000"/>
              </a:solidFill>
              <a:ln>
                <a:solidFill>
                  <a:srgbClr val="C00000"/>
                </a:solidFill>
              </a:ln>
            </c:spPr>
          </c:marker>
          <c:dLbls>
            <c:dLbl>
              <c:idx val="0"/>
              <c:layout>
                <c:manualLayout>
                  <c:x val="2.8899825021872273E-3"/>
                  <c:y val="2.7767131281466236E-3"/>
                </c:manualLayout>
              </c:layout>
              <c:dLblPos val="r"/>
              <c:showSerName val="1"/>
              <c:extLst>
                <c:ext xmlns:c15="http://schemas.microsoft.com/office/drawing/2012/chart" uri="{CE6537A1-D6FC-4f65-9D91-7224C49458BB}"/>
              </c:extLst>
            </c:dLbl>
            <c:spPr>
              <a:noFill/>
              <a:ln>
                <a:noFill/>
              </a:ln>
              <a:effectLst/>
            </c:spPr>
            <c:txPr>
              <a:bodyPr/>
              <a:lstStyle/>
              <a:p>
                <a:pPr>
                  <a:defRPr b="1" i="0" baseline="0">
                    <a:solidFill>
                      <a:schemeClr val="tx1"/>
                    </a:solidFill>
                  </a:defRPr>
                </a:pPr>
                <a:endParaRPr lang="pt-BR"/>
              </a:p>
            </c:txPr>
            <c:dLblPos val="l"/>
            <c:showSerName val="1"/>
            <c:extLst>
              <c:ext xmlns:c15="http://schemas.microsoft.com/office/drawing/2012/chart" uri="{CE6537A1-D6FC-4f65-9D91-7224C49458BB}">
                <c15:showLeaderLines val="0"/>
              </c:ext>
            </c:extLst>
          </c:dLbls>
          <c:xVal>
            <c:numRef>
              <c:f>Calculations!$O$18</c:f>
              <c:numCache>
                <c:formatCode>General</c:formatCode>
                <c:ptCount val="1"/>
                <c:pt idx="0">
                  <c:v>2</c:v>
                </c:pt>
              </c:numCache>
            </c:numRef>
          </c:xVal>
          <c:yVal>
            <c:numRef>
              <c:f>Calculations!$O$10</c:f>
              <c:numCache>
                <c:formatCode>General</c:formatCode>
                <c:ptCount val="1"/>
                <c:pt idx="0">
                  <c:v>12</c:v>
                </c:pt>
              </c:numCache>
            </c:numRef>
          </c:yVal>
        </c:ser>
        <c:ser>
          <c:idx val="6"/>
          <c:order val="6"/>
          <c:tx>
            <c:strRef>
              <c:f>Calculations!$Q$3</c:f>
              <c:strCache>
                <c:ptCount val="1"/>
                <c:pt idx="0">
                  <c:v>CollabNet</c:v>
                </c:pt>
              </c:strCache>
            </c:strRef>
          </c:tx>
          <c:spPr>
            <a:ln w="28575">
              <a:noFill/>
            </a:ln>
          </c:spPr>
          <c:marker>
            <c:symbol val="circle"/>
            <c:size val="7"/>
            <c:spPr>
              <a:solidFill>
                <a:srgbClr val="C00000"/>
              </a:solidFill>
              <a:ln>
                <a:solidFill>
                  <a:srgbClr val="C00000"/>
                </a:solidFill>
              </a:ln>
            </c:spPr>
          </c:marker>
          <c:dLbls>
            <c:dLbl>
              <c:idx val="0"/>
              <c:layout>
                <c:manualLayout>
                  <c:x val="-4.7922134733158379E-4"/>
                  <c:y val="3.6792542142087691E-3"/>
                </c:manualLayout>
              </c:layout>
              <c:dLblPos val="r"/>
              <c:showSerName val="1"/>
              <c:extLst>
                <c:ext xmlns:c15="http://schemas.microsoft.com/office/drawing/2012/chart" uri="{CE6537A1-D6FC-4f65-9D91-7224C49458BB}"/>
              </c:extLst>
            </c:dLbl>
            <c:spPr>
              <a:noFill/>
              <a:ln>
                <a:noFill/>
              </a:ln>
              <a:effectLst/>
            </c:spPr>
            <c:txPr>
              <a:bodyPr/>
              <a:lstStyle/>
              <a:p>
                <a:pPr>
                  <a:defRPr b="1">
                    <a:solidFill>
                      <a:schemeClr val="tx1"/>
                    </a:solidFill>
                  </a:defRPr>
                </a:pPr>
                <a:endParaRPr lang="pt-BR"/>
              </a:p>
            </c:txPr>
            <c:dLblPos val="b"/>
            <c:showSerName val="1"/>
            <c:extLst>
              <c:ext xmlns:c15="http://schemas.microsoft.com/office/drawing/2012/chart" uri="{CE6537A1-D6FC-4f65-9D91-7224C49458BB}">
                <c15:showLeaderLines val="0"/>
              </c:ext>
            </c:extLst>
          </c:dLbls>
          <c:xVal>
            <c:numRef>
              <c:f>Calculations!$Q$18</c:f>
              <c:numCache>
                <c:formatCode>General</c:formatCode>
                <c:ptCount val="1"/>
                <c:pt idx="0">
                  <c:v>4</c:v>
                </c:pt>
              </c:numCache>
            </c:numRef>
          </c:xVal>
          <c:yVal>
            <c:numRef>
              <c:f>Calculations!$Q$10</c:f>
              <c:numCache>
                <c:formatCode>General</c:formatCode>
                <c:ptCount val="1"/>
                <c:pt idx="0">
                  <c:v>13</c:v>
                </c:pt>
              </c:numCache>
            </c:numRef>
          </c:yVal>
        </c:ser>
        <c:ser>
          <c:idx val="7"/>
          <c:order val="7"/>
          <c:tx>
            <c:strRef>
              <c:f>Calculations!$S$3</c:f>
              <c:strCache>
                <c:ptCount val="1"/>
                <c:pt idx="0">
                  <c:v>IBM</c:v>
                </c:pt>
              </c:strCache>
            </c:strRef>
          </c:tx>
          <c:spPr>
            <a:ln w="28575">
              <a:noFill/>
            </a:ln>
          </c:spPr>
          <c:marker>
            <c:symbol val="circle"/>
            <c:size val="7"/>
            <c:spPr>
              <a:solidFill>
                <a:srgbClr val="C00000"/>
              </a:solidFill>
              <a:ln>
                <a:solidFill>
                  <a:srgbClr val="C00000"/>
                </a:solidFill>
              </a:ln>
            </c:spPr>
          </c:marker>
          <c:dLbls>
            <c:dLbl>
              <c:idx val="0"/>
              <c:layout>
                <c:manualLayout>
                  <c:x val="-8.3333333333333467E-2"/>
                  <c:y val="3.0543844409612868E-2"/>
                </c:manualLayout>
              </c:layout>
              <c:dLblPos val="r"/>
              <c:showSerName val="1"/>
              <c:extLst>
                <c:ext xmlns:c15="http://schemas.microsoft.com/office/drawing/2012/chart" uri="{CE6537A1-D6FC-4f65-9D91-7224C49458BB}"/>
              </c:extLst>
            </c:dLbl>
            <c:spPr>
              <a:noFill/>
              <a:ln>
                <a:noFill/>
              </a:ln>
              <a:effectLst/>
            </c:spPr>
            <c:txPr>
              <a:bodyPr/>
              <a:lstStyle/>
              <a:p>
                <a:pPr>
                  <a:defRPr b="1">
                    <a:solidFill>
                      <a:schemeClr val="tx1"/>
                    </a:solidFill>
                  </a:defRPr>
                </a:pPr>
                <a:endParaRPr lang="pt-BR"/>
              </a:p>
            </c:txPr>
            <c:dLblPos val="r"/>
            <c:showSerName val="1"/>
            <c:extLst>
              <c:ext xmlns:c15="http://schemas.microsoft.com/office/drawing/2012/chart" uri="{CE6537A1-D6FC-4f65-9D91-7224C49458BB}">
                <c15:showLeaderLines val="0"/>
              </c:ext>
            </c:extLst>
          </c:dLbls>
          <c:xVal>
            <c:numRef>
              <c:f>Calculations!$S$18</c:f>
              <c:numCache>
                <c:formatCode>General</c:formatCode>
                <c:ptCount val="1"/>
                <c:pt idx="0">
                  <c:v>20</c:v>
                </c:pt>
              </c:numCache>
            </c:numRef>
          </c:xVal>
          <c:yVal>
            <c:numRef>
              <c:f>Calculations!$S$10</c:f>
              <c:numCache>
                <c:formatCode>General</c:formatCode>
                <c:ptCount val="1"/>
                <c:pt idx="0">
                  <c:v>20</c:v>
                </c:pt>
              </c:numCache>
            </c:numRef>
          </c:yVal>
        </c:ser>
        <c:ser>
          <c:idx val="8"/>
          <c:order val="8"/>
          <c:tx>
            <c:strRef>
              <c:f>Calculations!$U$3</c:f>
              <c:strCache>
                <c:ptCount val="1"/>
                <c:pt idx="0">
                  <c:v>Parasoft</c:v>
                </c:pt>
              </c:strCache>
            </c:strRef>
          </c:tx>
          <c:spPr>
            <a:ln w="28575">
              <a:noFill/>
            </a:ln>
          </c:spPr>
          <c:marker>
            <c:symbol val="circle"/>
            <c:size val="7"/>
            <c:spPr>
              <a:solidFill>
                <a:srgbClr val="C00000"/>
              </a:solidFill>
              <a:ln>
                <a:solidFill>
                  <a:srgbClr val="C00000"/>
                </a:solidFill>
              </a:ln>
            </c:spPr>
          </c:marker>
          <c:dLbls>
            <c:spPr>
              <a:noFill/>
              <a:ln>
                <a:noFill/>
              </a:ln>
              <a:effectLst/>
            </c:spPr>
            <c:txPr>
              <a:bodyPr/>
              <a:lstStyle/>
              <a:p>
                <a:pPr>
                  <a:defRPr b="1">
                    <a:solidFill>
                      <a:schemeClr val="tx1"/>
                    </a:solidFill>
                  </a:defRPr>
                </a:pPr>
                <a:endParaRPr lang="pt-BR"/>
              </a:p>
            </c:txPr>
            <c:dLblPos val="l"/>
            <c:showSerName val="1"/>
            <c:extLst>
              <c:ext xmlns:c15="http://schemas.microsoft.com/office/drawing/2012/chart" uri="{CE6537A1-D6FC-4f65-9D91-7224C49458BB}">
                <c15:showLeaderLines val="0"/>
              </c:ext>
            </c:extLst>
          </c:dLbls>
          <c:xVal>
            <c:numRef>
              <c:f>Calculations!$U$18</c:f>
              <c:numCache>
                <c:formatCode>General</c:formatCode>
                <c:ptCount val="1"/>
                <c:pt idx="0">
                  <c:v>10</c:v>
                </c:pt>
              </c:numCache>
            </c:numRef>
          </c:xVal>
          <c:yVal>
            <c:numRef>
              <c:f>Calculations!$U$10</c:f>
              <c:numCache>
                <c:formatCode>General</c:formatCode>
                <c:ptCount val="1"/>
                <c:pt idx="0">
                  <c:v>3</c:v>
                </c:pt>
              </c:numCache>
            </c:numRef>
          </c:yVal>
        </c:ser>
        <c:ser>
          <c:idx val="9"/>
          <c:order val="9"/>
          <c:tx>
            <c:strRef>
              <c:f>Calculations!$W$3</c:f>
              <c:strCache>
                <c:ptCount val="1"/>
                <c:pt idx="0">
                  <c:v>Microsoft</c:v>
                </c:pt>
              </c:strCache>
            </c:strRef>
          </c:tx>
          <c:spPr>
            <a:ln w="28575">
              <a:noFill/>
            </a:ln>
          </c:spPr>
          <c:marker>
            <c:symbol val="circle"/>
            <c:size val="7"/>
            <c:spPr>
              <a:solidFill>
                <a:srgbClr val="C00000"/>
              </a:solidFill>
              <a:ln>
                <a:solidFill>
                  <a:srgbClr val="C00000"/>
                </a:solidFill>
              </a:ln>
            </c:spPr>
          </c:marker>
          <c:dLbls>
            <c:spPr>
              <a:noFill/>
              <a:ln>
                <a:noFill/>
              </a:ln>
              <a:effectLst/>
            </c:spPr>
            <c:txPr>
              <a:bodyPr/>
              <a:lstStyle/>
              <a:p>
                <a:pPr>
                  <a:defRPr b="1">
                    <a:solidFill>
                      <a:schemeClr val="tx1"/>
                    </a:solidFill>
                  </a:defRPr>
                </a:pPr>
                <a:endParaRPr lang="pt-BR"/>
              </a:p>
            </c:txPr>
            <c:showSerName val="1"/>
            <c:extLst>
              <c:ext xmlns:c15="http://schemas.microsoft.com/office/drawing/2012/chart" uri="{CE6537A1-D6FC-4f65-9D91-7224C49458BB}">
                <c15:showLeaderLines val="0"/>
              </c:ext>
            </c:extLst>
          </c:dLbls>
          <c:xVal>
            <c:numRef>
              <c:f>Calculations!$W$18</c:f>
              <c:numCache>
                <c:formatCode>General</c:formatCode>
                <c:ptCount val="1"/>
                <c:pt idx="0">
                  <c:v>11</c:v>
                </c:pt>
              </c:numCache>
            </c:numRef>
          </c:xVal>
          <c:yVal>
            <c:numRef>
              <c:f>Calculations!$W$10</c:f>
              <c:numCache>
                <c:formatCode>General</c:formatCode>
                <c:ptCount val="1"/>
                <c:pt idx="0">
                  <c:v>14</c:v>
                </c:pt>
              </c:numCache>
            </c:numRef>
          </c:yVal>
        </c:ser>
        <c:ser>
          <c:idx val="10"/>
          <c:order val="10"/>
          <c:tx>
            <c:strRef>
              <c:f>Calculations!$Y$3</c:f>
              <c:strCache>
                <c:ptCount val="1"/>
                <c:pt idx="0">
                  <c:v>SmarteSoft</c:v>
                </c:pt>
              </c:strCache>
            </c:strRef>
          </c:tx>
          <c:spPr>
            <a:ln w="28575">
              <a:noFill/>
            </a:ln>
          </c:spPr>
          <c:marker>
            <c:symbol val="circle"/>
            <c:size val="7"/>
            <c:spPr>
              <a:solidFill>
                <a:srgbClr val="C00000"/>
              </a:solidFill>
              <a:ln>
                <a:solidFill>
                  <a:srgbClr val="C00000"/>
                </a:solidFill>
              </a:ln>
            </c:spPr>
          </c:marker>
          <c:dLbls>
            <c:spPr>
              <a:noFill/>
              <a:ln>
                <a:noFill/>
              </a:ln>
              <a:effectLst/>
            </c:spPr>
            <c:txPr>
              <a:bodyPr/>
              <a:lstStyle/>
              <a:p>
                <a:pPr>
                  <a:defRPr b="1">
                    <a:solidFill>
                      <a:schemeClr val="tx1"/>
                    </a:solidFill>
                  </a:defRPr>
                </a:pPr>
                <a:endParaRPr lang="pt-BR"/>
              </a:p>
            </c:txPr>
            <c:showSerName val="1"/>
            <c:extLst>
              <c:ext xmlns:c15="http://schemas.microsoft.com/office/drawing/2012/chart" uri="{CE6537A1-D6FC-4f65-9D91-7224C49458BB}">
                <c15:showLeaderLines val="0"/>
              </c:ext>
            </c:extLst>
          </c:dLbls>
          <c:xVal>
            <c:numRef>
              <c:f>Calculations!$Y$18</c:f>
              <c:numCache>
                <c:formatCode>General</c:formatCode>
                <c:ptCount val="1"/>
                <c:pt idx="0">
                  <c:v>11</c:v>
                </c:pt>
              </c:numCache>
            </c:numRef>
          </c:xVal>
          <c:yVal>
            <c:numRef>
              <c:f>Calculations!$Y$10</c:f>
              <c:numCache>
                <c:formatCode>General</c:formatCode>
                <c:ptCount val="1"/>
                <c:pt idx="0">
                  <c:v>2</c:v>
                </c:pt>
              </c:numCache>
            </c:numRef>
          </c:yVal>
        </c:ser>
        <c:ser>
          <c:idx val="11"/>
          <c:order val="11"/>
          <c:tx>
            <c:strRef>
              <c:f>Calculations!$AA$3</c:f>
              <c:strCache>
                <c:ptCount val="1"/>
                <c:pt idx="0">
                  <c:v>Rally </c:v>
                </c:pt>
              </c:strCache>
            </c:strRef>
          </c:tx>
          <c:spPr>
            <a:ln w="28575">
              <a:noFill/>
            </a:ln>
          </c:spPr>
          <c:marker>
            <c:symbol val="circle"/>
            <c:size val="7"/>
            <c:spPr>
              <a:solidFill>
                <a:srgbClr val="C00000"/>
              </a:solidFill>
              <a:ln>
                <a:solidFill>
                  <a:srgbClr val="C00000"/>
                </a:solidFill>
              </a:ln>
            </c:spPr>
          </c:marker>
          <c:dLbls>
            <c:spPr>
              <a:noFill/>
              <a:ln>
                <a:noFill/>
              </a:ln>
              <a:effectLst/>
            </c:spPr>
            <c:txPr>
              <a:bodyPr/>
              <a:lstStyle/>
              <a:p>
                <a:pPr>
                  <a:defRPr b="1">
                    <a:solidFill>
                      <a:schemeClr val="tx1"/>
                    </a:solidFill>
                  </a:defRPr>
                </a:pPr>
                <a:endParaRPr lang="pt-BR"/>
              </a:p>
            </c:txPr>
            <c:dLblPos val="l"/>
            <c:showSerName val="1"/>
            <c:extLst>
              <c:ext xmlns:c15="http://schemas.microsoft.com/office/drawing/2012/chart" uri="{CE6537A1-D6FC-4f65-9D91-7224C49458BB}">
                <c15:showLeaderLines val="0"/>
              </c:ext>
            </c:extLst>
          </c:dLbls>
          <c:xVal>
            <c:numRef>
              <c:f>Calculations!$AA$18</c:f>
              <c:numCache>
                <c:formatCode>General</c:formatCode>
                <c:ptCount val="1"/>
                <c:pt idx="0">
                  <c:v>9</c:v>
                </c:pt>
              </c:numCache>
            </c:numRef>
          </c:xVal>
          <c:yVal>
            <c:numRef>
              <c:f>Calculations!$AA$10</c:f>
              <c:numCache>
                <c:formatCode>General</c:formatCode>
                <c:ptCount val="1"/>
                <c:pt idx="0">
                  <c:v>12</c:v>
                </c:pt>
              </c:numCache>
            </c:numRef>
          </c:yVal>
        </c:ser>
        <c:ser>
          <c:idx val="12"/>
          <c:order val="12"/>
          <c:tx>
            <c:strRef>
              <c:f>Calculations!$AC$3</c:f>
              <c:strCache>
                <c:ptCount val="1"/>
                <c:pt idx="0">
                  <c:v>Thoughtworks Studios</c:v>
                </c:pt>
              </c:strCache>
            </c:strRef>
          </c:tx>
          <c:spPr>
            <a:ln w="28575">
              <a:noFill/>
            </a:ln>
          </c:spPr>
          <c:marker>
            <c:symbol val="circle"/>
            <c:size val="7"/>
            <c:spPr>
              <a:solidFill>
                <a:srgbClr val="C00000"/>
              </a:solidFill>
              <a:ln>
                <a:solidFill>
                  <a:srgbClr val="C00000"/>
                </a:solidFill>
              </a:ln>
            </c:spPr>
          </c:marker>
          <c:dLbls>
            <c:dLbl>
              <c:idx val="0"/>
              <c:layout/>
              <c:tx>
                <c:rich>
                  <a:bodyPr/>
                  <a:lstStyle/>
                  <a:p>
                    <a:r>
                      <a:rPr lang="en-US" dirty="0" smtClean="0"/>
                      <a:t>ThoughtWorks Studios</a:t>
                    </a:r>
                    <a:endParaRPr lang="en-US" dirty="0"/>
                  </a:p>
                </c:rich>
              </c:tx>
              <c:dLblPos val="r"/>
              <c:showSerName val="1"/>
              <c:extLst>
                <c:ext xmlns:c15="http://schemas.microsoft.com/office/drawing/2012/chart" uri="{CE6537A1-D6FC-4f65-9D91-7224C49458BB}"/>
              </c:extLst>
            </c:dLbl>
            <c:spPr>
              <a:noFill/>
              <a:ln>
                <a:noFill/>
              </a:ln>
              <a:effectLst/>
            </c:spPr>
            <c:txPr>
              <a:bodyPr/>
              <a:lstStyle/>
              <a:p>
                <a:pPr>
                  <a:defRPr b="1">
                    <a:solidFill>
                      <a:schemeClr val="tx1"/>
                    </a:solidFill>
                  </a:defRPr>
                </a:pPr>
                <a:endParaRPr lang="pt-BR"/>
              </a:p>
            </c:txPr>
            <c:dLblPos val="r"/>
            <c:showSerName val="1"/>
            <c:extLst>
              <c:ext xmlns:c15="http://schemas.microsoft.com/office/drawing/2012/chart" uri="{CE6537A1-D6FC-4f65-9D91-7224C49458BB}">
                <c15:showLeaderLines val="0"/>
              </c:ext>
            </c:extLst>
          </c:dLbls>
          <c:xVal>
            <c:numRef>
              <c:f>Calculations!$AC$18</c:f>
              <c:numCache>
                <c:formatCode>General</c:formatCode>
                <c:ptCount val="1"/>
                <c:pt idx="0">
                  <c:v>3</c:v>
                </c:pt>
              </c:numCache>
            </c:numRef>
          </c:xVal>
          <c:yVal>
            <c:numRef>
              <c:f>Calculations!$AC$10</c:f>
              <c:numCache>
                <c:formatCode>General</c:formatCode>
                <c:ptCount val="1"/>
                <c:pt idx="0">
                  <c:v>6</c:v>
                </c:pt>
              </c:numCache>
            </c:numRef>
          </c:yVal>
        </c:ser>
        <c:ser>
          <c:idx val="13"/>
          <c:order val="13"/>
          <c:tx>
            <c:strRef>
              <c:f>Calculations!$AE$3</c:f>
              <c:strCache>
                <c:ptCount val="1"/>
                <c:pt idx="0">
                  <c:v>HP</c:v>
                </c:pt>
              </c:strCache>
            </c:strRef>
          </c:tx>
          <c:spPr>
            <a:ln w="28575">
              <a:noFill/>
            </a:ln>
          </c:spPr>
          <c:marker>
            <c:symbol val="circle"/>
            <c:size val="7"/>
            <c:spPr>
              <a:solidFill>
                <a:srgbClr val="C00000"/>
              </a:solidFill>
              <a:ln>
                <a:solidFill>
                  <a:srgbClr val="C00000"/>
                </a:solidFill>
              </a:ln>
            </c:spPr>
          </c:marker>
          <c:dLbls>
            <c:dLbl>
              <c:idx val="0"/>
              <c:layout>
                <c:manualLayout>
                  <c:x val="-3.0944335083114619E-2"/>
                  <c:y val="-3.977619692187144E-2"/>
                </c:manualLayout>
              </c:layout>
              <c:dLblPos val="r"/>
              <c:showSerName val="1"/>
              <c:extLst>
                <c:ext xmlns:c15="http://schemas.microsoft.com/office/drawing/2012/chart" uri="{CE6537A1-D6FC-4f65-9D91-7224C49458BB}">
                  <c15:layout>
                    <c:manualLayout>
                      <c:w val="5.91111111111111E-2"/>
                      <c:h val="4.3455560455494639E-2"/>
                    </c:manualLayout>
                  </c15:layout>
                </c:ext>
              </c:extLst>
            </c:dLbl>
            <c:spPr>
              <a:noFill/>
              <a:ln>
                <a:noFill/>
              </a:ln>
              <a:effectLst/>
            </c:spPr>
            <c:txPr>
              <a:bodyPr/>
              <a:lstStyle/>
              <a:p>
                <a:pPr>
                  <a:defRPr b="1">
                    <a:solidFill>
                      <a:schemeClr val="tx1"/>
                    </a:solidFill>
                  </a:defRPr>
                </a:pPr>
                <a:endParaRPr lang="pt-BR"/>
              </a:p>
            </c:txPr>
            <c:dLblPos val="t"/>
            <c:showSerName val="1"/>
            <c:extLst>
              <c:ext xmlns:c15="http://schemas.microsoft.com/office/drawing/2012/chart" uri="{CE6537A1-D6FC-4f65-9D91-7224C49458BB}">
                <c15:showLeaderLines val="0"/>
              </c:ext>
            </c:extLst>
          </c:dLbls>
          <c:xVal>
            <c:numRef>
              <c:f>Calculations!$AE$18</c:f>
              <c:numCache>
                <c:formatCode>General</c:formatCode>
                <c:ptCount val="1"/>
                <c:pt idx="0">
                  <c:v>11</c:v>
                </c:pt>
              </c:numCache>
            </c:numRef>
          </c:xVal>
          <c:yVal>
            <c:numRef>
              <c:f>Calculations!$AE$10</c:f>
              <c:numCache>
                <c:formatCode>General</c:formatCode>
                <c:ptCount val="1"/>
                <c:pt idx="0">
                  <c:v>11</c:v>
                </c:pt>
              </c:numCache>
            </c:numRef>
          </c:yVal>
        </c:ser>
        <c:ser>
          <c:idx val="19"/>
          <c:order val="14"/>
          <c:tx>
            <c:strRef>
              <c:f>Calculations!$AG$3</c:f>
              <c:strCache>
                <c:ptCount val="1"/>
                <c:pt idx="0">
                  <c:v>0</c:v>
                </c:pt>
              </c:strCache>
            </c:strRef>
          </c:tx>
          <c:spPr>
            <a:ln w="28575">
              <a:noFill/>
            </a:ln>
          </c:spPr>
          <c:marker>
            <c:symbol val="circle"/>
            <c:size val="7"/>
            <c:spPr>
              <a:solidFill>
                <a:srgbClr val="C00000"/>
              </a:solidFill>
              <a:ln>
                <a:solidFill>
                  <a:srgbClr val="C00000"/>
                </a:solidFill>
              </a:ln>
            </c:spPr>
          </c:marker>
          <c:dLbls>
            <c:spPr>
              <a:noFill/>
              <a:ln>
                <a:noFill/>
              </a:ln>
              <a:effectLst/>
            </c:spPr>
            <c:txPr>
              <a:bodyPr/>
              <a:lstStyle/>
              <a:p>
                <a:pPr algn="ctr">
                  <a:defRPr lang="en-US" sz="1100" b="1" i="0" u="none" strike="noStrike" kern="1200" baseline="0">
                    <a:solidFill>
                      <a:sysClr val="windowText" lastClr="000000"/>
                    </a:solidFill>
                    <a:latin typeface="+mn-lt"/>
                    <a:ea typeface="+mn-ea"/>
                    <a:cs typeface="+mn-cs"/>
                  </a:defRPr>
                </a:pPr>
                <a:endParaRPr lang="pt-BR"/>
              </a:p>
            </c:txPr>
            <c:showSerName val="1"/>
            <c:extLst>
              <c:ext xmlns:c15="http://schemas.microsoft.com/office/drawing/2012/chart" uri="{CE6537A1-D6FC-4f65-9D91-7224C49458BB}">
                <c15:showLeaderLines val="0"/>
              </c:ext>
            </c:extLst>
          </c:dLbls>
          <c:xVal>
            <c:numRef>
              <c:f>Calculations!$AG$18</c:f>
              <c:numCache>
                <c:formatCode>General</c:formatCode>
                <c:ptCount val="1"/>
                <c:pt idx="0">
                  <c:v>-5</c:v>
                </c:pt>
              </c:numCache>
            </c:numRef>
          </c:xVal>
          <c:yVal>
            <c:numRef>
              <c:f>Calculations!$AG$10</c:f>
              <c:numCache>
                <c:formatCode>General</c:formatCode>
                <c:ptCount val="1"/>
                <c:pt idx="0">
                  <c:v>-5</c:v>
                </c:pt>
              </c:numCache>
            </c:numRef>
          </c:yVal>
        </c:ser>
        <c:dLbls/>
        <c:axId val="94701056"/>
        <c:axId val="94702592"/>
      </c:scatterChart>
      <c:valAx>
        <c:axId val="94701056"/>
        <c:scaling>
          <c:orientation val="minMax"/>
          <c:max val="22"/>
          <c:min val="-1"/>
        </c:scaling>
        <c:delete val="1"/>
        <c:axPos val="b"/>
        <c:numFmt formatCode="General" sourceLinked="1"/>
        <c:tickLblPos val="none"/>
        <c:crossAx val="94702592"/>
        <c:crosses val="autoZero"/>
        <c:crossBetween val="midCat"/>
        <c:majorUnit val="1"/>
      </c:valAx>
      <c:valAx>
        <c:axId val="94702592"/>
        <c:scaling>
          <c:orientation val="minMax"/>
          <c:max val="22"/>
          <c:min val="-1"/>
        </c:scaling>
        <c:delete val="1"/>
        <c:axPos val="l"/>
        <c:numFmt formatCode="General" sourceLinked="1"/>
        <c:tickLblPos val="none"/>
        <c:crossAx val="94701056"/>
        <c:crosses val="autoZero"/>
        <c:crossBetween val="midCat"/>
        <c:majorUnit val="1"/>
      </c:valAx>
      <c:spPr>
        <a:blipFill>
          <a:blip xmlns:r="http://schemas.openxmlformats.org/officeDocument/2006/relationships" r:embed="rId1"/>
          <a:stretch>
            <a:fillRect/>
          </a:stretch>
        </a:blipFill>
        <a:ln w="25400">
          <a:noFill/>
        </a:ln>
      </c:spPr>
    </c:plotArea>
    <c:plotVisOnly val="1"/>
    <c:dispBlanksAs val="gap"/>
  </c:chart>
  <c:spPr>
    <a:noFill/>
  </c:spPr>
  <c:txPr>
    <a:bodyPr/>
    <a:lstStyle/>
    <a:p>
      <a:pPr>
        <a:defRPr sz="1100"/>
      </a:pPr>
      <a:endParaRPr lang="pt-BR"/>
    </a:p>
  </c:txPr>
  <c:externalData r:id="rId2"/>
</c:chartSpace>
</file>

<file path=ppt/charts/chart5.xml><?xml version="1.0" encoding="utf-8"?>
<c:chartSpace xmlns:c="http://schemas.openxmlformats.org/drawingml/2006/chart" xmlns:a="http://schemas.openxmlformats.org/drawingml/2006/main" xmlns:r="http://schemas.openxmlformats.org/officeDocument/2006/relationships">
  <c:lang val="pt-BR"/>
  <c:chart>
    <c:autoTitleDeleted val="1"/>
    <c:plotArea>
      <c:layout>
        <c:manualLayout>
          <c:layoutTarget val="inner"/>
          <c:xMode val="edge"/>
          <c:yMode val="edge"/>
          <c:x val="5.185727883088341E-2"/>
          <c:y val="0"/>
          <c:w val="0.98021582733812995"/>
          <c:h val="0.95907928388746799"/>
        </c:manualLayout>
      </c:layout>
      <c:barChart>
        <c:barDir val="col"/>
        <c:grouping val="clustered"/>
        <c:ser>
          <c:idx val="0"/>
          <c:order val="0"/>
          <c:tx>
            <c:strRef>
              <c:f>Sheet1!$A$2</c:f>
              <c:strCache>
                <c:ptCount val="1"/>
              </c:strCache>
            </c:strRef>
          </c:tx>
          <c:spPr>
            <a:solidFill>
              <a:schemeClr val="accent1"/>
            </a:solidFill>
            <a:ln w="12700">
              <a:solidFill>
                <a:schemeClr val="tx2"/>
              </a:solidFill>
              <a:prstDash val="solid"/>
            </a:ln>
          </c:spPr>
          <c:dPt>
            <c:idx val="0"/>
            <c:spPr>
              <a:solidFill>
                <a:srgbClr val="2B3C55"/>
              </a:solidFill>
              <a:ln w="12700">
                <a:solidFill>
                  <a:schemeClr val="tx2"/>
                </a:solidFill>
                <a:prstDash val="solid"/>
              </a:ln>
            </c:spPr>
          </c:dPt>
          <c:dPt>
            <c:idx val="1"/>
            <c:spPr>
              <a:solidFill>
                <a:schemeClr val="folHlink"/>
              </a:solidFill>
              <a:ln w="12700">
                <a:solidFill>
                  <a:schemeClr val="tx2"/>
                </a:solidFill>
                <a:prstDash val="solid"/>
              </a:ln>
            </c:spPr>
          </c:dPt>
          <c:dPt>
            <c:idx val="2"/>
            <c:spPr>
              <a:solidFill>
                <a:srgbClr val="C77709"/>
              </a:solidFill>
              <a:ln w="12700">
                <a:solidFill>
                  <a:schemeClr val="tx2"/>
                </a:solidFill>
                <a:prstDash val="solid"/>
              </a:ln>
            </c:spPr>
          </c:dPt>
          <c:dPt>
            <c:idx val="3"/>
            <c:spPr>
              <a:solidFill>
                <a:srgbClr val="C77709"/>
              </a:solidFill>
              <a:ln w="12700">
                <a:solidFill>
                  <a:schemeClr val="tx2"/>
                </a:solidFill>
                <a:prstDash val="solid"/>
              </a:ln>
            </c:spPr>
          </c:dPt>
          <c:dPt>
            <c:idx val="4"/>
            <c:spPr>
              <a:solidFill>
                <a:srgbClr val="2B3C55"/>
              </a:solidFill>
              <a:ln w="12700">
                <a:solidFill>
                  <a:schemeClr val="tx2"/>
                </a:solidFill>
                <a:prstDash val="solid"/>
              </a:ln>
            </c:spPr>
          </c:dPt>
          <c:dPt>
            <c:idx val="5"/>
            <c:spPr>
              <a:solidFill>
                <a:srgbClr val="2B3C55"/>
              </a:solidFill>
              <a:ln w="12700">
                <a:solidFill>
                  <a:schemeClr val="tx2"/>
                </a:solidFill>
                <a:prstDash val="solid"/>
              </a:ln>
            </c:spPr>
          </c:dPt>
          <c:dPt>
            <c:idx val="6"/>
            <c:spPr>
              <a:solidFill>
                <a:srgbClr val="2B3C55"/>
              </a:solidFill>
              <a:ln w="12700">
                <a:solidFill>
                  <a:schemeClr val="tx2"/>
                </a:solidFill>
                <a:prstDash val="solid"/>
              </a:ln>
            </c:spPr>
          </c:dPt>
          <c:dPt>
            <c:idx val="7"/>
          </c:dPt>
          <c:dPt>
            <c:idx val="9"/>
          </c:dPt>
          <c:dPt>
            <c:idx val="10"/>
            <c:spPr>
              <a:solidFill>
                <a:srgbClr val="C77709"/>
              </a:solidFill>
              <a:ln w="12700">
                <a:solidFill>
                  <a:schemeClr val="tx2"/>
                </a:solidFill>
                <a:prstDash val="solid"/>
              </a:ln>
            </c:spPr>
          </c:dPt>
          <c:dPt>
            <c:idx val="11"/>
            <c:spPr>
              <a:solidFill>
                <a:srgbClr val="C77709"/>
              </a:solidFill>
              <a:ln w="12700">
                <a:solidFill>
                  <a:schemeClr val="tx2"/>
                </a:solidFill>
                <a:prstDash val="solid"/>
              </a:ln>
            </c:spPr>
          </c:dPt>
          <c:dLbls>
            <c:spPr>
              <a:noFill/>
              <a:ln>
                <a:noFill/>
              </a:ln>
              <a:effectLst/>
            </c:spPr>
            <c:txPr>
              <a:bodyPr wrap="square" lIns="38100" tIns="19050" rIns="38100" bIns="19050" anchor="ctr">
                <a:spAutoFit/>
              </a:bodyPr>
              <a:lstStyle/>
              <a:p>
                <a:pPr>
                  <a:defRPr>
                    <a:solidFill>
                      <a:schemeClr val="bg1"/>
                    </a:solidFill>
                    <a:latin typeface="Arial" panose="020B0604020202020204" pitchFamily="34" charset="0"/>
                    <a:cs typeface="Arial" panose="020B0604020202020204" pitchFamily="34" charset="0"/>
                  </a:defRPr>
                </a:pPr>
                <a:endParaRPr lang="pt-BR"/>
              </a:p>
            </c:txPr>
            <c:dLblPos val="ctr"/>
            <c:showVal val="1"/>
            <c:extLst>
              <c:ext xmlns:c15="http://schemas.microsoft.com/office/drawing/2012/chart" uri="{CE6537A1-D6FC-4f65-9D91-7224C49458BB}">
                <c15:showLeaderLines val="1"/>
              </c:ext>
            </c:extLst>
          </c:dLbls>
          <c:cat>
            <c:strRef>
              <c:f>Sheet1!$B$1:$O$1</c:f>
              <c:strCache>
                <c:ptCount val="14"/>
                <c:pt idx="0">
                  <c:v>Atlassian</c:v>
                </c:pt>
                <c:pt idx="1">
                  <c:v>VersionOne</c:v>
                </c:pt>
                <c:pt idx="2">
                  <c:v>Borland</c:v>
                </c:pt>
                <c:pt idx="3">
                  <c:v>IBM</c:v>
                </c:pt>
                <c:pt idx="4">
                  <c:v>Thoughtworks Studio</c:v>
                </c:pt>
                <c:pt idx="5">
                  <c:v>SmarteSoft</c:v>
                </c:pt>
                <c:pt idx="6">
                  <c:v>TechExcel</c:v>
                </c:pt>
                <c:pt idx="7">
                  <c:v>Rally</c:v>
                </c:pt>
                <c:pt idx="8">
                  <c:v>CollabNet</c:v>
                </c:pt>
                <c:pt idx="9">
                  <c:v>Seapine</c:v>
                </c:pt>
                <c:pt idx="10">
                  <c:v>Serena</c:v>
                </c:pt>
                <c:pt idx="11">
                  <c:v>Microsoft</c:v>
                </c:pt>
                <c:pt idx="12">
                  <c:v>HP*</c:v>
                </c:pt>
                <c:pt idx="13">
                  <c:v>Parasoft*</c:v>
                </c:pt>
              </c:strCache>
            </c:strRef>
          </c:cat>
          <c:val>
            <c:numRef>
              <c:f>Sheet1!$B$2:$O$2</c:f>
              <c:numCache>
                <c:formatCode>""#,##0"";""\-""#,##0""</c:formatCode>
                <c:ptCount val="14"/>
                <c:pt idx="0">
                  <c:v>100.00000000001137</c:v>
                </c:pt>
                <c:pt idx="1">
                  <c:v>99</c:v>
                </c:pt>
                <c:pt idx="2">
                  <c:v>86</c:v>
                </c:pt>
                <c:pt idx="3">
                  <c:v>83</c:v>
                </c:pt>
                <c:pt idx="4">
                  <c:v>73</c:v>
                </c:pt>
                <c:pt idx="5">
                  <c:v>71</c:v>
                </c:pt>
                <c:pt idx="6">
                  <c:v>65</c:v>
                </c:pt>
                <c:pt idx="7">
                  <c:v>62</c:v>
                </c:pt>
                <c:pt idx="8">
                  <c:v>50</c:v>
                </c:pt>
                <c:pt idx="9">
                  <c:v>31</c:v>
                </c:pt>
                <c:pt idx="10">
                  <c:v>24</c:v>
                </c:pt>
                <c:pt idx="11">
                  <c:v>23</c:v>
                </c:pt>
                <c:pt idx="12">
                  <c:v>0</c:v>
                </c:pt>
                <c:pt idx="13">
                  <c:v>0</c:v>
                </c:pt>
              </c:numCache>
            </c:numRef>
          </c:val>
        </c:ser>
        <c:dLbls/>
        <c:gapWidth val="30"/>
        <c:axId val="216807680"/>
        <c:axId val="216821760"/>
      </c:barChart>
      <c:catAx>
        <c:axId val="216807680"/>
        <c:scaling>
          <c:orientation val="minMax"/>
        </c:scaling>
        <c:axPos val="b"/>
        <c:numFmt formatCode="General" sourceLinked="1"/>
        <c:majorTickMark val="none"/>
        <c:tickLblPos val="low"/>
        <c:spPr>
          <a:ln w="12700">
            <a:solidFill>
              <a:schemeClr val="tx1"/>
            </a:solidFill>
            <a:prstDash val="solid"/>
          </a:ln>
        </c:spPr>
        <c:txPr>
          <a:bodyPr/>
          <a:lstStyle/>
          <a:p>
            <a:pPr>
              <a:defRPr sz="1050">
                <a:latin typeface="Arial" panose="020B0604020202020204" pitchFamily="34" charset="0"/>
                <a:cs typeface="Arial" panose="020B0604020202020204" pitchFamily="34" charset="0"/>
              </a:defRPr>
            </a:pPr>
            <a:endParaRPr lang="pt-BR"/>
          </a:p>
        </c:txPr>
        <c:crossAx val="216821760"/>
        <c:crossesAt val="0"/>
        <c:lblAlgn val="ctr"/>
        <c:lblOffset val="100"/>
        <c:tickLblSkip val="1"/>
        <c:tickMarkSkip val="1"/>
      </c:catAx>
      <c:valAx>
        <c:axId val="216821760"/>
        <c:scaling>
          <c:orientation val="minMax"/>
          <c:max val="100"/>
          <c:min val="0"/>
        </c:scaling>
        <c:axPos val="l"/>
        <c:numFmt formatCode="&quot;&quot;#,##0&quot;&quot;;&quot;&quot;\-&quot;&quot;#,##0&quot;&quot;" sourceLinked="1"/>
        <c:majorTickMark val="none"/>
        <c:tickLblPos val="none"/>
        <c:spPr>
          <a:ln w="6350">
            <a:noFill/>
          </a:ln>
        </c:spPr>
        <c:crossAx val="216807680"/>
        <c:crosses val="autoZero"/>
        <c:crossBetween val="between"/>
      </c:valAx>
      <c:spPr>
        <a:noFill/>
        <a:ln w="25399">
          <a:noFill/>
        </a:ln>
      </c:spPr>
    </c:plotArea>
    <c:plotVisOnly val="1"/>
    <c:dispBlanksAs val="gap"/>
  </c:chart>
  <c:spPr>
    <a:noFill/>
    <a:ln>
      <a:noFill/>
    </a:ln>
  </c:spPr>
  <c:txPr>
    <a:bodyPr/>
    <a:lstStyle/>
    <a:p>
      <a:pPr>
        <a:defRPr sz="1200" b="1" i="0" u="none" strike="noStrike" baseline="0">
          <a:solidFill>
            <a:schemeClr val="tx1"/>
          </a:solidFill>
          <a:latin typeface="Calibri"/>
          <a:ea typeface="Calibri"/>
          <a:cs typeface="Calibri"/>
        </a:defRPr>
      </a:pPr>
      <a:endParaRPr lang="pt-BR"/>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pt-BR"/>
  <c:chart>
    <c:plotArea>
      <c:layout>
        <c:manualLayout>
          <c:layoutTarget val="inner"/>
          <c:xMode val="edge"/>
          <c:yMode val="edge"/>
          <c:x val="2.4439915683166155E-2"/>
          <c:y val="1.7464072312260506E-2"/>
          <c:w val="0.95112016863366877"/>
          <c:h val="0.95197380114128405"/>
        </c:manualLayout>
      </c:layout>
      <c:scatterChart>
        <c:scatterStyle val="lineMarker"/>
        <c:ser>
          <c:idx val="7"/>
          <c:order val="0"/>
          <c:tx>
            <c:strRef>
              <c:f>Calculations!$S$3</c:f>
              <c:strCache>
                <c:ptCount val="1"/>
                <c:pt idx="0">
                  <c:v>IBM</c:v>
                </c:pt>
              </c:strCache>
            </c:strRef>
          </c:tx>
          <c:spPr>
            <a:ln w="28575">
              <a:noFill/>
            </a:ln>
          </c:spPr>
          <c:marker>
            <c:symbol val="circle"/>
            <c:size val="7"/>
            <c:spPr>
              <a:solidFill>
                <a:srgbClr val="C00000"/>
              </a:solidFill>
              <a:ln>
                <a:solidFill>
                  <a:srgbClr val="C00000"/>
                </a:solidFill>
              </a:ln>
            </c:spPr>
          </c:marker>
          <c:xVal>
            <c:numRef>
              <c:f>Calculations!$S$18</c:f>
              <c:numCache>
                <c:formatCode>General</c:formatCode>
                <c:ptCount val="1"/>
                <c:pt idx="0">
                  <c:v>20</c:v>
                </c:pt>
              </c:numCache>
            </c:numRef>
          </c:xVal>
          <c:yVal>
            <c:numRef>
              <c:f>Calculations!$S$10</c:f>
              <c:numCache>
                <c:formatCode>General</c:formatCode>
                <c:ptCount val="1"/>
                <c:pt idx="0">
                  <c:v>20</c:v>
                </c:pt>
              </c:numCache>
            </c:numRef>
          </c:yVal>
        </c:ser>
        <c:ser>
          <c:idx val="19"/>
          <c:order val="1"/>
          <c:tx>
            <c:strRef>
              <c:f>Calculations!$AG$3</c:f>
              <c:strCache>
                <c:ptCount val="1"/>
                <c:pt idx="0">
                  <c:v>0</c:v>
                </c:pt>
              </c:strCache>
            </c:strRef>
          </c:tx>
          <c:spPr>
            <a:ln w="28575">
              <a:noFill/>
            </a:ln>
          </c:spPr>
          <c:marker>
            <c:symbol val="circle"/>
            <c:size val="7"/>
            <c:spPr>
              <a:solidFill>
                <a:srgbClr val="C00000"/>
              </a:solidFill>
              <a:ln>
                <a:solidFill>
                  <a:srgbClr val="C00000"/>
                </a:solidFill>
              </a:ln>
            </c:spPr>
          </c:marker>
          <c:dLbls>
            <c:spPr>
              <a:noFill/>
              <a:ln>
                <a:noFill/>
              </a:ln>
              <a:effectLst/>
            </c:spPr>
            <c:txPr>
              <a:bodyPr/>
              <a:lstStyle/>
              <a:p>
                <a:pPr algn="ctr">
                  <a:defRPr lang="en-US" sz="1100" b="1" i="0" u="none" strike="noStrike" kern="1200" baseline="0">
                    <a:solidFill>
                      <a:sysClr val="windowText" lastClr="000000"/>
                    </a:solidFill>
                    <a:latin typeface="+mn-lt"/>
                    <a:ea typeface="+mn-ea"/>
                    <a:cs typeface="+mn-cs"/>
                  </a:defRPr>
                </a:pPr>
                <a:endParaRPr lang="pt-BR"/>
              </a:p>
            </c:txPr>
            <c:showSerName val="1"/>
            <c:extLst>
              <c:ext xmlns:c15="http://schemas.microsoft.com/office/drawing/2012/chart" uri="{CE6537A1-D6FC-4f65-9D91-7224C49458BB}">
                <c15:showLeaderLines val="0"/>
              </c:ext>
            </c:extLst>
          </c:dLbls>
          <c:xVal>
            <c:numRef>
              <c:f>Calculations!$AG$18</c:f>
              <c:numCache>
                <c:formatCode>General</c:formatCode>
                <c:ptCount val="1"/>
                <c:pt idx="0">
                  <c:v>-5</c:v>
                </c:pt>
              </c:numCache>
            </c:numRef>
          </c:xVal>
          <c:yVal>
            <c:numRef>
              <c:f>Calculations!$AG$10</c:f>
              <c:numCache>
                <c:formatCode>General</c:formatCode>
                <c:ptCount val="1"/>
                <c:pt idx="0">
                  <c:v>-5</c:v>
                </c:pt>
              </c:numCache>
            </c:numRef>
          </c:yVal>
        </c:ser>
        <c:dLbls/>
        <c:axId val="100451456"/>
        <c:axId val="100452992"/>
      </c:scatterChart>
      <c:valAx>
        <c:axId val="100451456"/>
        <c:scaling>
          <c:orientation val="minMax"/>
          <c:max val="22"/>
          <c:min val="-1"/>
        </c:scaling>
        <c:delete val="1"/>
        <c:axPos val="b"/>
        <c:numFmt formatCode="General" sourceLinked="1"/>
        <c:tickLblPos val="none"/>
        <c:crossAx val="100452992"/>
        <c:crosses val="autoZero"/>
        <c:crossBetween val="midCat"/>
        <c:majorUnit val="1"/>
      </c:valAx>
      <c:valAx>
        <c:axId val="100452992"/>
        <c:scaling>
          <c:orientation val="minMax"/>
          <c:max val="22"/>
          <c:min val="-1"/>
        </c:scaling>
        <c:delete val="1"/>
        <c:axPos val="l"/>
        <c:numFmt formatCode="General" sourceLinked="1"/>
        <c:tickLblPos val="none"/>
        <c:crossAx val="100451456"/>
        <c:crosses val="autoZero"/>
        <c:crossBetween val="midCat"/>
        <c:majorUnit val="1"/>
      </c:valAx>
      <c:spPr>
        <a:blipFill>
          <a:blip xmlns:r="http://schemas.openxmlformats.org/officeDocument/2006/relationships" r:embed="rId1"/>
          <a:stretch>
            <a:fillRect/>
          </a:stretch>
        </a:blipFill>
        <a:ln w="25400">
          <a:noFill/>
        </a:ln>
      </c:spPr>
    </c:plotArea>
    <c:plotVisOnly val="1"/>
    <c:dispBlanksAs val="gap"/>
  </c:chart>
  <c:spPr>
    <a:noFill/>
  </c:spPr>
  <c:txPr>
    <a:bodyPr/>
    <a:lstStyle/>
    <a:p>
      <a:pPr>
        <a:defRPr sz="1100"/>
      </a:pPr>
      <a:endParaRPr lang="pt-BR"/>
    </a:p>
  </c:txPr>
  <c:externalData r:id="rId2"/>
</c:chartSpace>
</file>

<file path=ppt/charts/chart7.xml><?xml version="1.0" encoding="utf-8"?>
<c:chartSpace xmlns:c="http://schemas.openxmlformats.org/drawingml/2006/chart" xmlns:a="http://schemas.openxmlformats.org/drawingml/2006/main" xmlns:r="http://schemas.openxmlformats.org/officeDocument/2006/relationships">
  <c:lang val="pt-BR"/>
  <c:chart>
    <c:plotArea>
      <c:layout>
        <c:manualLayout>
          <c:layoutTarget val="inner"/>
          <c:xMode val="edge"/>
          <c:yMode val="edge"/>
          <c:x val="2.4439915683166155E-2"/>
          <c:y val="1.7464072312260506E-2"/>
          <c:w val="0.95112016863366877"/>
          <c:h val="0.95197380114128405"/>
        </c:manualLayout>
      </c:layout>
      <c:scatterChart>
        <c:scatterStyle val="lineMarker"/>
        <c:ser>
          <c:idx val="3"/>
          <c:order val="0"/>
          <c:tx>
            <c:strRef>
              <c:f>Calculations!$K$3</c:f>
              <c:strCache>
                <c:ptCount val="1"/>
                <c:pt idx="0">
                  <c:v>Serena</c:v>
                </c:pt>
              </c:strCache>
            </c:strRef>
          </c:tx>
          <c:spPr>
            <a:ln w="28575">
              <a:noFill/>
            </a:ln>
          </c:spPr>
          <c:marker>
            <c:symbol val="circle"/>
            <c:size val="7"/>
            <c:spPr>
              <a:solidFill>
                <a:srgbClr val="C00000"/>
              </a:solidFill>
              <a:ln>
                <a:solidFill>
                  <a:srgbClr val="C00000"/>
                </a:solidFill>
              </a:ln>
            </c:spPr>
          </c:marker>
          <c:xVal>
            <c:numRef>
              <c:f>Calculations!$K$18</c:f>
              <c:numCache>
                <c:formatCode>General</c:formatCode>
                <c:ptCount val="1"/>
                <c:pt idx="0">
                  <c:v>12</c:v>
                </c:pt>
              </c:numCache>
            </c:numRef>
          </c:xVal>
          <c:yVal>
            <c:numRef>
              <c:f>Calculations!$K$10</c:f>
              <c:numCache>
                <c:formatCode>General</c:formatCode>
                <c:ptCount val="1"/>
                <c:pt idx="0">
                  <c:v>16</c:v>
                </c:pt>
              </c:numCache>
            </c:numRef>
          </c:yVal>
        </c:ser>
        <c:ser>
          <c:idx val="19"/>
          <c:order val="1"/>
          <c:tx>
            <c:strRef>
              <c:f>Calculations!$AG$3</c:f>
              <c:strCache>
                <c:ptCount val="1"/>
                <c:pt idx="0">
                  <c:v>0</c:v>
                </c:pt>
              </c:strCache>
            </c:strRef>
          </c:tx>
          <c:spPr>
            <a:ln w="28575">
              <a:noFill/>
            </a:ln>
          </c:spPr>
          <c:marker>
            <c:symbol val="circle"/>
            <c:size val="7"/>
            <c:spPr>
              <a:solidFill>
                <a:srgbClr val="C00000"/>
              </a:solidFill>
              <a:ln>
                <a:solidFill>
                  <a:srgbClr val="C00000"/>
                </a:solidFill>
              </a:ln>
            </c:spPr>
          </c:marker>
          <c:xVal>
            <c:numRef>
              <c:f>Calculations!$AG$18</c:f>
              <c:numCache>
                <c:formatCode>General</c:formatCode>
                <c:ptCount val="1"/>
                <c:pt idx="0">
                  <c:v>-5</c:v>
                </c:pt>
              </c:numCache>
            </c:numRef>
          </c:xVal>
          <c:yVal>
            <c:numRef>
              <c:f>Calculations!$AG$10</c:f>
              <c:numCache>
                <c:formatCode>General</c:formatCode>
                <c:ptCount val="1"/>
                <c:pt idx="0">
                  <c:v>-5</c:v>
                </c:pt>
              </c:numCache>
            </c:numRef>
          </c:yVal>
        </c:ser>
        <c:dLbls/>
        <c:axId val="172545920"/>
        <c:axId val="172547456"/>
      </c:scatterChart>
      <c:valAx>
        <c:axId val="172545920"/>
        <c:scaling>
          <c:orientation val="minMax"/>
          <c:max val="22"/>
          <c:min val="-1"/>
        </c:scaling>
        <c:delete val="1"/>
        <c:axPos val="b"/>
        <c:numFmt formatCode="General" sourceLinked="1"/>
        <c:tickLblPos val="none"/>
        <c:crossAx val="172547456"/>
        <c:crosses val="autoZero"/>
        <c:crossBetween val="midCat"/>
        <c:majorUnit val="1"/>
      </c:valAx>
      <c:valAx>
        <c:axId val="172547456"/>
        <c:scaling>
          <c:orientation val="minMax"/>
          <c:max val="22"/>
          <c:min val="-1"/>
        </c:scaling>
        <c:delete val="1"/>
        <c:axPos val="l"/>
        <c:numFmt formatCode="General" sourceLinked="1"/>
        <c:tickLblPos val="none"/>
        <c:crossAx val="172545920"/>
        <c:crosses val="autoZero"/>
        <c:crossBetween val="midCat"/>
        <c:majorUnit val="1"/>
      </c:valAx>
      <c:spPr>
        <a:blipFill>
          <a:blip xmlns:r="http://schemas.openxmlformats.org/officeDocument/2006/relationships" r:embed="rId1"/>
          <a:stretch>
            <a:fillRect/>
          </a:stretch>
        </a:blipFill>
        <a:ln w="25400">
          <a:noFill/>
        </a:ln>
      </c:spPr>
    </c:plotArea>
    <c:plotVisOnly val="1"/>
    <c:dispBlanksAs val="gap"/>
  </c:chart>
  <c:spPr>
    <a:noFill/>
  </c:spPr>
  <c:txPr>
    <a:bodyPr/>
    <a:lstStyle/>
    <a:p>
      <a:pPr>
        <a:defRPr sz="1100"/>
      </a:pPr>
      <a:endParaRPr lang="pt-BR"/>
    </a:p>
  </c:txPr>
  <c:externalData r:id="rId2"/>
</c:chartSpace>
</file>

<file path=ppt/charts/chart8.xml><?xml version="1.0" encoding="utf-8"?>
<c:chartSpace xmlns:c="http://schemas.openxmlformats.org/drawingml/2006/chart" xmlns:a="http://schemas.openxmlformats.org/drawingml/2006/main" xmlns:r="http://schemas.openxmlformats.org/officeDocument/2006/relationships">
  <c:lang val="pt-BR"/>
  <c:chart>
    <c:plotArea>
      <c:layout>
        <c:manualLayout>
          <c:layoutTarget val="inner"/>
          <c:xMode val="edge"/>
          <c:yMode val="edge"/>
          <c:x val="2.4439915683166155E-2"/>
          <c:y val="1.7464072312260506E-2"/>
          <c:w val="0.95112016863366877"/>
          <c:h val="0.95197380114128405"/>
        </c:manualLayout>
      </c:layout>
      <c:scatterChart>
        <c:scatterStyle val="lineMarker"/>
        <c:ser>
          <c:idx val="9"/>
          <c:order val="0"/>
          <c:tx>
            <c:strRef>
              <c:f>Calculations!$W$3</c:f>
              <c:strCache>
                <c:ptCount val="1"/>
                <c:pt idx="0">
                  <c:v>Microsoft</c:v>
                </c:pt>
              </c:strCache>
            </c:strRef>
          </c:tx>
          <c:spPr>
            <a:ln w="28575">
              <a:noFill/>
            </a:ln>
          </c:spPr>
          <c:marker>
            <c:symbol val="circle"/>
            <c:size val="7"/>
            <c:spPr>
              <a:solidFill>
                <a:srgbClr val="C00000"/>
              </a:solidFill>
              <a:ln>
                <a:solidFill>
                  <a:srgbClr val="C00000"/>
                </a:solidFill>
              </a:ln>
            </c:spPr>
          </c:marker>
          <c:xVal>
            <c:numRef>
              <c:f>Calculations!$W$18</c:f>
              <c:numCache>
                <c:formatCode>General</c:formatCode>
                <c:ptCount val="1"/>
                <c:pt idx="0">
                  <c:v>11</c:v>
                </c:pt>
              </c:numCache>
            </c:numRef>
          </c:xVal>
          <c:yVal>
            <c:numRef>
              <c:f>Calculations!$W$10</c:f>
              <c:numCache>
                <c:formatCode>General</c:formatCode>
                <c:ptCount val="1"/>
                <c:pt idx="0">
                  <c:v>14</c:v>
                </c:pt>
              </c:numCache>
            </c:numRef>
          </c:yVal>
        </c:ser>
        <c:ser>
          <c:idx val="19"/>
          <c:order val="1"/>
          <c:tx>
            <c:strRef>
              <c:f>Calculations!$AG$3</c:f>
              <c:strCache>
                <c:ptCount val="1"/>
                <c:pt idx="0">
                  <c:v>0</c:v>
                </c:pt>
              </c:strCache>
            </c:strRef>
          </c:tx>
          <c:spPr>
            <a:ln w="28575">
              <a:noFill/>
            </a:ln>
          </c:spPr>
          <c:marker>
            <c:symbol val="circle"/>
            <c:size val="7"/>
            <c:spPr>
              <a:solidFill>
                <a:srgbClr val="C00000"/>
              </a:solidFill>
              <a:ln>
                <a:solidFill>
                  <a:srgbClr val="C00000"/>
                </a:solidFill>
              </a:ln>
            </c:spPr>
          </c:marker>
          <c:dLbls>
            <c:spPr>
              <a:noFill/>
              <a:ln>
                <a:noFill/>
              </a:ln>
              <a:effectLst/>
            </c:spPr>
            <c:txPr>
              <a:bodyPr/>
              <a:lstStyle/>
              <a:p>
                <a:pPr algn="ctr">
                  <a:defRPr lang="en-US" sz="1100" b="1" i="0" u="none" strike="noStrike" kern="1200" baseline="0">
                    <a:solidFill>
                      <a:sysClr val="windowText" lastClr="000000"/>
                    </a:solidFill>
                    <a:latin typeface="+mn-lt"/>
                    <a:ea typeface="+mn-ea"/>
                    <a:cs typeface="+mn-cs"/>
                  </a:defRPr>
                </a:pPr>
                <a:endParaRPr lang="pt-BR"/>
              </a:p>
            </c:txPr>
            <c:showSerName val="1"/>
            <c:extLst>
              <c:ext xmlns:c15="http://schemas.microsoft.com/office/drawing/2012/chart" uri="{CE6537A1-D6FC-4f65-9D91-7224C49458BB}">
                <c15:showLeaderLines val="0"/>
              </c:ext>
            </c:extLst>
          </c:dLbls>
          <c:xVal>
            <c:numRef>
              <c:f>Calculations!$AG$18</c:f>
              <c:numCache>
                <c:formatCode>General</c:formatCode>
                <c:ptCount val="1"/>
                <c:pt idx="0">
                  <c:v>-5</c:v>
                </c:pt>
              </c:numCache>
            </c:numRef>
          </c:xVal>
          <c:yVal>
            <c:numRef>
              <c:f>Calculations!$AG$10</c:f>
              <c:numCache>
                <c:formatCode>General</c:formatCode>
                <c:ptCount val="1"/>
                <c:pt idx="0">
                  <c:v>-5</c:v>
                </c:pt>
              </c:numCache>
            </c:numRef>
          </c:yVal>
        </c:ser>
        <c:dLbls/>
        <c:axId val="173140608"/>
        <c:axId val="173146496"/>
      </c:scatterChart>
      <c:valAx>
        <c:axId val="173140608"/>
        <c:scaling>
          <c:orientation val="minMax"/>
          <c:max val="22"/>
          <c:min val="-1"/>
        </c:scaling>
        <c:delete val="1"/>
        <c:axPos val="b"/>
        <c:numFmt formatCode="General" sourceLinked="1"/>
        <c:tickLblPos val="none"/>
        <c:crossAx val="173146496"/>
        <c:crosses val="autoZero"/>
        <c:crossBetween val="midCat"/>
        <c:majorUnit val="1"/>
      </c:valAx>
      <c:valAx>
        <c:axId val="173146496"/>
        <c:scaling>
          <c:orientation val="minMax"/>
          <c:max val="22"/>
          <c:min val="-1"/>
        </c:scaling>
        <c:delete val="1"/>
        <c:axPos val="l"/>
        <c:numFmt formatCode="General" sourceLinked="1"/>
        <c:tickLblPos val="none"/>
        <c:crossAx val="173140608"/>
        <c:crosses val="autoZero"/>
        <c:crossBetween val="midCat"/>
        <c:majorUnit val="1"/>
      </c:valAx>
      <c:spPr>
        <a:blipFill>
          <a:blip xmlns:r="http://schemas.openxmlformats.org/officeDocument/2006/relationships" r:embed="rId1"/>
          <a:stretch>
            <a:fillRect/>
          </a:stretch>
        </a:blipFill>
        <a:ln w="25400">
          <a:noFill/>
        </a:ln>
      </c:spPr>
    </c:plotArea>
    <c:plotVisOnly val="1"/>
    <c:dispBlanksAs val="gap"/>
  </c:chart>
  <c:spPr>
    <a:noFill/>
  </c:spPr>
  <c:txPr>
    <a:bodyPr/>
    <a:lstStyle/>
    <a:p>
      <a:pPr>
        <a:defRPr sz="1100"/>
      </a:pPr>
      <a:endParaRPr lang="pt-BR"/>
    </a:p>
  </c:txPr>
  <c:externalData r:id="rId2"/>
</c:chartSpace>
</file>

<file path=ppt/charts/chart9.xml><?xml version="1.0" encoding="utf-8"?>
<c:chartSpace xmlns:c="http://schemas.openxmlformats.org/drawingml/2006/chart" xmlns:a="http://schemas.openxmlformats.org/drawingml/2006/main" xmlns:r="http://schemas.openxmlformats.org/officeDocument/2006/relationships">
  <c:lang val="pt-BR"/>
  <c:chart>
    <c:plotArea>
      <c:layout>
        <c:manualLayout>
          <c:layoutTarget val="inner"/>
          <c:xMode val="edge"/>
          <c:yMode val="edge"/>
          <c:x val="2.4439915683166155E-2"/>
          <c:y val="1.7464072312260506E-2"/>
          <c:w val="0.95112016863366877"/>
          <c:h val="0.95197380114128405"/>
        </c:manualLayout>
      </c:layout>
      <c:scatterChart>
        <c:scatterStyle val="lineMarker"/>
        <c:ser>
          <c:idx val="2"/>
          <c:order val="0"/>
          <c:tx>
            <c:strRef>
              <c:f>Calculations!$I$3</c:f>
              <c:strCache>
                <c:ptCount val="1"/>
                <c:pt idx="0">
                  <c:v>VersionOne</c:v>
                </c:pt>
              </c:strCache>
            </c:strRef>
          </c:tx>
          <c:spPr>
            <a:ln w="28575">
              <a:noFill/>
            </a:ln>
          </c:spPr>
          <c:marker>
            <c:symbol val="circle"/>
            <c:size val="7"/>
            <c:spPr>
              <a:solidFill>
                <a:srgbClr val="C00000"/>
              </a:solidFill>
              <a:ln>
                <a:solidFill>
                  <a:srgbClr val="C00000"/>
                </a:solidFill>
              </a:ln>
            </c:spPr>
          </c:marker>
          <c:xVal>
            <c:numRef>
              <c:f>Calculations!$I$18</c:f>
              <c:numCache>
                <c:formatCode>General</c:formatCode>
                <c:ptCount val="1"/>
                <c:pt idx="0">
                  <c:v>14</c:v>
                </c:pt>
              </c:numCache>
            </c:numRef>
          </c:xVal>
          <c:yVal>
            <c:numRef>
              <c:f>Calculations!$I$10</c:f>
              <c:numCache>
                <c:formatCode>General</c:formatCode>
                <c:ptCount val="1"/>
                <c:pt idx="0">
                  <c:v>13</c:v>
                </c:pt>
              </c:numCache>
            </c:numRef>
          </c:yVal>
        </c:ser>
        <c:ser>
          <c:idx val="19"/>
          <c:order val="1"/>
          <c:tx>
            <c:strRef>
              <c:f>Calculations!$AG$3</c:f>
              <c:strCache>
                <c:ptCount val="1"/>
                <c:pt idx="0">
                  <c:v>0</c:v>
                </c:pt>
              </c:strCache>
            </c:strRef>
          </c:tx>
          <c:spPr>
            <a:ln w="28575">
              <a:noFill/>
            </a:ln>
          </c:spPr>
          <c:marker>
            <c:symbol val="circle"/>
            <c:size val="7"/>
            <c:spPr>
              <a:solidFill>
                <a:srgbClr val="C00000"/>
              </a:solidFill>
              <a:ln>
                <a:solidFill>
                  <a:srgbClr val="C00000"/>
                </a:solidFill>
              </a:ln>
            </c:spPr>
          </c:marker>
          <c:dLbls>
            <c:spPr>
              <a:noFill/>
              <a:ln>
                <a:noFill/>
              </a:ln>
              <a:effectLst/>
            </c:spPr>
            <c:txPr>
              <a:bodyPr/>
              <a:lstStyle/>
              <a:p>
                <a:pPr algn="ctr">
                  <a:defRPr lang="en-US" sz="1100" b="1" i="0" u="none" strike="noStrike" kern="1200" baseline="0">
                    <a:solidFill>
                      <a:sysClr val="windowText" lastClr="000000"/>
                    </a:solidFill>
                    <a:latin typeface="+mn-lt"/>
                    <a:ea typeface="+mn-ea"/>
                    <a:cs typeface="+mn-cs"/>
                  </a:defRPr>
                </a:pPr>
                <a:endParaRPr lang="pt-BR"/>
              </a:p>
            </c:txPr>
            <c:showSerName val="1"/>
            <c:extLst>
              <c:ext xmlns:c15="http://schemas.microsoft.com/office/drawing/2012/chart" uri="{CE6537A1-D6FC-4f65-9D91-7224C49458BB}">
                <c15:showLeaderLines val="0"/>
              </c:ext>
            </c:extLst>
          </c:dLbls>
          <c:xVal>
            <c:numRef>
              <c:f>Calculations!$AG$18</c:f>
              <c:numCache>
                <c:formatCode>General</c:formatCode>
                <c:ptCount val="1"/>
                <c:pt idx="0">
                  <c:v>-5</c:v>
                </c:pt>
              </c:numCache>
            </c:numRef>
          </c:xVal>
          <c:yVal>
            <c:numRef>
              <c:f>Calculations!$AG$10</c:f>
              <c:numCache>
                <c:formatCode>General</c:formatCode>
                <c:ptCount val="1"/>
                <c:pt idx="0">
                  <c:v>-5</c:v>
                </c:pt>
              </c:numCache>
            </c:numRef>
          </c:yVal>
        </c:ser>
        <c:dLbls/>
        <c:axId val="173988480"/>
        <c:axId val="173216128"/>
      </c:scatterChart>
      <c:valAx>
        <c:axId val="173988480"/>
        <c:scaling>
          <c:orientation val="minMax"/>
          <c:max val="22"/>
          <c:min val="-1"/>
        </c:scaling>
        <c:delete val="1"/>
        <c:axPos val="b"/>
        <c:numFmt formatCode="General" sourceLinked="1"/>
        <c:tickLblPos val="none"/>
        <c:crossAx val="173216128"/>
        <c:crosses val="autoZero"/>
        <c:crossBetween val="midCat"/>
        <c:majorUnit val="1"/>
      </c:valAx>
      <c:valAx>
        <c:axId val="173216128"/>
        <c:scaling>
          <c:orientation val="minMax"/>
          <c:max val="22"/>
          <c:min val="-1"/>
        </c:scaling>
        <c:delete val="1"/>
        <c:axPos val="l"/>
        <c:numFmt formatCode="General" sourceLinked="1"/>
        <c:tickLblPos val="none"/>
        <c:crossAx val="173988480"/>
        <c:crosses val="autoZero"/>
        <c:crossBetween val="midCat"/>
        <c:majorUnit val="1"/>
      </c:valAx>
      <c:spPr>
        <a:blipFill>
          <a:blip xmlns:r="http://schemas.openxmlformats.org/officeDocument/2006/relationships" r:embed="rId1"/>
          <a:stretch>
            <a:fillRect/>
          </a:stretch>
        </a:blipFill>
        <a:ln w="25400">
          <a:noFill/>
        </a:ln>
      </c:spPr>
    </c:plotArea>
    <c:plotVisOnly val="1"/>
    <c:dispBlanksAs val="gap"/>
  </c:chart>
  <c:spPr>
    <a:noFill/>
  </c:spPr>
  <c:txPr>
    <a:bodyPr/>
    <a:lstStyle/>
    <a:p>
      <a:pPr>
        <a:defRPr sz="1100"/>
      </a:pPr>
      <a:endParaRPr lang="pt-BR"/>
    </a:p>
  </c:txPr>
  <c:externalData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9.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CA" dirty="0"/>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110B9C36-03F4-41DF-9FFD-B4483F722394}" type="datetimeFigureOut">
              <a:rPr lang="en-CA" smtClean="0"/>
              <a:pPr/>
              <a:t>2016-08-07</a:t>
            </a:fld>
            <a:endParaRPr lang="en-CA" dirty="0"/>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CA" dirty="0"/>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2426C72D-894C-4E56-B9CB-84AA6ABBA4F8}" type="slidenum">
              <a:rPr lang="en-CA" smtClean="0"/>
              <a:pPr/>
              <a:t>‹nº›</a:t>
            </a:fld>
            <a:endParaRPr lang="en-CA" dirty="0"/>
          </a:p>
        </p:txBody>
      </p:sp>
    </p:spTree>
    <p:extLst>
      <p:ext uri="{BB962C8B-B14F-4D97-AF65-F5344CB8AC3E}">
        <p14:creationId xmlns:p14="http://schemas.microsoft.com/office/powerpoint/2010/main" xmlns="" val="11211206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8193"/>
          <p:cNvSpPr>
            <a:spLocks noGrp="1" noChangeArrowheads="1"/>
          </p:cNvSpPr>
          <p:nvPr>
            <p:ph type="hdr" sz="quarter"/>
          </p:nvPr>
        </p:nvSpPr>
        <p:spPr bwMode="auto">
          <a:xfrm>
            <a:off x="0" y="0"/>
            <a:ext cx="3011699" cy="461804"/>
          </a:xfrm>
          <a:prstGeom prst="rect">
            <a:avLst/>
          </a:prstGeom>
          <a:noFill/>
          <a:ln w="9525">
            <a:noFill/>
            <a:miter lim="800000"/>
            <a:headEnd/>
            <a:tailEnd/>
          </a:ln>
        </p:spPr>
        <p:txBody>
          <a:bodyPr vert="horz" wrap="square" lIns="92492" tIns="46246" rIns="92492" bIns="46246" numCol="1" anchor="t" anchorCtr="0" compatLnSpc="1">
            <a:prstTxWarp prst="textNoShape">
              <a:avLst/>
            </a:prstTxWarp>
          </a:bodyPr>
          <a:lstStyle>
            <a:lvl1pPr algn="l">
              <a:defRPr sz="1200"/>
            </a:lvl1pPr>
          </a:lstStyle>
          <a:p>
            <a:pPr>
              <a:defRPr/>
            </a:pPr>
            <a:endParaRPr lang="en-US" dirty="0"/>
          </a:p>
        </p:txBody>
      </p:sp>
      <p:sp>
        <p:nvSpPr>
          <p:cNvPr id="7171" name="Rectangle 8194"/>
          <p:cNvSpPr>
            <a:spLocks noGrp="1" noChangeArrowheads="1"/>
          </p:cNvSpPr>
          <p:nvPr>
            <p:ph type="dt" idx="1"/>
          </p:nvPr>
        </p:nvSpPr>
        <p:spPr bwMode="auto">
          <a:xfrm>
            <a:off x="3936768" y="0"/>
            <a:ext cx="3011699" cy="461804"/>
          </a:xfrm>
          <a:prstGeom prst="rect">
            <a:avLst/>
          </a:prstGeom>
          <a:noFill/>
          <a:ln w="9525">
            <a:noFill/>
            <a:miter lim="800000"/>
            <a:headEnd/>
            <a:tailEnd/>
          </a:ln>
        </p:spPr>
        <p:txBody>
          <a:bodyPr vert="horz" wrap="square" lIns="92492" tIns="46246" rIns="92492" bIns="46246" numCol="1" anchor="t" anchorCtr="0" compatLnSpc="1">
            <a:prstTxWarp prst="textNoShape">
              <a:avLst/>
            </a:prstTxWarp>
          </a:bodyPr>
          <a:lstStyle>
            <a:lvl1pPr algn="r">
              <a:defRPr sz="1200"/>
            </a:lvl1pPr>
          </a:lstStyle>
          <a:p>
            <a:pPr>
              <a:defRPr/>
            </a:pPr>
            <a:endParaRPr lang="en-US" dirty="0"/>
          </a:p>
        </p:txBody>
      </p:sp>
      <p:sp>
        <p:nvSpPr>
          <p:cNvPr id="8196" name="Slide Image Placeholder 8195"/>
          <p:cNvSpPr>
            <a:spLocks noGrp="1" noRot="1" noChangeAspect="1" noChangeArrowheads="1" noTextEdit="1"/>
          </p:cNvSpPr>
          <p:nvPr>
            <p:ph type="sldImg" idx="2"/>
          </p:nvPr>
        </p:nvSpPr>
        <p:spPr bwMode="auto">
          <a:xfrm>
            <a:off x="1165225" y="692150"/>
            <a:ext cx="4619625" cy="3463925"/>
          </a:xfrm>
          <a:prstGeom prst="rect">
            <a:avLst/>
          </a:prstGeom>
          <a:noFill/>
          <a:ln w="9525" algn="ctr">
            <a:solidFill>
              <a:srgbClr val="000000"/>
            </a:solidFill>
            <a:miter lim="800000"/>
            <a:headEnd/>
            <a:tailEnd/>
          </a:ln>
        </p:spPr>
      </p:sp>
      <p:sp>
        <p:nvSpPr>
          <p:cNvPr id="15365" name="Notes Placeholder 15364"/>
          <p:cNvSpPr>
            <a:spLocks noGrp="1" noChangeArrowheads="1"/>
          </p:cNvSpPr>
          <p:nvPr>
            <p:ph type="body" sz="quarter" idx="3"/>
          </p:nvPr>
        </p:nvSpPr>
        <p:spPr bwMode="auto">
          <a:xfrm>
            <a:off x="695008" y="4387136"/>
            <a:ext cx="5560060" cy="4156234"/>
          </a:xfrm>
          <a:prstGeom prst="rect">
            <a:avLst/>
          </a:prstGeom>
          <a:noFill/>
          <a:ln w="9525" cap="flat" cmpd="sng" algn="ctr">
            <a:noFill/>
            <a:prstDash val="solid"/>
            <a:miter lim="800000"/>
            <a:headEnd type="none" w="med" len="med"/>
            <a:tailEnd type="none" w="med" len="med"/>
          </a:ln>
          <a:effectLst/>
        </p:spPr>
        <p:txBody>
          <a:bodyPr vert="horz" wrap="square" lIns="92492" tIns="46246" rIns="92492" bIns="4624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7" name="Slide Number Placeholder 15366"/>
          <p:cNvSpPr>
            <a:spLocks noGrp="1" noChangeArrowheads="1"/>
          </p:cNvSpPr>
          <p:nvPr>
            <p:ph type="sldNum" sz="quarter" idx="5"/>
          </p:nvPr>
        </p:nvSpPr>
        <p:spPr bwMode="auto">
          <a:xfrm>
            <a:off x="3936768" y="8772668"/>
            <a:ext cx="3011699" cy="461804"/>
          </a:xfrm>
          <a:prstGeom prst="rect">
            <a:avLst/>
          </a:prstGeom>
          <a:noFill/>
          <a:ln w="9525" cap="flat" cmpd="sng" algn="ctr">
            <a:noFill/>
            <a:prstDash val="solid"/>
            <a:miter lim="800000"/>
            <a:headEnd type="none" w="med" len="med"/>
            <a:tailEnd type="none" w="med" len="med"/>
          </a:ln>
          <a:effectLst/>
        </p:spPr>
        <p:txBody>
          <a:bodyPr vert="horz" wrap="square" lIns="92492" tIns="46246" rIns="92492" bIns="46246" numCol="1" anchor="b" anchorCtr="0" compatLnSpc="1">
            <a:prstTxWarp prst="textNoShape">
              <a:avLst/>
            </a:prstTxWarp>
          </a:bodyPr>
          <a:lstStyle>
            <a:lvl1pPr algn="r">
              <a:defRPr sz="1200"/>
            </a:lvl1pPr>
          </a:lstStyle>
          <a:p>
            <a:pPr>
              <a:defRPr/>
            </a:pPr>
            <a:fld id="{44C65BAA-4C92-45F9-B685-78236DC3BAD1}" type="slidenum">
              <a:rPr lang="en-US"/>
              <a:pPr>
                <a:defRPr/>
              </a:pPr>
              <a:t>‹nº›</a:t>
            </a:fld>
            <a:endParaRPr lang="en-US" dirty="0"/>
          </a:p>
        </p:txBody>
      </p:sp>
      <p:sp>
        <p:nvSpPr>
          <p:cNvPr id="2" name="Footer Placeholder 1"/>
          <p:cNvSpPr>
            <a:spLocks noGrp="1"/>
          </p:cNvSpPr>
          <p:nvPr>
            <p:ph type="ftr" sz="quarter" idx="4"/>
          </p:nvPr>
        </p:nvSpPr>
        <p:spPr>
          <a:xfrm>
            <a:off x="0" y="8772525"/>
            <a:ext cx="3011488" cy="463550"/>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xmlns="" val="37867235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1</a:t>
            </a:fld>
            <a:endParaRPr lang="en-US" dirty="0">
              <a:solidFill>
                <a:srgbClr val="000000"/>
              </a:solidFill>
            </a:endParaRPr>
          </a:p>
        </p:txBody>
      </p:sp>
    </p:spTree>
    <p:extLst>
      <p:ext uri="{BB962C8B-B14F-4D97-AF65-F5344CB8AC3E}">
        <p14:creationId xmlns:p14="http://schemas.microsoft.com/office/powerpoint/2010/main" xmlns="" val="3511376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13</a:t>
            </a:fld>
            <a:endParaRPr lang="en-US" dirty="0">
              <a:solidFill>
                <a:srgbClr val="000000"/>
              </a:solidFill>
            </a:endParaRPr>
          </a:p>
        </p:txBody>
      </p:sp>
    </p:spTree>
    <p:extLst>
      <p:ext uri="{BB962C8B-B14F-4D97-AF65-F5344CB8AC3E}">
        <p14:creationId xmlns:p14="http://schemas.microsoft.com/office/powerpoint/2010/main" xmlns="" val="2977234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14</a:t>
            </a:fld>
            <a:endParaRPr lang="en-US" dirty="0">
              <a:solidFill>
                <a:srgbClr val="000000"/>
              </a:solidFill>
            </a:endParaRPr>
          </a:p>
        </p:txBody>
      </p:sp>
    </p:spTree>
    <p:extLst>
      <p:ext uri="{BB962C8B-B14F-4D97-AF65-F5344CB8AC3E}">
        <p14:creationId xmlns:p14="http://schemas.microsoft.com/office/powerpoint/2010/main" xmlns="" val="2138874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15</a:t>
            </a:fld>
            <a:endParaRPr lang="en-US" dirty="0">
              <a:solidFill>
                <a:srgbClr val="000000"/>
              </a:solidFill>
            </a:endParaRPr>
          </a:p>
        </p:txBody>
      </p:sp>
    </p:spTree>
    <p:extLst>
      <p:ext uri="{BB962C8B-B14F-4D97-AF65-F5344CB8AC3E}">
        <p14:creationId xmlns:p14="http://schemas.microsoft.com/office/powerpoint/2010/main" xmlns="" val="2293723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16</a:t>
            </a:fld>
            <a:endParaRPr lang="en-US" dirty="0">
              <a:solidFill>
                <a:srgbClr val="000000"/>
              </a:solidFill>
            </a:endParaRPr>
          </a:p>
        </p:txBody>
      </p:sp>
    </p:spTree>
    <p:extLst>
      <p:ext uri="{BB962C8B-B14F-4D97-AF65-F5344CB8AC3E}">
        <p14:creationId xmlns:p14="http://schemas.microsoft.com/office/powerpoint/2010/main" xmlns="" val="901650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17</a:t>
            </a:fld>
            <a:endParaRPr lang="en-US" dirty="0">
              <a:solidFill>
                <a:srgbClr val="000000"/>
              </a:solidFill>
            </a:endParaRPr>
          </a:p>
        </p:txBody>
      </p:sp>
    </p:spTree>
    <p:extLst>
      <p:ext uri="{BB962C8B-B14F-4D97-AF65-F5344CB8AC3E}">
        <p14:creationId xmlns:p14="http://schemas.microsoft.com/office/powerpoint/2010/main" xmlns="" val="2483829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18</a:t>
            </a:fld>
            <a:endParaRPr lang="en-US" dirty="0">
              <a:solidFill>
                <a:srgbClr val="000000"/>
              </a:solidFill>
            </a:endParaRPr>
          </a:p>
        </p:txBody>
      </p:sp>
    </p:spTree>
    <p:extLst>
      <p:ext uri="{BB962C8B-B14F-4D97-AF65-F5344CB8AC3E}">
        <p14:creationId xmlns:p14="http://schemas.microsoft.com/office/powerpoint/2010/main" xmlns="" val="3541636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19</a:t>
            </a:fld>
            <a:endParaRPr lang="en-US" dirty="0">
              <a:solidFill>
                <a:srgbClr val="000000"/>
              </a:solidFill>
            </a:endParaRPr>
          </a:p>
        </p:txBody>
      </p:sp>
    </p:spTree>
    <p:extLst>
      <p:ext uri="{BB962C8B-B14F-4D97-AF65-F5344CB8AC3E}">
        <p14:creationId xmlns:p14="http://schemas.microsoft.com/office/powerpoint/2010/main" xmlns="" val="673639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pPr>
                <a:defRPr/>
              </a:pPr>
              <a:t>21</a:t>
            </a:fld>
            <a:endParaRPr lang="en-US" dirty="0"/>
          </a:p>
        </p:txBody>
      </p:sp>
    </p:spTree>
    <p:extLst>
      <p:ext uri="{BB962C8B-B14F-4D97-AF65-F5344CB8AC3E}">
        <p14:creationId xmlns:p14="http://schemas.microsoft.com/office/powerpoint/2010/main" xmlns="" val="2382932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pPr>
                <a:defRPr/>
              </a:pPr>
              <a:t>22</a:t>
            </a:fld>
            <a:endParaRPr lang="en-US" dirty="0"/>
          </a:p>
        </p:txBody>
      </p:sp>
    </p:spTree>
    <p:extLst>
      <p:ext uri="{BB962C8B-B14F-4D97-AF65-F5344CB8AC3E}">
        <p14:creationId xmlns:p14="http://schemas.microsoft.com/office/powerpoint/2010/main" xmlns="" val="2495942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pPr>
                <a:defRPr/>
              </a:pPr>
              <a:t>23</a:t>
            </a:fld>
            <a:endParaRPr lang="en-US" dirty="0"/>
          </a:p>
        </p:txBody>
      </p:sp>
    </p:spTree>
    <p:extLst>
      <p:ext uri="{BB962C8B-B14F-4D97-AF65-F5344CB8AC3E}">
        <p14:creationId xmlns:p14="http://schemas.microsoft.com/office/powerpoint/2010/main" xmlns="" val="114685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xmlns="" val="3722807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25</a:t>
            </a:fld>
            <a:endParaRPr lang="en-US" dirty="0">
              <a:solidFill>
                <a:srgbClr val="000000"/>
              </a:solidFill>
            </a:endParaRPr>
          </a:p>
        </p:txBody>
      </p:sp>
    </p:spTree>
    <p:extLst>
      <p:ext uri="{BB962C8B-B14F-4D97-AF65-F5344CB8AC3E}">
        <p14:creationId xmlns:p14="http://schemas.microsoft.com/office/powerpoint/2010/main" xmlns="" val="566898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26</a:t>
            </a:fld>
            <a:endParaRPr lang="en-US" dirty="0">
              <a:solidFill>
                <a:srgbClr val="000000"/>
              </a:solidFill>
            </a:endParaRPr>
          </a:p>
        </p:txBody>
      </p:sp>
    </p:spTree>
    <p:extLst>
      <p:ext uri="{BB962C8B-B14F-4D97-AF65-F5344CB8AC3E}">
        <p14:creationId xmlns:p14="http://schemas.microsoft.com/office/powerpoint/2010/main" xmlns="" val="2091000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27</a:t>
            </a:fld>
            <a:endParaRPr lang="en-US" dirty="0">
              <a:solidFill>
                <a:srgbClr val="000000"/>
              </a:solidFill>
            </a:endParaRPr>
          </a:p>
        </p:txBody>
      </p:sp>
    </p:spTree>
    <p:extLst>
      <p:ext uri="{BB962C8B-B14F-4D97-AF65-F5344CB8AC3E}">
        <p14:creationId xmlns:p14="http://schemas.microsoft.com/office/powerpoint/2010/main" xmlns="" val="238022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28</a:t>
            </a:fld>
            <a:endParaRPr lang="en-US" dirty="0">
              <a:solidFill>
                <a:srgbClr val="000000"/>
              </a:solidFill>
            </a:endParaRPr>
          </a:p>
        </p:txBody>
      </p:sp>
    </p:spTree>
    <p:extLst>
      <p:ext uri="{BB962C8B-B14F-4D97-AF65-F5344CB8AC3E}">
        <p14:creationId xmlns:p14="http://schemas.microsoft.com/office/powerpoint/2010/main" xmlns="" val="3698558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29</a:t>
            </a:fld>
            <a:endParaRPr lang="en-US" dirty="0">
              <a:solidFill>
                <a:srgbClr val="000000"/>
              </a:solidFill>
            </a:endParaRPr>
          </a:p>
        </p:txBody>
      </p:sp>
    </p:spTree>
    <p:extLst>
      <p:ext uri="{BB962C8B-B14F-4D97-AF65-F5344CB8AC3E}">
        <p14:creationId xmlns:p14="http://schemas.microsoft.com/office/powerpoint/2010/main" xmlns="" val="2411293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30</a:t>
            </a:fld>
            <a:endParaRPr lang="en-US" dirty="0">
              <a:solidFill>
                <a:srgbClr val="000000"/>
              </a:solidFill>
            </a:endParaRPr>
          </a:p>
        </p:txBody>
      </p:sp>
    </p:spTree>
    <p:extLst>
      <p:ext uri="{BB962C8B-B14F-4D97-AF65-F5344CB8AC3E}">
        <p14:creationId xmlns:p14="http://schemas.microsoft.com/office/powerpoint/2010/main" xmlns="" val="4049627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31</a:t>
            </a:fld>
            <a:endParaRPr lang="en-US" dirty="0">
              <a:solidFill>
                <a:srgbClr val="000000"/>
              </a:solidFill>
            </a:endParaRPr>
          </a:p>
        </p:txBody>
      </p:sp>
    </p:spTree>
    <p:extLst>
      <p:ext uri="{BB962C8B-B14F-4D97-AF65-F5344CB8AC3E}">
        <p14:creationId xmlns:p14="http://schemas.microsoft.com/office/powerpoint/2010/main" xmlns="" val="1617866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32</a:t>
            </a:fld>
            <a:endParaRPr lang="en-US" dirty="0">
              <a:solidFill>
                <a:srgbClr val="000000"/>
              </a:solidFill>
            </a:endParaRPr>
          </a:p>
        </p:txBody>
      </p:sp>
    </p:spTree>
    <p:extLst>
      <p:ext uri="{BB962C8B-B14F-4D97-AF65-F5344CB8AC3E}">
        <p14:creationId xmlns:p14="http://schemas.microsoft.com/office/powerpoint/2010/main" xmlns="" val="1231514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33</a:t>
            </a:fld>
            <a:endParaRPr lang="en-US" dirty="0">
              <a:solidFill>
                <a:srgbClr val="000000"/>
              </a:solidFill>
            </a:endParaRPr>
          </a:p>
        </p:txBody>
      </p:sp>
    </p:spTree>
    <p:extLst>
      <p:ext uri="{BB962C8B-B14F-4D97-AF65-F5344CB8AC3E}">
        <p14:creationId xmlns:p14="http://schemas.microsoft.com/office/powerpoint/2010/main" xmlns="" val="2486236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34</a:t>
            </a:fld>
            <a:endParaRPr lang="en-US" dirty="0">
              <a:solidFill>
                <a:srgbClr val="000000"/>
              </a:solidFill>
            </a:endParaRPr>
          </a:p>
        </p:txBody>
      </p:sp>
    </p:spTree>
    <p:extLst>
      <p:ext uri="{BB962C8B-B14F-4D97-AF65-F5344CB8AC3E}">
        <p14:creationId xmlns:p14="http://schemas.microsoft.com/office/powerpoint/2010/main" xmlns="" val="1321039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xmlns="" val="21471103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35</a:t>
            </a:fld>
            <a:endParaRPr lang="en-US" dirty="0">
              <a:solidFill>
                <a:srgbClr val="000000"/>
              </a:solidFill>
            </a:endParaRPr>
          </a:p>
        </p:txBody>
      </p:sp>
    </p:spTree>
    <p:extLst>
      <p:ext uri="{BB962C8B-B14F-4D97-AF65-F5344CB8AC3E}">
        <p14:creationId xmlns:p14="http://schemas.microsoft.com/office/powerpoint/2010/main" xmlns="" val="20166065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36</a:t>
            </a:fld>
            <a:endParaRPr lang="en-US" dirty="0">
              <a:solidFill>
                <a:srgbClr val="000000"/>
              </a:solidFill>
            </a:endParaRPr>
          </a:p>
        </p:txBody>
      </p:sp>
    </p:spTree>
    <p:extLst>
      <p:ext uri="{BB962C8B-B14F-4D97-AF65-F5344CB8AC3E}">
        <p14:creationId xmlns:p14="http://schemas.microsoft.com/office/powerpoint/2010/main" xmlns="" val="14083957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37</a:t>
            </a:fld>
            <a:endParaRPr lang="en-US" dirty="0">
              <a:solidFill>
                <a:srgbClr val="000000"/>
              </a:solidFill>
            </a:endParaRPr>
          </a:p>
        </p:txBody>
      </p:sp>
    </p:spTree>
    <p:extLst>
      <p:ext uri="{BB962C8B-B14F-4D97-AF65-F5344CB8AC3E}">
        <p14:creationId xmlns:p14="http://schemas.microsoft.com/office/powerpoint/2010/main" xmlns="" val="42623369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38</a:t>
            </a:fld>
            <a:endParaRPr lang="en-US" dirty="0">
              <a:solidFill>
                <a:srgbClr val="000000"/>
              </a:solidFill>
            </a:endParaRPr>
          </a:p>
        </p:txBody>
      </p:sp>
    </p:spTree>
    <p:extLst>
      <p:ext uri="{BB962C8B-B14F-4D97-AF65-F5344CB8AC3E}">
        <p14:creationId xmlns:p14="http://schemas.microsoft.com/office/powerpoint/2010/main" xmlns="" val="37608885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39</a:t>
            </a:fld>
            <a:endParaRPr lang="en-US" dirty="0">
              <a:solidFill>
                <a:srgbClr val="000000"/>
              </a:solidFill>
            </a:endParaRPr>
          </a:p>
        </p:txBody>
      </p:sp>
    </p:spTree>
    <p:extLst>
      <p:ext uri="{BB962C8B-B14F-4D97-AF65-F5344CB8AC3E}">
        <p14:creationId xmlns:p14="http://schemas.microsoft.com/office/powerpoint/2010/main" xmlns="" val="19995694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40</a:t>
            </a:fld>
            <a:endParaRPr lang="en-US" dirty="0">
              <a:solidFill>
                <a:srgbClr val="000000"/>
              </a:solidFill>
            </a:endParaRPr>
          </a:p>
        </p:txBody>
      </p:sp>
    </p:spTree>
    <p:extLst>
      <p:ext uri="{BB962C8B-B14F-4D97-AF65-F5344CB8AC3E}">
        <p14:creationId xmlns:p14="http://schemas.microsoft.com/office/powerpoint/2010/main" xmlns="" val="26120147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41</a:t>
            </a:fld>
            <a:endParaRPr lang="en-US" dirty="0">
              <a:solidFill>
                <a:srgbClr val="000000"/>
              </a:solidFill>
            </a:endParaRPr>
          </a:p>
        </p:txBody>
      </p:sp>
    </p:spTree>
    <p:extLst>
      <p:ext uri="{BB962C8B-B14F-4D97-AF65-F5344CB8AC3E}">
        <p14:creationId xmlns:p14="http://schemas.microsoft.com/office/powerpoint/2010/main" xmlns="" val="8270496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42</a:t>
            </a:fld>
            <a:endParaRPr lang="en-US" dirty="0">
              <a:solidFill>
                <a:srgbClr val="000000"/>
              </a:solidFill>
            </a:endParaRPr>
          </a:p>
        </p:txBody>
      </p:sp>
    </p:spTree>
    <p:extLst>
      <p:ext uri="{BB962C8B-B14F-4D97-AF65-F5344CB8AC3E}">
        <p14:creationId xmlns:p14="http://schemas.microsoft.com/office/powerpoint/2010/main" xmlns="" val="982822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43</a:t>
            </a:fld>
            <a:endParaRPr lang="en-US" dirty="0">
              <a:solidFill>
                <a:srgbClr val="000000"/>
              </a:solidFill>
            </a:endParaRPr>
          </a:p>
        </p:txBody>
      </p:sp>
    </p:spTree>
    <p:extLst>
      <p:ext uri="{BB962C8B-B14F-4D97-AF65-F5344CB8AC3E}">
        <p14:creationId xmlns:p14="http://schemas.microsoft.com/office/powerpoint/2010/main" xmlns="" val="7289036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44</a:t>
            </a:fld>
            <a:endParaRPr lang="en-US" dirty="0">
              <a:solidFill>
                <a:srgbClr val="000000"/>
              </a:solidFill>
            </a:endParaRPr>
          </a:p>
        </p:txBody>
      </p:sp>
    </p:spTree>
    <p:extLst>
      <p:ext uri="{BB962C8B-B14F-4D97-AF65-F5344CB8AC3E}">
        <p14:creationId xmlns:p14="http://schemas.microsoft.com/office/powerpoint/2010/main" xmlns="" val="1327719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7</a:t>
            </a:fld>
            <a:endParaRPr lang="en-US" dirty="0">
              <a:solidFill>
                <a:srgbClr val="000000"/>
              </a:solidFill>
            </a:endParaRPr>
          </a:p>
        </p:txBody>
      </p:sp>
    </p:spTree>
    <p:extLst>
      <p:ext uri="{BB962C8B-B14F-4D97-AF65-F5344CB8AC3E}">
        <p14:creationId xmlns:p14="http://schemas.microsoft.com/office/powerpoint/2010/main" xmlns="" val="12219742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45</a:t>
            </a:fld>
            <a:endParaRPr lang="en-US" dirty="0">
              <a:solidFill>
                <a:srgbClr val="000000"/>
              </a:solidFill>
            </a:endParaRPr>
          </a:p>
        </p:txBody>
      </p:sp>
    </p:spTree>
    <p:extLst>
      <p:ext uri="{BB962C8B-B14F-4D97-AF65-F5344CB8AC3E}">
        <p14:creationId xmlns:p14="http://schemas.microsoft.com/office/powerpoint/2010/main" xmlns="" val="9564690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46</a:t>
            </a:fld>
            <a:endParaRPr lang="en-US" dirty="0">
              <a:solidFill>
                <a:srgbClr val="000000"/>
              </a:solidFill>
            </a:endParaRPr>
          </a:p>
        </p:txBody>
      </p:sp>
    </p:spTree>
    <p:extLst>
      <p:ext uri="{BB962C8B-B14F-4D97-AF65-F5344CB8AC3E}">
        <p14:creationId xmlns:p14="http://schemas.microsoft.com/office/powerpoint/2010/main" xmlns="" val="20587824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47</a:t>
            </a:fld>
            <a:endParaRPr lang="en-US" dirty="0">
              <a:solidFill>
                <a:srgbClr val="000000"/>
              </a:solidFill>
            </a:endParaRPr>
          </a:p>
        </p:txBody>
      </p:sp>
    </p:spTree>
    <p:extLst>
      <p:ext uri="{BB962C8B-B14F-4D97-AF65-F5344CB8AC3E}">
        <p14:creationId xmlns:p14="http://schemas.microsoft.com/office/powerpoint/2010/main" xmlns="" val="20274804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48</a:t>
            </a:fld>
            <a:endParaRPr lang="en-US" dirty="0">
              <a:solidFill>
                <a:srgbClr val="000000"/>
              </a:solidFill>
            </a:endParaRPr>
          </a:p>
        </p:txBody>
      </p:sp>
    </p:spTree>
    <p:extLst>
      <p:ext uri="{BB962C8B-B14F-4D97-AF65-F5344CB8AC3E}">
        <p14:creationId xmlns:p14="http://schemas.microsoft.com/office/powerpoint/2010/main" xmlns="" val="31660207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49</a:t>
            </a:fld>
            <a:endParaRPr lang="en-US" dirty="0">
              <a:solidFill>
                <a:srgbClr val="000000"/>
              </a:solidFill>
            </a:endParaRPr>
          </a:p>
        </p:txBody>
      </p:sp>
    </p:spTree>
    <p:extLst>
      <p:ext uri="{BB962C8B-B14F-4D97-AF65-F5344CB8AC3E}">
        <p14:creationId xmlns:p14="http://schemas.microsoft.com/office/powerpoint/2010/main" xmlns="" val="2493974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50</a:t>
            </a:fld>
            <a:endParaRPr lang="en-US" dirty="0">
              <a:solidFill>
                <a:srgbClr val="000000"/>
              </a:solidFill>
            </a:endParaRPr>
          </a:p>
        </p:txBody>
      </p:sp>
    </p:spTree>
    <p:extLst>
      <p:ext uri="{BB962C8B-B14F-4D97-AF65-F5344CB8AC3E}">
        <p14:creationId xmlns:p14="http://schemas.microsoft.com/office/powerpoint/2010/main" xmlns="" val="7626198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51</a:t>
            </a:fld>
            <a:endParaRPr lang="en-US" dirty="0">
              <a:solidFill>
                <a:srgbClr val="000000"/>
              </a:solidFill>
            </a:endParaRPr>
          </a:p>
        </p:txBody>
      </p:sp>
    </p:spTree>
    <p:extLst>
      <p:ext uri="{BB962C8B-B14F-4D97-AF65-F5344CB8AC3E}">
        <p14:creationId xmlns:p14="http://schemas.microsoft.com/office/powerpoint/2010/main" xmlns="" val="8972752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52</a:t>
            </a:fld>
            <a:endParaRPr lang="en-US" dirty="0">
              <a:solidFill>
                <a:srgbClr val="000000"/>
              </a:solidFill>
            </a:endParaRPr>
          </a:p>
        </p:txBody>
      </p:sp>
    </p:spTree>
    <p:extLst>
      <p:ext uri="{BB962C8B-B14F-4D97-AF65-F5344CB8AC3E}">
        <p14:creationId xmlns:p14="http://schemas.microsoft.com/office/powerpoint/2010/main" xmlns="" val="14738781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54</a:t>
            </a:fld>
            <a:endParaRPr lang="en-US" dirty="0">
              <a:solidFill>
                <a:srgbClr val="000000"/>
              </a:solidFill>
            </a:endParaRPr>
          </a:p>
        </p:txBody>
      </p:sp>
    </p:spTree>
    <p:extLst>
      <p:ext uri="{BB962C8B-B14F-4D97-AF65-F5344CB8AC3E}">
        <p14:creationId xmlns:p14="http://schemas.microsoft.com/office/powerpoint/2010/main" xmlns="" val="40339907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pPr>
                <a:defRPr/>
              </a:pPr>
              <a:t>55</a:t>
            </a:fld>
            <a:endParaRPr lang="en-US" dirty="0"/>
          </a:p>
        </p:txBody>
      </p:sp>
    </p:spTree>
    <p:extLst>
      <p:ext uri="{BB962C8B-B14F-4D97-AF65-F5344CB8AC3E}">
        <p14:creationId xmlns:p14="http://schemas.microsoft.com/office/powerpoint/2010/main" xmlns="" val="3908909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8</a:t>
            </a:fld>
            <a:endParaRPr lang="en-US" dirty="0">
              <a:solidFill>
                <a:srgbClr val="000000"/>
              </a:solidFill>
            </a:endParaRPr>
          </a:p>
        </p:txBody>
      </p:sp>
    </p:spTree>
    <p:extLst>
      <p:ext uri="{BB962C8B-B14F-4D97-AF65-F5344CB8AC3E}">
        <p14:creationId xmlns:p14="http://schemas.microsoft.com/office/powerpoint/2010/main" xmlns="" val="9114230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pPr>
                <a:defRPr/>
              </a:pPr>
              <a:t>56</a:t>
            </a:fld>
            <a:endParaRPr lang="en-US" dirty="0"/>
          </a:p>
        </p:txBody>
      </p:sp>
    </p:spTree>
    <p:extLst>
      <p:ext uri="{BB962C8B-B14F-4D97-AF65-F5344CB8AC3E}">
        <p14:creationId xmlns:p14="http://schemas.microsoft.com/office/powerpoint/2010/main" xmlns="" val="33162679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57</a:t>
            </a:fld>
            <a:endParaRPr lang="en-US" dirty="0">
              <a:solidFill>
                <a:srgbClr val="000000"/>
              </a:solidFill>
            </a:endParaRPr>
          </a:p>
        </p:txBody>
      </p:sp>
    </p:spTree>
    <p:extLst>
      <p:ext uri="{BB962C8B-B14F-4D97-AF65-F5344CB8AC3E}">
        <p14:creationId xmlns:p14="http://schemas.microsoft.com/office/powerpoint/2010/main" xmlns="" val="38631772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58</a:t>
            </a:fld>
            <a:endParaRPr lang="en-US" dirty="0">
              <a:solidFill>
                <a:srgbClr val="000000"/>
              </a:solidFill>
            </a:endParaRPr>
          </a:p>
        </p:txBody>
      </p:sp>
    </p:spTree>
    <p:extLst>
      <p:ext uri="{BB962C8B-B14F-4D97-AF65-F5344CB8AC3E}">
        <p14:creationId xmlns:p14="http://schemas.microsoft.com/office/powerpoint/2010/main" xmlns="" val="36753865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59</a:t>
            </a:fld>
            <a:endParaRPr lang="en-US" dirty="0">
              <a:solidFill>
                <a:srgbClr val="000000"/>
              </a:solidFill>
            </a:endParaRPr>
          </a:p>
        </p:txBody>
      </p:sp>
    </p:spTree>
    <p:extLst>
      <p:ext uri="{BB962C8B-B14F-4D97-AF65-F5344CB8AC3E}">
        <p14:creationId xmlns:p14="http://schemas.microsoft.com/office/powerpoint/2010/main" xmlns="" val="7789952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60</a:t>
            </a:fld>
            <a:endParaRPr lang="en-US" dirty="0">
              <a:solidFill>
                <a:srgbClr val="000000"/>
              </a:solidFill>
            </a:endParaRPr>
          </a:p>
        </p:txBody>
      </p:sp>
    </p:spTree>
    <p:extLst>
      <p:ext uri="{BB962C8B-B14F-4D97-AF65-F5344CB8AC3E}">
        <p14:creationId xmlns:p14="http://schemas.microsoft.com/office/powerpoint/2010/main" xmlns="" val="36552819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61</a:t>
            </a:fld>
            <a:endParaRPr lang="en-US" dirty="0">
              <a:solidFill>
                <a:srgbClr val="000000"/>
              </a:solidFill>
            </a:endParaRPr>
          </a:p>
        </p:txBody>
      </p:sp>
    </p:spTree>
    <p:extLst>
      <p:ext uri="{BB962C8B-B14F-4D97-AF65-F5344CB8AC3E}">
        <p14:creationId xmlns:p14="http://schemas.microsoft.com/office/powerpoint/2010/main" xmlns="" val="5042861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62</a:t>
            </a:fld>
            <a:endParaRPr lang="en-US" dirty="0">
              <a:solidFill>
                <a:srgbClr val="000000"/>
              </a:solidFill>
            </a:endParaRPr>
          </a:p>
        </p:txBody>
      </p:sp>
    </p:spTree>
    <p:extLst>
      <p:ext uri="{BB962C8B-B14F-4D97-AF65-F5344CB8AC3E}">
        <p14:creationId xmlns:p14="http://schemas.microsoft.com/office/powerpoint/2010/main" xmlns="" val="13759836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63</a:t>
            </a:fld>
            <a:endParaRPr lang="en-US" dirty="0">
              <a:solidFill>
                <a:srgbClr val="000000"/>
              </a:solidFill>
            </a:endParaRPr>
          </a:p>
        </p:txBody>
      </p:sp>
    </p:spTree>
    <p:extLst>
      <p:ext uri="{BB962C8B-B14F-4D97-AF65-F5344CB8AC3E}">
        <p14:creationId xmlns:p14="http://schemas.microsoft.com/office/powerpoint/2010/main" xmlns="" val="40559286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64</a:t>
            </a:fld>
            <a:endParaRPr lang="en-US" dirty="0">
              <a:solidFill>
                <a:srgbClr val="000000"/>
              </a:solidFill>
            </a:endParaRPr>
          </a:p>
        </p:txBody>
      </p:sp>
    </p:spTree>
    <p:extLst>
      <p:ext uri="{BB962C8B-B14F-4D97-AF65-F5344CB8AC3E}">
        <p14:creationId xmlns:p14="http://schemas.microsoft.com/office/powerpoint/2010/main" xmlns="" val="9116026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65</a:t>
            </a:fld>
            <a:endParaRPr lang="en-US" dirty="0">
              <a:solidFill>
                <a:srgbClr val="000000"/>
              </a:solidFill>
            </a:endParaRPr>
          </a:p>
        </p:txBody>
      </p:sp>
    </p:spTree>
    <p:extLst>
      <p:ext uri="{BB962C8B-B14F-4D97-AF65-F5344CB8AC3E}">
        <p14:creationId xmlns:p14="http://schemas.microsoft.com/office/powerpoint/2010/main" xmlns="" val="4110305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9</a:t>
            </a:fld>
            <a:endParaRPr lang="en-US" dirty="0">
              <a:solidFill>
                <a:srgbClr val="000000"/>
              </a:solidFill>
            </a:endParaRPr>
          </a:p>
        </p:txBody>
      </p:sp>
    </p:spTree>
    <p:extLst>
      <p:ext uri="{BB962C8B-B14F-4D97-AF65-F5344CB8AC3E}">
        <p14:creationId xmlns:p14="http://schemas.microsoft.com/office/powerpoint/2010/main" xmlns="" val="19535838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66</a:t>
            </a:fld>
            <a:endParaRPr lang="en-US" dirty="0">
              <a:solidFill>
                <a:srgbClr val="000000"/>
              </a:solidFill>
            </a:endParaRPr>
          </a:p>
        </p:txBody>
      </p:sp>
    </p:spTree>
    <p:extLst>
      <p:ext uri="{BB962C8B-B14F-4D97-AF65-F5344CB8AC3E}">
        <p14:creationId xmlns:p14="http://schemas.microsoft.com/office/powerpoint/2010/main" xmlns="" val="18444705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67</a:t>
            </a:fld>
            <a:endParaRPr lang="en-US" dirty="0">
              <a:solidFill>
                <a:srgbClr val="000000"/>
              </a:solidFill>
            </a:endParaRPr>
          </a:p>
        </p:txBody>
      </p:sp>
    </p:spTree>
    <p:extLst>
      <p:ext uri="{BB962C8B-B14F-4D97-AF65-F5344CB8AC3E}">
        <p14:creationId xmlns:p14="http://schemas.microsoft.com/office/powerpoint/2010/main" xmlns="" val="37283419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68</a:t>
            </a:fld>
            <a:endParaRPr lang="en-US" dirty="0">
              <a:solidFill>
                <a:srgbClr val="000000"/>
              </a:solidFill>
            </a:endParaRPr>
          </a:p>
        </p:txBody>
      </p:sp>
    </p:spTree>
    <p:extLst>
      <p:ext uri="{BB962C8B-B14F-4D97-AF65-F5344CB8AC3E}">
        <p14:creationId xmlns:p14="http://schemas.microsoft.com/office/powerpoint/2010/main" xmlns="" val="110634722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69</a:t>
            </a:fld>
            <a:endParaRPr lang="en-US" dirty="0">
              <a:solidFill>
                <a:srgbClr val="000000"/>
              </a:solidFill>
            </a:endParaRPr>
          </a:p>
        </p:txBody>
      </p:sp>
    </p:spTree>
    <p:extLst>
      <p:ext uri="{BB962C8B-B14F-4D97-AF65-F5344CB8AC3E}">
        <p14:creationId xmlns:p14="http://schemas.microsoft.com/office/powerpoint/2010/main" xmlns="" val="34911689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70</a:t>
            </a:fld>
            <a:endParaRPr lang="en-US" dirty="0">
              <a:solidFill>
                <a:srgbClr val="000000"/>
              </a:solidFill>
            </a:endParaRPr>
          </a:p>
        </p:txBody>
      </p:sp>
    </p:spTree>
    <p:extLst>
      <p:ext uri="{BB962C8B-B14F-4D97-AF65-F5344CB8AC3E}">
        <p14:creationId xmlns:p14="http://schemas.microsoft.com/office/powerpoint/2010/main" xmlns="" val="18970796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prstClr val="black"/>
                </a:solidFill>
              </a:rPr>
              <a:pPr>
                <a:defRPr/>
              </a:pPr>
              <a:t>71</a:t>
            </a:fld>
            <a:endParaRPr lang="en-US" dirty="0">
              <a:solidFill>
                <a:prstClr val="black"/>
              </a:solidFill>
            </a:endParaRPr>
          </a:p>
        </p:txBody>
      </p:sp>
    </p:spTree>
    <p:extLst>
      <p:ext uri="{BB962C8B-B14F-4D97-AF65-F5344CB8AC3E}">
        <p14:creationId xmlns:p14="http://schemas.microsoft.com/office/powerpoint/2010/main" xmlns="" val="1326592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10</a:t>
            </a:fld>
            <a:endParaRPr lang="en-US" dirty="0">
              <a:solidFill>
                <a:srgbClr val="000000"/>
              </a:solidFill>
            </a:endParaRPr>
          </a:p>
        </p:txBody>
      </p:sp>
    </p:spTree>
    <p:extLst>
      <p:ext uri="{BB962C8B-B14F-4D97-AF65-F5344CB8AC3E}">
        <p14:creationId xmlns:p14="http://schemas.microsoft.com/office/powerpoint/2010/main" xmlns="" val="2506141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11</a:t>
            </a:fld>
            <a:endParaRPr lang="en-US" dirty="0">
              <a:solidFill>
                <a:srgbClr val="000000"/>
              </a:solidFill>
            </a:endParaRPr>
          </a:p>
        </p:txBody>
      </p:sp>
    </p:spTree>
    <p:extLst>
      <p:ext uri="{BB962C8B-B14F-4D97-AF65-F5344CB8AC3E}">
        <p14:creationId xmlns:p14="http://schemas.microsoft.com/office/powerpoint/2010/main" xmlns="" val="2609937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12</a:t>
            </a:fld>
            <a:endParaRPr lang="en-US" dirty="0">
              <a:solidFill>
                <a:srgbClr val="000000"/>
              </a:solidFill>
            </a:endParaRPr>
          </a:p>
        </p:txBody>
      </p:sp>
    </p:spTree>
    <p:extLst>
      <p:ext uri="{BB962C8B-B14F-4D97-AF65-F5344CB8AC3E}">
        <p14:creationId xmlns:p14="http://schemas.microsoft.com/office/powerpoint/2010/main" xmlns="" val="880203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8" name="Text Placeholder 27"/>
          <p:cNvSpPr>
            <a:spLocks noGrp="1"/>
          </p:cNvSpPr>
          <p:nvPr>
            <p:ph type="body" sz="quarter" idx="15" hasCustomPrompt="1"/>
          </p:nvPr>
        </p:nvSpPr>
        <p:spPr>
          <a:xfrm>
            <a:off x="774700" y="3060698"/>
            <a:ext cx="7454900" cy="655267"/>
          </a:xfrm>
        </p:spPr>
        <p:txBody>
          <a:bodyPr/>
          <a:lstStyle>
            <a:lvl1pPr marL="0" indent="0">
              <a:lnSpc>
                <a:spcPts val="3200"/>
              </a:lnSpc>
              <a:buNone/>
              <a:defRPr sz="2800" baseline="0">
                <a:latin typeface="+mj-lt"/>
              </a:defRPr>
            </a:lvl1pPr>
            <a:lvl2pPr>
              <a:buNone/>
              <a:defRPr sz="2800">
                <a:latin typeface="+mj-lt"/>
              </a:defRPr>
            </a:lvl2pPr>
            <a:lvl3pPr>
              <a:buNone/>
              <a:defRPr sz="2800">
                <a:latin typeface="+mj-lt"/>
              </a:defRPr>
            </a:lvl3pPr>
            <a:lvl4pPr>
              <a:buNone/>
              <a:defRPr sz="2800">
                <a:latin typeface="+mj-lt"/>
              </a:defRPr>
            </a:lvl4pPr>
            <a:lvl5pPr>
              <a:buNone/>
              <a:defRPr sz="2800">
                <a:latin typeface="+mj-lt"/>
              </a:defRPr>
            </a:lvl5pPr>
          </a:lstStyle>
          <a:p>
            <a:pPr lvl="0"/>
            <a:r>
              <a:rPr lang="en-US" dirty="0" smtClean="0"/>
              <a:t>Headline (Georgia, 28pt)</a:t>
            </a:r>
            <a:endParaRPr lang="en-CA" dirty="0"/>
          </a:p>
        </p:txBody>
      </p:sp>
      <p:sp>
        <p:nvSpPr>
          <p:cNvPr id="30" name="Text Placeholder 29"/>
          <p:cNvSpPr>
            <a:spLocks noGrp="1"/>
          </p:cNvSpPr>
          <p:nvPr>
            <p:ph type="body" sz="quarter" idx="16" hasCustomPrompt="1"/>
          </p:nvPr>
        </p:nvSpPr>
        <p:spPr>
          <a:xfrm>
            <a:off x="774700" y="3724072"/>
            <a:ext cx="7467600" cy="508000"/>
          </a:xfrm>
        </p:spPr>
        <p:txBody>
          <a:bodyPr/>
          <a:lstStyle>
            <a:lvl1pPr marL="0" indent="0">
              <a:buNone/>
              <a:defRPr lang="en-US" sz="1400" baseline="0" dirty="0" smtClean="0"/>
            </a:lvl1pPr>
            <a:lvl2pPr marL="0" indent="0">
              <a:buNone/>
              <a:defRPr sz="1600"/>
            </a:lvl2pPr>
            <a:lvl3pPr marL="0" indent="0">
              <a:buNone/>
              <a:defRPr sz="1600"/>
            </a:lvl3pPr>
            <a:lvl4pPr marL="0" indent="0">
              <a:buNone/>
              <a:defRPr sz="1600"/>
            </a:lvl4pPr>
            <a:lvl5pPr marL="0" indent="0">
              <a:buNone/>
              <a:defRPr sz="1600"/>
            </a:lvl5pPr>
          </a:lstStyle>
          <a:p>
            <a:pPr lvl="0"/>
            <a:r>
              <a:rPr lang="en-US" dirty="0" smtClean="0"/>
              <a:t>Subhead (Arial, 14pt)</a:t>
            </a:r>
          </a:p>
        </p:txBody>
      </p:sp>
      <p:sp>
        <p:nvSpPr>
          <p:cNvPr id="8" name="Rectangle 7"/>
          <p:cNvSpPr/>
          <p:nvPr userDrawn="1"/>
        </p:nvSpPr>
        <p:spPr>
          <a:xfrm>
            <a:off x="0" y="6090047"/>
            <a:ext cx="6696236" cy="767953"/>
          </a:xfrm>
          <a:prstGeom prst="rect">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CA" sz="800" dirty="0" smtClean="0">
                <a:solidFill>
                  <a:srgbClr val="ADB7C3"/>
                </a:solidFill>
              </a:rPr>
              <a:t>Info-Tech</a:t>
            </a:r>
            <a:r>
              <a:rPr lang="en-CA" sz="800" baseline="0" dirty="0" smtClean="0">
                <a:solidFill>
                  <a:srgbClr val="ADB7C3"/>
                </a:solidFill>
              </a:rPr>
              <a:t> Research Group, Inc. Is a global leader in providing IT research and advice.</a:t>
            </a:r>
            <a:br>
              <a:rPr lang="en-CA" sz="800" baseline="0" dirty="0" smtClean="0">
                <a:solidFill>
                  <a:srgbClr val="ADB7C3"/>
                </a:solidFill>
              </a:rPr>
            </a:br>
            <a:r>
              <a:rPr lang="en-CA" sz="800" baseline="0" dirty="0" smtClean="0">
                <a:solidFill>
                  <a:srgbClr val="ADB7C3"/>
                </a:solidFill>
              </a:rPr>
              <a:t>Info-Tech’s products and services combine actionable insight and relevant advice with</a:t>
            </a:r>
            <a:br>
              <a:rPr lang="en-CA" sz="800" baseline="0" dirty="0" smtClean="0">
                <a:solidFill>
                  <a:srgbClr val="ADB7C3"/>
                </a:solidFill>
              </a:rPr>
            </a:br>
            <a:r>
              <a:rPr lang="en-CA" sz="800" baseline="0" dirty="0" smtClean="0">
                <a:solidFill>
                  <a:srgbClr val="ADB7C3"/>
                </a:solidFill>
              </a:rPr>
              <a:t>ready-to-use tools and templates that cover the full spectrum of IT concerns.</a:t>
            </a:r>
            <a:br>
              <a:rPr lang="en-CA" sz="800" baseline="0" dirty="0" smtClean="0">
                <a:solidFill>
                  <a:srgbClr val="ADB7C3"/>
                </a:solidFill>
              </a:rPr>
            </a:br>
            <a:r>
              <a:rPr lang="en-CA" sz="800" b="0" i="0" kern="1200" dirty="0" smtClean="0">
                <a:solidFill>
                  <a:srgbClr val="ADB7C3"/>
                </a:solidFill>
                <a:latin typeface="+mn-lt"/>
                <a:ea typeface="+mn-ea"/>
                <a:cs typeface="+mn-cs"/>
              </a:rPr>
              <a:t>© 1997-2014</a:t>
            </a:r>
            <a:r>
              <a:rPr lang="en-CA" sz="800" b="0" i="0" kern="1200" baseline="0" dirty="0" smtClean="0">
                <a:solidFill>
                  <a:srgbClr val="ADB7C3"/>
                </a:solidFill>
                <a:latin typeface="+mn-lt"/>
                <a:ea typeface="+mn-ea"/>
                <a:cs typeface="+mn-cs"/>
              </a:rPr>
              <a:t> Info-Tech Research Group Inc.</a:t>
            </a:r>
            <a:endParaRPr lang="en-CA" sz="800" dirty="0">
              <a:solidFill>
                <a:srgbClr val="ADB7C3"/>
              </a:solidFill>
            </a:endParaRPr>
          </a:p>
        </p:txBody>
      </p:sp>
      <p:sp>
        <p:nvSpPr>
          <p:cNvPr id="9" name="Rectangle 8"/>
          <p:cNvSpPr/>
          <p:nvPr userDrawn="1"/>
        </p:nvSpPr>
        <p:spPr>
          <a:xfrm>
            <a:off x="6696236" y="6090047"/>
            <a:ext cx="2447764" cy="767953"/>
          </a:xfrm>
          <a:prstGeom prst="rect">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CA" sz="800" dirty="0">
              <a:solidFill>
                <a:srgbClr val="ADB7C3"/>
              </a:solidFill>
            </a:endParaRPr>
          </a:p>
        </p:txBody>
      </p:sp>
      <p:pic>
        <p:nvPicPr>
          <p:cNvPr id="10" name="Picture 9" descr="Info-Tech_Logo_2013-On-Screen-WHITE(transparent-background).png"/>
          <p:cNvPicPr>
            <a:picLocks noChangeAspect="1"/>
          </p:cNvPicPr>
          <p:nvPr userDrawn="1"/>
        </p:nvPicPr>
        <p:blipFill>
          <a:blip r:embed="rId2" cstate="print"/>
          <a:stretch>
            <a:fillRect/>
          </a:stretch>
        </p:blipFill>
        <p:spPr>
          <a:xfrm>
            <a:off x="7020272" y="6309320"/>
            <a:ext cx="1697008" cy="339401"/>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Blank">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Page Header (Georgia, 24pt)</a:t>
            </a:r>
            <a:endParaRPr lang="en-CA" dirty="0"/>
          </a:p>
        </p:txBody>
      </p:sp>
      <p:sp>
        <p:nvSpPr>
          <p:cNvPr id="21" name="Text Placeholder 53"/>
          <p:cNvSpPr>
            <a:spLocks noGrp="1"/>
          </p:cNvSpPr>
          <p:nvPr>
            <p:ph type="body" sz="quarter" idx="19" hasCustomPrompt="1"/>
          </p:nvPr>
        </p:nvSpPr>
        <p:spPr>
          <a:xfrm>
            <a:off x="257176" y="1362075"/>
            <a:ext cx="8620124" cy="657225"/>
          </a:xfrm>
        </p:spPr>
        <p:txBody>
          <a:bodyPr/>
          <a:lstStyle>
            <a:lvl1pPr marL="0" marR="0" indent="0" algn="l" defTabSz="914400" rtl="0" eaLnBrk="0" fontAlgn="base" latinLnBrk="0" hangingPunct="0">
              <a:lnSpc>
                <a:spcPct val="100000"/>
              </a:lnSpc>
              <a:spcBef>
                <a:spcPts val="0"/>
              </a:spcBef>
              <a:spcAft>
                <a:spcPct val="0"/>
              </a:spcAft>
              <a:buClr>
                <a:schemeClr val="tx1"/>
              </a:buClr>
              <a:buSzPct val="120000"/>
              <a:buFont typeface="Arial" pitchFamily="34" charset="0"/>
              <a:buNone/>
              <a:tabLst/>
              <a:defRPr sz="18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Page Subhead (Arial, 18pt Bold) </a:t>
            </a:r>
          </a:p>
        </p:txBody>
      </p:sp>
      <p:sp>
        <p:nvSpPr>
          <p:cNvPr id="13" name="Content Placeholder 25"/>
          <p:cNvSpPr>
            <a:spLocks noGrp="1"/>
          </p:cNvSpPr>
          <p:nvPr>
            <p:ph sz="quarter" idx="20" hasCustomPrompt="1"/>
          </p:nvPr>
        </p:nvSpPr>
        <p:spPr>
          <a:xfrm>
            <a:off x="5581649" y="2019299"/>
            <a:ext cx="3238823" cy="3029881"/>
          </a:xfrm>
        </p:spPr>
        <p:txBody>
          <a:bodyPr/>
          <a:lstStyle>
            <a:lvl1pPr marL="180975" indent="-180975">
              <a:buClr>
                <a:schemeClr val="tx1"/>
              </a:buClr>
              <a:buSzPct val="120000"/>
              <a:buFont typeface="Arial" pitchFamily="34" charset="0"/>
              <a:buChar char="•"/>
              <a:defRPr sz="1000" baseline="0"/>
            </a:lvl1pPr>
            <a:lvl2pPr marL="361950" indent="-180975">
              <a:buClr>
                <a:schemeClr val="tx1"/>
              </a:buClr>
              <a:buSzPct val="150000"/>
              <a:buFont typeface="Arial" pitchFamily="34" charset="0"/>
              <a:buChar char="◦"/>
              <a:defRPr sz="1000" baseline="0"/>
            </a:lvl2pPr>
            <a:lvl3pPr marL="542925" indent="-180975">
              <a:buClr>
                <a:schemeClr val="tx1"/>
              </a:buClr>
              <a:buSzPct val="100000"/>
              <a:buFont typeface="Arial" pitchFamily="34" charset="0"/>
              <a:buChar char="–"/>
              <a:defRPr sz="1000" baseline="0"/>
            </a:lvl3pPr>
            <a:lvl4pPr marL="714375" indent="-171450">
              <a:buClr>
                <a:schemeClr val="tx1"/>
              </a:buClr>
              <a:buSzPct val="100000"/>
              <a:buFont typeface="Wingdings" pitchFamily="2" charset="2"/>
              <a:buChar char="§"/>
              <a:defRPr sz="1000" baseline="0"/>
            </a:lvl4pPr>
            <a:lvl5pPr marL="1619250" indent="-180975">
              <a:buSzPct val="150000"/>
              <a:buFont typeface="Arial" pitchFamily="34" charset="0"/>
              <a:buChar char="◦"/>
              <a:defRPr sz="1200"/>
            </a:lvl5pPr>
          </a:lstStyle>
          <a:p>
            <a:pPr lvl="0"/>
            <a:r>
              <a:rPr lang="en-US" dirty="0" smtClean="0"/>
              <a:t>First Level (Arial, 10pt)</a:t>
            </a:r>
          </a:p>
          <a:p>
            <a:pPr lvl="1"/>
            <a:r>
              <a:rPr lang="en-US" dirty="0" smtClean="0"/>
              <a:t>Second Level (Arial, 10pt)</a:t>
            </a:r>
          </a:p>
          <a:p>
            <a:pPr lvl="2"/>
            <a:r>
              <a:rPr lang="en-US" dirty="0" smtClean="0"/>
              <a:t>Third Level (Arial, 10pt)</a:t>
            </a:r>
          </a:p>
          <a:p>
            <a:pPr lvl="3"/>
            <a:r>
              <a:rPr lang="en-US" dirty="0" smtClean="0"/>
              <a:t>Forth Level (Arial, 10pt)</a:t>
            </a:r>
          </a:p>
        </p:txBody>
      </p:sp>
      <p:sp>
        <p:nvSpPr>
          <p:cNvPr id="14" name="Text Placeholder 41"/>
          <p:cNvSpPr>
            <a:spLocks noGrp="1"/>
          </p:cNvSpPr>
          <p:nvPr>
            <p:ph type="body" sz="quarter" idx="21" hasCustomPrompt="1"/>
          </p:nvPr>
        </p:nvSpPr>
        <p:spPr>
          <a:xfrm>
            <a:off x="5581649" y="5049180"/>
            <a:ext cx="3238823" cy="314325"/>
          </a:xfrm>
        </p:spPr>
        <p:txBody>
          <a:bodyPr/>
          <a:lstStyle>
            <a:lvl1pPr marL="0" indent="0">
              <a:lnSpc>
                <a:spcPts val="1350"/>
              </a:lnSpc>
              <a:spcBef>
                <a:spcPts val="500"/>
              </a:spcBef>
              <a:buClr>
                <a:schemeClr val="tx1"/>
              </a:buClr>
              <a:buSzPct val="120000"/>
              <a:buFontTx/>
              <a:buNone/>
              <a:defRPr sz="1000" baseline="0"/>
            </a:lvl1pPr>
            <a:lvl2pPr marL="0" indent="0">
              <a:lnSpc>
                <a:spcPts val="1350"/>
              </a:lnSpc>
              <a:spcBef>
                <a:spcPts val="500"/>
              </a:spcBef>
              <a:buClr>
                <a:schemeClr val="tx1"/>
              </a:buClr>
              <a:buSzPct val="150000"/>
              <a:buFontTx/>
              <a:buNone/>
              <a:defRPr sz="1200"/>
            </a:lvl2pPr>
            <a:lvl3pPr marL="0" indent="0">
              <a:lnSpc>
                <a:spcPts val="1350"/>
              </a:lnSpc>
              <a:spcBef>
                <a:spcPts val="500"/>
              </a:spcBef>
              <a:buClr>
                <a:schemeClr val="tx1"/>
              </a:buClr>
              <a:buSzPct val="100000"/>
              <a:buFontTx/>
              <a:buNone/>
              <a:defRPr sz="1200"/>
            </a:lvl3pPr>
            <a:lvl4pPr marL="0" indent="0">
              <a:lnSpc>
                <a:spcPts val="1350"/>
              </a:lnSpc>
              <a:spcBef>
                <a:spcPts val="500"/>
              </a:spcBef>
              <a:buSzPct val="100000"/>
              <a:buFontTx/>
              <a:buNone/>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Above Image/Chart Caption (Arial, 10pt)</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 Blank">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cxnSp>
        <p:nvCxnSpPr>
          <p:cNvPr id="23" name="Straight Connector 22"/>
          <p:cNvCxnSpPr/>
          <p:nvPr userDrawn="1"/>
        </p:nvCxnSpPr>
        <p:spPr>
          <a:xfrm rot="5400000">
            <a:off x="3637736" y="3667125"/>
            <a:ext cx="3257553" cy="0"/>
          </a:xfrm>
          <a:prstGeom prst="line">
            <a:avLst/>
          </a:prstGeom>
          <a:ln w="2540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33" name="Text Placeholder 53"/>
          <p:cNvSpPr>
            <a:spLocks noGrp="1"/>
          </p:cNvSpPr>
          <p:nvPr>
            <p:ph type="body" sz="quarter" idx="19" hasCustomPrompt="1"/>
          </p:nvPr>
        </p:nvSpPr>
        <p:spPr>
          <a:xfrm>
            <a:off x="257176" y="1362075"/>
            <a:ext cx="8620124" cy="657225"/>
          </a:xfrm>
        </p:spPr>
        <p:txBody>
          <a:bodyPr/>
          <a:lstStyle>
            <a:lvl1pPr marL="0" marR="0" indent="0" algn="l" defTabSz="914400" rtl="0" eaLnBrk="0" fontAlgn="base" latinLnBrk="0" hangingPunct="0">
              <a:lnSpc>
                <a:spcPct val="100000"/>
              </a:lnSpc>
              <a:spcBef>
                <a:spcPts val="0"/>
              </a:spcBef>
              <a:spcAft>
                <a:spcPct val="0"/>
              </a:spcAft>
              <a:buClr>
                <a:schemeClr val="tx1"/>
              </a:buClr>
              <a:buSzPct val="120000"/>
              <a:buFont typeface="Arial" pitchFamily="34" charset="0"/>
              <a:buNone/>
              <a:tabLst/>
              <a:defRPr sz="1800" b="1" i="0"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Page Subhead (Arial, 18pt Bold) </a:t>
            </a:r>
          </a:p>
        </p:txBody>
      </p:sp>
      <p:sp>
        <p:nvSpPr>
          <p:cNvPr id="20" name="Text Placeholder 41"/>
          <p:cNvSpPr>
            <a:spLocks noGrp="1"/>
          </p:cNvSpPr>
          <p:nvPr>
            <p:ph type="body" sz="quarter" idx="22" hasCustomPrompt="1"/>
          </p:nvPr>
        </p:nvSpPr>
        <p:spPr>
          <a:xfrm>
            <a:off x="249303" y="5498841"/>
            <a:ext cx="4713221" cy="825760"/>
          </a:xfrm>
        </p:spPr>
        <p:txBody>
          <a:bodyPr/>
          <a:lstStyle>
            <a:lvl1pPr marL="0" indent="0">
              <a:lnSpc>
                <a:spcPts val="1350"/>
              </a:lnSpc>
              <a:spcBef>
                <a:spcPts val="500"/>
              </a:spcBef>
              <a:buClr>
                <a:schemeClr val="bg1"/>
              </a:buClr>
              <a:buSzPct val="25000"/>
              <a:buFont typeface="Arial" pitchFamily="34" charset="0"/>
              <a:buChar char="•"/>
              <a:defRPr sz="1200" i="1" baseline="0">
                <a:solidFill>
                  <a:schemeClr val="tx1"/>
                </a:solidFill>
                <a:latin typeface="+mj-lt"/>
              </a:defRPr>
            </a:lvl1pPr>
            <a:lvl2pPr marL="361950" indent="-180975">
              <a:lnSpc>
                <a:spcPts val="1350"/>
              </a:lnSpc>
              <a:spcBef>
                <a:spcPts val="500"/>
              </a:spcBef>
              <a:buClr>
                <a:schemeClr val="accent2"/>
              </a:buClr>
              <a:buSzPct val="100000"/>
              <a:buFont typeface="Arial" pitchFamily="34" charset="0"/>
              <a:buChar char="-"/>
              <a:defRPr sz="1000">
                <a:solidFill>
                  <a:schemeClr val="tx1"/>
                </a:solidFill>
              </a:defRPr>
            </a:lvl2pPr>
            <a:lvl3pPr marL="895350" indent="-176213">
              <a:lnSpc>
                <a:spcPts val="1350"/>
              </a:lnSpc>
              <a:spcBef>
                <a:spcPts val="500"/>
              </a:spcBef>
              <a:buClr>
                <a:schemeClr val="tx1"/>
              </a:buClr>
              <a:buSzPct val="100000"/>
              <a:buFont typeface="Arial" pitchFamily="34" charset="0"/>
              <a:buChar char="–"/>
              <a:defRPr sz="1200"/>
            </a:lvl3pPr>
            <a:lvl4pPr marL="1254125" indent="-174625">
              <a:lnSpc>
                <a:spcPts val="1350"/>
              </a:lnSpc>
              <a:spcBef>
                <a:spcPts val="500"/>
              </a:spcBef>
              <a:buSzPct val="100000"/>
              <a:buFont typeface="Wingdings" pitchFamily="2" charset="2"/>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Quote – Body Level (Georgia, 12pt)</a:t>
            </a:r>
          </a:p>
          <a:p>
            <a:pPr lvl="1"/>
            <a:r>
              <a:rPr lang="en-US" dirty="0" smtClean="0"/>
              <a:t>IT Role, IT Industry (Arial, 10pt)</a:t>
            </a:r>
          </a:p>
        </p:txBody>
      </p:sp>
      <p:sp>
        <p:nvSpPr>
          <p:cNvPr id="25" name="Text Placeholder 41"/>
          <p:cNvSpPr>
            <a:spLocks noGrp="1"/>
          </p:cNvSpPr>
          <p:nvPr>
            <p:ph type="body" sz="quarter" idx="16" hasCustomPrompt="1"/>
          </p:nvPr>
        </p:nvSpPr>
        <p:spPr>
          <a:xfrm>
            <a:off x="249303" y="2022215"/>
            <a:ext cx="4713222" cy="3273685"/>
          </a:xfrm>
        </p:spPr>
        <p:txBody>
          <a:bodyPr/>
          <a:lstStyle>
            <a:lvl1pPr marL="174625" indent="-17462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a:lvl2pPr>
            <a:lvl3pPr marL="542925" indent="-180975" defTabSz="895350">
              <a:lnSpc>
                <a:spcPts val="1350"/>
              </a:lnSpc>
              <a:spcBef>
                <a:spcPts val="500"/>
              </a:spcBef>
              <a:buClr>
                <a:schemeClr val="tx1"/>
              </a:buClr>
              <a:buSzPct val="100000"/>
              <a:buFont typeface="Arial" pitchFamily="34" charset="0"/>
              <a:buChar char="–"/>
              <a:defRPr sz="1200" baseline="0"/>
            </a:lvl3pPr>
            <a:lvl4pPr marL="714375" indent="-171450">
              <a:lnSpc>
                <a:spcPts val="1350"/>
              </a:lnSpc>
              <a:spcBef>
                <a:spcPts val="500"/>
              </a:spcBef>
              <a:buSzPct val="100000"/>
              <a:buFont typeface="Wingdings" pitchFamily="2" charset="2"/>
              <a:buChar char="§"/>
              <a:defRPr sz="1200" baseline="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py/Image (60/40) &amp; Quote">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22" name="Text Placeholder 41"/>
          <p:cNvSpPr>
            <a:spLocks noGrp="1"/>
          </p:cNvSpPr>
          <p:nvPr>
            <p:ph type="body" sz="quarter" idx="16" hasCustomPrompt="1"/>
          </p:nvPr>
        </p:nvSpPr>
        <p:spPr>
          <a:xfrm>
            <a:off x="249303" y="2022215"/>
            <a:ext cx="4713222" cy="3273685"/>
          </a:xfrm>
        </p:spPr>
        <p:txBody>
          <a:bodyPr/>
          <a:lstStyle>
            <a:lvl1pPr marL="174625" indent="-17462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baseline="0"/>
            </a:lvl2pPr>
            <a:lvl3pPr marL="542925" indent="-180975">
              <a:lnSpc>
                <a:spcPts val="1350"/>
              </a:lnSpc>
              <a:spcBef>
                <a:spcPts val="500"/>
              </a:spcBef>
              <a:buClr>
                <a:schemeClr val="tx1"/>
              </a:buClr>
              <a:buSzPct val="100000"/>
              <a:buFont typeface="Arial" pitchFamily="34" charset="0"/>
              <a:buChar char="–"/>
              <a:defRPr sz="1200"/>
            </a:lvl3pPr>
            <a:lvl4pPr marL="714375" indent="-171450">
              <a:lnSpc>
                <a:spcPts val="1350"/>
              </a:lnSpc>
              <a:spcBef>
                <a:spcPts val="500"/>
              </a:spcBef>
              <a:buSzPct val="100000"/>
              <a:buFont typeface="Wingdings" pitchFamily="2" charset="2"/>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sp>
        <p:nvSpPr>
          <p:cNvPr id="26" name="Content Placeholder 25"/>
          <p:cNvSpPr>
            <a:spLocks noGrp="1"/>
          </p:cNvSpPr>
          <p:nvPr>
            <p:ph sz="quarter" idx="20" hasCustomPrompt="1"/>
          </p:nvPr>
        </p:nvSpPr>
        <p:spPr>
          <a:xfrm>
            <a:off x="5581649" y="2019299"/>
            <a:ext cx="3238823" cy="3029881"/>
          </a:xfrm>
        </p:spPr>
        <p:txBody>
          <a:bodyPr/>
          <a:lstStyle>
            <a:lvl1pPr marL="180975" indent="-180975">
              <a:buClr>
                <a:schemeClr val="tx1"/>
              </a:buClr>
              <a:buSzPct val="120000"/>
              <a:buFont typeface="Arial" pitchFamily="34" charset="0"/>
              <a:buChar char="•"/>
              <a:defRPr sz="1000" baseline="0"/>
            </a:lvl1pPr>
            <a:lvl2pPr marL="361950" indent="-180975">
              <a:buClr>
                <a:schemeClr val="tx1"/>
              </a:buClr>
              <a:buSzPct val="150000"/>
              <a:buFont typeface="Arial" pitchFamily="34" charset="0"/>
              <a:buChar char="◦"/>
              <a:defRPr sz="1000" baseline="0"/>
            </a:lvl2pPr>
            <a:lvl3pPr marL="542925" indent="-180975">
              <a:buClr>
                <a:schemeClr val="tx1"/>
              </a:buClr>
              <a:buSzPct val="100000"/>
              <a:buFont typeface="Arial" pitchFamily="34" charset="0"/>
              <a:buChar char="–"/>
              <a:defRPr sz="1000" baseline="0"/>
            </a:lvl3pPr>
            <a:lvl4pPr marL="714375" indent="-171450">
              <a:buClr>
                <a:schemeClr val="tx1"/>
              </a:buClr>
              <a:buSzPct val="100000"/>
              <a:buFont typeface="Wingdings" pitchFamily="2" charset="2"/>
              <a:buChar char="§"/>
              <a:defRPr sz="1000" baseline="0"/>
            </a:lvl4pPr>
            <a:lvl5pPr marL="1619250" indent="-180975">
              <a:buSzPct val="150000"/>
              <a:buFont typeface="Arial" pitchFamily="34" charset="0"/>
              <a:buChar char="◦"/>
              <a:defRPr sz="1200"/>
            </a:lvl5pPr>
          </a:lstStyle>
          <a:p>
            <a:pPr lvl="0"/>
            <a:r>
              <a:rPr lang="en-US" dirty="0" smtClean="0"/>
              <a:t>First Level (Arial, 10pt)</a:t>
            </a:r>
          </a:p>
          <a:p>
            <a:pPr lvl="1"/>
            <a:r>
              <a:rPr lang="en-US" dirty="0" smtClean="0"/>
              <a:t>Second Level (Arial, 10pt)</a:t>
            </a:r>
          </a:p>
          <a:p>
            <a:pPr lvl="2"/>
            <a:r>
              <a:rPr lang="en-US" dirty="0" smtClean="0"/>
              <a:t>Third Level (Arial, 10pt)</a:t>
            </a:r>
          </a:p>
          <a:p>
            <a:pPr lvl="3"/>
            <a:r>
              <a:rPr lang="en-US" dirty="0" smtClean="0"/>
              <a:t>Forth Level (Arial, 10pt)</a:t>
            </a:r>
          </a:p>
        </p:txBody>
      </p:sp>
      <p:sp>
        <p:nvSpPr>
          <p:cNvPr id="27" name="Text Placeholder 41"/>
          <p:cNvSpPr>
            <a:spLocks noGrp="1"/>
          </p:cNvSpPr>
          <p:nvPr>
            <p:ph type="body" sz="quarter" idx="21" hasCustomPrompt="1"/>
          </p:nvPr>
        </p:nvSpPr>
        <p:spPr>
          <a:xfrm>
            <a:off x="5581649" y="5049180"/>
            <a:ext cx="3238823" cy="314325"/>
          </a:xfrm>
        </p:spPr>
        <p:txBody>
          <a:bodyPr/>
          <a:lstStyle>
            <a:lvl1pPr marL="0" indent="0">
              <a:lnSpc>
                <a:spcPts val="1350"/>
              </a:lnSpc>
              <a:spcBef>
                <a:spcPts val="500"/>
              </a:spcBef>
              <a:buClr>
                <a:schemeClr val="tx1"/>
              </a:buClr>
              <a:buSzPct val="120000"/>
              <a:buFontTx/>
              <a:buNone/>
              <a:defRPr sz="1000" baseline="0"/>
            </a:lvl1pPr>
            <a:lvl2pPr marL="0" indent="0">
              <a:lnSpc>
                <a:spcPts val="1350"/>
              </a:lnSpc>
              <a:spcBef>
                <a:spcPts val="500"/>
              </a:spcBef>
              <a:buClr>
                <a:schemeClr val="tx1"/>
              </a:buClr>
              <a:buSzPct val="150000"/>
              <a:buFontTx/>
              <a:buNone/>
              <a:defRPr sz="1200"/>
            </a:lvl2pPr>
            <a:lvl3pPr marL="0" indent="0">
              <a:lnSpc>
                <a:spcPts val="1350"/>
              </a:lnSpc>
              <a:spcBef>
                <a:spcPts val="500"/>
              </a:spcBef>
              <a:buClr>
                <a:schemeClr val="tx1"/>
              </a:buClr>
              <a:buSzPct val="100000"/>
              <a:buFontTx/>
              <a:buNone/>
              <a:defRPr sz="1200"/>
            </a:lvl3pPr>
            <a:lvl4pPr marL="0" indent="0">
              <a:lnSpc>
                <a:spcPts val="1350"/>
              </a:lnSpc>
              <a:spcBef>
                <a:spcPts val="500"/>
              </a:spcBef>
              <a:buSzPct val="100000"/>
              <a:buFontTx/>
              <a:buNone/>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Above Image/Chart Caption (Arial, 10pt)</a:t>
            </a:r>
          </a:p>
        </p:txBody>
      </p:sp>
      <p:sp>
        <p:nvSpPr>
          <p:cNvPr id="29" name="Text Placeholder 41"/>
          <p:cNvSpPr>
            <a:spLocks noGrp="1"/>
          </p:cNvSpPr>
          <p:nvPr>
            <p:ph type="body" sz="quarter" idx="22" hasCustomPrompt="1"/>
          </p:nvPr>
        </p:nvSpPr>
        <p:spPr>
          <a:xfrm>
            <a:off x="249303" y="5498841"/>
            <a:ext cx="4713221" cy="825760"/>
          </a:xfrm>
        </p:spPr>
        <p:txBody>
          <a:bodyPr/>
          <a:lstStyle>
            <a:lvl1pPr marL="0" indent="0">
              <a:lnSpc>
                <a:spcPts val="1350"/>
              </a:lnSpc>
              <a:spcBef>
                <a:spcPts val="500"/>
              </a:spcBef>
              <a:buClr>
                <a:schemeClr val="bg1"/>
              </a:buClr>
              <a:buSzPct val="25000"/>
              <a:buFont typeface="Arial" pitchFamily="34" charset="0"/>
              <a:buChar char="•"/>
              <a:defRPr sz="1200" i="1" baseline="0">
                <a:solidFill>
                  <a:schemeClr val="tx1"/>
                </a:solidFill>
                <a:latin typeface="+mj-lt"/>
              </a:defRPr>
            </a:lvl1pPr>
            <a:lvl2pPr marL="361950" indent="-180975">
              <a:lnSpc>
                <a:spcPts val="1350"/>
              </a:lnSpc>
              <a:spcBef>
                <a:spcPts val="500"/>
              </a:spcBef>
              <a:buClr>
                <a:schemeClr val="accent2"/>
              </a:buClr>
              <a:buSzPct val="100000"/>
              <a:buFont typeface="Arial" pitchFamily="34" charset="0"/>
              <a:buChar char="-"/>
              <a:defRPr sz="1000">
                <a:solidFill>
                  <a:schemeClr val="tx1"/>
                </a:solidFill>
              </a:defRPr>
            </a:lvl2pPr>
            <a:lvl3pPr marL="895350" indent="-176213">
              <a:lnSpc>
                <a:spcPts val="1350"/>
              </a:lnSpc>
              <a:spcBef>
                <a:spcPts val="500"/>
              </a:spcBef>
              <a:buClr>
                <a:schemeClr val="tx1"/>
              </a:buClr>
              <a:buSzPct val="100000"/>
              <a:buFont typeface="Arial" pitchFamily="34" charset="0"/>
              <a:buChar char="–"/>
              <a:defRPr sz="1200"/>
            </a:lvl3pPr>
            <a:lvl4pPr marL="1254125" indent="-174625">
              <a:lnSpc>
                <a:spcPts val="1350"/>
              </a:lnSpc>
              <a:spcBef>
                <a:spcPts val="500"/>
              </a:spcBef>
              <a:buSzPct val="100000"/>
              <a:buFont typeface="Wingdings" pitchFamily="2" charset="2"/>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Quote – Body Level (Georgia, 12pt)</a:t>
            </a:r>
          </a:p>
          <a:p>
            <a:pPr lvl="1"/>
            <a:r>
              <a:rPr lang="en-US" dirty="0" smtClean="0"/>
              <a:t>IT Role, IT Industry (Arial, 10pt)</a:t>
            </a:r>
          </a:p>
        </p:txBody>
      </p:sp>
      <p:sp>
        <p:nvSpPr>
          <p:cNvPr id="33" name="Text Placeholder 53"/>
          <p:cNvSpPr>
            <a:spLocks noGrp="1"/>
          </p:cNvSpPr>
          <p:nvPr>
            <p:ph type="body" sz="quarter" idx="19" hasCustomPrompt="1"/>
          </p:nvPr>
        </p:nvSpPr>
        <p:spPr>
          <a:xfrm>
            <a:off x="257176" y="1362075"/>
            <a:ext cx="8620124" cy="657225"/>
          </a:xfrm>
        </p:spPr>
        <p:txBody>
          <a:bodyPr/>
          <a:lstStyle>
            <a:lvl1pPr marL="0" marR="0" indent="0" algn="l" defTabSz="914400" rtl="0" eaLnBrk="0" fontAlgn="base" latinLnBrk="0" hangingPunct="0">
              <a:lnSpc>
                <a:spcPct val="100000"/>
              </a:lnSpc>
              <a:spcBef>
                <a:spcPts val="0"/>
              </a:spcBef>
              <a:spcAft>
                <a:spcPct val="0"/>
              </a:spcAft>
              <a:buClr>
                <a:schemeClr val="tx1"/>
              </a:buClr>
              <a:buSzPct val="120000"/>
              <a:buFont typeface="Arial" pitchFamily="34" charset="0"/>
              <a:buNone/>
              <a:tabLst/>
              <a:defRPr sz="18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Page Subhead (Arial, 18pt Bold) </a:t>
            </a:r>
          </a:p>
        </p:txBody>
      </p:sp>
      <p:cxnSp>
        <p:nvCxnSpPr>
          <p:cNvPr id="37" name="Straight Connector 36"/>
          <p:cNvCxnSpPr/>
          <p:nvPr userDrawn="1"/>
        </p:nvCxnSpPr>
        <p:spPr>
          <a:xfrm rot="5400000">
            <a:off x="3637736" y="3667125"/>
            <a:ext cx="3257553" cy="0"/>
          </a:xfrm>
          <a:prstGeom prst="line">
            <a:avLst/>
          </a:prstGeom>
          <a:ln w="2540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py/Image Equal">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26" name="Content Placeholder 25"/>
          <p:cNvSpPr>
            <a:spLocks noGrp="1"/>
          </p:cNvSpPr>
          <p:nvPr>
            <p:ph sz="quarter" idx="20" hasCustomPrompt="1"/>
          </p:nvPr>
        </p:nvSpPr>
        <p:spPr>
          <a:xfrm>
            <a:off x="4824029" y="2019299"/>
            <a:ext cx="3996443" cy="3286125"/>
          </a:xfrm>
        </p:spPr>
        <p:txBody>
          <a:bodyPr/>
          <a:lstStyle>
            <a:lvl1pPr marL="180975" indent="-18097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baseline="0"/>
            </a:lvl2pPr>
            <a:lvl3pPr marL="542925" indent="-180975">
              <a:lnSpc>
                <a:spcPts val="1350"/>
              </a:lnSpc>
              <a:spcBef>
                <a:spcPts val="500"/>
              </a:spcBef>
              <a:buClr>
                <a:schemeClr val="tx1"/>
              </a:buClr>
              <a:buSzPct val="100000"/>
              <a:buFont typeface="Arial" pitchFamily="34" charset="0"/>
              <a:buChar char="–"/>
              <a:defRPr sz="1200" baseline="0"/>
            </a:lvl3pPr>
            <a:lvl4pPr marL="714375" indent="-171450">
              <a:lnSpc>
                <a:spcPts val="1350"/>
              </a:lnSpc>
              <a:spcBef>
                <a:spcPts val="500"/>
              </a:spcBef>
              <a:buClr>
                <a:schemeClr val="tx1"/>
              </a:buClr>
              <a:buSzPct val="100000"/>
              <a:buFont typeface="Wingdings" pitchFamily="2" charset="2"/>
              <a:buChar char="§"/>
              <a:defRPr sz="1200" baseline="0"/>
            </a:lvl4pPr>
            <a:lvl5pPr marL="1619250" indent="-180975">
              <a:buSzPct val="150000"/>
              <a:buFont typeface="Arial" pitchFamily="34" charset="0"/>
              <a:buChar char="◦"/>
              <a:defRPr sz="120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sp>
        <p:nvSpPr>
          <p:cNvPr id="19" name="Text Placeholder 53"/>
          <p:cNvSpPr>
            <a:spLocks noGrp="1"/>
          </p:cNvSpPr>
          <p:nvPr>
            <p:ph type="body" sz="quarter" idx="19" hasCustomPrompt="1"/>
          </p:nvPr>
        </p:nvSpPr>
        <p:spPr>
          <a:xfrm>
            <a:off x="260650" y="1700808"/>
            <a:ext cx="4059322" cy="223365"/>
          </a:xfrm>
        </p:spPr>
        <p:txBody>
          <a:bodyPr/>
          <a:lstStyle>
            <a:lvl1pPr marL="228600" indent="-228600">
              <a:buNone/>
              <a:defRPr sz="12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Header of Box Below (Arial 12pt, Bold)</a:t>
            </a:r>
            <a:endParaRPr lang="en-CA" dirty="0"/>
          </a:p>
        </p:txBody>
      </p:sp>
      <p:sp>
        <p:nvSpPr>
          <p:cNvPr id="21" name="Text Placeholder 41"/>
          <p:cNvSpPr>
            <a:spLocks noGrp="1"/>
          </p:cNvSpPr>
          <p:nvPr>
            <p:ph type="body" sz="quarter" idx="16" hasCustomPrompt="1"/>
          </p:nvPr>
        </p:nvSpPr>
        <p:spPr>
          <a:xfrm>
            <a:off x="260651" y="2022215"/>
            <a:ext cx="4059320" cy="3273685"/>
          </a:xfrm>
        </p:spPr>
        <p:txBody>
          <a:bodyPr/>
          <a:lstStyle>
            <a:lvl1pPr marL="174625" indent="-17462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a:lvl2pPr>
            <a:lvl3pPr marL="542925" indent="-180975">
              <a:lnSpc>
                <a:spcPts val="1350"/>
              </a:lnSpc>
              <a:spcBef>
                <a:spcPts val="500"/>
              </a:spcBef>
              <a:buClr>
                <a:schemeClr val="tx1"/>
              </a:buClr>
              <a:buSzPct val="100000"/>
              <a:buFont typeface="Arial" pitchFamily="34" charset="0"/>
              <a:buChar char="–"/>
              <a:defRPr sz="1200" baseline="0"/>
            </a:lvl3pPr>
            <a:lvl4pPr marL="714375" indent="-171450">
              <a:lnSpc>
                <a:spcPts val="1350"/>
              </a:lnSpc>
              <a:spcBef>
                <a:spcPts val="500"/>
              </a:spcBef>
              <a:buSzPct val="100000"/>
              <a:buFont typeface="Wingdings" pitchFamily="2" charset="2"/>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cxnSp>
        <p:nvCxnSpPr>
          <p:cNvPr id="22" name="Straight Connector 21"/>
          <p:cNvCxnSpPr/>
          <p:nvPr userDrawn="1"/>
        </p:nvCxnSpPr>
        <p:spPr>
          <a:xfrm rot="5400000">
            <a:off x="2943223" y="3667125"/>
            <a:ext cx="3257553" cy="0"/>
          </a:xfrm>
          <a:prstGeom prst="line">
            <a:avLst/>
          </a:prstGeom>
          <a:ln w="2540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24" name="Text Placeholder 41"/>
          <p:cNvSpPr>
            <a:spLocks noGrp="1"/>
          </p:cNvSpPr>
          <p:nvPr>
            <p:ph type="body" sz="quarter" idx="21" hasCustomPrompt="1"/>
          </p:nvPr>
        </p:nvSpPr>
        <p:spPr>
          <a:xfrm>
            <a:off x="4824029" y="5305425"/>
            <a:ext cx="3996443" cy="314325"/>
          </a:xfrm>
        </p:spPr>
        <p:txBody>
          <a:bodyPr/>
          <a:lstStyle>
            <a:lvl1pPr marL="0" indent="0">
              <a:lnSpc>
                <a:spcPts val="1350"/>
              </a:lnSpc>
              <a:spcBef>
                <a:spcPts val="500"/>
              </a:spcBef>
              <a:buClr>
                <a:schemeClr val="tx1"/>
              </a:buClr>
              <a:buSzPct val="120000"/>
              <a:buFontTx/>
              <a:buNone/>
              <a:defRPr sz="1000" baseline="0"/>
            </a:lvl1pPr>
            <a:lvl2pPr marL="0" indent="0">
              <a:lnSpc>
                <a:spcPts val="1350"/>
              </a:lnSpc>
              <a:spcBef>
                <a:spcPts val="500"/>
              </a:spcBef>
              <a:buClr>
                <a:schemeClr val="tx1"/>
              </a:buClr>
              <a:buSzPct val="150000"/>
              <a:buFontTx/>
              <a:buNone/>
              <a:defRPr sz="1200"/>
            </a:lvl2pPr>
            <a:lvl3pPr marL="0" indent="0">
              <a:lnSpc>
                <a:spcPts val="1350"/>
              </a:lnSpc>
              <a:spcBef>
                <a:spcPts val="500"/>
              </a:spcBef>
              <a:buClr>
                <a:schemeClr val="tx1"/>
              </a:buClr>
              <a:buSzPct val="100000"/>
              <a:buFontTx/>
              <a:buNone/>
              <a:defRPr sz="1200"/>
            </a:lvl3pPr>
            <a:lvl4pPr marL="0" indent="0">
              <a:lnSpc>
                <a:spcPts val="1350"/>
              </a:lnSpc>
              <a:spcBef>
                <a:spcPts val="500"/>
              </a:spcBef>
              <a:buSzPct val="100000"/>
              <a:buFontTx/>
              <a:buNone/>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Above Image/Chart Caption (Arial, 10pt)</a:t>
            </a:r>
          </a:p>
        </p:txBody>
      </p:sp>
      <p:sp>
        <p:nvSpPr>
          <p:cNvPr id="27"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35" name="Text Placeholder 53"/>
          <p:cNvSpPr>
            <a:spLocks noGrp="1"/>
          </p:cNvSpPr>
          <p:nvPr>
            <p:ph type="body" sz="quarter" idx="24" hasCustomPrompt="1"/>
          </p:nvPr>
        </p:nvSpPr>
        <p:spPr>
          <a:xfrm>
            <a:off x="4824029" y="1700808"/>
            <a:ext cx="3996443" cy="223365"/>
          </a:xfrm>
        </p:spPr>
        <p:txBody>
          <a:bodyPr/>
          <a:lstStyle>
            <a:lvl1pPr marL="228600" indent="-228600">
              <a:buNone/>
              <a:defRPr sz="12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Header of Box Below (Arial 12pt, Bold)</a:t>
            </a:r>
            <a:endParaRPr lang="en-CA"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py &amp; Image / Image Equal Vendor Landscape 2">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26" name="Content Placeholder 25"/>
          <p:cNvSpPr>
            <a:spLocks noGrp="1"/>
          </p:cNvSpPr>
          <p:nvPr>
            <p:ph sz="quarter" idx="20" hasCustomPrompt="1"/>
          </p:nvPr>
        </p:nvSpPr>
        <p:spPr>
          <a:xfrm>
            <a:off x="4824029" y="2019299"/>
            <a:ext cx="3996443" cy="2489821"/>
          </a:xfrm>
        </p:spPr>
        <p:txBody>
          <a:bodyPr/>
          <a:lstStyle>
            <a:lvl1pPr marL="180975" indent="-18097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baseline="0"/>
            </a:lvl2pPr>
            <a:lvl3pPr marL="542925" indent="-180975">
              <a:lnSpc>
                <a:spcPts val="1350"/>
              </a:lnSpc>
              <a:spcBef>
                <a:spcPts val="500"/>
              </a:spcBef>
              <a:buClr>
                <a:schemeClr val="tx1"/>
              </a:buClr>
              <a:buSzPct val="100000"/>
              <a:buFont typeface="Arial" pitchFamily="34" charset="0"/>
              <a:buChar char="–"/>
              <a:defRPr sz="1200" baseline="0"/>
            </a:lvl3pPr>
            <a:lvl4pPr marL="714375" indent="-171450">
              <a:lnSpc>
                <a:spcPts val="1350"/>
              </a:lnSpc>
              <a:spcBef>
                <a:spcPts val="500"/>
              </a:spcBef>
              <a:buClr>
                <a:schemeClr val="tx1"/>
              </a:buClr>
              <a:buSzPct val="100000"/>
              <a:buFont typeface="Wingdings" pitchFamily="2" charset="2"/>
              <a:buChar char="§"/>
              <a:defRPr sz="1200" baseline="0"/>
            </a:lvl4pPr>
            <a:lvl5pPr marL="1619250" indent="-180975">
              <a:buSzPct val="150000"/>
              <a:buFont typeface="Arial" pitchFamily="34" charset="0"/>
              <a:buChar char="◦"/>
              <a:defRPr sz="120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sp>
        <p:nvSpPr>
          <p:cNvPr id="21" name="Text Placeholder 41"/>
          <p:cNvSpPr>
            <a:spLocks noGrp="1"/>
          </p:cNvSpPr>
          <p:nvPr>
            <p:ph type="body" sz="quarter" idx="16" hasCustomPrompt="1"/>
          </p:nvPr>
        </p:nvSpPr>
        <p:spPr>
          <a:xfrm>
            <a:off x="260651" y="2022215"/>
            <a:ext cx="4059320" cy="1514797"/>
          </a:xfrm>
        </p:spPr>
        <p:txBody>
          <a:bodyPr/>
          <a:lstStyle>
            <a:lvl1pPr marL="174625" indent="-17462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a:lvl2pPr>
            <a:lvl3pPr marL="542925" indent="-180975">
              <a:lnSpc>
                <a:spcPts val="1350"/>
              </a:lnSpc>
              <a:spcBef>
                <a:spcPts val="500"/>
              </a:spcBef>
              <a:buClr>
                <a:schemeClr val="tx1"/>
              </a:buClr>
              <a:buSzPct val="100000"/>
              <a:buFont typeface="Arial" pitchFamily="34" charset="0"/>
              <a:buChar char="–"/>
              <a:defRPr sz="1200" baseline="0"/>
            </a:lvl3pPr>
            <a:lvl4pPr marL="714375" indent="-171450">
              <a:lnSpc>
                <a:spcPts val="1350"/>
              </a:lnSpc>
              <a:spcBef>
                <a:spcPts val="500"/>
              </a:spcBef>
              <a:buSzPct val="100000"/>
              <a:buFont typeface="Wingdings" pitchFamily="2" charset="2"/>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cxnSp>
        <p:nvCxnSpPr>
          <p:cNvPr id="22" name="Straight Connector 21"/>
          <p:cNvCxnSpPr/>
          <p:nvPr userDrawn="1"/>
        </p:nvCxnSpPr>
        <p:spPr>
          <a:xfrm rot="5400000">
            <a:off x="3185634" y="3424714"/>
            <a:ext cx="2772733" cy="0"/>
          </a:xfrm>
          <a:prstGeom prst="line">
            <a:avLst/>
          </a:prstGeom>
          <a:ln w="2540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24" name="Text Placeholder 41"/>
          <p:cNvSpPr>
            <a:spLocks noGrp="1"/>
          </p:cNvSpPr>
          <p:nvPr>
            <p:ph type="body" sz="quarter" idx="21" hasCustomPrompt="1"/>
          </p:nvPr>
        </p:nvSpPr>
        <p:spPr>
          <a:xfrm>
            <a:off x="4824029" y="4509120"/>
            <a:ext cx="3996443" cy="314325"/>
          </a:xfrm>
        </p:spPr>
        <p:txBody>
          <a:bodyPr/>
          <a:lstStyle>
            <a:lvl1pPr marL="0" indent="0">
              <a:lnSpc>
                <a:spcPts val="1350"/>
              </a:lnSpc>
              <a:spcBef>
                <a:spcPts val="500"/>
              </a:spcBef>
              <a:buClr>
                <a:schemeClr val="tx1"/>
              </a:buClr>
              <a:buSzPct val="120000"/>
              <a:buFontTx/>
              <a:buNone/>
              <a:defRPr sz="1000" baseline="0"/>
            </a:lvl1pPr>
            <a:lvl2pPr marL="0" indent="0">
              <a:lnSpc>
                <a:spcPts val="1350"/>
              </a:lnSpc>
              <a:spcBef>
                <a:spcPts val="500"/>
              </a:spcBef>
              <a:buClr>
                <a:schemeClr val="tx1"/>
              </a:buClr>
              <a:buSzPct val="150000"/>
              <a:buFontTx/>
              <a:buNone/>
              <a:defRPr sz="1200"/>
            </a:lvl2pPr>
            <a:lvl3pPr marL="0" indent="0">
              <a:lnSpc>
                <a:spcPts val="1350"/>
              </a:lnSpc>
              <a:spcBef>
                <a:spcPts val="500"/>
              </a:spcBef>
              <a:buClr>
                <a:schemeClr val="tx1"/>
              </a:buClr>
              <a:buSzPct val="100000"/>
              <a:buFontTx/>
              <a:buNone/>
              <a:defRPr sz="1200"/>
            </a:lvl3pPr>
            <a:lvl4pPr marL="0" indent="0">
              <a:lnSpc>
                <a:spcPts val="1350"/>
              </a:lnSpc>
              <a:spcBef>
                <a:spcPts val="500"/>
              </a:spcBef>
              <a:buSzPct val="100000"/>
              <a:buFontTx/>
              <a:buNone/>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Above Image/Chart Caption (Arial, 10pt)</a:t>
            </a:r>
          </a:p>
        </p:txBody>
      </p:sp>
      <p:sp>
        <p:nvSpPr>
          <p:cNvPr id="27"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15" name="Content Placeholder 25"/>
          <p:cNvSpPr>
            <a:spLocks noGrp="1"/>
          </p:cNvSpPr>
          <p:nvPr>
            <p:ph sz="quarter" idx="23" hasCustomPrompt="1"/>
          </p:nvPr>
        </p:nvSpPr>
        <p:spPr>
          <a:xfrm>
            <a:off x="260650" y="3717032"/>
            <a:ext cx="4059321" cy="1094047"/>
          </a:xfrm>
        </p:spPr>
        <p:txBody>
          <a:bodyPr/>
          <a:lstStyle>
            <a:lvl1pPr marL="180975" indent="-18097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baseline="0"/>
            </a:lvl2pPr>
            <a:lvl3pPr marL="542925" indent="-180975">
              <a:lnSpc>
                <a:spcPts val="1350"/>
              </a:lnSpc>
              <a:spcBef>
                <a:spcPts val="500"/>
              </a:spcBef>
              <a:buClr>
                <a:schemeClr val="tx1"/>
              </a:buClr>
              <a:buSzPct val="100000"/>
              <a:buFont typeface="Arial" pitchFamily="34" charset="0"/>
              <a:buChar char="–"/>
              <a:defRPr sz="1200" baseline="0"/>
            </a:lvl3pPr>
            <a:lvl4pPr marL="714375" indent="-171450">
              <a:lnSpc>
                <a:spcPts val="1350"/>
              </a:lnSpc>
              <a:spcBef>
                <a:spcPts val="500"/>
              </a:spcBef>
              <a:buClr>
                <a:schemeClr val="tx1"/>
              </a:buClr>
              <a:buSzPct val="100000"/>
              <a:buFont typeface="Wingdings" pitchFamily="2" charset="2"/>
              <a:buChar char="§"/>
              <a:defRPr sz="1200" baseline="0"/>
            </a:lvl4pPr>
            <a:lvl5pPr marL="1619250" indent="-180975">
              <a:buSzPct val="150000"/>
              <a:buFont typeface="Arial" pitchFamily="34" charset="0"/>
              <a:buChar char="◦"/>
              <a:defRPr sz="1200"/>
            </a:lvl5pPr>
          </a:lstStyle>
          <a:p>
            <a:pPr lvl="0"/>
            <a:r>
              <a:rPr lang="en-US" dirty="0" smtClean="0"/>
              <a:t>First Level (Arial, 12pt)</a:t>
            </a:r>
          </a:p>
        </p:txBody>
      </p:sp>
      <p:sp>
        <p:nvSpPr>
          <p:cNvPr id="17" name="Text Placeholder 53"/>
          <p:cNvSpPr>
            <a:spLocks noGrp="1"/>
          </p:cNvSpPr>
          <p:nvPr>
            <p:ph type="body" sz="quarter" idx="19" hasCustomPrompt="1"/>
          </p:nvPr>
        </p:nvSpPr>
        <p:spPr>
          <a:xfrm>
            <a:off x="257176" y="1362075"/>
            <a:ext cx="8620124" cy="657225"/>
          </a:xfrm>
        </p:spPr>
        <p:txBody>
          <a:bodyPr/>
          <a:lstStyle>
            <a:lvl1pPr marL="0" marR="0" indent="0" algn="l" defTabSz="914400" rtl="0" eaLnBrk="0" fontAlgn="base" latinLnBrk="0" hangingPunct="0">
              <a:lnSpc>
                <a:spcPct val="100000"/>
              </a:lnSpc>
              <a:spcBef>
                <a:spcPts val="0"/>
              </a:spcBef>
              <a:spcAft>
                <a:spcPct val="0"/>
              </a:spcAft>
              <a:buClr>
                <a:schemeClr val="tx1"/>
              </a:buClr>
              <a:buSzPct val="120000"/>
              <a:buFont typeface="Arial" pitchFamily="34" charset="0"/>
              <a:buNone/>
              <a:tabLst/>
              <a:defRPr sz="18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Page Subhead (Arial, 18pt Bold)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Image Equal">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26" name="Content Placeholder 25"/>
          <p:cNvSpPr>
            <a:spLocks noGrp="1"/>
          </p:cNvSpPr>
          <p:nvPr>
            <p:ph sz="quarter" idx="20" hasCustomPrompt="1"/>
          </p:nvPr>
        </p:nvSpPr>
        <p:spPr>
          <a:xfrm>
            <a:off x="4824029" y="2019299"/>
            <a:ext cx="3996443" cy="3286125"/>
          </a:xfrm>
        </p:spPr>
        <p:txBody>
          <a:bodyPr/>
          <a:lstStyle>
            <a:lvl1pPr marL="180975" indent="-18097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baseline="0"/>
            </a:lvl2pPr>
            <a:lvl3pPr marL="542925" indent="-180975">
              <a:lnSpc>
                <a:spcPts val="1350"/>
              </a:lnSpc>
              <a:spcBef>
                <a:spcPts val="500"/>
              </a:spcBef>
              <a:buClr>
                <a:schemeClr val="tx1"/>
              </a:buClr>
              <a:buSzPct val="100000"/>
              <a:buFont typeface="Arial" pitchFamily="34" charset="0"/>
              <a:buChar char="–"/>
              <a:defRPr sz="1200" baseline="0"/>
            </a:lvl3pPr>
            <a:lvl4pPr marL="714375" indent="-171450">
              <a:lnSpc>
                <a:spcPts val="1350"/>
              </a:lnSpc>
              <a:spcBef>
                <a:spcPts val="500"/>
              </a:spcBef>
              <a:buClr>
                <a:schemeClr val="tx1"/>
              </a:buClr>
              <a:buSzPct val="100000"/>
              <a:buFont typeface="Wingdings" pitchFamily="2" charset="2"/>
              <a:buChar char="§"/>
              <a:defRPr sz="1200" baseline="0"/>
            </a:lvl4pPr>
            <a:lvl5pPr marL="1619250" indent="-180975">
              <a:buSzPct val="150000"/>
              <a:buFont typeface="Arial" pitchFamily="34" charset="0"/>
              <a:buChar char="◦"/>
              <a:defRPr sz="120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sp>
        <p:nvSpPr>
          <p:cNvPr id="18" name="Content Placeholder 25"/>
          <p:cNvSpPr>
            <a:spLocks noGrp="1"/>
          </p:cNvSpPr>
          <p:nvPr>
            <p:ph sz="quarter" idx="23" hasCustomPrompt="1"/>
          </p:nvPr>
        </p:nvSpPr>
        <p:spPr>
          <a:xfrm>
            <a:off x="260650" y="2019300"/>
            <a:ext cx="4059321" cy="3286125"/>
          </a:xfrm>
        </p:spPr>
        <p:txBody>
          <a:bodyPr/>
          <a:lstStyle>
            <a:lvl1pPr marL="180975" indent="-18097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baseline="0"/>
            </a:lvl2pPr>
            <a:lvl3pPr marL="542925" indent="-180975">
              <a:lnSpc>
                <a:spcPts val="1350"/>
              </a:lnSpc>
              <a:spcBef>
                <a:spcPts val="500"/>
              </a:spcBef>
              <a:buClr>
                <a:schemeClr val="tx1"/>
              </a:buClr>
              <a:buSzPct val="100000"/>
              <a:buFont typeface="Arial" pitchFamily="34" charset="0"/>
              <a:buChar char="–"/>
              <a:defRPr sz="1200" baseline="0"/>
            </a:lvl3pPr>
            <a:lvl4pPr marL="714375" indent="-171450">
              <a:lnSpc>
                <a:spcPts val="1350"/>
              </a:lnSpc>
              <a:spcBef>
                <a:spcPts val="500"/>
              </a:spcBef>
              <a:buClr>
                <a:schemeClr val="tx1"/>
              </a:buClr>
              <a:buSzPct val="100000"/>
              <a:buFont typeface="Wingdings" pitchFamily="2" charset="2"/>
              <a:buChar char="§"/>
              <a:defRPr sz="1200" baseline="0"/>
            </a:lvl4pPr>
            <a:lvl5pPr marL="1619250" indent="-180975">
              <a:buSzPct val="150000"/>
              <a:buFont typeface="Arial" pitchFamily="34" charset="0"/>
              <a:buChar char="◦"/>
              <a:defRPr sz="120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sp>
        <p:nvSpPr>
          <p:cNvPr id="19" name="Text Placeholder 53"/>
          <p:cNvSpPr>
            <a:spLocks noGrp="1"/>
          </p:cNvSpPr>
          <p:nvPr>
            <p:ph type="body" sz="quarter" idx="19" hasCustomPrompt="1"/>
          </p:nvPr>
        </p:nvSpPr>
        <p:spPr>
          <a:xfrm>
            <a:off x="260650" y="1700808"/>
            <a:ext cx="4059322" cy="223365"/>
          </a:xfrm>
        </p:spPr>
        <p:txBody>
          <a:bodyPr/>
          <a:lstStyle>
            <a:lvl1pPr marL="228600" indent="-228600">
              <a:buNone/>
              <a:defRPr sz="12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Header of Box Below (Arial 12pt, Bold)</a:t>
            </a:r>
            <a:endParaRPr lang="en-CA" dirty="0"/>
          </a:p>
        </p:txBody>
      </p:sp>
      <p:sp>
        <p:nvSpPr>
          <p:cNvPr id="20" name="Text Placeholder 53"/>
          <p:cNvSpPr>
            <a:spLocks noGrp="1"/>
          </p:cNvSpPr>
          <p:nvPr>
            <p:ph type="body" sz="quarter" idx="24" hasCustomPrompt="1"/>
          </p:nvPr>
        </p:nvSpPr>
        <p:spPr>
          <a:xfrm>
            <a:off x="4824029" y="1700808"/>
            <a:ext cx="3996443" cy="223365"/>
          </a:xfrm>
        </p:spPr>
        <p:txBody>
          <a:bodyPr/>
          <a:lstStyle>
            <a:lvl1pPr marL="228600" indent="-228600">
              <a:buNone/>
              <a:defRPr sz="12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Header of Box Below (Arial 12pt, Bold)</a:t>
            </a:r>
            <a:endParaRPr lang="en-CA" dirty="0"/>
          </a:p>
        </p:txBody>
      </p:sp>
      <p:cxnSp>
        <p:nvCxnSpPr>
          <p:cNvPr id="23" name="Straight Connector 22"/>
          <p:cNvCxnSpPr/>
          <p:nvPr userDrawn="1"/>
        </p:nvCxnSpPr>
        <p:spPr>
          <a:xfrm rot="5400000">
            <a:off x="2443161" y="4167188"/>
            <a:ext cx="4257679" cy="0"/>
          </a:xfrm>
          <a:prstGeom prst="line">
            <a:avLst/>
          </a:prstGeom>
          <a:ln w="2540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25" name="Text Placeholder 41"/>
          <p:cNvSpPr>
            <a:spLocks noGrp="1"/>
          </p:cNvSpPr>
          <p:nvPr>
            <p:ph type="body" sz="quarter" idx="18" hasCustomPrompt="1"/>
          </p:nvPr>
        </p:nvSpPr>
        <p:spPr>
          <a:xfrm>
            <a:off x="260650" y="5387083"/>
            <a:ext cx="4059321" cy="634206"/>
          </a:xfrm>
        </p:spPr>
        <p:txBody>
          <a:bodyPr/>
          <a:lstStyle>
            <a:lvl1pPr marL="0" marR="0" indent="0" algn="l" defTabSz="895350" rtl="0" eaLnBrk="0" fontAlgn="base" latinLnBrk="0" hangingPunct="0">
              <a:lnSpc>
                <a:spcPts val="1350"/>
              </a:lnSpc>
              <a:spcBef>
                <a:spcPts val="500"/>
              </a:spcBef>
              <a:spcAft>
                <a:spcPct val="0"/>
              </a:spcAft>
              <a:buClr>
                <a:schemeClr val="tx1"/>
              </a:buClr>
              <a:buSzPct val="120000"/>
              <a:buFontTx/>
              <a:buNone/>
              <a:tabLst/>
              <a:defRPr sz="1000" b="0" baseline="0">
                <a:solidFill>
                  <a:schemeClr val="tx1"/>
                </a:solidFill>
              </a:defRPr>
            </a:lvl1pPr>
            <a:lvl2pPr marL="0" indent="0" defTabSz="895350">
              <a:lnSpc>
                <a:spcPts val="1350"/>
              </a:lnSpc>
              <a:buFont typeface="Arial" pitchFamily="34" charset="0"/>
              <a:buChar char="•"/>
              <a:defRPr sz="1100">
                <a:solidFill>
                  <a:schemeClr val="bg1">
                    <a:lumMod val="65000"/>
                  </a:schemeClr>
                </a:solidFill>
              </a:defRPr>
            </a:lvl2pPr>
            <a:lvl3pPr marL="0" indent="0" defTabSz="895350">
              <a:lnSpc>
                <a:spcPts val="1350"/>
              </a:lnSpc>
              <a:buFont typeface="Arial" pitchFamily="34" charset="0"/>
              <a:buChar char="•"/>
              <a:defRPr sz="1100">
                <a:solidFill>
                  <a:schemeClr val="bg1">
                    <a:lumMod val="65000"/>
                  </a:schemeClr>
                </a:solidFill>
              </a:defRPr>
            </a:lvl3pPr>
            <a:lvl4pPr marL="1614488" indent="-174625">
              <a:lnSpc>
                <a:spcPts val="1350"/>
              </a:lnSpc>
              <a:defRPr sz="1200">
                <a:solidFill>
                  <a:schemeClr val="accent5"/>
                </a:solidFill>
              </a:defRPr>
            </a:lvl4pPr>
            <a:lvl5pPr marL="2062163" indent="-174625">
              <a:lnSpc>
                <a:spcPts val="1350"/>
              </a:lnSpc>
              <a:tabLst/>
              <a:defRPr sz="1200">
                <a:solidFill>
                  <a:schemeClr val="accent5"/>
                </a:solidFill>
              </a:defRPr>
            </a:lvl5pPr>
          </a:lstStyle>
          <a:p>
            <a:pPr lvl="0"/>
            <a:r>
              <a:rPr lang="en-US" dirty="0" smtClean="0"/>
              <a:t>Copy (Arial, 10pt)</a:t>
            </a:r>
          </a:p>
          <a:p>
            <a:pPr lvl="0"/>
            <a:endParaRPr lang="en-US" dirty="0" smtClean="0"/>
          </a:p>
        </p:txBody>
      </p:sp>
      <p:sp>
        <p:nvSpPr>
          <p:cNvPr id="28" name="Text Placeholder 41"/>
          <p:cNvSpPr>
            <a:spLocks noGrp="1"/>
          </p:cNvSpPr>
          <p:nvPr>
            <p:ph type="body" sz="quarter" idx="25" hasCustomPrompt="1"/>
          </p:nvPr>
        </p:nvSpPr>
        <p:spPr>
          <a:xfrm>
            <a:off x="4824029" y="5387083"/>
            <a:ext cx="3996443" cy="634206"/>
          </a:xfrm>
        </p:spPr>
        <p:txBody>
          <a:bodyPr/>
          <a:lstStyle>
            <a:lvl1pPr marL="0" marR="0" indent="0" algn="l" defTabSz="895350" rtl="0" eaLnBrk="0" fontAlgn="base" latinLnBrk="0" hangingPunct="0">
              <a:lnSpc>
                <a:spcPts val="1350"/>
              </a:lnSpc>
              <a:spcBef>
                <a:spcPts val="500"/>
              </a:spcBef>
              <a:spcAft>
                <a:spcPct val="0"/>
              </a:spcAft>
              <a:buClr>
                <a:schemeClr val="tx1"/>
              </a:buClr>
              <a:buSzPct val="120000"/>
              <a:buFontTx/>
              <a:buNone/>
              <a:tabLst/>
              <a:defRPr sz="1000" b="0" baseline="0">
                <a:solidFill>
                  <a:schemeClr val="tx1"/>
                </a:solidFill>
              </a:defRPr>
            </a:lvl1pPr>
            <a:lvl2pPr marL="0" indent="0" defTabSz="895350">
              <a:lnSpc>
                <a:spcPts val="1350"/>
              </a:lnSpc>
              <a:buFont typeface="Arial" pitchFamily="34" charset="0"/>
              <a:buChar char="•"/>
              <a:defRPr sz="1100">
                <a:solidFill>
                  <a:schemeClr val="bg1">
                    <a:lumMod val="65000"/>
                  </a:schemeClr>
                </a:solidFill>
              </a:defRPr>
            </a:lvl2pPr>
            <a:lvl3pPr marL="0" indent="0" defTabSz="895350">
              <a:lnSpc>
                <a:spcPts val="1350"/>
              </a:lnSpc>
              <a:buFont typeface="Arial" pitchFamily="34" charset="0"/>
              <a:buChar char="•"/>
              <a:defRPr sz="1100">
                <a:solidFill>
                  <a:schemeClr val="bg1">
                    <a:lumMod val="65000"/>
                  </a:schemeClr>
                </a:solidFill>
              </a:defRPr>
            </a:lvl3pPr>
            <a:lvl4pPr marL="1614488" indent="-174625">
              <a:lnSpc>
                <a:spcPts val="1350"/>
              </a:lnSpc>
              <a:defRPr sz="1200">
                <a:solidFill>
                  <a:schemeClr val="accent5"/>
                </a:solidFill>
              </a:defRPr>
            </a:lvl4pPr>
            <a:lvl5pPr marL="2062163" indent="-174625">
              <a:lnSpc>
                <a:spcPts val="1350"/>
              </a:lnSpc>
              <a:tabLst/>
              <a:defRPr sz="1200">
                <a:solidFill>
                  <a:schemeClr val="accent5"/>
                </a:solidFill>
              </a:defRPr>
            </a:lvl5pPr>
          </a:lstStyle>
          <a:p>
            <a:pPr lvl="0"/>
            <a:r>
              <a:rPr lang="en-US" dirty="0" smtClean="0"/>
              <a:t>Copy (Arial, 10pt)</a:t>
            </a:r>
          </a:p>
          <a:p>
            <a:pPr lvl="0"/>
            <a:endParaRPr lang="en-US" dirty="0"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8_Title Only">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1223962" y="1196974"/>
            <a:ext cx="6480385" cy="4464273"/>
          </a:xfrm>
        </p:spPr>
        <p:txBody>
          <a:bodyPr/>
          <a:lstStyle>
            <a:lvl1pPr algn="ctr">
              <a:buFontTx/>
              <a:buNone/>
              <a:defRPr sz="8800" baseline="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smtClean="0"/>
              <a:t>Thought</a:t>
            </a:r>
          </a:p>
          <a:p>
            <a:pPr lvl="0"/>
            <a:r>
              <a:rPr lang="en-US" dirty="0" smtClean="0"/>
              <a:t>Model</a:t>
            </a:r>
            <a:br>
              <a:rPr lang="en-US" dirty="0" smtClean="0"/>
            </a:br>
            <a:r>
              <a:rPr lang="en-US" dirty="0" smtClean="0"/>
              <a:t>Layouts</a:t>
            </a:r>
            <a:endParaRPr lang="en-CA"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ntroduction">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33" name="Text Placeholder 53"/>
          <p:cNvSpPr>
            <a:spLocks noGrp="1"/>
          </p:cNvSpPr>
          <p:nvPr>
            <p:ph type="body" sz="quarter" idx="19" hasCustomPrompt="1"/>
          </p:nvPr>
        </p:nvSpPr>
        <p:spPr>
          <a:xfrm>
            <a:off x="257176" y="1362075"/>
            <a:ext cx="8620124" cy="657225"/>
          </a:xfrm>
        </p:spPr>
        <p:txBody>
          <a:bodyPr/>
          <a:lstStyle>
            <a:lvl1pPr marL="0" marR="0" indent="0" algn="l" defTabSz="914400" rtl="0" eaLnBrk="0" fontAlgn="base" latinLnBrk="0" hangingPunct="0">
              <a:lnSpc>
                <a:spcPct val="100000"/>
              </a:lnSpc>
              <a:spcBef>
                <a:spcPts val="0"/>
              </a:spcBef>
              <a:spcAft>
                <a:spcPct val="0"/>
              </a:spcAft>
              <a:buClr>
                <a:schemeClr val="tx1"/>
              </a:buClr>
              <a:buSzPct val="120000"/>
              <a:buFont typeface="Arial" pitchFamily="34" charset="0"/>
              <a:buNone/>
              <a:tabLst/>
              <a:defRPr sz="18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Page Subhead (Arial, 18pt Bold) </a:t>
            </a:r>
          </a:p>
        </p:txBody>
      </p:sp>
      <p:sp>
        <p:nvSpPr>
          <p:cNvPr id="55" name="Text Placeholder 41"/>
          <p:cNvSpPr>
            <a:spLocks noGrp="1"/>
          </p:cNvSpPr>
          <p:nvPr>
            <p:ph type="body" sz="quarter" idx="16" hasCustomPrompt="1"/>
          </p:nvPr>
        </p:nvSpPr>
        <p:spPr>
          <a:xfrm>
            <a:off x="249303" y="2924944"/>
            <a:ext cx="4034665" cy="2376264"/>
          </a:xfrm>
        </p:spPr>
        <p:txBody>
          <a:bodyPr/>
          <a:lstStyle>
            <a:lvl1pPr marL="174625" indent="-174625">
              <a:lnSpc>
                <a:spcPts val="1350"/>
              </a:lnSpc>
              <a:spcBef>
                <a:spcPts val="500"/>
              </a:spcBef>
              <a:buClr>
                <a:schemeClr val="tx1"/>
              </a:buClr>
              <a:buSzPct val="120000"/>
              <a:buFont typeface="Wingdings" pitchFamily="2" charset="2"/>
              <a:buChar char="ü"/>
              <a:defRPr sz="1200" baseline="0"/>
            </a:lvl1pPr>
            <a:lvl2pPr marL="361950" indent="-180975">
              <a:lnSpc>
                <a:spcPts val="1350"/>
              </a:lnSpc>
              <a:spcBef>
                <a:spcPts val="500"/>
              </a:spcBef>
              <a:buClr>
                <a:schemeClr val="tx1"/>
              </a:buClr>
              <a:buSzPct val="120000"/>
              <a:buFont typeface="Arial" pitchFamily="34" charset="0"/>
              <a:buChar char="•"/>
              <a:defRPr sz="1200"/>
            </a:lvl2pPr>
            <a:lvl3pPr marL="542925" indent="-180975">
              <a:lnSpc>
                <a:spcPts val="1350"/>
              </a:lnSpc>
              <a:spcBef>
                <a:spcPts val="500"/>
              </a:spcBef>
              <a:buClr>
                <a:schemeClr val="tx1"/>
              </a:buClr>
              <a:buSzPct val="150000"/>
              <a:buFont typeface="Arial" pitchFamily="34" charset="0"/>
              <a:buChar char="◦"/>
              <a:defRPr sz="1200" baseline="0"/>
            </a:lvl3pPr>
            <a:lvl4pPr marL="714375" indent="-171450">
              <a:lnSpc>
                <a:spcPts val="1350"/>
              </a:lnSpc>
              <a:spcBef>
                <a:spcPts val="500"/>
              </a:spcBef>
              <a:buSzPct val="100000"/>
              <a:buFont typeface="Arial" pitchFamily="34" charset="0"/>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sp>
        <p:nvSpPr>
          <p:cNvPr id="63" name="Text Placeholder 53"/>
          <p:cNvSpPr>
            <a:spLocks noGrp="1"/>
          </p:cNvSpPr>
          <p:nvPr>
            <p:ph type="body" sz="quarter" idx="21" hasCustomPrompt="1"/>
          </p:nvPr>
        </p:nvSpPr>
        <p:spPr>
          <a:xfrm>
            <a:off x="249302" y="2316656"/>
            <a:ext cx="4034666" cy="608288"/>
          </a:xfrm>
        </p:spPr>
        <p:txBody>
          <a:bodyPr/>
          <a:lstStyle>
            <a:lvl1pPr marL="0" indent="0">
              <a:buNone/>
              <a:defRPr sz="14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This Research is Designed For:</a:t>
            </a:r>
            <a:endParaRPr lang="en-CA" dirty="0"/>
          </a:p>
        </p:txBody>
      </p:sp>
      <p:sp>
        <p:nvSpPr>
          <p:cNvPr id="64" name="Text Placeholder 53"/>
          <p:cNvSpPr>
            <a:spLocks noGrp="1"/>
          </p:cNvSpPr>
          <p:nvPr>
            <p:ph type="body" sz="quarter" idx="22" hasCustomPrompt="1"/>
          </p:nvPr>
        </p:nvSpPr>
        <p:spPr>
          <a:xfrm>
            <a:off x="4860032" y="2316656"/>
            <a:ext cx="4032448" cy="608288"/>
          </a:xfrm>
        </p:spPr>
        <p:txBody>
          <a:bodyPr/>
          <a:lstStyle>
            <a:lvl1pPr marL="0" indent="0">
              <a:buNone/>
              <a:defRPr sz="14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This Research Will Help You:</a:t>
            </a:r>
            <a:endParaRPr lang="en-CA" dirty="0"/>
          </a:p>
        </p:txBody>
      </p:sp>
      <p:sp>
        <p:nvSpPr>
          <p:cNvPr id="65" name="Text Placeholder 41"/>
          <p:cNvSpPr>
            <a:spLocks noGrp="1"/>
          </p:cNvSpPr>
          <p:nvPr>
            <p:ph type="body" sz="quarter" idx="23" hasCustomPrompt="1"/>
          </p:nvPr>
        </p:nvSpPr>
        <p:spPr>
          <a:xfrm>
            <a:off x="4860032" y="2924944"/>
            <a:ext cx="4032448" cy="2376264"/>
          </a:xfrm>
        </p:spPr>
        <p:txBody>
          <a:bodyPr/>
          <a:lstStyle>
            <a:lvl1pPr marL="174625" indent="-174625">
              <a:lnSpc>
                <a:spcPts val="1350"/>
              </a:lnSpc>
              <a:spcBef>
                <a:spcPts val="500"/>
              </a:spcBef>
              <a:buClr>
                <a:schemeClr val="tx1"/>
              </a:buClr>
              <a:buSzPct val="120000"/>
              <a:buFont typeface="Wingdings" pitchFamily="2" charset="2"/>
              <a:buChar char="ü"/>
              <a:defRPr sz="1200" baseline="0"/>
            </a:lvl1pPr>
            <a:lvl2pPr marL="361950" indent="-180975">
              <a:lnSpc>
                <a:spcPts val="1350"/>
              </a:lnSpc>
              <a:spcBef>
                <a:spcPts val="500"/>
              </a:spcBef>
              <a:buClr>
                <a:schemeClr val="tx1"/>
              </a:buClr>
              <a:buSzPct val="120000"/>
              <a:buFont typeface="Arial" pitchFamily="34" charset="0"/>
              <a:buChar char="•"/>
              <a:defRPr sz="1200"/>
            </a:lvl2pPr>
            <a:lvl3pPr marL="542925" indent="-180975">
              <a:lnSpc>
                <a:spcPts val="1350"/>
              </a:lnSpc>
              <a:spcBef>
                <a:spcPts val="500"/>
              </a:spcBef>
              <a:buClr>
                <a:schemeClr val="tx1"/>
              </a:buClr>
              <a:buSzPct val="150000"/>
              <a:buFont typeface="Arial" pitchFamily="34" charset="0"/>
              <a:buChar char="◦"/>
              <a:defRPr sz="1200" baseline="0"/>
            </a:lvl3pPr>
            <a:lvl4pPr marL="714375" indent="-171450">
              <a:lnSpc>
                <a:spcPts val="1350"/>
              </a:lnSpc>
              <a:spcBef>
                <a:spcPts val="500"/>
              </a:spcBef>
              <a:buSzPct val="100000"/>
              <a:buFont typeface="Arial" pitchFamily="34" charset="0"/>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cxnSp>
        <p:nvCxnSpPr>
          <p:cNvPr id="66" name="Straight Connector 65"/>
          <p:cNvCxnSpPr/>
          <p:nvPr userDrawn="1"/>
        </p:nvCxnSpPr>
        <p:spPr>
          <a:xfrm rot="5400000">
            <a:off x="3079725" y="3808933"/>
            <a:ext cx="2984553" cy="0"/>
          </a:xfrm>
          <a:prstGeom prst="line">
            <a:avLst/>
          </a:prstGeom>
          <a:ln w="2540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hasCustomPrompt="1"/>
          </p:nvPr>
        </p:nvSpPr>
        <p:spPr>
          <a:xfrm>
            <a:off x="251520" y="260648"/>
            <a:ext cx="558062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22" name="Text Placeholder 18"/>
          <p:cNvSpPr>
            <a:spLocks noGrp="1"/>
          </p:cNvSpPr>
          <p:nvPr>
            <p:ph type="body" sz="quarter" idx="15"/>
          </p:nvPr>
        </p:nvSpPr>
        <p:spPr>
          <a:xfrm>
            <a:off x="5940425" y="116632"/>
            <a:ext cx="3060067" cy="864741"/>
          </a:xfrm>
          <a:solidFill>
            <a:schemeClr val="accent1"/>
          </a:solidFill>
        </p:spPr>
        <p:txBody>
          <a:bodyPr/>
          <a:lstStyle>
            <a:lvl1pPr algn="ctr">
              <a:buFontTx/>
              <a:buNone/>
              <a:defRPr>
                <a:solidFill>
                  <a:schemeClr val="bg1"/>
                </a:solidFill>
              </a:defRPr>
            </a:lvl1pPr>
          </a:lstStyle>
          <a:p>
            <a:pPr lvl="0"/>
            <a:endParaRPr lang="en-CA" dirty="0" smtClean="0"/>
          </a:p>
          <a:p>
            <a:pPr lvl="0"/>
            <a:r>
              <a:rPr lang="en-CA" dirty="0" smtClean="0"/>
              <a:t>Replace with Thought Model</a:t>
            </a:r>
          </a:p>
          <a:p>
            <a:pPr lvl="0"/>
            <a:r>
              <a:rPr lang="en-CA" dirty="0" smtClean="0"/>
              <a:t>(must fit within this boxed area)</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Header / Subhead / Bodycopy">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33" name="Text Placeholder 53"/>
          <p:cNvSpPr>
            <a:spLocks noGrp="1"/>
          </p:cNvSpPr>
          <p:nvPr>
            <p:ph type="body" sz="quarter" idx="19" hasCustomPrompt="1"/>
          </p:nvPr>
        </p:nvSpPr>
        <p:spPr>
          <a:xfrm>
            <a:off x="257176" y="1362075"/>
            <a:ext cx="8620124" cy="657225"/>
          </a:xfrm>
        </p:spPr>
        <p:txBody>
          <a:bodyPr/>
          <a:lstStyle>
            <a:lvl1pPr marL="0" marR="0" indent="0" algn="l" defTabSz="914400" rtl="0" eaLnBrk="0" fontAlgn="base" latinLnBrk="0" hangingPunct="0">
              <a:lnSpc>
                <a:spcPct val="100000"/>
              </a:lnSpc>
              <a:spcBef>
                <a:spcPts val="0"/>
              </a:spcBef>
              <a:spcAft>
                <a:spcPct val="0"/>
              </a:spcAft>
              <a:buClr>
                <a:schemeClr val="tx1"/>
              </a:buClr>
              <a:buSzPct val="120000"/>
              <a:buFont typeface="Arial" pitchFamily="34" charset="0"/>
              <a:buNone/>
              <a:tabLst/>
              <a:defRPr sz="18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Page Subhead (Arial, 18pt Bold) </a:t>
            </a:r>
          </a:p>
        </p:txBody>
      </p:sp>
      <p:sp>
        <p:nvSpPr>
          <p:cNvPr id="55" name="Text Placeholder 41"/>
          <p:cNvSpPr>
            <a:spLocks noGrp="1"/>
          </p:cNvSpPr>
          <p:nvPr>
            <p:ph type="body" sz="quarter" idx="16" hasCustomPrompt="1"/>
          </p:nvPr>
        </p:nvSpPr>
        <p:spPr>
          <a:xfrm>
            <a:off x="249302" y="2022215"/>
            <a:ext cx="8627997" cy="4313785"/>
          </a:xfrm>
        </p:spPr>
        <p:txBody>
          <a:bodyPr/>
          <a:lstStyle>
            <a:lvl1pPr marL="174625" indent="-17462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a:lvl2pPr>
            <a:lvl3pPr marL="542925" indent="-180975">
              <a:lnSpc>
                <a:spcPts val="1350"/>
              </a:lnSpc>
              <a:spcBef>
                <a:spcPts val="500"/>
              </a:spcBef>
              <a:buClr>
                <a:schemeClr val="tx1"/>
              </a:buClr>
              <a:buSzPct val="100000"/>
              <a:buFont typeface="Arial" pitchFamily="34" charset="0"/>
              <a:buChar char="–"/>
              <a:defRPr sz="1200" baseline="0"/>
            </a:lvl3pPr>
            <a:lvl4pPr marL="714375" indent="-171450">
              <a:lnSpc>
                <a:spcPts val="1350"/>
              </a:lnSpc>
              <a:spcBef>
                <a:spcPts val="500"/>
              </a:spcBef>
              <a:buSzPct val="100000"/>
              <a:buFont typeface="Wingdings" pitchFamily="2" charset="2"/>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sp>
        <p:nvSpPr>
          <p:cNvPr id="13" name="Title 1"/>
          <p:cNvSpPr>
            <a:spLocks noGrp="1"/>
          </p:cNvSpPr>
          <p:nvPr>
            <p:ph type="title" hasCustomPrompt="1"/>
          </p:nvPr>
        </p:nvSpPr>
        <p:spPr>
          <a:xfrm>
            <a:off x="251520" y="260648"/>
            <a:ext cx="558062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19" name="Text Placeholder 18"/>
          <p:cNvSpPr>
            <a:spLocks noGrp="1"/>
          </p:cNvSpPr>
          <p:nvPr>
            <p:ph type="body" sz="quarter" idx="15"/>
          </p:nvPr>
        </p:nvSpPr>
        <p:spPr>
          <a:xfrm>
            <a:off x="5940425" y="116632"/>
            <a:ext cx="3060067" cy="864741"/>
          </a:xfrm>
          <a:solidFill>
            <a:schemeClr val="accent1"/>
          </a:solidFill>
        </p:spPr>
        <p:txBody>
          <a:bodyPr/>
          <a:lstStyle>
            <a:lvl1pPr algn="ctr">
              <a:buFontTx/>
              <a:buNone/>
              <a:defRPr>
                <a:solidFill>
                  <a:schemeClr val="bg1"/>
                </a:solidFill>
              </a:defRPr>
            </a:lvl1pPr>
          </a:lstStyle>
          <a:p>
            <a:pPr lvl="0"/>
            <a:endParaRPr lang="en-CA" dirty="0" smtClean="0"/>
          </a:p>
          <a:p>
            <a:pPr lvl="0"/>
            <a:r>
              <a:rPr lang="en-CA" dirty="0" smtClean="0"/>
              <a:t>Replace with Thought Model</a:t>
            </a:r>
          </a:p>
          <a:p>
            <a:pPr lvl="0"/>
            <a:r>
              <a:rPr lang="en-CA" dirty="0" smtClean="0"/>
              <a:t>(must fit within this boxed area)</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Header / Bodycopy">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55" name="Text Placeholder 41"/>
          <p:cNvSpPr>
            <a:spLocks noGrp="1"/>
          </p:cNvSpPr>
          <p:nvPr>
            <p:ph type="body" sz="quarter" idx="16" hasCustomPrompt="1"/>
          </p:nvPr>
        </p:nvSpPr>
        <p:spPr>
          <a:xfrm>
            <a:off x="249302" y="1376772"/>
            <a:ext cx="8627997" cy="4973925"/>
          </a:xfrm>
        </p:spPr>
        <p:txBody>
          <a:bodyPr/>
          <a:lstStyle>
            <a:lvl1pPr marL="174625" indent="-17462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a:lvl2pPr>
            <a:lvl3pPr marL="542925" indent="-180975">
              <a:lnSpc>
                <a:spcPts val="1350"/>
              </a:lnSpc>
              <a:spcBef>
                <a:spcPts val="500"/>
              </a:spcBef>
              <a:buClr>
                <a:schemeClr val="tx1"/>
              </a:buClr>
              <a:buSzPct val="100000"/>
              <a:buFont typeface="Arial" pitchFamily="34" charset="0"/>
              <a:buChar char="–"/>
              <a:defRPr sz="1200" baseline="0"/>
            </a:lvl3pPr>
            <a:lvl4pPr marL="714375" indent="-171450">
              <a:lnSpc>
                <a:spcPts val="1350"/>
              </a:lnSpc>
              <a:spcBef>
                <a:spcPts val="500"/>
              </a:spcBef>
              <a:buSzPct val="100000"/>
              <a:buFont typeface="Wingdings" pitchFamily="2" charset="2"/>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sp>
        <p:nvSpPr>
          <p:cNvPr id="10" name="Title 1"/>
          <p:cNvSpPr>
            <a:spLocks noGrp="1"/>
          </p:cNvSpPr>
          <p:nvPr>
            <p:ph type="title" hasCustomPrompt="1"/>
          </p:nvPr>
        </p:nvSpPr>
        <p:spPr>
          <a:xfrm>
            <a:off x="251520" y="260648"/>
            <a:ext cx="558062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18" name="Text Placeholder 18"/>
          <p:cNvSpPr>
            <a:spLocks noGrp="1"/>
          </p:cNvSpPr>
          <p:nvPr>
            <p:ph type="body" sz="quarter" idx="15"/>
          </p:nvPr>
        </p:nvSpPr>
        <p:spPr>
          <a:xfrm>
            <a:off x="5940425" y="116632"/>
            <a:ext cx="3060067" cy="864741"/>
          </a:xfrm>
          <a:solidFill>
            <a:schemeClr val="accent1"/>
          </a:solidFill>
        </p:spPr>
        <p:txBody>
          <a:bodyPr/>
          <a:lstStyle>
            <a:lvl1pPr algn="ctr">
              <a:buFontTx/>
              <a:buNone/>
              <a:defRPr>
                <a:solidFill>
                  <a:schemeClr val="bg1"/>
                </a:solidFill>
              </a:defRPr>
            </a:lvl1pPr>
          </a:lstStyle>
          <a:p>
            <a:pPr lvl="0"/>
            <a:endParaRPr lang="en-CA" dirty="0" smtClean="0"/>
          </a:p>
          <a:p>
            <a:pPr lvl="0"/>
            <a:r>
              <a:rPr lang="en-CA" dirty="0" smtClean="0"/>
              <a:t>Replace with Thought Model</a:t>
            </a:r>
          </a:p>
          <a:p>
            <a:pPr lvl="0"/>
            <a:r>
              <a:rPr lang="en-CA" dirty="0" smtClean="0"/>
              <a:t>(must fit within this boxed area)</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Cover Page">
    <p:spTree>
      <p:nvGrpSpPr>
        <p:cNvPr id="1" name=""/>
        <p:cNvGrpSpPr/>
        <p:nvPr/>
      </p:nvGrpSpPr>
      <p:grpSpPr>
        <a:xfrm>
          <a:off x="0" y="0"/>
          <a:ext cx="0" cy="0"/>
          <a:chOff x="0" y="0"/>
          <a:chExt cx="0" cy="0"/>
        </a:xfrm>
      </p:grpSpPr>
      <p:sp>
        <p:nvSpPr>
          <p:cNvPr id="28" name="Text Placeholder 27"/>
          <p:cNvSpPr>
            <a:spLocks noGrp="1"/>
          </p:cNvSpPr>
          <p:nvPr userDrawn="1">
            <p:ph type="body" sz="quarter" idx="15" hasCustomPrompt="1"/>
          </p:nvPr>
        </p:nvSpPr>
        <p:spPr>
          <a:xfrm>
            <a:off x="687148" y="3060700"/>
            <a:ext cx="7454900" cy="660400"/>
          </a:xfrm>
        </p:spPr>
        <p:txBody>
          <a:bodyPr/>
          <a:lstStyle>
            <a:lvl1pPr marL="0" indent="0">
              <a:lnSpc>
                <a:spcPts val="3200"/>
              </a:lnSpc>
              <a:buClr>
                <a:schemeClr val="accent2"/>
              </a:buClr>
              <a:buSzPct val="160000"/>
              <a:buFontTx/>
              <a:buNone/>
              <a:defRPr sz="2400" baseline="0">
                <a:latin typeface="+mj-lt"/>
              </a:defRPr>
            </a:lvl1pPr>
            <a:lvl2pPr>
              <a:buNone/>
              <a:defRPr sz="2800">
                <a:latin typeface="+mj-lt"/>
              </a:defRPr>
            </a:lvl2pPr>
            <a:lvl3pPr>
              <a:buNone/>
              <a:defRPr sz="2800">
                <a:latin typeface="+mj-lt"/>
              </a:defRPr>
            </a:lvl3pPr>
            <a:lvl4pPr>
              <a:buNone/>
              <a:defRPr sz="2800">
                <a:latin typeface="+mj-lt"/>
              </a:defRPr>
            </a:lvl4pPr>
            <a:lvl5pPr>
              <a:buNone/>
              <a:defRPr sz="2800">
                <a:latin typeface="+mj-lt"/>
              </a:defRPr>
            </a:lvl5pPr>
          </a:lstStyle>
          <a:p>
            <a:pPr lvl="0"/>
            <a:r>
              <a:rPr lang="en-US" dirty="0" smtClean="0"/>
              <a:t>Section Headline (Georgia, 24pt)</a:t>
            </a:r>
            <a:endParaRPr lang="en-CA" dirty="0"/>
          </a:p>
        </p:txBody>
      </p:sp>
      <p:cxnSp>
        <p:nvCxnSpPr>
          <p:cNvPr id="47" name="Straight Connector 46"/>
          <p:cNvCxnSpPr/>
          <p:nvPr userDrawn="1"/>
        </p:nvCxnSpPr>
        <p:spPr>
          <a:xfrm rot="5400000">
            <a:off x="4970829" y="5233490"/>
            <a:ext cx="1867710" cy="0"/>
          </a:xfrm>
          <a:prstGeom prst="line">
            <a:avLst/>
          </a:prstGeom>
          <a:ln w="2540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51" name="Text Placeholder 41"/>
          <p:cNvSpPr>
            <a:spLocks noGrp="1"/>
          </p:cNvSpPr>
          <p:nvPr userDrawn="1">
            <p:ph type="body" sz="quarter" idx="18" hasCustomPrompt="1"/>
          </p:nvPr>
        </p:nvSpPr>
        <p:spPr>
          <a:xfrm>
            <a:off x="6336196" y="4219074"/>
            <a:ext cx="2373549" cy="1938535"/>
          </a:xfrm>
        </p:spPr>
        <p:txBody>
          <a:bodyPr/>
          <a:lstStyle>
            <a:lvl1pPr marL="0" marR="0" indent="0" algn="l" defTabSz="895350" rtl="0" eaLnBrk="0" fontAlgn="base" latinLnBrk="0" hangingPunct="0">
              <a:lnSpc>
                <a:spcPts val="1350"/>
              </a:lnSpc>
              <a:spcBef>
                <a:spcPts val="500"/>
              </a:spcBef>
              <a:spcAft>
                <a:spcPct val="0"/>
              </a:spcAft>
              <a:buClr>
                <a:schemeClr val="tx1"/>
              </a:buClr>
              <a:buSzPct val="120000"/>
              <a:buFontTx/>
              <a:buNone/>
              <a:tabLst/>
              <a:defRPr sz="1000" b="0" baseline="0">
                <a:solidFill>
                  <a:schemeClr val="tx1"/>
                </a:solidFill>
              </a:defRPr>
            </a:lvl1pPr>
            <a:lvl2pPr marL="0" indent="0" defTabSz="895350">
              <a:lnSpc>
                <a:spcPts val="1350"/>
              </a:lnSpc>
              <a:buFont typeface="Arial" pitchFamily="34" charset="0"/>
              <a:buChar char="•"/>
              <a:defRPr sz="1100">
                <a:solidFill>
                  <a:schemeClr val="bg1">
                    <a:lumMod val="65000"/>
                  </a:schemeClr>
                </a:solidFill>
              </a:defRPr>
            </a:lvl2pPr>
            <a:lvl3pPr marL="0" indent="0" defTabSz="895350">
              <a:lnSpc>
                <a:spcPts val="1350"/>
              </a:lnSpc>
              <a:buFont typeface="Arial" pitchFamily="34" charset="0"/>
              <a:buChar char="•"/>
              <a:defRPr sz="1100">
                <a:solidFill>
                  <a:schemeClr val="bg1">
                    <a:lumMod val="65000"/>
                  </a:schemeClr>
                </a:solidFill>
              </a:defRPr>
            </a:lvl3pPr>
            <a:lvl4pPr marL="1614488" indent="-174625">
              <a:lnSpc>
                <a:spcPts val="1350"/>
              </a:lnSpc>
              <a:defRPr sz="1200">
                <a:solidFill>
                  <a:schemeClr val="accent5"/>
                </a:solidFill>
              </a:defRPr>
            </a:lvl4pPr>
            <a:lvl5pPr marL="2062163" indent="-174625">
              <a:lnSpc>
                <a:spcPts val="1350"/>
              </a:lnSpc>
              <a:tabLst/>
              <a:defRPr sz="1200">
                <a:solidFill>
                  <a:schemeClr val="accent5"/>
                </a:solidFill>
              </a:defRPr>
            </a:lvl5pPr>
          </a:lstStyle>
          <a:p>
            <a:pPr lvl="0"/>
            <a:r>
              <a:rPr lang="en-US" dirty="0" smtClean="0"/>
              <a:t>Solution Set Sections (Arial, 10pt)</a:t>
            </a:r>
          </a:p>
          <a:p>
            <a:pPr lvl="0"/>
            <a:endParaRPr lang="en-US" dirty="0" smtClean="0"/>
          </a:p>
          <a:p>
            <a:pPr lvl="0"/>
            <a:endParaRPr lang="en-US" dirty="0" smtClean="0"/>
          </a:p>
        </p:txBody>
      </p:sp>
      <p:sp>
        <p:nvSpPr>
          <p:cNvPr id="54" name="Text Placeholder 53"/>
          <p:cNvSpPr>
            <a:spLocks noGrp="1"/>
          </p:cNvSpPr>
          <p:nvPr userDrawn="1">
            <p:ph type="body" sz="quarter" idx="19" hasCustomPrompt="1"/>
          </p:nvPr>
        </p:nvSpPr>
        <p:spPr>
          <a:xfrm>
            <a:off x="798362" y="3969266"/>
            <a:ext cx="2130425" cy="223365"/>
          </a:xfrm>
        </p:spPr>
        <p:txBody>
          <a:bodyPr/>
          <a:lstStyle>
            <a:lvl1pPr marL="228600" indent="-228600">
              <a:buNone/>
              <a:defRPr sz="1200" b="1"/>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What’s in this Section:</a:t>
            </a:r>
            <a:endParaRPr lang="en-CA" dirty="0"/>
          </a:p>
        </p:txBody>
      </p:sp>
      <p:sp>
        <p:nvSpPr>
          <p:cNvPr id="55" name="Text Placeholder 53"/>
          <p:cNvSpPr>
            <a:spLocks noGrp="1"/>
          </p:cNvSpPr>
          <p:nvPr userDrawn="1">
            <p:ph type="body" sz="quarter" idx="20" hasCustomPrompt="1"/>
          </p:nvPr>
        </p:nvSpPr>
        <p:spPr>
          <a:xfrm>
            <a:off x="6096687" y="3966023"/>
            <a:ext cx="2130425" cy="223365"/>
          </a:xfrm>
        </p:spPr>
        <p:txBody>
          <a:bodyPr/>
          <a:lstStyle>
            <a:lvl1pPr marL="228600" indent="-228600">
              <a:buNone/>
              <a:defRPr sz="1200" b="1"/>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Sections:</a:t>
            </a:r>
            <a:endParaRPr lang="en-CA" dirty="0"/>
          </a:p>
        </p:txBody>
      </p:sp>
      <p:sp>
        <p:nvSpPr>
          <p:cNvPr id="30" name="Text Placeholder 41"/>
          <p:cNvSpPr>
            <a:spLocks noGrp="1"/>
          </p:cNvSpPr>
          <p:nvPr>
            <p:ph type="body" sz="quarter" idx="21" hasCustomPrompt="1"/>
          </p:nvPr>
        </p:nvSpPr>
        <p:spPr>
          <a:xfrm>
            <a:off x="791580" y="4232015"/>
            <a:ext cx="4436996" cy="1906138"/>
          </a:xfrm>
        </p:spPr>
        <p:txBody>
          <a:bodyPr/>
          <a:lstStyle>
            <a:lvl1pPr marL="174625" indent="-17462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a:lvl2pPr>
            <a:lvl3pPr marL="542925" indent="-180975">
              <a:lnSpc>
                <a:spcPts val="1350"/>
              </a:lnSpc>
              <a:spcBef>
                <a:spcPts val="500"/>
              </a:spcBef>
              <a:buClr>
                <a:schemeClr val="tx1"/>
              </a:buClr>
              <a:buSzPct val="100000"/>
              <a:buFont typeface="Arial" pitchFamily="34" charset="0"/>
              <a:buChar char="–"/>
              <a:defRPr sz="1200"/>
            </a:lvl3pPr>
            <a:lvl4pPr marL="714375" indent="-171450">
              <a:lnSpc>
                <a:spcPts val="1350"/>
              </a:lnSpc>
              <a:spcBef>
                <a:spcPts val="500"/>
              </a:spcBef>
              <a:buSzPct val="100000"/>
              <a:buFont typeface="Wingdings" pitchFamily="2" charset="2"/>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Contents of Current Section (Arial, 12pt)</a:t>
            </a:r>
          </a:p>
          <a:p>
            <a:pPr lvl="1"/>
            <a:r>
              <a:rPr lang="en-US" dirty="0" smtClean="0"/>
              <a:t>Second Level</a:t>
            </a:r>
          </a:p>
          <a:p>
            <a:pPr lvl="2"/>
            <a:r>
              <a:rPr lang="en-US" dirty="0" smtClean="0"/>
              <a:t>Third Level</a:t>
            </a:r>
          </a:p>
          <a:p>
            <a:pPr lvl="3"/>
            <a:r>
              <a:rPr lang="en-US" dirty="0" smtClean="0"/>
              <a:t>Forth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Header">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hasCustomPrompt="1"/>
          </p:nvPr>
        </p:nvSpPr>
        <p:spPr>
          <a:xfrm>
            <a:off x="251520" y="260648"/>
            <a:ext cx="558062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17" name="Text Placeholder 18"/>
          <p:cNvSpPr>
            <a:spLocks noGrp="1"/>
          </p:cNvSpPr>
          <p:nvPr>
            <p:ph type="body" sz="quarter" idx="15"/>
          </p:nvPr>
        </p:nvSpPr>
        <p:spPr>
          <a:xfrm>
            <a:off x="5940425" y="116632"/>
            <a:ext cx="3060067" cy="864741"/>
          </a:xfrm>
          <a:solidFill>
            <a:schemeClr val="accent1"/>
          </a:solidFill>
        </p:spPr>
        <p:txBody>
          <a:bodyPr/>
          <a:lstStyle>
            <a:lvl1pPr algn="ctr">
              <a:buFontTx/>
              <a:buNone/>
              <a:defRPr>
                <a:solidFill>
                  <a:schemeClr val="bg1"/>
                </a:solidFill>
              </a:defRPr>
            </a:lvl1pPr>
          </a:lstStyle>
          <a:p>
            <a:pPr lvl="0"/>
            <a:endParaRPr lang="en-CA" dirty="0" smtClean="0"/>
          </a:p>
          <a:p>
            <a:pPr lvl="0"/>
            <a:r>
              <a:rPr lang="en-CA" dirty="0" smtClean="0"/>
              <a:t>Replace with Thought Model</a:t>
            </a:r>
          </a:p>
          <a:p>
            <a:pPr lvl="0"/>
            <a:r>
              <a:rPr lang="en-CA" dirty="0" smtClean="0"/>
              <a:t>(must fit within this boxed area)</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Vendor Landscape 40/60">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rot="5400000">
            <a:off x="2163422" y="3086579"/>
            <a:ext cx="3449003" cy="0"/>
          </a:xfrm>
          <a:prstGeom prst="line">
            <a:avLst/>
          </a:prstGeom>
          <a:ln w="2540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hasCustomPrompt="1"/>
          </p:nvPr>
        </p:nvSpPr>
        <p:spPr>
          <a:xfrm>
            <a:off x="251520" y="260648"/>
            <a:ext cx="558062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18" name="Text Placeholder 18"/>
          <p:cNvSpPr>
            <a:spLocks noGrp="1"/>
          </p:cNvSpPr>
          <p:nvPr>
            <p:ph type="body" sz="quarter" idx="15"/>
          </p:nvPr>
        </p:nvSpPr>
        <p:spPr>
          <a:xfrm>
            <a:off x="5940425" y="116632"/>
            <a:ext cx="3060067" cy="864741"/>
          </a:xfrm>
          <a:solidFill>
            <a:schemeClr val="accent1"/>
          </a:solidFill>
        </p:spPr>
        <p:txBody>
          <a:bodyPr/>
          <a:lstStyle>
            <a:lvl1pPr algn="ctr">
              <a:buFontTx/>
              <a:buNone/>
              <a:defRPr>
                <a:solidFill>
                  <a:schemeClr val="bg1"/>
                </a:solidFill>
              </a:defRPr>
            </a:lvl1pPr>
          </a:lstStyle>
          <a:p>
            <a:pPr lvl="0"/>
            <a:endParaRPr lang="en-CA" dirty="0" smtClean="0"/>
          </a:p>
          <a:p>
            <a:pPr lvl="0"/>
            <a:r>
              <a:rPr lang="en-CA" dirty="0" smtClean="0"/>
              <a:t>Replace with Thought Model</a:t>
            </a:r>
          </a:p>
          <a:p>
            <a:pPr lvl="0"/>
            <a:r>
              <a:rPr lang="en-CA" dirty="0" smtClean="0"/>
              <a:t>(must fit within this boxed area)</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Left/Right Blank &amp; Line">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21" name="Text Placeholder 53"/>
          <p:cNvSpPr>
            <a:spLocks noGrp="1"/>
          </p:cNvSpPr>
          <p:nvPr>
            <p:ph type="body" sz="quarter" idx="19" hasCustomPrompt="1"/>
          </p:nvPr>
        </p:nvSpPr>
        <p:spPr>
          <a:xfrm>
            <a:off x="257176" y="1362075"/>
            <a:ext cx="8620124" cy="657225"/>
          </a:xfrm>
        </p:spPr>
        <p:txBody>
          <a:bodyPr/>
          <a:lstStyle>
            <a:lvl1pPr marL="0" marR="0" indent="0" algn="l" defTabSz="914400" rtl="0" eaLnBrk="0" fontAlgn="base" latinLnBrk="0" hangingPunct="0">
              <a:lnSpc>
                <a:spcPct val="100000"/>
              </a:lnSpc>
              <a:spcBef>
                <a:spcPts val="0"/>
              </a:spcBef>
              <a:spcAft>
                <a:spcPct val="0"/>
              </a:spcAft>
              <a:buClr>
                <a:schemeClr val="tx1"/>
              </a:buClr>
              <a:buSzPct val="120000"/>
              <a:buFont typeface="Arial" pitchFamily="34" charset="0"/>
              <a:buNone/>
              <a:tabLst/>
              <a:defRPr sz="18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Page Subhead (Arial, 18pt Bold) </a:t>
            </a:r>
          </a:p>
        </p:txBody>
      </p:sp>
      <p:cxnSp>
        <p:nvCxnSpPr>
          <p:cNvPr id="34" name="Straight Connector 33"/>
          <p:cNvCxnSpPr/>
          <p:nvPr userDrawn="1"/>
        </p:nvCxnSpPr>
        <p:spPr>
          <a:xfrm rot="5400000">
            <a:off x="3637736" y="3667125"/>
            <a:ext cx="3257553" cy="0"/>
          </a:xfrm>
          <a:prstGeom prst="line">
            <a:avLst/>
          </a:prstGeom>
          <a:ln w="2540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251520" y="260648"/>
            <a:ext cx="558062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19" name="Text Placeholder 18"/>
          <p:cNvSpPr>
            <a:spLocks noGrp="1"/>
          </p:cNvSpPr>
          <p:nvPr>
            <p:ph type="body" sz="quarter" idx="15"/>
          </p:nvPr>
        </p:nvSpPr>
        <p:spPr>
          <a:xfrm>
            <a:off x="5940425" y="116632"/>
            <a:ext cx="3060067" cy="864741"/>
          </a:xfrm>
          <a:solidFill>
            <a:schemeClr val="accent1"/>
          </a:solidFill>
        </p:spPr>
        <p:txBody>
          <a:bodyPr/>
          <a:lstStyle>
            <a:lvl1pPr algn="ctr">
              <a:buFontTx/>
              <a:buNone/>
              <a:defRPr>
                <a:solidFill>
                  <a:schemeClr val="bg1"/>
                </a:solidFill>
              </a:defRPr>
            </a:lvl1pPr>
          </a:lstStyle>
          <a:p>
            <a:pPr lvl="0"/>
            <a:endParaRPr lang="en-CA" dirty="0" smtClean="0"/>
          </a:p>
          <a:p>
            <a:pPr lvl="0"/>
            <a:r>
              <a:rPr lang="en-CA" dirty="0" smtClean="0"/>
              <a:t>Replace with Thought Model</a:t>
            </a:r>
          </a:p>
          <a:p>
            <a:pPr lvl="0"/>
            <a:r>
              <a:rPr lang="en-CA" dirty="0" smtClean="0"/>
              <a:t>(must fit within this boxed area)</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Left Blank">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21" name="Text Placeholder 53"/>
          <p:cNvSpPr>
            <a:spLocks noGrp="1"/>
          </p:cNvSpPr>
          <p:nvPr>
            <p:ph type="body" sz="quarter" idx="19" hasCustomPrompt="1"/>
          </p:nvPr>
        </p:nvSpPr>
        <p:spPr>
          <a:xfrm>
            <a:off x="257176" y="1362075"/>
            <a:ext cx="8620124" cy="657225"/>
          </a:xfrm>
        </p:spPr>
        <p:txBody>
          <a:bodyPr/>
          <a:lstStyle>
            <a:lvl1pPr marL="0" marR="0" indent="0" algn="l" defTabSz="914400" rtl="0" eaLnBrk="0" fontAlgn="base" latinLnBrk="0" hangingPunct="0">
              <a:lnSpc>
                <a:spcPct val="100000"/>
              </a:lnSpc>
              <a:spcBef>
                <a:spcPts val="0"/>
              </a:spcBef>
              <a:spcAft>
                <a:spcPct val="0"/>
              </a:spcAft>
              <a:buClr>
                <a:schemeClr val="tx1"/>
              </a:buClr>
              <a:buSzPct val="120000"/>
              <a:buFont typeface="Arial" pitchFamily="34" charset="0"/>
              <a:buNone/>
              <a:tabLst/>
              <a:defRPr sz="18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Page Subhead (Arial, 18pt Bold) </a:t>
            </a:r>
          </a:p>
        </p:txBody>
      </p:sp>
      <p:sp>
        <p:nvSpPr>
          <p:cNvPr id="13" name="Content Placeholder 25"/>
          <p:cNvSpPr>
            <a:spLocks noGrp="1"/>
          </p:cNvSpPr>
          <p:nvPr>
            <p:ph sz="quarter" idx="20" hasCustomPrompt="1"/>
          </p:nvPr>
        </p:nvSpPr>
        <p:spPr>
          <a:xfrm>
            <a:off x="5581649" y="2019299"/>
            <a:ext cx="3238823" cy="3029881"/>
          </a:xfrm>
        </p:spPr>
        <p:txBody>
          <a:bodyPr/>
          <a:lstStyle>
            <a:lvl1pPr marL="180975" indent="-180975">
              <a:buClr>
                <a:schemeClr val="tx1"/>
              </a:buClr>
              <a:buSzPct val="120000"/>
              <a:buFont typeface="Arial" pitchFamily="34" charset="0"/>
              <a:buChar char="•"/>
              <a:defRPr sz="1000" baseline="0"/>
            </a:lvl1pPr>
            <a:lvl2pPr marL="361950" indent="-180975">
              <a:buClr>
                <a:schemeClr val="tx1"/>
              </a:buClr>
              <a:buSzPct val="150000"/>
              <a:buFont typeface="Arial" pitchFamily="34" charset="0"/>
              <a:buChar char="◦"/>
              <a:defRPr sz="1000" baseline="0"/>
            </a:lvl2pPr>
            <a:lvl3pPr marL="542925" indent="-180975">
              <a:buClr>
                <a:schemeClr val="tx1"/>
              </a:buClr>
              <a:buSzPct val="100000"/>
              <a:buFont typeface="Arial" pitchFamily="34" charset="0"/>
              <a:buChar char="–"/>
              <a:defRPr sz="1000" baseline="0"/>
            </a:lvl3pPr>
            <a:lvl4pPr marL="714375" indent="-171450">
              <a:buClr>
                <a:schemeClr val="tx1"/>
              </a:buClr>
              <a:buSzPct val="100000"/>
              <a:buFont typeface="Wingdings" pitchFamily="2" charset="2"/>
              <a:buChar char="§"/>
              <a:defRPr sz="1000" baseline="0"/>
            </a:lvl4pPr>
            <a:lvl5pPr marL="1619250" indent="-180975">
              <a:buSzPct val="150000"/>
              <a:buFont typeface="Arial" pitchFamily="34" charset="0"/>
              <a:buChar char="◦"/>
              <a:defRPr sz="1200"/>
            </a:lvl5pPr>
          </a:lstStyle>
          <a:p>
            <a:pPr lvl="0"/>
            <a:r>
              <a:rPr lang="en-US" dirty="0" smtClean="0"/>
              <a:t>First Level (Arial, 10pt)</a:t>
            </a:r>
          </a:p>
          <a:p>
            <a:pPr lvl="1"/>
            <a:r>
              <a:rPr lang="en-US" dirty="0" smtClean="0"/>
              <a:t>Second Level (Arial, 10pt)</a:t>
            </a:r>
          </a:p>
          <a:p>
            <a:pPr lvl="2"/>
            <a:r>
              <a:rPr lang="en-US" dirty="0" smtClean="0"/>
              <a:t>Third Level (Arial, 10pt)</a:t>
            </a:r>
          </a:p>
          <a:p>
            <a:pPr lvl="3"/>
            <a:r>
              <a:rPr lang="en-US" dirty="0" smtClean="0"/>
              <a:t>Forth Level (Arial, 10pt)</a:t>
            </a:r>
          </a:p>
        </p:txBody>
      </p:sp>
      <p:sp>
        <p:nvSpPr>
          <p:cNvPr id="14" name="Text Placeholder 41"/>
          <p:cNvSpPr>
            <a:spLocks noGrp="1"/>
          </p:cNvSpPr>
          <p:nvPr>
            <p:ph type="body" sz="quarter" idx="21" hasCustomPrompt="1"/>
          </p:nvPr>
        </p:nvSpPr>
        <p:spPr>
          <a:xfrm>
            <a:off x="5581649" y="5049180"/>
            <a:ext cx="3238823" cy="314325"/>
          </a:xfrm>
        </p:spPr>
        <p:txBody>
          <a:bodyPr/>
          <a:lstStyle>
            <a:lvl1pPr marL="0" indent="0">
              <a:lnSpc>
                <a:spcPts val="1350"/>
              </a:lnSpc>
              <a:spcBef>
                <a:spcPts val="500"/>
              </a:spcBef>
              <a:buClr>
                <a:schemeClr val="tx1"/>
              </a:buClr>
              <a:buSzPct val="120000"/>
              <a:buFontTx/>
              <a:buNone/>
              <a:defRPr sz="1000" baseline="0"/>
            </a:lvl1pPr>
            <a:lvl2pPr marL="0" indent="0">
              <a:lnSpc>
                <a:spcPts val="1350"/>
              </a:lnSpc>
              <a:spcBef>
                <a:spcPts val="500"/>
              </a:spcBef>
              <a:buClr>
                <a:schemeClr val="tx1"/>
              </a:buClr>
              <a:buSzPct val="150000"/>
              <a:buFontTx/>
              <a:buNone/>
              <a:defRPr sz="1200"/>
            </a:lvl2pPr>
            <a:lvl3pPr marL="0" indent="0">
              <a:lnSpc>
                <a:spcPts val="1350"/>
              </a:lnSpc>
              <a:spcBef>
                <a:spcPts val="500"/>
              </a:spcBef>
              <a:buClr>
                <a:schemeClr val="tx1"/>
              </a:buClr>
              <a:buSzPct val="100000"/>
              <a:buFontTx/>
              <a:buNone/>
              <a:defRPr sz="1200"/>
            </a:lvl3pPr>
            <a:lvl4pPr marL="0" indent="0">
              <a:lnSpc>
                <a:spcPts val="1350"/>
              </a:lnSpc>
              <a:spcBef>
                <a:spcPts val="500"/>
              </a:spcBef>
              <a:buSzPct val="100000"/>
              <a:buFontTx/>
              <a:buNone/>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Above Image/Chart Caption (Arial, 10pt)</a:t>
            </a:r>
          </a:p>
        </p:txBody>
      </p:sp>
      <p:cxnSp>
        <p:nvCxnSpPr>
          <p:cNvPr id="20" name="Straight Connector 19"/>
          <p:cNvCxnSpPr/>
          <p:nvPr userDrawn="1"/>
        </p:nvCxnSpPr>
        <p:spPr>
          <a:xfrm rot="5400000">
            <a:off x="3637736" y="3667125"/>
            <a:ext cx="3257553" cy="0"/>
          </a:xfrm>
          <a:prstGeom prst="line">
            <a:avLst/>
          </a:prstGeom>
          <a:ln w="2540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hasCustomPrompt="1"/>
          </p:nvPr>
        </p:nvSpPr>
        <p:spPr>
          <a:xfrm>
            <a:off x="251520" y="260648"/>
            <a:ext cx="558062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27" name="Text Placeholder 18"/>
          <p:cNvSpPr>
            <a:spLocks noGrp="1"/>
          </p:cNvSpPr>
          <p:nvPr>
            <p:ph type="body" sz="quarter" idx="15"/>
          </p:nvPr>
        </p:nvSpPr>
        <p:spPr>
          <a:xfrm>
            <a:off x="5940425" y="116632"/>
            <a:ext cx="3060067" cy="864741"/>
          </a:xfrm>
          <a:solidFill>
            <a:schemeClr val="accent1"/>
          </a:solidFill>
        </p:spPr>
        <p:txBody>
          <a:bodyPr/>
          <a:lstStyle>
            <a:lvl1pPr algn="ctr">
              <a:buFontTx/>
              <a:buNone/>
              <a:defRPr>
                <a:solidFill>
                  <a:schemeClr val="bg1"/>
                </a:solidFill>
              </a:defRPr>
            </a:lvl1pPr>
          </a:lstStyle>
          <a:p>
            <a:pPr lvl="0"/>
            <a:endParaRPr lang="en-CA" dirty="0" smtClean="0"/>
          </a:p>
          <a:p>
            <a:pPr lvl="0"/>
            <a:r>
              <a:rPr lang="en-CA" dirty="0" smtClean="0"/>
              <a:t>Replace with Thought Model</a:t>
            </a:r>
          </a:p>
          <a:p>
            <a:pPr lvl="0"/>
            <a:r>
              <a:rPr lang="en-CA" dirty="0" smtClean="0"/>
              <a:t>(must fit within this boxed area)</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Right Blank">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3637736" y="3667125"/>
            <a:ext cx="3257553" cy="0"/>
          </a:xfrm>
          <a:prstGeom prst="line">
            <a:avLst/>
          </a:prstGeom>
          <a:ln w="2540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33" name="Text Placeholder 53"/>
          <p:cNvSpPr>
            <a:spLocks noGrp="1"/>
          </p:cNvSpPr>
          <p:nvPr>
            <p:ph type="body" sz="quarter" idx="19" hasCustomPrompt="1"/>
          </p:nvPr>
        </p:nvSpPr>
        <p:spPr>
          <a:xfrm>
            <a:off x="257176" y="1362075"/>
            <a:ext cx="8620124" cy="657225"/>
          </a:xfrm>
        </p:spPr>
        <p:txBody>
          <a:bodyPr/>
          <a:lstStyle>
            <a:lvl1pPr marL="0" marR="0" indent="0" algn="l" defTabSz="914400" rtl="0" eaLnBrk="0" fontAlgn="base" latinLnBrk="0" hangingPunct="0">
              <a:lnSpc>
                <a:spcPct val="100000"/>
              </a:lnSpc>
              <a:spcBef>
                <a:spcPts val="0"/>
              </a:spcBef>
              <a:spcAft>
                <a:spcPct val="0"/>
              </a:spcAft>
              <a:buClr>
                <a:schemeClr val="tx1"/>
              </a:buClr>
              <a:buSzPct val="120000"/>
              <a:buFont typeface="Arial" pitchFamily="34" charset="0"/>
              <a:buNone/>
              <a:tabLst/>
              <a:defRPr sz="18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Page Subhead (Arial, 18pt Bold) </a:t>
            </a:r>
          </a:p>
        </p:txBody>
      </p:sp>
      <p:sp>
        <p:nvSpPr>
          <p:cNvPr id="20" name="Text Placeholder 41"/>
          <p:cNvSpPr>
            <a:spLocks noGrp="1"/>
          </p:cNvSpPr>
          <p:nvPr>
            <p:ph type="body" sz="quarter" idx="22" hasCustomPrompt="1"/>
          </p:nvPr>
        </p:nvSpPr>
        <p:spPr>
          <a:xfrm>
            <a:off x="249303" y="5498841"/>
            <a:ext cx="4713221" cy="825760"/>
          </a:xfrm>
        </p:spPr>
        <p:txBody>
          <a:bodyPr/>
          <a:lstStyle>
            <a:lvl1pPr marL="0" indent="0">
              <a:lnSpc>
                <a:spcPts val="1350"/>
              </a:lnSpc>
              <a:spcBef>
                <a:spcPts val="500"/>
              </a:spcBef>
              <a:buClr>
                <a:schemeClr val="bg1"/>
              </a:buClr>
              <a:buSzPct val="25000"/>
              <a:buFont typeface="Arial" pitchFamily="34" charset="0"/>
              <a:buChar char="•"/>
              <a:defRPr sz="1200" i="1" baseline="0">
                <a:solidFill>
                  <a:schemeClr val="tx1"/>
                </a:solidFill>
                <a:latin typeface="+mj-lt"/>
              </a:defRPr>
            </a:lvl1pPr>
            <a:lvl2pPr marL="361950" indent="-180975">
              <a:lnSpc>
                <a:spcPts val="1350"/>
              </a:lnSpc>
              <a:spcBef>
                <a:spcPts val="500"/>
              </a:spcBef>
              <a:buClr>
                <a:schemeClr val="accent2"/>
              </a:buClr>
              <a:buSzPct val="100000"/>
              <a:buFont typeface="Arial" pitchFamily="34" charset="0"/>
              <a:buChar char="-"/>
              <a:defRPr sz="1000">
                <a:solidFill>
                  <a:schemeClr val="tx1"/>
                </a:solidFill>
              </a:defRPr>
            </a:lvl2pPr>
            <a:lvl3pPr marL="895350" indent="-176213">
              <a:lnSpc>
                <a:spcPts val="1350"/>
              </a:lnSpc>
              <a:spcBef>
                <a:spcPts val="500"/>
              </a:spcBef>
              <a:buClr>
                <a:schemeClr val="tx1"/>
              </a:buClr>
              <a:buSzPct val="100000"/>
              <a:buFont typeface="Arial" pitchFamily="34" charset="0"/>
              <a:buChar char="–"/>
              <a:defRPr sz="1200"/>
            </a:lvl3pPr>
            <a:lvl4pPr marL="1254125" indent="-174625">
              <a:lnSpc>
                <a:spcPts val="1350"/>
              </a:lnSpc>
              <a:spcBef>
                <a:spcPts val="500"/>
              </a:spcBef>
              <a:buSzPct val="100000"/>
              <a:buFont typeface="Wingdings" pitchFamily="2" charset="2"/>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Quote – Body Level (Georgia, 12pt)</a:t>
            </a:r>
          </a:p>
          <a:p>
            <a:pPr lvl="1"/>
            <a:r>
              <a:rPr lang="en-US" dirty="0" smtClean="0"/>
              <a:t>IT Role, IT Industry (Arial, 10pt)</a:t>
            </a:r>
          </a:p>
        </p:txBody>
      </p:sp>
      <p:sp>
        <p:nvSpPr>
          <p:cNvPr id="25" name="Text Placeholder 41"/>
          <p:cNvSpPr>
            <a:spLocks noGrp="1"/>
          </p:cNvSpPr>
          <p:nvPr>
            <p:ph type="body" sz="quarter" idx="16" hasCustomPrompt="1"/>
          </p:nvPr>
        </p:nvSpPr>
        <p:spPr>
          <a:xfrm>
            <a:off x="249303" y="2022215"/>
            <a:ext cx="4713222" cy="3273685"/>
          </a:xfrm>
        </p:spPr>
        <p:txBody>
          <a:bodyPr/>
          <a:lstStyle>
            <a:lvl1pPr marL="174625" indent="-17462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a:lvl2pPr>
            <a:lvl3pPr marL="542925" indent="-180975" defTabSz="895350">
              <a:lnSpc>
                <a:spcPts val="1350"/>
              </a:lnSpc>
              <a:spcBef>
                <a:spcPts val="500"/>
              </a:spcBef>
              <a:buClr>
                <a:schemeClr val="tx1"/>
              </a:buClr>
              <a:buSzPct val="100000"/>
              <a:buFont typeface="Arial" pitchFamily="34" charset="0"/>
              <a:buChar char="–"/>
              <a:defRPr sz="1200" baseline="0"/>
            </a:lvl3pPr>
            <a:lvl4pPr marL="714375" indent="-171450">
              <a:lnSpc>
                <a:spcPts val="1350"/>
              </a:lnSpc>
              <a:spcBef>
                <a:spcPts val="500"/>
              </a:spcBef>
              <a:buSzPct val="100000"/>
              <a:buFont typeface="Wingdings" pitchFamily="2" charset="2"/>
              <a:buChar char="§"/>
              <a:defRPr sz="1200" baseline="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sp>
        <p:nvSpPr>
          <p:cNvPr id="13" name="Title 1"/>
          <p:cNvSpPr>
            <a:spLocks noGrp="1"/>
          </p:cNvSpPr>
          <p:nvPr>
            <p:ph type="title" hasCustomPrompt="1"/>
          </p:nvPr>
        </p:nvSpPr>
        <p:spPr>
          <a:xfrm>
            <a:off x="251520" y="260648"/>
            <a:ext cx="558062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19" name="Text Placeholder 18"/>
          <p:cNvSpPr>
            <a:spLocks noGrp="1"/>
          </p:cNvSpPr>
          <p:nvPr>
            <p:ph type="body" sz="quarter" idx="15"/>
          </p:nvPr>
        </p:nvSpPr>
        <p:spPr>
          <a:xfrm>
            <a:off x="5940425" y="116632"/>
            <a:ext cx="3060067" cy="864741"/>
          </a:xfrm>
          <a:solidFill>
            <a:schemeClr val="accent1"/>
          </a:solidFill>
        </p:spPr>
        <p:txBody>
          <a:bodyPr/>
          <a:lstStyle>
            <a:lvl1pPr algn="ctr">
              <a:buFontTx/>
              <a:buNone/>
              <a:defRPr>
                <a:solidFill>
                  <a:schemeClr val="bg1"/>
                </a:solidFill>
              </a:defRPr>
            </a:lvl1pPr>
          </a:lstStyle>
          <a:p>
            <a:pPr lvl="0"/>
            <a:endParaRPr lang="en-CA" dirty="0" smtClean="0"/>
          </a:p>
          <a:p>
            <a:pPr lvl="0"/>
            <a:r>
              <a:rPr lang="en-CA" dirty="0" smtClean="0"/>
              <a:t>Replace with Thought Model</a:t>
            </a:r>
          </a:p>
          <a:p>
            <a:pPr lvl="0"/>
            <a:r>
              <a:rPr lang="en-CA" dirty="0" smtClean="0"/>
              <a:t>(must fit within this boxed area)</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py/Image (60/40) &amp; Quote">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22" name="Text Placeholder 41"/>
          <p:cNvSpPr>
            <a:spLocks noGrp="1"/>
          </p:cNvSpPr>
          <p:nvPr>
            <p:ph type="body" sz="quarter" idx="16" hasCustomPrompt="1"/>
          </p:nvPr>
        </p:nvSpPr>
        <p:spPr>
          <a:xfrm>
            <a:off x="249303" y="2022215"/>
            <a:ext cx="4713222" cy="3273685"/>
          </a:xfrm>
        </p:spPr>
        <p:txBody>
          <a:bodyPr/>
          <a:lstStyle>
            <a:lvl1pPr marL="174625" indent="-17462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baseline="0"/>
            </a:lvl2pPr>
            <a:lvl3pPr marL="542925" indent="-180975">
              <a:lnSpc>
                <a:spcPts val="1350"/>
              </a:lnSpc>
              <a:spcBef>
                <a:spcPts val="500"/>
              </a:spcBef>
              <a:buClr>
                <a:schemeClr val="tx1"/>
              </a:buClr>
              <a:buSzPct val="100000"/>
              <a:buFont typeface="Arial" pitchFamily="34" charset="0"/>
              <a:buChar char="–"/>
              <a:defRPr sz="1200"/>
            </a:lvl3pPr>
            <a:lvl4pPr marL="714375" indent="-171450">
              <a:lnSpc>
                <a:spcPts val="1350"/>
              </a:lnSpc>
              <a:spcBef>
                <a:spcPts val="500"/>
              </a:spcBef>
              <a:buSzPct val="100000"/>
              <a:buFont typeface="Wingdings" pitchFamily="2" charset="2"/>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sp>
        <p:nvSpPr>
          <p:cNvPr id="26" name="Content Placeholder 25"/>
          <p:cNvSpPr>
            <a:spLocks noGrp="1"/>
          </p:cNvSpPr>
          <p:nvPr>
            <p:ph sz="quarter" idx="20" hasCustomPrompt="1"/>
          </p:nvPr>
        </p:nvSpPr>
        <p:spPr>
          <a:xfrm>
            <a:off x="5581649" y="2019299"/>
            <a:ext cx="3238823" cy="3029881"/>
          </a:xfrm>
        </p:spPr>
        <p:txBody>
          <a:bodyPr/>
          <a:lstStyle>
            <a:lvl1pPr marL="180975" indent="-180975">
              <a:buClr>
                <a:schemeClr val="tx1"/>
              </a:buClr>
              <a:buSzPct val="120000"/>
              <a:buFont typeface="Arial" pitchFamily="34" charset="0"/>
              <a:buChar char="•"/>
              <a:defRPr sz="1000" baseline="0"/>
            </a:lvl1pPr>
            <a:lvl2pPr marL="361950" indent="-180975">
              <a:buClr>
                <a:schemeClr val="tx1"/>
              </a:buClr>
              <a:buSzPct val="150000"/>
              <a:buFont typeface="Arial" pitchFamily="34" charset="0"/>
              <a:buChar char="◦"/>
              <a:defRPr sz="1000" baseline="0"/>
            </a:lvl2pPr>
            <a:lvl3pPr marL="542925" indent="-180975">
              <a:buClr>
                <a:schemeClr val="tx1"/>
              </a:buClr>
              <a:buSzPct val="100000"/>
              <a:buFont typeface="Arial" pitchFamily="34" charset="0"/>
              <a:buChar char="–"/>
              <a:defRPr sz="1000" baseline="0"/>
            </a:lvl3pPr>
            <a:lvl4pPr marL="714375" indent="-171450">
              <a:buClr>
                <a:schemeClr val="tx1"/>
              </a:buClr>
              <a:buSzPct val="100000"/>
              <a:buFont typeface="Wingdings" pitchFamily="2" charset="2"/>
              <a:buChar char="§"/>
              <a:defRPr sz="1000" baseline="0"/>
            </a:lvl4pPr>
            <a:lvl5pPr marL="1619250" indent="-180975">
              <a:buSzPct val="150000"/>
              <a:buFont typeface="Arial" pitchFamily="34" charset="0"/>
              <a:buChar char="◦"/>
              <a:defRPr sz="1200"/>
            </a:lvl5pPr>
          </a:lstStyle>
          <a:p>
            <a:pPr lvl="0"/>
            <a:r>
              <a:rPr lang="en-US" dirty="0" smtClean="0"/>
              <a:t>First Level (Arial, 10pt)</a:t>
            </a:r>
          </a:p>
          <a:p>
            <a:pPr lvl="1"/>
            <a:r>
              <a:rPr lang="en-US" dirty="0" smtClean="0"/>
              <a:t>Second Level (Arial, 10pt)</a:t>
            </a:r>
          </a:p>
          <a:p>
            <a:pPr lvl="2"/>
            <a:r>
              <a:rPr lang="en-US" dirty="0" smtClean="0"/>
              <a:t>Third Level (Arial, 10pt)</a:t>
            </a:r>
          </a:p>
          <a:p>
            <a:pPr lvl="3"/>
            <a:r>
              <a:rPr lang="en-US" dirty="0" smtClean="0"/>
              <a:t>Forth Level (Arial, 10pt)</a:t>
            </a:r>
          </a:p>
        </p:txBody>
      </p:sp>
      <p:sp>
        <p:nvSpPr>
          <p:cNvPr id="27" name="Text Placeholder 41"/>
          <p:cNvSpPr>
            <a:spLocks noGrp="1"/>
          </p:cNvSpPr>
          <p:nvPr>
            <p:ph type="body" sz="quarter" idx="21" hasCustomPrompt="1"/>
          </p:nvPr>
        </p:nvSpPr>
        <p:spPr>
          <a:xfrm>
            <a:off x="5581649" y="5049180"/>
            <a:ext cx="3238823" cy="314325"/>
          </a:xfrm>
        </p:spPr>
        <p:txBody>
          <a:bodyPr/>
          <a:lstStyle>
            <a:lvl1pPr marL="0" indent="0">
              <a:lnSpc>
                <a:spcPts val="1350"/>
              </a:lnSpc>
              <a:spcBef>
                <a:spcPts val="500"/>
              </a:spcBef>
              <a:buClr>
                <a:schemeClr val="tx1"/>
              </a:buClr>
              <a:buSzPct val="120000"/>
              <a:buFontTx/>
              <a:buNone/>
              <a:defRPr sz="1000" baseline="0"/>
            </a:lvl1pPr>
            <a:lvl2pPr marL="0" indent="0">
              <a:lnSpc>
                <a:spcPts val="1350"/>
              </a:lnSpc>
              <a:spcBef>
                <a:spcPts val="500"/>
              </a:spcBef>
              <a:buClr>
                <a:schemeClr val="tx1"/>
              </a:buClr>
              <a:buSzPct val="150000"/>
              <a:buFontTx/>
              <a:buNone/>
              <a:defRPr sz="1200"/>
            </a:lvl2pPr>
            <a:lvl3pPr marL="0" indent="0">
              <a:lnSpc>
                <a:spcPts val="1350"/>
              </a:lnSpc>
              <a:spcBef>
                <a:spcPts val="500"/>
              </a:spcBef>
              <a:buClr>
                <a:schemeClr val="tx1"/>
              </a:buClr>
              <a:buSzPct val="100000"/>
              <a:buFontTx/>
              <a:buNone/>
              <a:defRPr sz="1200"/>
            </a:lvl3pPr>
            <a:lvl4pPr marL="0" indent="0">
              <a:lnSpc>
                <a:spcPts val="1350"/>
              </a:lnSpc>
              <a:spcBef>
                <a:spcPts val="500"/>
              </a:spcBef>
              <a:buSzPct val="100000"/>
              <a:buFontTx/>
              <a:buNone/>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Above Image/Chart Caption (Arial, 10pt)</a:t>
            </a:r>
          </a:p>
        </p:txBody>
      </p:sp>
      <p:sp>
        <p:nvSpPr>
          <p:cNvPr id="29" name="Text Placeholder 41"/>
          <p:cNvSpPr>
            <a:spLocks noGrp="1"/>
          </p:cNvSpPr>
          <p:nvPr>
            <p:ph type="body" sz="quarter" idx="22" hasCustomPrompt="1"/>
          </p:nvPr>
        </p:nvSpPr>
        <p:spPr>
          <a:xfrm>
            <a:off x="249303" y="5498841"/>
            <a:ext cx="4713221" cy="825760"/>
          </a:xfrm>
        </p:spPr>
        <p:txBody>
          <a:bodyPr/>
          <a:lstStyle>
            <a:lvl1pPr marL="0" indent="0">
              <a:lnSpc>
                <a:spcPts val="1350"/>
              </a:lnSpc>
              <a:spcBef>
                <a:spcPts val="500"/>
              </a:spcBef>
              <a:buClr>
                <a:schemeClr val="bg1"/>
              </a:buClr>
              <a:buSzPct val="25000"/>
              <a:buFont typeface="Arial" pitchFamily="34" charset="0"/>
              <a:buChar char="•"/>
              <a:defRPr sz="1200" i="1" baseline="0">
                <a:solidFill>
                  <a:schemeClr val="tx1"/>
                </a:solidFill>
                <a:latin typeface="+mj-lt"/>
              </a:defRPr>
            </a:lvl1pPr>
            <a:lvl2pPr marL="361950" indent="-180975">
              <a:lnSpc>
                <a:spcPts val="1350"/>
              </a:lnSpc>
              <a:spcBef>
                <a:spcPts val="500"/>
              </a:spcBef>
              <a:buClr>
                <a:schemeClr val="accent2"/>
              </a:buClr>
              <a:buSzPct val="100000"/>
              <a:buFont typeface="Arial" pitchFamily="34" charset="0"/>
              <a:buChar char="-"/>
              <a:defRPr sz="1000">
                <a:solidFill>
                  <a:schemeClr val="tx1"/>
                </a:solidFill>
              </a:defRPr>
            </a:lvl2pPr>
            <a:lvl3pPr marL="895350" indent="-176213">
              <a:lnSpc>
                <a:spcPts val="1350"/>
              </a:lnSpc>
              <a:spcBef>
                <a:spcPts val="500"/>
              </a:spcBef>
              <a:buClr>
                <a:schemeClr val="tx1"/>
              </a:buClr>
              <a:buSzPct val="100000"/>
              <a:buFont typeface="Arial" pitchFamily="34" charset="0"/>
              <a:buChar char="–"/>
              <a:defRPr sz="1200"/>
            </a:lvl3pPr>
            <a:lvl4pPr marL="1254125" indent="-174625">
              <a:lnSpc>
                <a:spcPts val="1350"/>
              </a:lnSpc>
              <a:spcBef>
                <a:spcPts val="500"/>
              </a:spcBef>
              <a:buSzPct val="100000"/>
              <a:buFont typeface="Wingdings" pitchFamily="2" charset="2"/>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Quote – Body Level (Georgia, 12pt)</a:t>
            </a:r>
          </a:p>
          <a:p>
            <a:pPr lvl="1"/>
            <a:r>
              <a:rPr lang="en-US" dirty="0" smtClean="0"/>
              <a:t>IT Role, IT Industry (Arial, 10pt)</a:t>
            </a:r>
          </a:p>
        </p:txBody>
      </p:sp>
      <p:sp>
        <p:nvSpPr>
          <p:cNvPr id="33" name="Text Placeholder 53"/>
          <p:cNvSpPr>
            <a:spLocks noGrp="1"/>
          </p:cNvSpPr>
          <p:nvPr>
            <p:ph type="body" sz="quarter" idx="19" hasCustomPrompt="1"/>
          </p:nvPr>
        </p:nvSpPr>
        <p:spPr>
          <a:xfrm>
            <a:off x="257176" y="1362075"/>
            <a:ext cx="8620124" cy="657225"/>
          </a:xfrm>
        </p:spPr>
        <p:txBody>
          <a:bodyPr/>
          <a:lstStyle>
            <a:lvl1pPr marL="0" marR="0" indent="0" algn="l" defTabSz="914400" rtl="0" eaLnBrk="0" fontAlgn="base" latinLnBrk="0" hangingPunct="0">
              <a:lnSpc>
                <a:spcPct val="100000"/>
              </a:lnSpc>
              <a:spcBef>
                <a:spcPts val="0"/>
              </a:spcBef>
              <a:spcAft>
                <a:spcPct val="0"/>
              </a:spcAft>
              <a:buClr>
                <a:schemeClr val="tx1"/>
              </a:buClr>
              <a:buSzPct val="120000"/>
              <a:buFont typeface="Arial" pitchFamily="34" charset="0"/>
              <a:buNone/>
              <a:tabLst/>
              <a:defRPr sz="18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Page Subhead (Arial, 18pt Bold) </a:t>
            </a:r>
          </a:p>
        </p:txBody>
      </p:sp>
      <p:cxnSp>
        <p:nvCxnSpPr>
          <p:cNvPr id="37" name="Straight Connector 36"/>
          <p:cNvCxnSpPr/>
          <p:nvPr userDrawn="1"/>
        </p:nvCxnSpPr>
        <p:spPr>
          <a:xfrm rot="5400000">
            <a:off x="3637736" y="3667125"/>
            <a:ext cx="3257553" cy="0"/>
          </a:xfrm>
          <a:prstGeom prst="line">
            <a:avLst/>
          </a:prstGeom>
          <a:ln w="2540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hasCustomPrompt="1"/>
          </p:nvPr>
        </p:nvSpPr>
        <p:spPr>
          <a:xfrm>
            <a:off x="251520" y="260648"/>
            <a:ext cx="558062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21" name="Text Placeholder 18"/>
          <p:cNvSpPr>
            <a:spLocks noGrp="1"/>
          </p:cNvSpPr>
          <p:nvPr>
            <p:ph type="body" sz="quarter" idx="15"/>
          </p:nvPr>
        </p:nvSpPr>
        <p:spPr>
          <a:xfrm>
            <a:off x="5940425" y="116632"/>
            <a:ext cx="3060067" cy="864741"/>
          </a:xfrm>
          <a:solidFill>
            <a:schemeClr val="accent1"/>
          </a:solidFill>
        </p:spPr>
        <p:txBody>
          <a:bodyPr/>
          <a:lstStyle>
            <a:lvl1pPr algn="ctr">
              <a:buFontTx/>
              <a:buNone/>
              <a:defRPr>
                <a:solidFill>
                  <a:schemeClr val="bg1"/>
                </a:solidFill>
              </a:defRPr>
            </a:lvl1pPr>
          </a:lstStyle>
          <a:p>
            <a:pPr lvl="0"/>
            <a:endParaRPr lang="en-CA" dirty="0" smtClean="0"/>
          </a:p>
          <a:p>
            <a:pPr lvl="0"/>
            <a:r>
              <a:rPr lang="en-CA" dirty="0" smtClean="0"/>
              <a:t>Replace with Thought Model</a:t>
            </a:r>
          </a:p>
          <a:p>
            <a:pPr lvl="0"/>
            <a:r>
              <a:rPr lang="en-CA" dirty="0" smtClean="0"/>
              <a:t>(must fit within this boxed area)</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py/Image Equal">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26" name="Content Placeholder 25"/>
          <p:cNvSpPr>
            <a:spLocks noGrp="1"/>
          </p:cNvSpPr>
          <p:nvPr>
            <p:ph sz="quarter" idx="20" hasCustomPrompt="1"/>
          </p:nvPr>
        </p:nvSpPr>
        <p:spPr>
          <a:xfrm>
            <a:off x="4824029" y="2019299"/>
            <a:ext cx="3996443" cy="3286125"/>
          </a:xfrm>
        </p:spPr>
        <p:txBody>
          <a:bodyPr/>
          <a:lstStyle>
            <a:lvl1pPr marL="180975" indent="-18097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baseline="0"/>
            </a:lvl2pPr>
            <a:lvl3pPr marL="542925" indent="-180975">
              <a:lnSpc>
                <a:spcPts val="1350"/>
              </a:lnSpc>
              <a:spcBef>
                <a:spcPts val="500"/>
              </a:spcBef>
              <a:buClr>
                <a:schemeClr val="tx1"/>
              </a:buClr>
              <a:buSzPct val="100000"/>
              <a:buFont typeface="Arial" pitchFamily="34" charset="0"/>
              <a:buChar char="–"/>
              <a:defRPr sz="1200" baseline="0"/>
            </a:lvl3pPr>
            <a:lvl4pPr marL="714375" indent="-171450">
              <a:lnSpc>
                <a:spcPts val="1350"/>
              </a:lnSpc>
              <a:spcBef>
                <a:spcPts val="500"/>
              </a:spcBef>
              <a:buClr>
                <a:schemeClr val="tx1"/>
              </a:buClr>
              <a:buSzPct val="100000"/>
              <a:buFont typeface="Wingdings" pitchFamily="2" charset="2"/>
              <a:buChar char="§"/>
              <a:defRPr sz="1200" baseline="0"/>
            </a:lvl4pPr>
            <a:lvl5pPr marL="1619250" indent="-180975">
              <a:buSzPct val="150000"/>
              <a:buFont typeface="Arial" pitchFamily="34" charset="0"/>
              <a:buChar char="◦"/>
              <a:defRPr sz="120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sp>
        <p:nvSpPr>
          <p:cNvPr id="19" name="Text Placeholder 53"/>
          <p:cNvSpPr>
            <a:spLocks noGrp="1"/>
          </p:cNvSpPr>
          <p:nvPr>
            <p:ph type="body" sz="quarter" idx="19" hasCustomPrompt="1"/>
          </p:nvPr>
        </p:nvSpPr>
        <p:spPr>
          <a:xfrm>
            <a:off x="260650" y="1700808"/>
            <a:ext cx="4059322" cy="223365"/>
          </a:xfrm>
        </p:spPr>
        <p:txBody>
          <a:bodyPr/>
          <a:lstStyle>
            <a:lvl1pPr marL="228600" indent="-228600">
              <a:buNone/>
              <a:defRPr sz="12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Header of Box Below (Arial 12pt, Bold)</a:t>
            </a:r>
            <a:endParaRPr lang="en-CA" dirty="0"/>
          </a:p>
        </p:txBody>
      </p:sp>
      <p:sp>
        <p:nvSpPr>
          <p:cNvPr id="21" name="Text Placeholder 41"/>
          <p:cNvSpPr>
            <a:spLocks noGrp="1"/>
          </p:cNvSpPr>
          <p:nvPr>
            <p:ph type="body" sz="quarter" idx="16" hasCustomPrompt="1"/>
          </p:nvPr>
        </p:nvSpPr>
        <p:spPr>
          <a:xfrm>
            <a:off x="260651" y="2022215"/>
            <a:ext cx="4059320" cy="3273685"/>
          </a:xfrm>
        </p:spPr>
        <p:txBody>
          <a:bodyPr/>
          <a:lstStyle>
            <a:lvl1pPr marL="174625" indent="-17462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a:lvl2pPr>
            <a:lvl3pPr marL="542925" indent="-180975">
              <a:lnSpc>
                <a:spcPts val="1350"/>
              </a:lnSpc>
              <a:spcBef>
                <a:spcPts val="500"/>
              </a:spcBef>
              <a:buClr>
                <a:schemeClr val="tx1"/>
              </a:buClr>
              <a:buSzPct val="100000"/>
              <a:buFont typeface="Arial" pitchFamily="34" charset="0"/>
              <a:buChar char="–"/>
              <a:defRPr sz="1200" baseline="0"/>
            </a:lvl3pPr>
            <a:lvl4pPr marL="714375" indent="-171450">
              <a:lnSpc>
                <a:spcPts val="1350"/>
              </a:lnSpc>
              <a:spcBef>
                <a:spcPts val="500"/>
              </a:spcBef>
              <a:buSzPct val="100000"/>
              <a:buFont typeface="Wingdings" pitchFamily="2" charset="2"/>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cxnSp>
        <p:nvCxnSpPr>
          <p:cNvPr id="22" name="Straight Connector 21"/>
          <p:cNvCxnSpPr/>
          <p:nvPr userDrawn="1"/>
        </p:nvCxnSpPr>
        <p:spPr>
          <a:xfrm rot="5400000">
            <a:off x="2943223" y="3667125"/>
            <a:ext cx="3257553" cy="0"/>
          </a:xfrm>
          <a:prstGeom prst="line">
            <a:avLst/>
          </a:prstGeom>
          <a:ln w="2540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24" name="Text Placeholder 41"/>
          <p:cNvSpPr>
            <a:spLocks noGrp="1"/>
          </p:cNvSpPr>
          <p:nvPr>
            <p:ph type="body" sz="quarter" idx="21" hasCustomPrompt="1"/>
          </p:nvPr>
        </p:nvSpPr>
        <p:spPr>
          <a:xfrm>
            <a:off x="4824029" y="5305425"/>
            <a:ext cx="3996443" cy="314325"/>
          </a:xfrm>
        </p:spPr>
        <p:txBody>
          <a:bodyPr/>
          <a:lstStyle>
            <a:lvl1pPr marL="0" indent="0">
              <a:lnSpc>
                <a:spcPts val="1350"/>
              </a:lnSpc>
              <a:spcBef>
                <a:spcPts val="500"/>
              </a:spcBef>
              <a:buClr>
                <a:schemeClr val="tx1"/>
              </a:buClr>
              <a:buSzPct val="120000"/>
              <a:buFontTx/>
              <a:buNone/>
              <a:defRPr sz="1000" baseline="0"/>
            </a:lvl1pPr>
            <a:lvl2pPr marL="0" indent="0">
              <a:lnSpc>
                <a:spcPts val="1350"/>
              </a:lnSpc>
              <a:spcBef>
                <a:spcPts val="500"/>
              </a:spcBef>
              <a:buClr>
                <a:schemeClr val="tx1"/>
              </a:buClr>
              <a:buSzPct val="150000"/>
              <a:buFontTx/>
              <a:buNone/>
              <a:defRPr sz="1200"/>
            </a:lvl2pPr>
            <a:lvl3pPr marL="0" indent="0">
              <a:lnSpc>
                <a:spcPts val="1350"/>
              </a:lnSpc>
              <a:spcBef>
                <a:spcPts val="500"/>
              </a:spcBef>
              <a:buClr>
                <a:schemeClr val="tx1"/>
              </a:buClr>
              <a:buSzPct val="100000"/>
              <a:buFontTx/>
              <a:buNone/>
              <a:defRPr sz="1200"/>
            </a:lvl3pPr>
            <a:lvl4pPr marL="0" indent="0">
              <a:lnSpc>
                <a:spcPts val="1350"/>
              </a:lnSpc>
              <a:spcBef>
                <a:spcPts val="500"/>
              </a:spcBef>
              <a:buSzPct val="100000"/>
              <a:buFontTx/>
              <a:buNone/>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Above Image/Chart Caption (Arial, 10pt)</a:t>
            </a:r>
          </a:p>
        </p:txBody>
      </p:sp>
      <p:sp>
        <p:nvSpPr>
          <p:cNvPr id="35" name="Text Placeholder 53"/>
          <p:cNvSpPr>
            <a:spLocks noGrp="1"/>
          </p:cNvSpPr>
          <p:nvPr>
            <p:ph type="body" sz="quarter" idx="24" hasCustomPrompt="1"/>
          </p:nvPr>
        </p:nvSpPr>
        <p:spPr>
          <a:xfrm>
            <a:off x="4824029" y="1700808"/>
            <a:ext cx="3996443" cy="223365"/>
          </a:xfrm>
        </p:spPr>
        <p:txBody>
          <a:bodyPr/>
          <a:lstStyle>
            <a:lvl1pPr marL="228600" indent="-228600">
              <a:buNone/>
              <a:defRPr sz="12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Header of Box Below (Arial 12pt, Bold)</a:t>
            </a:r>
            <a:endParaRPr lang="en-CA" dirty="0"/>
          </a:p>
        </p:txBody>
      </p:sp>
      <p:sp>
        <p:nvSpPr>
          <p:cNvPr id="15" name="Title 1"/>
          <p:cNvSpPr>
            <a:spLocks noGrp="1"/>
          </p:cNvSpPr>
          <p:nvPr>
            <p:ph type="title" hasCustomPrompt="1"/>
          </p:nvPr>
        </p:nvSpPr>
        <p:spPr>
          <a:xfrm>
            <a:off x="251520" y="260648"/>
            <a:ext cx="558062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25" name="Text Placeholder 18"/>
          <p:cNvSpPr>
            <a:spLocks noGrp="1"/>
          </p:cNvSpPr>
          <p:nvPr>
            <p:ph type="body" sz="quarter" idx="15"/>
          </p:nvPr>
        </p:nvSpPr>
        <p:spPr>
          <a:xfrm>
            <a:off x="5940425" y="116632"/>
            <a:ext cx="3060067" cy="864741"/>
          </a:xfrm>
          <a:solidFill>
            <a:schemeClr val="accent1"/>
          </a:solidFill>
        </p:spPr>
        <p:txBody>
          <a:bodyPr/>
          <a:lstStyle>
            <a:lvl1pPr algn="ctr">
              <a:buFontTx/>
              <a:buNone/>
              <a:defRPr>
                <a:solidFill>
                  <a:schemeClr val="bg1"/>
                </a:solidFill>
              </a:defRPr>
            </a:lvl1pPr>
          </a:lstStyle>
          <a:p>
            <a:pPr lvl="0"/>
            <a:endParaRPr lang="en-CA" dirty="0" smtClean="0"/>
          </a:p>
          <a:p>
            <a:pPr lvl="0"/>
            <a:r>
              <a:rPr lang="en-CA" dirty="0" smtClean="0"/>
              <a:t>Replace with Thought Model</a:t>
            </a:r>
          </a:p>
          <a:p>
            <a:pPr lvl="0"/>
            <a:r>
              <a:rPr lang="en-CA" dirty="0" smtClean="0"/>
              <a:t>(must fit within this boxed area)</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py &amp; Image / Image Equal Vendor Landscape 2">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26" name="Content Placeholder 25"/>
          <p:cNvSpPr>
            <a:spLocks noGrp="1"/>
          </p:cNvSpPr>
          <p:nvPr>
            <p:ph sz="quarter" idx="20" hasCustomPrompt="1"/>
          </p:nvPr>
        </p:nvSpPr>
        <p:spPr>
          <a:xfrm>
            <a:off x="4824029" y="2019299"/>
            <a:ext cx="3996443" cy="2489821"/>
          </a:xfrm>
        </p:spPr>
        <p:txBody>
          <a:bodyPr/>
          <a:lstStyle>
            <a:lvl1pPr marL="180975" indent="-18097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baseline="0"/>
            </a:lvl2pPr>
            <a:lvl3pPr marL="542925" indent="-180975">
              <a:lnSpc>
                <a:spcPts val="1350"/>
              </a:lnSpc>
              <a:spcBef>
                <a:spcPts val="500"/>
              </a:spcBef>
              <a:buClr>
                <a:schemeClr val="tx1"/>
              </a:buClr>
              <a:buSzPct val="100000"/>
              <a:buFont typeface="Arial" pitchFamily="34" charset="0"/>
              <a:buChar char="–"/>
              <a:defRPr sz="1200" baseline="0"/>
            </a:lvl3pPr>
            <a:lvl4pPr marL="714375" indent="-171450">
              <a:lnSpc>
                <a:spcPts val="1350"/>
              </a:lnSpc>
              <a:spcBef>
                <a:spcPts val="500"/>
              </a:spcBef>
              <a:buClr>
                <a:schemeClr val="tx1"/>
              </a:buClr>
              <a:buSzPct val="100000"/>
              <a:buFont typeface="Wingdings" pitchFamily="2" charset="2"/>
              <a:buChar char="§"/>
              <a:defRPr sz="1200" baseline="0"/>
            </a:lvl4pPr>
            <a:lvl5pPr marL="1619250" indent="-180975">
              <a:buSzPct val="150000"/>
              <a:buFont typeface="Arial" pitchFamily="34" charset="0"/>
              <a:buChar char="◦"/>
              <a:defRPr sz="120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sp>
        <p:nvSpPr>
          <p:cNvPr id="21" name="Text Placeholder 41"/>
          <p:cNvSpPr>
            <a:spLocks noGrp="1"/>
          </p:cNvSpPr>
          <p:nvPr>
            <p:ph type="body" sz="quarter" idx="16" hasCustomPrompt="1"/>
          </p:nvPr>
        </p:nvSpPr>
        <p:spPr>
          <a:xfrm>
            <a:off x="260651" y="2022215"/>
            <a:ext cx="4059320" cy="1514797"/>
          </a:xfrm>
        </p:spPr>
        <p:txBody>
          <a:bodyPr/>
          <a:lstStyle>
            <a:lvl1pPr marL="174625" indent="-17462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a:lvl2pPr>
            <a:lvl3pPr marL="542925" indent="-180975">
              <a:lnSpc>
                <a:spcPts val="1350"/>
              </a:lnSpc>
              <a:spcBef>
                <a:spcPts val="500"/>
              </a:spcBef>
              <a:buClr>
                <a:schemeClr val="tx1"/>
              </a:buClr>
              <a:buSzPct val="100000"/>
              <a:buFont typeface="Arial" pitchFamily="34" charset="0"/>
              <a:buChar char="–"/>
              <a:defRPr sz="1200" baseline="0"/>
            </a:lvl3pPr>
            <a:lvl4pPr marL="714375" indent="-171450">
              <a:lnSpc>
                <a:spcPts val="1350"/>
              </a:lnSpc>
              <a:spcBef>
                <a:spcPts val="500"/>
              </a:spcBef>
              <a:buSzPct val="100000"/>
              <a:buFont typeface="Wingdings" pitchFamily="2" charset="2"/>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cxnSp>
        <p:nvCxnSpPr>
          <p:cNvPr id="22" name="Straight Connector 21"/>
          <p:cNvCxnSpPr/>
          <p:nvPr userDrawn="1"/>
        </p:nvCxnSpPr>
        <p:spPr>
          <a:xfrm rot="5400000">
            <a:off x="3185634" y="3424714"/>
            <a:ext cx="2772733" cy="0"/>
          </a:xfrm>
          <a:prstGeom prst="line">
            <a:avLst/>
          </a:prstGeom>
          <a:ln w="2540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24" name="Text Placeholder 41"/>
          <p:cNvSpPr>
            <a:spLocks noGrp="1"/>
          </p:cNvSpPr>
          <p:nvPr>
            <p:ph type="body" sz="quarter" idx="21" hasCustomPrompt="1"/>
          </p:nvPr>
        </p:nvSpPr>
        <p:spPr>
          <a:xfrm>
            <a:off x="4824029" y="4509120"/>
            <a:ext cx="3996443" cy="314325"/>
          </a:xfrm>
        </p:spPr>
        <p:txBody>
          <a:bodyPr/>
          <a:lstStyle>
            <a:lvl1pPr marL="0" indent="0">
              <a:lnSpc>
                <a:spcPts val="1350"/>
              </a:lnSpc>
              <a:spcBef>
                <a:spcPts val="500"/>
              </a:spcBef>
              <a:buClr>
                <a:schemeClr val="tx1"/>
              </a:buClr>
              <a:buSzPct val="120000"/>
              <a:buFontTx/>
              <a:buNone/>
              <a:defRPr sz="1000" baseline="0"/>
            </a:lvl1pPr>
            <a:lvl2pPr marL="0" indent="0">
              <a:lnSpc>
                <a:spcPts val="1350"/>
              </a:lnSpc>
              <a:spcBef>
                <a:spcPts val="500"/>
              </a:spcBef>
              <a:buClr>
                <a:schemeClr val="tx1"/>
              </a:buClr>
              <a:buSzPct val="150000"/>
              <a:buFontTx/>
              <a:buNone/>
              <a:defRPr sz="1200"/>
            </a:lvl2pPr>
            <a:lvl3pPr marL="0" indent="0">
              <a:lnSpc>
                <a:spcPts val="1350"/>
              </a:lnSpc>
              <a:spcBef>
                <a:spcPts val="500"/>
              </a:spcBef>
              <a:buClr>
                <a:schemeClr val="tx1"/>
              </a:buClr>
              <a:buSzPct val="100000"/>
              <a:buFontTx/>
              <a:buNone/>
              <a:defRPr sz="1200"/>
            </a:lvl3pPr>
            <a:lvl4pPr marL="0" indent="0">
              <a:lnSpc>
                <a:spcPts val="1350"/>
              </a:lnSpc>
              <a:spcBef>
                <a:spcPts val="500"/>
              </a:spcBef>
              <a:buSzPct val="100000"/>
              <a:buFontTx/>
              <a:buNone/>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Above Image/Chart Caption (Arial, 10pt)</a:t>
            </a:r>
          </a:p>
        </p:txBody>
      </p:sp>
      <p:sp>
        <p:nvSpPr>
          <p:cNvPr id="15" name="Content Placeholder 25"/>
          <p:cNvSpPr>
            <a:spLocks noGrp="1"/>
          </p:cNvSpPr>
          <p:nvPr>
            <p:ph sz="quarter" idx="23" hasCustomPrompt="1"/>
          </p:nvPr>
        </p:nvSpPr>
        <p:spPr>
          <a:xfrm>
            <a:off x="260650" y="3717032"/>
            <a:ext cx="4059321" cy="1094047"/>
          </a:xfrm>
        </p:spPr>
        <p:txBody>
          <a:bodyPr/>
          <a:lstStyle>
            <a:lvl1pPr marL="180975" indent="-18097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baseline="0"/>
            </a:lvl2pPr>
            <a:lvl3pPr marL="542925" indent="-180975">
              <a:lnSpc>
                <a:spcPts val="1350"/>
              </a:lnSpc>
              <a:spcBef>
                <a:spcPts val="500"/>
              </a:spcBef>
              <a:buClr>
                <a:schemeClr val="tx1"/>
              </a:buClr>
              <a:buSzPct val="100000"/>
              <a:buFont typeface="Arial" pitchFamily="34" charset="0"/>
              <a:buChar char="–"/>
              <a:defRPr sz="1200" baseline="0"/>
            </a:lvl3pPr>
            <a:lvl4pPr marL="714375" indent="-171450">
              <a:lnSpc>
                <a:spcPts val="1350"/>
              </a:lnSpc>
              <a:spcBef>
                <a:spcPts val="500"/>
              </a:spcBef>
              <a:buClr>
                <a:schemeClr val="tx1"/>
              </a:buClr>
              <a:buSzPct val="100000"/>
              <a:buFont typeface="Wingdings" pitchFamily="2" charset="2"/>
              <a:buChar char="§"/>
              <a:defRPr sz="1200" baseline="0"/>
            </a:lvl4pPr>
            <a:lvl5pPr marL="1619250" indent="-180975">
              <a:buSzPct val="150000"/>
              <a:buFont typeface="Arial" pitchFamily="34" charset="0"/>
              <a:buChar char="◦"/>
              <a:defRPr sz="1200"/>
            </a:lvl5pPr>
          </a:lstStyle>
          <a:p>
            <a:pPr lvl="0"/>
            <a:r>
              <a:rPr lang="en-US" dirty="0" smtClean="0"/>
              <a:t>First Level (Arial, 12pt)</a:t>
            </a:r>
          </a:p>
        </p:txBody>
      </p:sp>
      <p:sp>
        <p:nvSpPr>
          <p:cNvPr id="17" name="Text Placeholder 53"/>
          <p:cNvSpPr>
            <a:spLocks noGrp="1"/>
          </p:cNvSpPr>
          <p:nvPr>
            <p:ph type="body" sz="quarter" idx="19" hasCustomPrompt="1"/>
          </p:nvPr>
        </p:nvSpPr>
        <p:spPr>
          <a:xfrm>
            <a:off x="257176" y="1362075"/>
            <a:ext cx="8620124" cy="657225"/>
          </a:xfrm>
        </p:spPr>
        <p:txBody>
          <a:bodyPr/>
          <a:lstStyle>
            <a:lvl1pPr marL="0" marR="0" indent="0" algn="l" defTabSz="914400" rtl="0" eaLnBrk="0" fontAlgn="base" latinLnBrk="0" hangingPunct="0">
              <a:lnSpc>
                <a:spcPct val="100000"/>
              </a:lnSpc>
              <a:spcBef>
                <a:spcPts val="0"/>
              </a:spcBef>
              <a:spcAft>
                <a:spcPct val="0"/>
              </a:spcAft>
              <a:buClr>
                <a:schemeClr val="tx1"/>
              </a:buClr>
              <a:buSzPct val="120000"/>
              <a:buFont typeface="Arial" pitchFamily="34" charset="0"/>
              <a:buNone/>
              <a:tabLst/>
              <a:defRPr sz="18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Page Subhead (Arial, 18pt Bold) </a:t>
            </a:r>
          </a:p>
        </p:txBody>
      </p:sp>
      <p:sp>
        <p:nvSpPr>
          <p:cNvPr id="16" name="Title 1"/>
          <p:cNvSpPr>
            <a:spLocks noGrp="1"/>
          </p:cNvSpPr>
          <p:nvPr>
            <p:ph type="title" hasCustomPrompt="1"/>
          </p:nvPr>
        </p:nvSpPr>
        <p:spPr>
          <a:xfrm>
            <a:off x="251520" y="260648"/>
            <a:ext cx="558062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28" name="Text Placeholder 18"/>
          <p:cNvSpPr>
            <a:spLocks noGrp="1"/>
          </p:cNvSpPr>
          <p:nvPr>
            <p:ph type="body" sz="quarter" idx="15"/>
          </p:nvPr>
        </p:nvSpPr>
        <p:spPr>
          <a:xfrm>
            <a:off x="5940425" y="116632"/>
            <a:ext cx="3060067" cy="864741"/>
          </a:xfrm>
          <a:solidFill>
            <a:schemeClr val="accent1"/>
          </a:solidFill>
        </p:spPr>
        <p:txBody>
          <a:bodyPr/>
          <a:lstStyle>
            <a:lvl1pPr algn="ctr">
              <a:buFontTx/>
              <a:buNone/>
              <a:defRPr>
                <a:solidFill>
                  <a:schemeClr val="bg1"/>
                </a:solidFill>
              </a:defRPr>
            </a:lvl1pPr>
          </a:lstStyle>
          <a:p>
            <a:pPr lvl="0"/>
            <a:endParaRPr lang="en-CA" dirty="0" smtClean="0"/>
          </a:p>
          <a:p>
            <a:pPr lvl="0"/>
            <a:r>
              <a:rPr lang="en-CA" dirty="0" smtClean="0"/>
              <a:t>Replace with Thought Model</a:t>
            </a:r>
          </a:p>
          <a:p>
            <a:pPr lvl="0"/>
            <a:r>
              <a:rPr lang="en-CA" dirty="0" smtClean="0"/>
              <a:t>(must fit within this boxed area)</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Image/Image Equal">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26" name="Content Placeholder 25"/>
          <p:cNvSpPr>
            <a:spLocks noGrp="1"/>
          </p:cNvSpPr>
          <p:nvPr>
            <p:ph sz="quarter" idx="20" hasCustomPrompt="1"/>
          </p:nvPr>
        </p:nvSpPr>
        <p:spPr>
          <a:xfrm>
            <a:off x="4824029" y="2019299"/>
            <a:ext cx="3996443" cy="3286125"/>
          </a:xfrm>
        </p:spPr>
        <p:txBody>
          <a:bodyPr/>
          <a:lstStyle>
            <a:lvl1pPr marL="180975" indent="-18097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baseline="0"/>
            </a:lvl2pPr>
            <a:lvl3pPr marL="542925" indent="-180975">
              <a:lnSpc>
                <a:spcPts val="1350"/>
              </a:lnSpc>
              <a:spcBef>
                <a:spcPts val="500"/>
              </a:spcBef>
              <a:buClr>
                <a:schemeClr val="tx1"/>
              </a:buClr>
              <a:buSzPct val="100000"/>
              <a:buFont typeface="Arial" pitchFamily="34" charset="0"/>
              <a:buChar char="–"/>
              <a:defRPr sz="1200" baseline="0"/>
            </a:lvl3pPr>
            <a:lvl4pPr marL="714375" indent="-171450">
              <a:lnSpc>
                <a:spcPts val="1350"/>
              </a:lnSpc>
              <a:spcBef>
                <a:spcPts val="500"/>
              </a:spcBef>
              <a:buClr>
                <a:schemeClr val="tx1"/>
              </a:buClr>
              <a:buSzPct val="100000"/>
              <a:buFont typeface="Wingdings" pitchFamily="2" charset="2"/>
              <a:buChar char="§"/>
              <a:defRPr sz="1200" baseline="0"/>
            </a:lvl4pPr>
            <a:lvl5pPr marL="1619250" indent="-180975">
              <a:buSzPct val="150000"/>
              <a:buFont typeface="Arial" pitchFamily="34" charset="0"/>
              <a:buChar char="◦"/>
              <a:defRPr sz="120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sp>
        <p:nvSpPr>
          <p:cNvPr id="18" name="Content Placeholder 25"/>
          <p:cNvSpPr>
            <a:spLocks noGrp="1"/>
          </p:cNvSpPr>
          <p:nvPr>
            <p:ph sz="quarter" idx="23" hasCustomPrompt="1"/>
          </p:nvPr>
        </p:nvSpPr>
        <p:spPr>
          <a:xfrm>
            <a:off x="260650" y="2019300"/>
            <a:ext cx="4059321" cy="3286125"/>
          </a:xfrm>
        </p:spPr>
        <p:txBody>
          <a:bodyPr/>
          <a:lstStyle>
            <a:lvl1pPr marL="180975" indent="-18097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baseline="0"/>
            </a:lvl2pPr>
            <a:lvl3pPr marL="542925" indent="-180975">
              <a:lnSpc>
                <a:spcPts val="1350"/>
              </a:lnSpc>
              <a:spcBef>
                <a:spcPts val="500"/>
              </a:spcBef>
              <a:buClr>
                <a:schemeClr val="tx1"/>
              </a:buClr>
              <a:buSzPct val="100000"/>
              <a:buFont typeface="Arial" pitchFamily="34" charset="0"/>
              <a:buChar char="–"/>
              <a:defRPr sz="1200" baseline="0"/>
            </a:lvl3pPr>
            <a:lvl4pPr marL="714375" indent="-171450">
              <a:lnSpc>
                <a:spcPts val="1350"/>
              </a:lnSpc>
              <a:spcBef>
                <a:spcPts val="500"/>
              </a:spcBef>
              <a:buClr>
                <a:schemeClr val="tx1"/>
              </a:buClr>
              <a:buSzPct val="100000"/>
              <a:buFont typeface="Wingdings" pitchFamily="2" charset="2"/>
              <a:buChar char="§"/>
              <a:defRPr sz="1200" baseline="0"/>
            </a:lvl4pPr>
            <a:lvl5pPr marL="1619250" indent="-180975">
              <a:buSzPct val="150000"/>
              <a:buFont typeface="Arial" pitchFamily="34" charset="0"/>
              <a:buChar char="◦"/>
              <a:defRPr sz="120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sp>
        <p:nvSpPr>
          <p:cNvPr id="19" name="Text Placeholder 53"/>
          <p:cNvSpPr>
            <a:spLocks noGrp="1"/>
          </p:cNvSpPr>
          <p:nvPr>
            <p:ph type="body" sz="quarter" idx="19" hasCustomPrompt="1"/>
          </p:nvPr>
        </p:nvSpPr>
        <p:spPr>
          <a:xfrm>
            <a:off x="260650" y="1700808"/>
            <a:ext cx="4059322" cy="223365"/>
          </a:xfrm>
        </p:spPr>
        <p:txBody>
          <a:bodyPr/>
          <a:lstStyle>
            <a:lvl1pPr marL="228600" indent="-228600">
              <a:buNone/>
              <a:defRPr sz="12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Header of Box Below (Arial 12pt, Bold)</a:t>
            </a:r>
            <a:endParaRPr lang="en-CA" dirty="0"/>
          </a:p>
        </p:txBody>
      </p:sp>
      <p:sp>
        <p:nvSpPr>
          <p:cNvPr id="20" name="Text Placeholder 53"/>
          <p:cNvSpPr>
            <a:spLocks noGrp="1"/>
          </p:cNvSpPr>
          <p:nvPr>
            <p:ph type="body" sz="quarter" idx="24" hasCustomPrompt="1"/>
          </p:nvPr>
        </p:nvSpPr>
        <p:spPr>
          <a:xfrm>
            <a:off x="4824029" y="1700808"/>
            <a:ext cx="3996443" cy="223365"/>
          </a:xfrm>
        </p:spPr>
        <p:txBody>
          <a:bodyPr/>
          <a:lstStyle>
            <a:lvl1pPr marL="228600" indent="-228600">
              <a:buNone/>
              <a:defRPr sz="12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Header of Box Below (Arial 12pt, Bold)</a:t>
            </a:r>
            <a:endParaRPr lang="en-CA" dirty="0"/>
          </a:p>
        </p:txBody>
      </p:sp>
      <p:cxnSp>
        <p:nvCxnSpPr>
          <p:cNvPr id="23" name="Straight Connector 22"/>
          <p:cNvCxnSpPr/>
          <p:nvPr userDrawn="1"/>
        </p:nvCxnSpPr>
        <p:spPr>
          <a:xfrm rot="5400000">
            <a:off x="2443161" y="4167188"/>
            <a:ext cx="4257679" cy="0"/>
          </a:xfrm>
          <a:prstGeom prst="line">
            <a:avLst/>
          </a:prstGeom>
          <a:ln w="2540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25" name="Text Placeholder 41"/>
          <p:cNvSpPr>
            <a:spLocks noGrp="1"/>
          </p:cNvSpPr>
          <p:nvPr>
            <p:ph type="body" sz="quarter" idx="18" hasCustomPrompt="1"/>
          </p:nvPr>
        </p:nvSpPr>
        <p:spPr>
          <a:xfrm>
            <a:off x="260650" y="5387083"/>
            <a:ext cx="4059321" cy="634206"/>
          </a:xfrm>
        </p:spPr>
        <p:txBody>
          <a:bodyPr/>
          <a:lstStyle>
            <a:lvl1pPr marL="0" marR="0" indent="0" algn="l" defTabSz="895350" rtl="0" eaLnBrk="0" fontAlgn="base" latinLnBrk="0" hangingPunct="0">
              <a:lnSpc>
                <a:spcPts val="1350"/>
              </a:lnSpc>
              <a:spcBef>
                <a:spcPts val="500"/>
              </a:spcBef>
              <a:spcAft>
                <a:spcPct val="0"/>
              </a:spcAft>
              <a:buClr>
                <a:schemeClr val="tx1"/>
              </a:buClr>
              <a:buSzPct val="120000"/>
              <a:buFontTx/>
              <a:buNone/>
              <a:tabLst/>
              <a:defRPr sz="1000" b="0" baseline="0">
                <a:solidFill>
                  <a:schemeClr val="tx1"/>
                </a:solidFill>
              </a:defRPr>
            </a:lvl1pPr>
            <a:lvl2pPr marL="0" indent="0" defTabSz="895350">
              <a:lnSpc>
                <a:spcPts val="1350"/>
              </a:lnSpc>
              <a:buFont typeface="Arial" pitchFamily="34" charset="0"/>
              <a:buChar char="•"/>
              <a:defRPr sz="1100">
                <a:solidFill>
                  <a:schemeClr val="bg1">
                    <a:lumMod val="65000"/>
                  </a:schemeClr>
                </a:solidFill>
              </a:defRPr>
            </a:lvl2pPr>
            <a:lvl3pPr marL="0" indent="0" defTabSz="895350">
              <a:lnSpc>
                <a:spcPts val="1350"/>
              </a:lnSpc>
              <a:buFont typeface="Arial" pitchFamily="34" charset="0"/>
              <a:buChar char="•"/>
              <a:defRPr sz="1100">
                <a:solidFill>
                  <a:schemeClr val="bg1">
                    <a:lumMod val="65000"/>
                  </a:schemeClr>
                </a:solidFill>
              </a:defRPr>
            </a:lvl3pPr>
            <a:lvl4pPr marL="1614488" indent="-174625">
              <a:lnSpc>
                <a:spcPts val="1350"/>
              </a:lnSpc>
              <a:defRPr sz="1200">
                <a:solidFill>
                  <a:schemeClr val="accent5"/>
                </a:solidFill>
              </a:defRPr>
            </a:lvl4pPr>
            <a:lvl5pPr marL="2062163" indent="-174625">
              <a:lnSpc>
                <a:spcPts val="1350"/>
              </a:lnSpc>
              <a:tabLst/>
              <a:defRPr sz="1200">
                <a:solidFill>
                  <a:schemeClr val="accent5"/>
                </a:solidFill>
              </a:defRPr>
            </a:lvl5pPr>
          </a:lstStyle>
          <a:p>
            <a:pPr lvl="0"/>
            <a:r>
              <a:rPr lang="en-US" dirty="0" smtClean="0"/>
              <a:t>Copy (Arial, 10pt)</a:t>
            </a:r>
          </a:p>
          <a:p>
            <a:pPr lvl="0"/>
            <a:endParaRPr lang="en-US" dirty="0" smtClean="0"/>
          </a:p>
        </p:txBody>
      </p:sp>
      <p:sp>
        <p:nvSpPr>
          <p:cNvPr id="28" name="Text Placeholder 41"/>
          <p:cNvSpPr>
            <a:spLocks noGrp="1"/>
          </p:cNvSpPr>
          <p:nvPr>
            <p:ph type="body" sz="quarter" idx="25" hasCustomPrompt="1"/>
          </p:nvPr>
        </p:nvSpPr>
        <p:spPr>
          <a:xfrm>
            <a:off x="4824029" y="5387083"/>
            <a:ext cx="3996443" cy="634206"/>
          </a:xfrm>
        </p:spPr>
        <p:txBody>
          <a:bodyPr/>
          <a:lstStyle>
            <a:lvl1pPr marL="0" marR="0" indent="0" algn="l" defTabSz="895350" rtl="0" eaLnBrk="0" fontAlgn="base" latinLnBrk="0" hangingPunct="0">
              <a:lnSpc>
                <a:spcPts val="1350"/>
              </a:lnSpc>
              <a:spcBef>
                <a:spcPts val="500"/>
              </a:spcBef>
              <a:spcAft>
                <a:spcPct val="0"/>
              </a:spcAft>
              <a:buClr>
                <a:schemeClr val="tx1"/>
              </a:buClr>
              <a:buSzPct val="120000"/>
              <a:buFontTx/>
              <a:buNone/>
              <a:tabLst/>
              <a:defRPr sz="1000" b="0" baseline="0">
                <a:solidFill>
                  <a:schemeClr val="tx1"/>
                </a:solidFill>
              </a:defRPr>
            </a:lvl1pPr>
            <a:lvl2pPr marL="0" indent="0" defTabSz="895350">
              <a:lnSpc>
                <a:spcPts val="1350"/>
              </a:lnSpc>
              <a:buFont typeface="Arial" pitchFamily="34" charset="0"/>
              <a:buChar char="•"/>
              <a:defRPr sz="1100">
                <a:solidFill>
                  <a:schemeClr val="bg1">
                    <a:lumMod val="65000"/>
                  </a:schemeClr>
                </a:solidFill>
              </a:defRPr>
            </a:lvl2pPr>
            <a:lvl3pPr marL="0" indent="0" defTabSz="895350">
              <a:lnSpc>
                <a:spcPts val="1350"/>
              </a:lnSpc>
              <a:buFont typeface="Arial" pitchFamily="34" charset="0"/>
              <a:buChar char="•"/>
              <a:defRPr sz="1100">
                <a:solidFill>
                  <a:schemeClr val="bg1">
                    <a:lumMod val="65000"/>
                  </a:schemeClr>
                </a:solidFill>
              </a:defRPr>
            </a:lvl3pPr>
            <a:lvl4pPr marL="1614488" indent="-174625">
              <a:lnSpc>
                <a:spcPts val="1350"/>
              </a:lnSpc>
              <a:defRPr sz="1200">
                <a:solidFill>
                  <a:schemeClr val="accent5"/>
                </a:solidFill>
              </a:defRPr>
            </a:lvl4pPr>
            <a:lvl5pPr marL="2062163" indent="-174625">
              <a:lnSpc>
                <a:spcPts val="1350"/>
              </a:lnSpc>
              <a:tabLst/>
              <a:defRPr sz="1200">
                <a:solidFill>
                  <a:schemeClr val="accent5"/>
                </a:solidFill>
              </a:defRPr>
            </a:lvl5pPr>
          </a:lstStyle>
          <a:p>
            <a:pPr lvl="0"/>
            <a:r>
              <a:rPr lang="en-US" dirty="0" smtClean="0"/>
              <a:t>Copy (Arial, 10pt)</a:t>
            </a:r>
          </a:p>
          <a:p>
            <a:pPr lvl="0"/>
            <a:endParaRPr lang="en-US" dirty="0" smtClean="0"/>
          </a:p>
        </p:txBody>
      </p:sp>
      <p:sp>
        <p:nvSpPr>
          <p:cNvPr id="16" name="Title 1"/>
          <p:cNvSpPr>
            <a:spLocks noGrp="1"/>
          </p:cNvSpPr>
          <p:nvPr>
            <p:ph type="title" hasCustomPrompt="1"/>
          </p:nvPr>
        </p:nvSpPr>
        <p:spPr>
          <a:xfrm>
            <a:off x="251520" y="260648"/>
            <a:ext cx="558062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29" name="Text Placeholder 18"/>
          <p:cNvSpPr>
            <a:spLocks noGrp="1"/>
          </p:cNvSpPr>
          <p:nvPr>
            <p:ph type="body" sz="quarter" idx="15"/>
          </p:nvPr>
        </p:nvSpPr>
        <p:spPr>
          <a:xfrm>
            <a:off x="5940425" y="116632"/>
            <a:ext cx="3060067" cy="864741"/>
          </a:xfrm>
          <a:solidFill>
            <a:schemeClr val="accent1"/>
          </a:solidFill>
        </p:spPr>
        <p:txBody>
          <a:bodyPr/>
          <a:lstStyle>
            <a:lvl1pPr algn="ctr">
              <a:buFontTx/>
              <a:buNone/>
              <a:defRPr>
                <a:solidFill>
                  <a:schemeClr val="bg1"/>
                </a:solidFill>
              </a:defRPr>
            </a:lvl1pPr>
          </a:lstStyle>
          <a:p>
            <a:pPr lvl="0"/>
            <a:endParaRPr lang="en-CA" dirty="0" smtClean="0"/>
          </a:p>
          <a:p>
            <a:pPr lvl="0"/>
            <a:r>
              <a:rPr lang="en-CA" dirty="0" smtClean="0"/>
              <a:t>Replace with Thought Model</a:t>
            </a:r>
          </a:p>
          <a:p>
            <a:pPr lvl="0"/>
            <a:r>
              <a:rPr lang="en-CA" dirty="0" smtClean="0"/>
              <a:t>(must fit within this boxed area)</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33" name="Text Placeholder 53"/>
          <p:cNvSpPr>
            <a:spLocks noGrp="1"/>
          </p:cNvSpPr>
          <p:nvPr>
            <p:ph type="body" sz="quarter" idx="19" hasCustomPrompt="1"/>
          </p:nvPr>
        </p:nvSpPr>
        <p:spPr>
          <a:xfrm>
            <a:off x="257176" y="1362075"/>
            <a:ext cx="8620124" cy="657225"/>
          </a:xfrm>
        </p:spPr>
        <p:txBody>
          <a:bodyPr/>
          <a:lstStyle>
            <a:lvl1pPr marL="0" marR="0" indent="0" algn="l" defTabSz="914400" rtl="0" eaLnBrk="0" fontAlgn="base" latinLnBrk="0" hangingPunct="0">
              <a:lnSpc>
                <a:spcPct val="100000"/>
              </a:lnSpc>
              <a:spcBef>
                <a:spcPts val="0"/>
              </a:spcBef>
              <a:spcAft>
                <a:spcPct val="0"/>
              </a:spcAft>
              <a:buClr>
                <a:schemeClr val="tx1"/>
              </a:buClr>
              <a:buSzPct val="120000"/>
              <a:buFont typeface="Arial" pitchFamily="34" charset="0"/>
              <a:buNone/>
              <a:tabLst/>
              <a:defRPr sz="18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Page Subhead (Arial, 18pt Bold) </a:t>
            </a:r>
          </a:p>
        </p:txBody>
      </p:sp>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55" name="Text Placeholder 41"/>
          <p:cNvSpPr>
            <a:spLocks noGrp="1"/>
          </p:cNvSpPr>
          <p:nvPr>
            <p:ph type="body" sz="quarter" idx="16" hasCustomPrompt="1"/>
          </p:nvPr>
        </p:nvSpPr>
        <p:spPr>
          <a:xfrm>
            <a:off x="249303" y="2924944"/>
            <a:ext cx="4034665" cy="2376264"/>
          </a:xfrm>
        </p:spPr>
        <p:txBody>
          <a:bodyPr/>
          <a:lstStyle>
            <a:lvl1pPr marL="174625" indent="-174625">
              <a:lnSpc>
                <a:spcPts val="1350"/>
              </a:lnSpc>
              <a:spcBef>
                <a:spcPts val="500"/>
              </a:spcBef>
              <a:buClr>
                <a:schemeClr val="tx1"/>
              </a:buClr>
              <a:buSzPct val="120000"/>
              <a:buFont typeface="Wingdings" pitchFamily="2" charset="2"/>
              <a:buChar char="ü"/>
              <a:defRPr sz="1200" baseline="0"/>
            </a:lvl1pPr>
            <a:lvl2pPr marL="361950" indent="-180975">
              <a:lnSpc>
                <a:spcPts val="1350"/>
              </a:lnSpc>
              <a:spcBef>
                <a:spcPts val="500"/>
              </a:spcBef>
              <a:buClr>
                <a:schemeClr val="tx1"/>
              </a:buClr>
              <a:buSzPct val="120000"/>
              <a:buFont typeface="Arial" pitchFamily="34" charset="0"/>
              <a:buChar char="•"/>
              <a:defRPr sz="1200"/>
            </a:lvl2pPr>
            <a:lvl3pPr marL="542925" indent="-180975">
              <a:lnSpc>
                <a:spcPts val="1350"/>
              </a:lnSpc>
              <a:spcBef>
                <a:spcPts val="500"/>
              </a:spcBef>
              <a:buClr>
                <a:schemeClr val="tx1"/>
              </a:buClr>
              <a:buSzPct val="150000"/>
              <a:buFont typeface="Arial" pitchFamily="34" charset="0"/>
              <a:buChar char="◦"/>
              <a:defRPr sz="1200" baseline="0"/>
            </a:lvl3pPr>
            <a:lvl4pPr marL="714375" indent="-171450">
              <a:lnSpc>
                <a:spcPts val="1350"/>
              </a:lnSpc>
              <a:spcBef>
                <a:spcPts val="500"/>
              </a:spcBef>
              <a:buSzPct val="100000"/>
              <a:buFont typeface="Arial" pitchFamily="34" charset="0"/>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sp>
        <p:nvSpPr>
          <p:cNvPr id="63" name="Text Placeholder 53"/>
          <p:cNvSpPr>
            <a:spLocks noGrp="1"/>
          </p:cNvSpPr>
          <p:nvPr>
            <p:ph type="body" sz="quarter" idx="21" hasCustomPrompt="1"/>
          </p:nvPr>
        </p:nvSpPr>
        <p:spPr>
          <a:xfrm>
            <a:off x="249302" y="2316656"/>
            <a:ext cx="4034666" cy="608288"/>
          </a:xfrm>
        </p:spPr>
        <p:txBody>
          <a:bodyPr/>
          <a:lstStyle>
            <a:lvl1pPr marL="0" indent="0">
              <a:buNone/>
              <a:defRPr sz="14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This Research Is Designed For:</a:t>
            </a:r>
            <a:endParaRPr lang="en-CA" dirty="0"/>
          </a:p>
        </p:txBody>
      </p:sp>
      <p:sp>
        <p:nvSpPr>
          <p:cNvPr id="64" name="Text Placeholder 53"/>
          <p:cNvSpPr>
            <a:spLocks noGrp="1"/>
          </p:cNvSpPr>
          <p:nvPr>
            <p:ph type="body" sz="quarter" idx="22" hasCustomPrompt="1"/>
          </p:nvPr>
        </p:nvSpPr>
        <p:spPr>
          <a:xfrm>
            <a:off x="4860032" y="2316656"/>
            <a:ext cx="4032448" cy="608288"/>
          </a:xfrm>
        </p:spPr>
        <p:txBody>
          <a:bodyPr/>
          <a:lstStyle>
            <a:lvl1pPr marL="0" indent="0">
              <a:buNone/>
              <a:defRPr sz="14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This Research Will Help You:</a:t>
            </a:r>
            <a:endParaRPr lang="en-CA" dirty="0"/>
          </a:p>
        </p:txBody>
      </p:sp>
      <p:sp>
        <p:nvSpPr>
          <p:cNvPr id="65" name="Text Placeholder 41"/>
          <p:cNvSpPr>
            <a:spLocks noGrp="1"/>
          </p:cNvSpPr>
          <p:nvPr>
            <p:ph type="body" sz="quarter" idx="23" hasCustomPrompt="1"/>
          </p:nvPr>
        </p:nvSpPr>
        <p:spPr>
          <a:xfrm>
            <a:off x="4860032" y="2924944"/>
            <a:ext cx="4032448" cy="2376264"/>
          </a:xfrm>
        </p:spPr>
        <p:txBody>
          <a:bodyPr/>
          <a:lstStyle>
            <a:lvl1pPr marL="174625" indent="-174625">
              <a:lnSpc>
                <a:spcPts val="1350"/>
              </a:lnSpc>
              <a:spcBef>
                <a:spcPts val="500"/>
              </a:spcBef>
              <a:buClr>
                <a:schemeClr val="tx1"/>
              </a:buClr>
              <a:buSzPct val="120000"/>
              <a:buFont typeface="Wingdings" pitchFamily="2" charset="2"/>
              <a:buChar char="ü"/>
              <a:defRPr sz="1200" baseline="0"/>
            </a:lvl1pPr>
            <a:lvl2pPr marL="361950" indent="-180975">
              <a:lnSpc>
                <a:spcPts val="1350"/>
              </a:lnSpc>
              <a:spcBef>
                <a:spcPts val="500"/>
              </a:spcBef>
              <a:buClr>
                <a:schemeClr val="tx1"/>
              </a:buClr>
              <a:buSzPct val="120000"/>
              <a:buFont typeface="Arial" pitchFamily="34" charset="0"/>
              <a:buChar char="•"/>
              <a:defRPr sz="1200"/>
            </a:lvl2pPr>
            <a:lvl3pPr marL="542925" indent="-180975">
              <a:lnSpc>
                <a:spcPts val="1350"/>
              </a:lnSpc>
              <a:spcBef>
                <a:spcPts val="500"/>
              </a:spcBef>
              <a:buClr>
                <a:schemeClr val="tx1"/>
              </a:buClr>
              <a:buSzPct val="150000"/>
              <a:buFont typeface="Arial" pitchFamily="34" charset="0"/>
              <a:buChar char="◦"/>
              <a:defRPr sz="1200" baseline="0"/>
            </a:lvl3pPr>
            <a:lvl4pPr marL="714375" indent="-171450">
              <a:lnSpc>
                <a:spcPts val="1350"/>
              </a:lnSpc>
              <a:spcBef>
                <a:spcPts val="500"/>
              </a:spcBef>
              <a:buSzPct val="100000"/>
              <a:buFont typeface="Arial" pitchFamily="34" charset="0"/>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Subhead / Bodycopy">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33" name="Text Placeholder 53"/>
          <p:cNvSpPr>
            <a:spLocks noGrp="1"/>
          </p:cNvSpPr>
          <p:nvPr>
            <p:ph type="body" sz="quarter" idx="19" hasCustomPrompt="1"/>
          </p:nvPr>
        </p:nvSpPr>
        <p:spPr>
          <a:xfrm>
            <a:off x="257176" y="1362075"/>
            <a:ext cx="8620124" cy="657225"/>
          </a:xfrm>
        </p:spPr>
        <p:txBody>
          <a:bodyPr/>
          <a:lstStyle>
            <a:lvl1pPr marL="0" marR="0" indent="0" algn="l" defTabSz="914400" rtl="0" eaLnBrk="0" fontAlgn="base" latinLnBrk="0" hangingPunct="0">
              <a:lnSpc>
                <a:spcPct val="100000"/>
              </a:lnSpc>
              <a:spcBef>
                <a:spcPts val="0"/>
              </a:spcBef>
              <a:spcAft>
                <a:spcPct val="0"/>
              </a:spcAft>
              <a:buClr>
                <a:schemeClr val="tx1"/>
              </a:buClr>
              <a:buSzPct val="120000"/>
              <a:buFont typeface="Arial" pitchFamily="34" charset="0"/>
              <a:buNone/>
              <a:tabLst/>
              <a:defRPr sz="18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Page Subhead (Arial, 18pt Bold) </a:t>
            </a:r>
          </a:p>
        </p:txBody>
      </p:sp>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55" name="Text Placeholder 41"/>
          <p:cNvSpPr>
            <a:spLocks noGrp="1"/>
          </p:cNvSpPr>
          <p:nvPr>
            <p:ph type="body" sz="quarter" idx="16" hasCustomPrompt="1"/>
          </p:nvPr>
        </p:nvSpPr>
        <p:spPr>
          <a:xfrm>
            <a:off x="249302" y="2022215"/>
            <a:ext cx="8627997" cy="4313785"/>
          </a:xfrm>
        </p:spPr>
        <p:txBody>
          <a:bodyPr/>
          <a:lstStyle>
            <a:lvl1pPr marL="174625" indent="-17462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a:lvl2pPr>
            <a:lvl3pPr marL="542925" indent="-180975">
              <a:lnSpc>
                <a:spcPts val="1350"/>
              </a:lnSpc>
              <a:spcBef>
                <a:spcPts val="500"/>
              </a:spcBef>
              <a:buClr>
                <a:schemeClr val="tx1"/>
              </a:buClr>
              <a:buSzPct val="100000"/>
              <a:buFont typeface="Arial" pitchFamily="34" charset="0"/>
              <a:buChar char="–"/>
              <a:defRPr sz="1200" baseline="0"/>
            </a:lvl3pPr>
            <a:lvl4pPr marL="714375" indent="-171450">
              <a:lnSpc>
                <a:spcPts val="1350"/>
              </a:lnSpc>
              <a:spcBef>
                <a:spcPts val="500"/>
              </a:spcBef>
              <a:buSzPct val="100000"/>
              <a:buFont typeface="Wingdings" pitchFamily="2" charset="2"/>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33" name="Text Placeholder 53"/>
          <p:cNvSpPr>
            <a:spLocks noGrp="1"/>
          </p:cNvSpPr>
          <p:nvPr>
            <p:ph type="body" sz="quarter" idx="19" hasCustomPrompt="1"/>
          </p:nvPr>
        </p:nvSpPr>
        <p:spPr>
          <a:xfrm>
            <a:off x="2159732" y="1362075"/>
            <a:ext cx="6717568" cy="657225"/>
          </a:xfrm>
        </p:spPr>
        <p:txBody>
          <a:bodyPr/>
          <a:lstStyle>
            <a:lvl1pPr marL="0" marR="0" indent="0" algn="l" defTabSz="914400" rtl="0" eaLnBrk="0" fontAlgn="base" latinLnBrk="0" hangingPunct="0">
              <a:lnSpc>
                <a:spcPct val="100000"/>
              </a:lnSpc>
              <a:spcBef>
                <a:spcPts val="0"/>
              </a:spcBef>
              <a:spcAft>
                <a:spcPct val="0"/>
              </a:spcAft>
              <a:buClr>
                <a:schemeClr val="tx1"/>
              </a:buClr>
              <a:buSzPct val="120000"/>
              <a:buFont typeface="Arial" pitchFamily="34" charset="0"/>
              <a:buNone/>
              <a:tabLst/>
              <a:defRPr sz="18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Page Subhead (Arial, 18pt Bold) </a:t>
            </a:r>
          </a:p>
        </p:txBody>
      </p:sp>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Case Study (Georgia, 24pt) </a:t>
            </a:r>
            <a:endParaRPr lang="en-CA" dirty="0"/>
          </a:p>
        </p:txBody>
      </p:sp>
      <p:pic>
        <p:nvPicPr>
          <p:cNvPr id="13" name="Picture 12" descr="case_study.wmf"/>
          <p:cNvPicPr>
            <a:picLocks noChangeAspect="1"/>
          </p:cNvPicPr>
          <p:nvPr userDrawn="1"/>
        </p:nvPicPr>
        <p:blipFill>
          <a:blip r:embed="rId2" cstate="print"/>
          <a:stretch>
            <a:fillRect/>
          </a:stretch>
        </p:blipFill>
        <p:spPr>
          <a:xfrm>
            <a:off x="464339" y="1376772"/>
            <a:ext cx="1410568" cy="154844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Bodycopy">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55" name="Text Placeholder 41"/>
          <p:cNvSpPr>
            <a:spLocks noGrp="1"/>
          </p:cNvSpPr>
          <p:nvPr>
            <p:ph type="body" sz="quarter" idx="16" hasCustomPrompt="1"/>
          </p:nvPr>
        </p:nvSpPr>
        <p:spPr>
          <a:xfrm>
            <a:off x="249302" y="1376772"/>
            <a:ext cx="8627997" cy="4973925"/>
          </a:xfrm>
        </p:spPr>
        <p:txBody>
          <a:bodyPr/>
          <a:lstStyle>
            <a:lvl1pPr marL="174625" indent="-174625">
              <a:lnSpc>
                <a:spcPts val="1350"/>
              </a:lnSpc>
              <a:spcBef>
                <a:spcPts val="500"/>
              </a:spcBef>
              <a:buClr>
                <a:schemeClr val="tx1"/>
              </a:buClr>
              <a:buSzPct val="120000"/>
              <a:buFont typeface="Arial" pitchFamily="34" charset="0"/>
              <a:buChar char="•"/>
              <a:defRPr sz="1200" baseline="0"/>
            </a:lvl1pPr>
            <a:lvl2pPr marL="361950" indent="-180975">
              <a:lnSpc>
                <a:spcPts val="1350"/>
              </a:lnSpc>
              <a:spcBef>
                <a:spcPts val="500"/>
              </a:spcBef>
              <a:buClr>
                <a:schemeClr val="tx1"/>
              </a:buClr>
              <a:buSzPct val="150000"/>
              <a:buFont typeface="Arial" pitchFamily="34" charset="0"/>
              <a:buChar char="◦"/>
              <a:defRPr sz="1200"/>
            </a:lvl2pPr>
            <a:lvl3pPr marL="542925" indent="-180975">
              <a:lnSpc>
                <a:spcPts val="1350"/>
              </a:lnSpc>
              <a:spcBef>
                <a:spcPts val="500"/>
              </a:spcBef>
              <a:buClr>
                <a:schemeClr val="tx1"/>
              </a:buClr>
              <a:buSzPct val="100000"/>
              <a:buFont typeface="Arial" pitchFamily="34" charset="0"/>
              <a:buChar char="–"/>
              <a:defRPr sz="1200" baseline="0"/>
            </a:lvl3pPr>
            <a:lvl4pPr marL="714375" indent="-171450">
              <a:lnSpc>
                <a:spcPts val="1350"/>
              </a:lnSpc>
              <a:spcBef>
                <a:spcPts val="500"/>
              </a:spcBef>
              <a:buSzPct val="100000"/>
              <a:buFont typeface="Wingdings" pitchFamily="2" charset="2"/>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ndor Landscape 40/60">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Right Blank &amp; Line">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Page Header (Georgia, 24pt)</a:t>
            </a:r>
            <a:endParaRPr lang="en-CA" dirty="0"/>
          </a:p>
        </p:txBody>
      </p:sp>
      <p:sp>
        <p:nvSpPr>
          <p:cNvPr id="21" name="Text Placeholder 53"/>
          <p:cNvSpPr>
            <a:spLocks noGrp="1"/>
          </p:cNvSpPr>
          <p:nvPr>
            <p:ph type="body" sz="quarter" idx="19" hasCustomPrompt="1"/>
          </p:nvPr>
        </p:nvSpPr>
        <p:spPr>
          <a:xfrm>
            <a:off x="257176" y="1362075"/>
            <a:ext cx="8620124" cy="657225"/>
          </a:xfrm>
        </p:spPr>
        <p:txBody>
          <a:bodyPr/>
          <a:lstStyle>
            <a:lvl1pPr marL="0" marR="0" indent="0" algn="l" defTabSz="914400" rtl="0" eaLnBrk="0" fontAlgn="base" latinLnBrk="0" hangingPunct="0">
              <a:lnSpc>
                <a:spcPct val="100000"/>
              </a:lnSpc>
              <a:spcBef>
                <a:spcPts val="0"/>
              </a:spcBef>
              <a:spcAft>
                <a:spcPct val="0"/>
              </a:spcAft>
              <a:buClr>
                <a:schemeClr val="tx1"/>
              </a:buClr>
              <a:buSzPct val="120000"/>
              <a:buFont typeface="Arial" pitchFamily="34" charset="0"/>
              <a:buNone/>
              <a:tabLst/>
              <a:defRPr sz="1800" b="1" baseline="0"/>
            </a:lvl1pPr>
            <a:lvl2pPr marL="228600" indent="-228600">
              <a:defRPr sz="1400"/>
            </a:lvl2pPr>
            <a:lvl3pPr marL="228600" indent="-228600">
              <a:defRPr sz="1400"/>
            </a:lvl3pPr>
            <a:lvl4pPr marL="228600" indent="-228600">
              <a:defRPr sz="1400"/>
            </a:lvl4pPr>
            <a:lvl5pPr marL="228600" indent="-228600">
              <a:defRPr sz="1400"/>
            </a:lvl5pPr>
          </a:lstStyle>
          <a:p>
            <a:pPr lvl="0"/>
            <a:r>
              <a:rPr lang="en-US" dirty="0" smtClean="0"/>
              <a:t>Page Subhead (Arial, 18pt Bold) </a:t>
            </a:r>
          </a:p>
        </p:txBody>
      </p:sp>
      <p:cxnSp>
        <p:nvCxnSpPr>
          <p:cNvPr id="34" name="Straight Connector 33"/>
          <p:cNvCxnSpPr/>
          <p:nvPr userDrawn="1"/>
        </p:nvCxnSpPr>
        <p:spPr>
          <a:xfrm rot="5400000">
            <a:off x="3637736" y="3667125"/>
            <a:ext cx="3257553" cy="0"/>
          </a:xfrm>
          <a:prstGeom prst="line">
            <a:avLst/>
          </a:prstGeom>
          <a:ln w="2540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7174" y="255588"/>
            <a:ext cx="8620125" cy="877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 (Georgia, 24pt)</a:t>
            </a:r>
          </a:p>
        </p:txBody>
      </p:sp>
      <p:sp>
        <p:nvSpPr>
          <p:cNvPr id="1027" name="Text Placeholder 2"/>
          <p:cNvSpPr>
            <a:spLocks noGrp="1"/>
          </p:cNvSpPr>
          <p:nvPr>
            <p:ph type="body" idx="1"/>
          </p:nvPr>
        </p:nvSpPr>
        <p:spPr bwMode="auto">
          <a:xfrm>
            <a:off x="257174" y="1600200"/>
            <a:ext cx="8620125"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10" name="Rectangle 9"/>
          <p:cNvSpPr/>
          <p:nvPr/>
        </p:nvSpPr>
        <p:spPr>
          <a:xfrm>
            <a:off x="6408204" y="6525344"/>
            <a:ext cx="2735796" cy="3380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51063" indent="0" algn="l"/>
            <a:fld id="{FF20F8B6-5AB9-41C4-A82C-4155E8A92B2C}" type="slidenum">
              <a:rPr lang="en-CA" sz="1000" smtClean="0"/>
              <a:pPr marL="2151063" indent="0" algn="l"/>
              <a:t>‹nº›</a:t>
            </a:fld>
            <a:endParaRPr lang="en-CA" sz="1000" dirty="0"/>
          </a:p>
        </p:txBody>
      </p:sp>
      <p:sp>
        <p:nvSpPr>
          <p:cNvPr id="9" name="Rectangle 8"/>
          <p:cNvSpPr/>
          <p:nvPr/>
        </p:nvSpPr>
        <p:spPr>
          <a:xfrm>
            <a:off x="0" y="6525344"/>
            <a:ext cx="8388424" cy="3380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6700" indent="0" algn="r"/>
            <a:r>
              <a:rPr lang="en-CA" sz="1000" dirty="0" smtClean="0"/>
              <a:t>Info-Tech Research Group</a:t>
            </a:r>
            <a:endParaRPr lang="en-CA" sz="1000" dirty="0"/>
          </a:p>
        </p:txBody>
      </p:sp>
      <p:sp>
        <p:nvSpPr>
          <p:cNvPr id="6" name="Rectangle 5"/>
          <p:cNvSpPr/>
          <p:nvPr userDrawn="1"/>
        </p:nvSpPr>
        <p:spPr>
          <a:xfrm>
            <a:off x="0" y="6517136"/>
            <a:ext cx="3611880" cy="338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6700" indent="0" algn="l"/>
            <a:r>
              <a:rPr lang="en-CA" sz="1000" dirty="0" smtClean="0"/>
              <a:t>Vendor Landscape: Application Lifecycle Management</a:t>
            </a:r>
            <a:endParaRPr lang="en-CA" sz="1000"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8" r:id="rId3"/>
    <p:sldLayoutId id="2147483695" r:id="rId4"/>
    <p:sldLayoutId id="2147483699" r:id="rId5"/>
    <p:sldLayoutId id="2147483698" r:id="rId6"/>
    <p:sldLayoutId id="2147483680" r:id="rId7"/>
    <p:sldLayoutId id="2147483697" r:id="rId8"/>
    <p:sldLayoutId id="2147483682" r:id="rId9"/>
    <p:sldLayoutId id="2147483696" r:id="rId10"/>
    <p:sldLayoutId id="2147483677" r:id="rId11"/>
    <p:sldLayoutId id="2147483667" r:id="rId12"/>
    <p:sldLayoutId id="2147483684" r:id="rId13"/>
    <p:sldLayoutId id="2147483700" r:id="rId14"/>
    <p:sldLayoutId id="2147483683" r:id="rId15"/>
    <p:sldLayoutId id="2147483694" r:id="rId16"/>
    <p:sldLayoutId id="2147483701" r:id="rId17"/>
    <p:sldLayoutId id="2147483702"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 id="2147483713" r:id="rId28"/>
  </p:sldLayoutIdLst>
  <p:timing>
    <p:tnLst>
      <p:par>
        <p:cTn id="1" dur="indefinite" restart="never" nodeType="tmRoot"/>
      </p:par>
    </p:tnLst>
  </p:timing>
  <p:hf hdr="0" ftr="0" dt="0"/>
  <p:txStyles>
    <p:titleStyle>
      <a:lvl1pPr algn="l" rtl="0" eaLnBrk="0" fontAlgn="base" hangingPunct="0">
        <a:spcBef>
          <a:spcPct val="0"/>
        </a:spcBef>
        <a:spcAft>
          <a:spcPct val="0"/>
        </a:spcAft>
        <a:defRPr sz="2400" kern="1200" baseline="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180975" indent="-180975" algn="l" rtl="0" eaLnBrk="0" fontAlgn="base" hangingPunct="0">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0" fontAlgn="base" hangingPunct="0">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0" fontAlgn="base" hangingPunct="0">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0" fontAlgn="base" hangingPunct="0">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6.xml"/><Relationship Id="rId13" Type="http://schemas.openxmlformats.org/officeDocument/2006/relationships/image" Target="../media/image11.png"/><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chart" Target="../charts/chart4.xml"/><Relationship Id="rId2" Type="http://schemas.openxmlformats.org/officeDocument/2006/relationships/tags" Target="../tags/tag30.xml"/><Relationship Id="rId1" Type="http://schemas.openxmlformats.org/officeDocument/2006/relationships/vmlDrawing" Target="../drawings/vmlDrawing4.vml"/><Relationship Id="rId6" Type="http://schemas.openxmlformats.org/officeDocument/2006/relationships/tags" Target="../tags/tag34.xml"/><Relationship Id="rId11" Type="http://schemas.openxmlformats.org/officeDocument/2006/relationships/slide" Target="slide61.xml"/><Relationship Id="rId5" Type="http://schemas.openxmlformats.org/officeDocument/2006/relationships/tags" Target="../tags/tag33.xml"/><Relationship Id="rId10" Type="http://schemas.openxmlformats.org/officeDocument/2006/relationships/oleObject" Target="../embeddings/oleObject4.bin"/><Relationship Id="rId4" Type="http://schemas.openxmlformats.org/officeDocument/2006/relationships/tags" Target="../tags/tag32.xml"/><Relationship Id="rId9"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tags" Target="../tags/tag52.xml"/><Relationship Id="rId26" Type="http://schemas.openxmlformats.org/officeDocument/2006/relationships/chart" Target="../charts/chart5.xml"/><Relationship Id="rId3" Type="http://schemas.openxmlformats.org/officeDocument/2006/relationships/tags" Target="../tags/tag37.xml"/><Relationship Id="rId21" Type="http://schemas.openxmlformats.org/officeDocument/2006/relationships/notesSlide" Target="../notesSlides/notesSlide8.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5" Type="http://schemas.openxmlformats.org/officeDocument/2006/relationships/slide" Target="slide65.xml"/><Relationship Id="rId2" Type="http://schemas.openxmlformats.org/officeDocument/2006/relationships/tags" Target="../tags/tag36.xml"/><Relationship Id="rId16" Type="http://schemas.openxmlformats.org/officeDocument/2006/relationships/tags" Target="../tags/tag50.xml"/><Relationship Id="rId20"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slide" Target="slide64.xml"/><Relationship Id="rId5" Type="http://schemas.openxmlformats.org/officeDocument/2006/relationships/tags" Target="../tags/tag39.xml"/><Relationship Id="rId15" Type="http://schemas.openxmlformats.org/officeDocument/2006/relationships/tags" Target="../tags/tag49.xml"/><Relationship Id="rId23" Type="http://schemas.openxmlformats.org/officeDocument/2006/relationships/image" Target="../media/image12.emf"/><Relationship Id="rId10" Type="http://schemas.openxmlformats.org/officeDocument/2006/relationships/tags" Target="../tags/tag44.xml"/><Relationship Id="rId19" Type="http://schemas.openxmlformats.org/officeDocument/2006/relationships/tags" Target="../tags/tag53.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 Id="rId22"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18" Type="http://schemas.openxmlformats.org/officeDocument/2006/relationships/tags" Target="../tags/tag70.xml"/><Relationship Id="rId26" Type="http://schemas.openxmlformats.org/officeDocument/2006/relationships/tags" Target="../tags/tag78.xml"/><Relationship Id="rId3" Type="http://schemas.openxmlformats.org/officeDocument/2006/relationships/tags" Target="../tags/tag55.xml"/><Relationship Id="rId21" Type="http://schemas.openxmlformats.org/officeDocument/2006/relationships/tags" Target="../tags/tag73.xml"/><Relationship Id="rId34" Type="http://schemas.openxmlformats.org/officeDocument/2006/relationships/image" Target="../media/image16.png"/><Relationship Id="rId7" Type="http://schemas.openxmlformats.org/officeDocument/2006/relationships/tags" Target="../tags/tag59.xml"/><Relationship Id="rId12" Type="http://schemas.openxmlformats.org/officeDocument/2006/relationships/tags" Target="../tags/tag64.xml"/><Relationship Id="rId17" Type="http://schemas.openxmlformats.org/officeDocument/2006/relationships/tags" Target="../tags/tag69.xml"/><Relationship Id="rId25" Type="http://schemas.openxmlformats.org/officeDocument/2006/relationships/tags" Target="../tags/tag77.xml"/><Relationship Id="rId33" Type="http://schemas.openxmlformats.org/officeDocument/2006/relationships/image" Target="../media/image15.png"/><Relationship Id="rId38" Type="http://schemas.openxmlformats.org/officeDocument/2006/relationships/slide" Target="slide62.xml"/><Relationship Id="rId2" Type="http://schemas.openxmlformats.org/officeDocument/2006/relationships/tags" Target="../tags/tag54.xml"/><Relationship Id="rId16" Type="http://schemas.openxmlformats.org/officeDocument/2006/relationships/tags" Target="../tags/tag68.xml"/><Relationship Id="rId20" Type="http://schemas.openxmlformats.org/officeDocument/2006/relationships/tags" Target="../tags/tag72.xml"/><Relationship Id="rId29"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tags" Target="../tags/tag58.xml"/><Relationship Id="rId11" Type="http://schemas.openxmlformats.org/officeDocument/2006/relationships/tags" Target="../tags/tag63.xml"/><Relationship Id="rId24" Type="http://schemas.openxmlformats.org/officeDocument/2006/relationships/tags" Target="../tags/tag76.xml"/><Relationship Id="rId32" Type="http://schemas.openxmlformats.org/officeDocument/2006/relationships/image" Target="../media/image14.png"/><Relationship Id="rId37" Type="http://schemas.openxmlformats.org/officeDocument/2006/relationships/image" Target="../media/image19.png"/><Relationship Id="rId5" Type="http://schemas.openxmlformats.org/officeDocument/2006/relationships/tags" Target="../tags/tag57.xml"/><Relationship Id="rId15" Type="http://schemas.openxmlformats.org/officeDocument/2006/relationships/tags" Target="../tags/tag67.xml"/><Relationship Id="rId23" Type="http://schemas.openxmlformats.org/officeDocument/2006/relationships/tags" Target="../tags/tag75.xml"/><Relationship Id="rId28" Type="http://schemas.openxmlformats.org/officeDocument/2006/relationships/tags" Target="../tags/tag80.xml"/><Relationship Id="rId36" Type="http://schemas.openxmlformats.org/officeDocument/2006/relationships/image" Target="../media/image18.png"/><Relationship Id="rId10" Type="http://schemas.openxmlformats.org/officeDocument/2006/relationships/tags" Target="../tags/tag62.xml"/><Relationship Id="rId19" Type="http://schemas.openxmlformats.org/officeDocument/2006/relationships/tags" Target="../tags/tag71.xml"/><Relationship Id="rId31" Type="http://schemas.openxmlformats.org/officeDocument/2006/relationships/oleObject" Target="../embeddings/oleObject6.bin"/><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tags" Target="../tags/tag66.xml"/><Relationship Id="rId22" Type="http://schemas.openxmlformats.org/officeDocument/2006/relationships/tags" Target="../tags/tag74.xml"/><Relationship Id="rId27" Type="http://schemas.openxmlformats.org/officeDocument/2006/relationships/tags" Target="../tags/tag79.xml"/><Relationship Id="rId30" Type="http://schemas.openxmlformats.org/officeDocument/2006/relationships/notesSlide" Target="../notesSlides/notesSlide9.xml"/><Relationship Id="rId35"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tags" Target="../tags/tag97.xml"/><Relationship Id="rId26" Type="http://schemas.openxmlformats.org/officeDocument/2006/relationships/tags" Target="../tags/tag105.xml"/><Relationship Id="rId3" Type="http://schemas.openxmlformats.org/officeDocument/2006/relationships/tags" Target="../tags/tag82.xml"/><Relationship Id="rId21" Type="http://schemas.openxmlformats.org/officeDocument/2006/relationships/tags" Target="../tags/tag100.xml"/><Relationship Id="rId34" Type="http://schemas.openxmlformats.org/officeDocument/2006/relationships/image" Target="../media/image16.png"/><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tags" Target="../tags/tag96.xml"/><Relationship Id="rId25" Type="http://schemas.openxmlformats.org/officeDocument/2006/relationships/tags" Target="../tags/tag104.xml"/><Relationship Id="rId33" Type="http://schemas.openxmlformats.org/officeDocument/2006/relationships/image" Target="../media/image15.png"/><Relationship Id="rId38" Type="http://schemas.openxmlformats.org/officeDocument/2006/relationships/slide" Target="slide62.xml"/><Relationship Id="rId2" Type="http://schemas.openxmlformats.org/officeDocument/2006/relationships/tags" Target="../tags/tag81.xml"/><Relationship Id="rId16" Type="http://schemas.openxmlformats.org/officeDocument/2006/relationships/tags" Target="../tags/tag95.xml"/><Relationship Id="rId20" Type="http://schemas.openxmlformats.org/officeDocument/2006/relationships/tags" Target="../tags/tag99.xml"/><Relationship Id="rId29"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tags" Target="../tags/tag103.xml"/><Relationship Id="rId32" Type="http://schemas.openxmlformats.org/officeDocument/2006/relationships/image" Target="../media/image14.png"/><Relationship Id="rId37" Type="http://schemas.openxmlformats.org/officeDocument/2006/relationships/image" Target="../media/image19.png"/><Relationship Id="rId5" Type="http://schemas.openxmlformats.org/officeDocument/2006/relationships/tags" Target="../tags/tag84.xml"/><Relationship Id="rId15" Type="http://schemas.openxmlformats.org/officeDocument/2006/relationships/tags" Target="../tags/tag94.xml"/><Relationship Id="rId23" Type="http://schemas.openxmlformats.org/officeDocument/2006/relationships/tags" Target="../tags/tag102.xml"/><Relationship Id="rId28" Type="http://schemas.openxmlformats.org/officeDocument/2006/relationships/tags" Target="../tags/tag107.xml"/><Relationship Id="rId36" Type="http://schemas.openxmlformats.org/officeDocument/2006/relationships/image" Target="../media/image18.png"/><Relationship Id="rId10" Type="http://schemas.openxmlformats.org/officeDocument/2006/relationships/tags" Target="../tags/tag89.xml"/><Relationship Id="rId19" Type="http://schemas.openxmlformats.org/officeDocument/2006/relationships/tags" Target="../tags/tag98.xml"/><Relationship Id="rId31" Type="http://schemas.openxmlformats.org/officeDocument/2006/relationships/oleObject" Target="../embeddings/oleObject7.bin"/><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tags" Target="../tags/tag101.xml"/><Relationship Id="rId27" Type="http://schemas.openxmlformats.org/officeDocument/2006/relationships/tags" Target="../tags/tag106.xml"/><Relationship Id="rId30" Type="http://schemas.openxmlformats.org/officeDocument/2006/relationships/notesSlide" Target="../notesSlides/notesSlide10.xml"/><Relationship Id="rId35"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3" Type="http://schemas.openxmlformats.org/officeDocument/2006/relationships/tags" Target="../tags/tag110.xml"/><Relationship Id="rId7" Type="http://schemas.openxmlformats.org/officeDocument/2006/relationships/tags" Target="../tags/tag114.xml"/><Relationship Id="rId12" Type="http://schemas.openxmlformats.org/officeDocument/2006/relationships/tags" Target="../tags/tag119.xml"/><Relationship Id="rId2" Type="http://schemas.openxmlformats.org/officeDocument/2006/relationships/tags" Target="../tags/tag109.xml"/><Relationship Id="rId16" Type="http://schemas.openxmlformats.org/officeDocument/2006/relationships/image" Target="../media/image8.png"/><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5" Type="http://schemas.openxmlformats.org/officeDocument/2006/relationships/tags" Target="../tags/tag112.xml"/><Relationship Id="rId15" Type="http://schemas.openxmlformats.org/officeDocument/2006/relationships/notesSlide" Target="../notesSlides/notesSlide11.xml"/><Relationship Id="rId10" Type="http://schemas.openxmlformats.org/officeDocument/2006/relationships/tags" Target="../tags/tag117.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slide" Target="slide63.xml"/><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notesSlide" Target="../notesSlides/notesSlide12.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slideLayout" Target="../slideLayouts/slideLayout4.xml"/><Relationship Id="rId5" Type="http://schemas.openxmlformats.org/officeDocument/2006/relationships/tags" Target="../tags/tag125.xml"/><Relationship Id="rId10" Type="http://schemas.openxmlformats.org/officeDocument/2006/relationships/tags" Target="../tags/tag130.xml"/><Relationship Id="rId4" Type="http://schemas.openxmlformats.org/officeDocument/2006/relationships/tags" Target="../tags/tag124.xml"/><Relationship Id="rId9" Type="http://schemas.openxmlformats.org/officeDocument/2006/relationships/tags" Target="../tags/tag129.xml"/></Relationships>
</file>

<file path=ppt/slides/_rels/slide16.xml.rels><?xml version="1.0" encoding="UTF-8" standalone="yes"?>
<Relationships xmlns="http://schemas.openxmlformats.org/package/2006/relationships"><Relationship Id="rId8" Type="http://schemas.openxmlformats.org/officeDocument/2006/relationships/tags" Target="../tags/tag138.xml"/><Relationship Id="rId13" Type="http://schemas.openxmlformats.org/officeDocument/2006/relationships/slide" Target="slide63.xml"/><Relationship Id="rId3" Type="http://schemas.openxmlformats.org/officeDocument/2006/relationships/tags" Target="../tags/tag133.xml"/><Relationship Id="rId7" Type="http://schemas.openxmlformats.org/officeDocument/2006/relationships/tags" Target="../tags/tag137.xml"/><Relationship Id="rId12" Type="http://schemas.openxmlformats.org/officeDocument/2006/relationships/notesSlide" Target="../notesSlides/notesSlide1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slideLayout" Target="../slideLayouts/slideLayout4.xml"/><Relationship Id="rId5" Type="http://schemas.openxmlformats.org/officeDocument/2006/relationships/tags" Target="../tags/tag135.xml"/><Relationship Id="rId10" Type="http://schemas.openxmlformats.org/officeDocument/2006/relationships/tags" Target="../tags/tag140.xml"/><Relationship Id="rId4" Type="http://schemas.openxmlformats.org/officeDocument/2006/relationships/tags" Target="../tags/tag134.xml"/><Relationship Id="rId9" Type="http://schemas.openxmlformats.org/officeDocument/2006/relationships/tags" Target="../tags/tag139.xml"/></Relationships>
</file>

<file path=ppt/slides/_rels/slide17.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slideLayout" Target="../slideLayouts/slideLayout4.xml"/><Relationship Id="rId3" Type="http://schemas.openxmlformats.org/officeDocument/2006/relationships/tags" Target="../tags/tag143.xml"/><Relationship Id="rId7" Type="http://schemas.openxmlformats.org/officeDocument/2006/relationships/tags" Target="../tags/tag147.xml"/><Relationship Id="rId12" Type="http://schemas.openxmlformats.org/officeDocument/2006/relationships/tags" Target="../tags/tag152.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5" Type="http://schemas.openxmlformats.org/officeDocument/2006/relationships/tags" Target="../tags/tag145.xml"/><Relationship Id="rId15" Type="http://schemas.openxmlformats.org/officeDocument/2006/relationships/slide" Target="slide63.xml"/><Relationship Id="rId10" Type="http://schemas.openxmlformats.org/officeDocument/2006/relationships/tags" Target="../tags/tag150.xml"/><Relationship Id="rId4" Type="http://schemas.openxmlformats.org/officeDocument/2006/relationships/tags" Target="../tags/tag144.xml"/><Relationship Id="rId9" Type="http://schemas.openxmlformats.org/officeDocument/2006/relationships/tags" Target="../tags/tag149.xml"/><Relationship Id="rId14"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8" Type="http://schemas.openxmlformats.org/officeDocument/2006/relationships/tags" Target="../tags/tag159.xml"/><Relationship Id="rId13" Type="http://schemas.openxmlformats.org/officeDocument/2006/relationships/tags" Target="../tags/tag164.xml"/><Relationship Id="rId18" Type="http://schemas.openxmlformats.org/officeDocument/2006/relationships/tags" Target="../tags/tag169.xml"/><Relationship Id="rId26" Type="http://schemas.openxmlformats.org/officeDocument/2006/relationships/slide" Target="slide63.xml"/><Relationship Id="rId3" Type="http://schemas.openxmlformats.org/officeDocument/2006/relationships/tags" Target="../tags/tag154.xml"/><Relationship Id="rId21" Type="http://schemas.openxmlformats.org/officeDocument/2006/relationships/notesSlide" Target="../notesSlides/notesSlide15.xml"/><Relationship Id="rId7" Type="http://schemas.openxmlformats.org/officeDocument/2006/relationships/tags" Target="../tags/tag158.xml"/><Relationship Id="rId12" Type="http://schemas.openxmlformats.org/officeDocument/2006/relationships/tags" Target="../tags/tag163.xml"/><Relationship Id="rId17" Type="http://schemas.openxmlformats.org/officeDocument/2006/relationships/tags" Target="../tags/tag168.xml"/><Relationship Id="rId25" Type="http://schemas.openxmlformats.org/officeDocument/2006/relationships/image" Target="../media/image22.png"/><Relationship Id="rId2" Type="http://schemas.openxmlformats.org/officeDocument/2006/relationships/tags" Target="../tags/tag153.xml"/><Relationship Id="rId16" Type="http://schemas.openxmlformats.org/officeDocument/2006/relationships/tags" Target="../tags/tag167.xml"/><Relationship Id="rId20"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tags" Target="../tags/tag157.xml"/><Relationship Id="rId11" Type="http://schemas.openxmlformats.org/officeDocument/2006/relationships/tags" Target="../tags/tag162.xml"/><Relationship Id="rId24" Type="http://schemas.openxmlformats.org/officeDocument/2006/relationships/image" Target="../media/image21.png"/><Relationship Id="rId5" Type="http://schemas.openxmlformats.org/officeDocument/2006/relationships/tags" Target="../tags/tag156.xml"/><Relationship Id="rId15" Type="http://schemas.openxmlformats.org/officeDocument/2006/relationships/tags" Target="../tags/tag166.xml"/><Relationship Id="rId23" Type="http://schemas.openxmlformats.org/officeDocument/2006/relationships/image" Target="../media/image20.png"/><Relationship Id="rId10" Type="http://schemas.openxmlformats.org/officeDocument/2006/relationships/tags" Target="../tags/tag161.xml"/><Relationship Id="rId19" Type="http://schemas.openxmlformats.org/officeDocument/2006/relationships/tags" Target="../tags/tag170.xml"/><Relationship Id="rId4" Type="http://schemas.openxmlformats.org/officeDocument/2006/relationships/tags" Target="../tags/tag155.xml"/><Relationship Id="rId9" Type="http://schemas.openxmlformats.org/officeDocument/2006/relationships/tags" Target="../tags/tag160.xml"/><Relationship Id="rId14" Type="http://schemas.openxmlformats.org/officeDocument/2006/relationships/tags" Target="../tags/tag165.xml"/><Relationship Id="rId22"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8" Type="http://schemas.openxmlformats.org/officeDocument/2006/relationships/tags" Target="../tags/tag177.xml"/><Relationship Id="rId13" Type="http://schemas.openxmlformats.org/officeDocument/2006/relationships/tags" Target="../tags/tag182.xml"/><Relationship Id="rId18" Type="http://schemas.openxmlformats.org/officeDocument/2006/relationships/tags" Target="../tags/tag187.xml"/><Relationship Id="rId26" Type="http://schemas.openxmlformats.org/officeDocument/2006/relationships/slide" Target="slide63.xml"/><Relationship Id="rId3" Type="http://schemas.openxmlformats.org/officeDocument/2006/relationships/tags" Target="../tags/tag172.xml"/><Relationship Id="rId21" Type="http://schemas.openxmlformats.org/officeDocument/2006/relationships/notesSlide" Target="../notesSlides/notesSlide16.xml"/><Relationship Id="rId7" Type="http://schemas.openxmlformats.org/officeDocument/2006/relationships/tags" Target="../tags/tag176.xml"/><Relationship Id="rId12" Type="http://schemas.openxmlformats.org/officeDocument/2006/relationships/tags" Target="../tags/tag181.xml"/><Relationship Id="rId17" Type="http://schemas.openxmlformats.org/officeDocument/2006/relationships/tags" Target="../tags/tag186.xml"/><Relationship Id="rId25" Type="http://schemas.openxmlformats.org/officeDocument/2006/relationships/image" Target="../media/image22.png"/><Relationship Id="rId2" Type="http://schemas.openxmlformats.org/officeDocument/2006/relationships/tags" Target="../tags/tag171.xml"/><Relationship Id="rId16" Type="http://schemas.openxmlformats.org/officeDocument/2006/relationships/tags" Target="../tags/tag185.xml"/><Relationship Id="rId20"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tags" Target="../tags/tag175.xml"/><Relationship Id="rId11" Type="http://schemas.openxmlformats.org/officeDocument/2006/relationships/tags" Target="../tags/tag180.xml"/><Relationship Id="rId24" Type="http://schemas.openxmlformats.org/officeDocument/2006/relationships/image" Target="../media/image21.png"/><Relationship Id="rId5" Type="http://schemas.openxmlformats.org/officeDocument/2006/relationships/tags" Target="../tags/tag174.xml"/><Relationship Id="rId15" Type="http://schemas.openxmlformats.org/officeDocument/2006/relationships/tags" Target="../tags/tag184.xml"/><Relationship Id="rId23" Type="http://schemas.openxmlformats.org/officeDocument/2006/relationships/image" Target="../media/image20.png"/><Relationship Id="rId10" Type="http://schemas.openxmlformats.org/officeDocument/2006/relationships/tags" Target="../tags/tag179.xml"/><Relationship Id="rId19" Type="http://schemas.openxmlformats.org/officeDocument/2006/relationships/tags" Target="../tags/tag188.xml"/><Relationship Id="rId4" Type="http://schemas.openxmlformats.org/officeDocument/2006/relationships/tags" Target="../tags/tag173.xml"/><Relationship Id="rId9" Type="http://schemas.openxmlformats.org/officeDocument/2006/relationships/tags" Target="../tags/tag178.xml"/><Relationship Id="rId14" Type="http://schemas.openxmlformats.org/officeDocument/2006/relationships/tags" Target="../tags/tag183.xml"/><Relationship Id="rId22"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GuidedImplementations@InfoTech.com?subject=Vendor%20Landscape:%20Application%20Lifecycle%20Management%20-%20GI%20-%201"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tags" Target="../tags/tag195.xml"/><Relationship Id="rId13" Type="http://schemas.openxmlformats.org/officeDocument/2006/relationships/tags" Target="../tags/tag200.xml"/><Relationship Id="rId18" Type="http://schemas.openxmlformats.org/officeDocument/2006/relationships/slide" Target="slide59.xml"/><Relationship Id="rId26" Type="http://schemas.openxmlformats.org/officeDocument/2006/relationships/image" Target="../media/image29.png"/><Relationship Id="rId3" Type="http://schemas.openxmlformats.org/officeDocument/2006/relationships/tags" Target="../tags/tag190.xml"/><Relationship Id="rId21" Type="http://schemas.openxmlformats.org/officeDocument/2006/relationships/image" Target="../media/image24.jpeg"/><Relationship Id="rId7" Type="http://schemas.openxmlformats.org/officeDocument/2006/relationships/tags" Target="../tags/tag194.xml"/><Relationship Id="rId12" Type="http://schemas.openxmlformats.org/officeDocument/2006/relationships/tags" Target="../tags/tag199.xml"/><Relationship Id="rId17" Type="http://schemas.openxmlformats.org/officeDocument/2006/relationships/oleObject" Target="../embeddings/oleObject10.bin"/><Relationship Id="rId25" Type="http://schemas.openxmlformats.org/officeDocument/2006/relationships/image" Target="../media/image28.gif"/><Relationship Id="rId2" Type="http://schemas.openxmlformats.org/officeDocument/2006/relationships/tags" Target="../tags/tag189.xml"/><Relationship Id="rId16" Type="http://schemas.openxmlformats.org/officeDocument/2006/relationships/notesSlide" Target="../notesSlides/notesSlide17.xml"/><Relationship Id="rId20" Type="http://schemas.openxmlformats.org/officeDocument/2006/relationships/image" Target="../media/image23.png"/><Relationship Id="rId1" Type="http://schemas.openxmlformats.org/officeDocument/2006/relationships/vmlDrawing" Target="../drawings/vmlDrawing10.vml"/><Relationship Id="rId6" Type="http://schemas.openxmlformats.org/officeDocument/2006/relationships/tags" Target="../tags/tag193.xml"/><Relationship Id="rId11" Type="http://schemas.openxmlformats.org/officeDocument/2006/relationships/tags" Target="../tags/tag198.xml"/><Relationship Id="rId24" Type="http://schemas.openxmlformats.org/officeDocument/2006/relationships/image" Target="../media/image27.png"/><Relationship Id="rId5" Type="http://schemas.openxmlformats.org/officeDocument/2006/relationships/tags" Target="../tags/tag192.xml"/><Relationship Id="rId15" Type="http://schemas.openxmlformats.org/officeDocument/2006/relationships/slideLayout" Target="../slideLayouts/slideLayout4.xml"/><Relationship Id="rId23" Type="http://schemas.openxmlformats.org/officeDocument/2006/relationships/image" Target="../media/image26.png"/><Relationship Id="rId10" Type="http://schemas.openxmlformats.org/officeDocument/2006/relationships/tags" Target="../tags/tag197.xml"/><Relationship Id="rId19" Type="http://schemas.openxmlformats.org/officeDocument/2006/relationships/hyperlink" Target="http://www.ibm.com/us/en/sandbox/ver1/" TargetMode="External"/><Relationship Id="rId4" Type="http://schemas.openxmlformats.org/officeDocument/2006/relationships/tags" Target="../tags/tag191.xml"/><Relationship Id="rId9" Type="http://schemas.openxmlformats.org/officeDocument/2006/relationships/tags" Target="../tags/tag196.xml"/><Relationship Id="rId14" Type="http://schemas.openxmlformats.org/officeDocument/2006/relationships/tags" Target="../tags/tag201.xml"/><Relationship Id="rId22" Type="http://schemas.openxmlformats.org/officeDocument/2006/relationships/image" Target="../media/image25.png"/><Relationship Id="rId27" Type="http://schemas.openxmlformats.org/officeDocument/2006/relationships/image" Target="../media/image30.gif"/></Relationships>
</file>

<file path=ppt/slides/_rels/slide22.xml.rels><?xml version="1.0" encoding="UTF-8" standalone="yes"?>
<Relationships xmlns="http://schemas.openxmlformats.org/package/2006/relationships"><Relationship Id="rId8" Type="http://schemas.openxmlformats.org/officeDocument/2006/relationships/tags" Target="../tags/tag208.xml"/><Relationship Id="rId13" Type="http://schemas.openxmlformats.org/officeDocument/2006/relationships/tags" Target="../tags/tag213.xml"/><Relationship Id="rId18" Type="http://schemas.openxmlformats.org/officeDocument/2006/relationships/slide" Target="slide59.xml"/><Relationship Id="rId3" Type="http://schemas.openxmlformats.org/officeDocument/2006/relationships/tags" Target="../tags/tag203.xml"/><Relationship Id="rId21" Type="http://schemas.openxmlformats.org/officeDocument/2006/relationships/image" Target="../media/image24.jpeg"/><Relationship Id="rId7" Type="http://schemas.openxmlformats.org/officeDocument/2006/relationships/tags" Target="../tags/tag207.xml"/><Relationship Id="rId12" Type="http://schemas.openxmlformats.org/officeDocument/2006/relationships/tags" Target="../tags/tag212.xml"/><Relationship Id="rId17" Type="http://schemas.openxmlformats.org/officeDocument/2006/relationships/oleObject" Target="../embeddings/oleObject11.bin"/><Relationship Id="rId25" Type="http://schemas.openxmlformats.org/officeDocument/2006/relationships/image" Target="../media/image30.gif"/><Relationship Id="rId2" Type="http://schemas.openxmlformats.org/officeDocument/2006/relationships/tags" Target="../tags/tag202.xml"/><Relationship Id="rId16" Type="http://schemas.openxmlformats.org/officeDocument/2006/relationships/notesSlide" Target="../notesSlides/notesSlide18.xml"/><Relationship Id="rId20" Type="http://schemas.openxmlformats.org/officeDocument/2006/relationships/image" Target="../media/image26.png"/><Relationship Id="rId1" Type="http://schemas.openxmlformats.org/officeDocument/2006/relationships/vmlDrawing" Target="../drawings/vmlDrawing11.vml"/><Relationship Id="rId6" Type="http://schemas.openxmlformats.org/officeDocument/2006/relationships/tags" Target="../tags/tag206.xml"/><Relationship Id="rId11" Type="http://schemas.openxmlformats.org/officeDocument/2006/relationships/tags" Target="../tags/tag211.xml"/><Relationship Id="rId24" Type="http://schemas.openxmlformats.org/officeDocument/2006/relationships/image" Target="../media/image29.png"/><Relationship Id="rId5" Type="http://schemas.openxmlformats.org/officeDocument/2006/relationships/tags" Target="../tags/tag205.xml"/><Relationship Id="rId15" Type="http://schemas.openxmlformats.org/officeDocument/2006/relationships/slideLayout" Target="../slideLayouts/slideLayout4.xml"/><Relationship Id="rId23" Type="http://schemas.openxmlformats.org/officeDocument/2006/relationships/image" Target="../media/image23.png"/><Relationship Id="rId10" Type="http://schemas.openxmlformats.org/officeDocument/2006/relationships/tags" Target="../tags/tag210.xml"/><Relationship Id="rId19" Type="http://schemas.openxmlformats.org/officeDocument/2006/relationships/image" Target="../media/image28.gif"/><Relationship Id="rId4" Type="http://schemas.openxmlformats.org/officeDocument/2006/relationships/tags" Target="../tags/tag204.xml"/><Relationship Id="rId9" Type="http://schemas.openxmlformats.org/officeDocument/2006/relationships/tags" Target="../tags/tag209.xml"/><Relationship Id="rId14" Type="http://schemas.openxmlformats.org/officeDocument/2006/relationships/tags" Target="../tags/tag214.xml"/><Relationship Id="rId22" Type="http://schemas.openxmlformats.org/officeDocument/2006/relationships/hyperlink" Target="http://www.ibm.com/us/en/sandbox/ver1/" TargetMode="External"/></Relationships>
</file>

<file path=ppt/slides/_rels/slide23.xml.rels><?xml version="1.0" encoding="UTF-8" standalone="yes"?>
<Relationships xmlns="http://schemas.openxmlformats.org/package/2006/relationships"><Relationship Id="rId8" Type="http://schemas.openxmlformats.org/officeDocument/2006/relationships/tags" Target="../tags/tag222.xml"/><Relationship Id="rId13" Type="http://schemas.openxmlformats.org/officeDocument/2006/relationships/notesSlide" Target="../notesSlides/notesSlide19.xml"/><Relationship Id="rId18" Type="http://schemas.openxmlformats.org/officeDocument/2006/relationships/image" Target="../media/image23.png"/><Relationship Id="rId3" Type="http://schemas.openxmlformats.org/officeDocument/2006/relationships/tags" Target="../tags/tag217.xml"/><Relationship Id="rId21" Type="http://schemas.openxmlformats.org/officeDocument/2006/relationships/image" Target="../media/image24.jpeg"/><Relationship Id="rId7" Type="http://schemas.openxmlformats.org/officeDocument/2006/relationships/tags" Target="../tags/tag221.xml"/><Relationship Id="rId12" Type="http://schemas.openxmlformats.org/officeDocument/2006/relationships/slideLayout" Target="../slideLayouts/slideLayout4.xml"/><Relationship Id="rId17" Type="http://schemas.openxmlformats.org/officeDocument/2006/relationships/hyperlink" Target="http://www.ibm.com/us/en/sandbox/ver1/" TargetMode="External"/><Relationship Id="rId2" Type="http://schemas.openxmlformats.org/officeDocument/2006/relationships/tags" Target="../tags/tag216.xml"/><Relationship Id="rId16" Type="http://schemas.openxmlformats.org/officeDocument/2006/relationships/image" Target="../media/image28.gif"/><Relationship Id="rId20" Type="http://schemas.openxmlformats.org/officeDocument/2006/relationships/image" Target="../media/image27.png"/><Relationship Id="rId1" Type="http://schemas.openxmlformats.org/officeDocument/2006/relationships/tags" Target="../tags/tag215.xml"/><Relationship Id="rId6" Type="http://schemas.openxmlformats.org/officeDocument/2006/relationships/tags" Target="../tags/tag220.xml"/><Relationship Id="rId11" Type="http://schemas.openxmlformats.org/officeDocument/2006/relationships/tags" Target="../tags/tag225.xml"/><Relationship Id="rId5" Type="http://schemas.openxmlformats.org/officeDocument/2006/relationships/tags" Target="../tags/tag219.xml"/><Relationship Id="rId15" Type="http://schemas.openxmlformats.org/officeDocument/2006/relationships/slide" Target="slide59.xml"/><Relationship Id="rId10" Type="http://schemas.openxmlformats.org/officeDocument/2006/relationships/tags" Target="../tags/tag224.xml"/><Relationship Id="rId19" Type="http://schemas.openxmlformats.org/officeDocument/2006/relationships/image" Target="../media/image31.jpeg"/><Relationship Id="rId4" Type="http://schemas.openxmlformats.org/officeDocument/2006/relationships/tags" Target="../tags/tag218.xml"/><Relationship Id="rId9" Type="http://schemas.openxmlformats.org/officeDocument/2006/relationships/tags" Target="../tags/tag223.xml"/><Relationship Id="rId14" Type="http://schemas.openxmlformats.org/officeDocument/2006/relationships/image" Target="../media/image25.png"/><Relationship Id="rId22" Type="http://schemas.openxmlformats.org/officeDocument/2006/relationships/image" Target="../media/image32.jpe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GuidedImplementations@InfoTech.com?subject=Vendor%20Landscape:%20Application%20Lifecycle%20Management%20-%20GI%20-2"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tags" Target="../tags/tag232.xml"/><Relationship Id="rId13" Type="http://schemas.openxmlformats.org/officeDocument/2006/relationships/slideLayout" Target="../slideLayouts/slideLayout8.xml"/><Relationship Id="rId18" Type="http://schemas.openxmlformats.org/officeDocument/2006/relationships/image" Target="../media/image23.png"/><Relationship Id="rId3" Type="http://schemas.openxmlformats.org/officeDocument/2006/relationships/tags" Target="../tags/tag227.xml"/><Relationship Id="rId7" Type="http://schemas.openxmlformats.org/officeDocument/2006/relationships/tags" Target="../tags/tag231.xml"/><Relationship Id="rId12" Type="http://schemas.openxmlformats.org/officeDocument/2006/relationships/tags" Target="../tags/tag236.xml"/><Relationship Id="rId17" Type="http://schemas.openxmlformats.org/officeDocument/2006/relationships/hyperlink" Target="http://www.ibm.com/us/en/sandbox/ver1/" TargetMode="External"/><Relationship Id="rId2" Type="http://schemas.openxmlformats.org/officeDocument/2006/relationships/tags" Target="../tags/tag226.xml"/><Relationship Id="rId16" Type="http://schemas.openxmlformats.org/officeDocument/2006/relationships/hyperlink" Target="http://www.ibm.com/" TargetMode="External"/><Relationship Id="rId1" Type="http://schemas.openxmlformats.org/officeDocument/2006/relationships/vmlDrawing" Target="../drawings/vmlDrawing12.vml"/><Relationship Id="rId6" Type="http://schemas.openxmlformats.org/officeDocument/2006/relationships/tags" Target="../tags/tag230.xml"/><Relationship Id="rId11" Type="http://schemas.openxmlformats.org/officeDocument/2006/relationships/tags" Target="../tags/tag235.xml"/><Relationship Id="rId5" Type="http://schemas.openxmlformats.org/officeDocument/2006/relationships/tags" Target="../tags/tag229.xml"/><Relationship Id="rId15" Type="http://schemas.openxmlformats.org/officeDocument/2006/relationships/oleObject" Target="../embeddings/oleObject12.bin"/><Relationship Id="rId10" Type="http://schemas.openxmlformats.org/officeDocument/2006/relationships/tags" Target="../tags/tag234.xml"/><Relationship Id="rId19" Type="http://schemas.openxmlformats.org/officeDocument/2006/relationships/image" Target="../media/image33.jpeg"/><Relationship Id="rId4" Type="http://schemas.openxmlformats.org/officeDocument/2006/relationships/tags" Target="../tags/tag228.xml"/><Relationship Id="rId9" Type="http://schemas.openxmlformats.org/officeDocument/2006/relationships/tags" Target="../tags/tag233.xml"/><Relationship Id="rId14"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8" Type="http://schemas.openxmlformats.org/officeDocument/2006/relationships/tags" Target="../tags/tag243.xml"/><Relationship Id="rId13" Type="http://schemas.openxmlformats.org/officeDocument/2006/relationships/notesSlide" Target="../notesSlides/notesSlide21.xml"/><Relationship Id="rId18" Type="http://schemas.openxmlformats.org/officeDocument/2006/relationships/image" Target="../media/image20.png"/><Relationship Id="rId3" Type="http://schemas.openxmlformats.org/officeDocument/2006/relationships/tags" Target="../tags/tag238.xml"/><Relationship Id="rId21" Type="http://schemas.openxmlformats.org/officeDocument/2006/relationships/chart" Target="../charts/chart6.xml"/><Relationship Id="rId7" Type="http://schemas.openxmlformats.org/officeDocument/2006/relationships/tags" Target="../tags/tag242.xml"/><Relationship Id="rId12" Type="http://schemas.openxmlformats.org/officeDocument/2006/relationships/slideLayout" Target="../slideLayouts/slideLayout8.xml"/><Relationship Id="rId17" Type="http://schemas.openxmlformats.org/officeDocument/2006/relationships/image" Target="../media/image16.png"/><Relationship Id="rId2" Type="http://schemas.openxmlformats.org/officeDocument/2006/relationships/tags" Target="../tags/tag237.xml"/><Relationship Id="rId16" Type="http://schemas.openxmlformats.org/officeDocument/2006/relationships/image" Target="../media/image15.png"/><Relationship Id="rId20" Type="http://schemas.openxmlformats.org/officeDocument/2006/relationships/image" Target="../media/image34.jpeg"/><Relationship Id="rId1" Type="http://schemas.openxmlformats.org/officeDocument/2006/relationships/vmlDrawing" Target="../drawings/vmlDrawing13.vml"/><Relationship Id="rId6" Type="http://schemas.openxmlformats.org/officeDocument/2006/relationships/tags" Target="../tags/tag241.xml"/><Relationship Id="rId11" Type="http://schemas.openxmlformats.org/officeDocument/2006/relationships/tags" Target="../tags/tag246.xml"/><Relationship Id="rId5" Type="http://schemas.openxmlformats.org/officeDocument/2006/relationships/tags" Target="../tags/tag240.xml"/><Relationship Id="rId15" Type="http://schemas.openxmlformats.org/officeDocument/2006/relationships/image" Target="../media/image14.png"/><Relationship Id="rId10" Type="http://schemas.openxmlformats.org/officeDocument/2006/relationships/tags" Target="../tags/tag245.xml"/><Relationship Id="rId19" Type="http://schemas.openxmlformats.org/officeDocument/2006/relationships/image" Target="../media/image21.png"/><Relationship Id="rId4" Type="http://schemas.openxmlformats.org/officeDocument/2006/relationships/tags" Target="../tags/tag239.xml"/><Relationship Id="rId9" Type="http://schemas.openxmlformats.org/officeDocument/2006/relationships/tags" Target="../tags/tag244.xml"/><Relationship Id="rId14" Type="http://schemas.openxmlformats.org/officeDocument/2006/relationships/oleObject" Target="../embeddings/oleObject13.bin"/></Relationships>
</file>

<file path=ppt/slides/_rels/slide27.xml.rels><?xml version="1.0" encoding="UTF-8" standalone="yes"?>
<Relationships xmlns="http://schemas.openxmlformats.org/package/2006/relationships"><Relationship Id="rId8" Type="http://schemas.openxmlformats.org/officeDocument/2006/relationships/tags" Target="../tags/tag253.xml"/><Relationship Id="rId13" Type="http://schemas.openxmlformats.org/officeDocument/2006/relationships/slideLayout" Target="../slideLayouts/slideLayout8.xml"/><Relationship Id="rId18" Type="http://schemas.openxmlformats.org/officeDocument/2006/relationships/image" Target="../media/image33.jpeg"/><Relationship Id="rId3" Type="http://schemas.openxmlformats.org/officeDocument/2006/relationships/tags" Target="../tags/tag248.xml"/><Relationship Id="rId7" Type="http://schemas.openxmlformats.org/officeDocument/2006/relationships/tags" Target="../tags/tag252.xml"/><Relationship Id="rId12" Type="http://schemas.openxmlformats.org/officeDocument/2006/relationships/tags" Target="../tags/tag257.xml"/><Relationship Id="rId17" Type="http://schemas.openxmlformats.org/officeDocument/2006/relationships/image" Target="../media/image27.png"/><Relationship Id="rId2" Type="http://schemas.openxmlformats.org/officeDocument/2006/relationships/tags" Target="../tags/tag247.xml"/><Relationship Id="rId16" Type="http://schemas.openxmlformats.org/officeDocument/2006/relationships/hyperlink" Target="http://www.serena.com/" TargetMode="External"/><Relationship Id="rId1" Type="http://schemas.openxmlformats.org/officeDocument/2006/relationships/vmlDrawing" Target="../drawings/vmlDrawing14.vml"/><Relationship Id="rId6" Type="http://schemas.openxmlformats.org/officeDocument/2006/relationships/tags" Target="../tags/tag251.xml"/><Relationship Id="rId11" Type="http://schemas.openxmlformats.org/officeDocument/2006/relationships/tags" Target="../tags/tag256.xml"/><Relationship Id="rId5" Type="http://schemas.openxmlformats.org/officeDocument/2006/relationships/tags" Target="../tags/tag250.xml"/><Relationship Id="rId15" Type="http://schemas.openxmlformats.org/officeDocument/2006/relationships/oleObject" Target="../embeddings/oleObject14.bin"/><Relationship Id="rId10" Type="http://schemas.openxmlformats.org/officeDocument/2006/relationships/tags" Target="../tags/tag255.xml"/><Relationship Id="rId4" Type="http://schemas.openxmlformats.org/officeDocument/2006/relationships/tags" Target="../tags/tag249.xml"/><Relationship Id="rId9" Type="http://schemas.openxmlformats.org/officeDocument/2006/relationships/tags" Target="../tags/tag254.xml"/><Relationship Id="rId14"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8" Type="http://schemas.openxmlformats.org/officeDocument/2006/relationships/tags" Target="../tags/tag264.xml"/><Relationship Id="rId13" Type="http://schemas.openxmlformats.org/officeDocument/2006/relationships/notesSlide" Target="../notesSlides/notesSlide23.xml"/><Relationship Id="rId18" Type="http://schemas.openxmlformats.org/officeDocument/2006/relationships/image" Target="../media/image20.png"/><Relationship Id="rId3" Type="http://schemas.openxmlformats.org/officeDocument/2006/relationships/tags" Target="../tags/tag259.xml"/><Relationship Id="rId21" Type="http://schemas.openxmlformats.org/officeDocument/2006/relationships/chart" Target="../charts/chart7.xml"/><Relationship Id="rId7" Type="http://schemas.openxmlformats.org/officeDocument/2006/relationships/tags" Target="../tags/tag263.xml"/><Relationship Id="rId12" Type="http://schemas.openxmlformats.org/officeDocument/2006/relationships/slideLayout" Target="../slideLayouts/slideLayout8.xml"/><Relationship Id="rId17" Type="http://schemas.openxmlformats.org/officeDocument/2006/relationships/image" Target="../media/image16.png"/><Relationship Id="rId2" Type="http://schemas.openxmlformats.org/officeDocument/2006/relationships/tags" Target="../tags/tag258.xml"/><Relationship Id="rId16" Type="http://schemas.openxmlformats.org/officeDocument/2006/relationships/image" Target="../media/image15.png"/><Relationship Id="rId20" Type="http://schemas.openxmlformats.org/officeDocument/2006/relationships/image" Target="../media/image34.jpeg"/><Relationship Id="rId1" Type="http://schemas.openxmlformats.org/officeDocument/2006/relationships/vmlDrawing" Target="../drawings/vmlDrawing15.vml"/><Relationship Id="rId6" Type="http://schemas.openxmlformats.org/officeDocument/2006/relationships/tags" Target="../tags/tag262.xml"/><Relationship Id="rId11" Type="http://schemas.openxmlformats.org/officeDocument/2006/relationships/tags" Target="../tags/tag267.xml"/><Relationship Id="rId5" Type="http://schemas.openxmlformats.org/officeDocument/2006/relationships/tags" Target="../tags/tag261.xml"/><Relationship Id="rId15" Type="http://schemas.openxmlformats.org/officeDocument/2006/relationships/image" Target="../media/image14.png"/><Relationship Id="rId10" Type="http://schemas.openxmlformats.org/officeDocument/2006/relationships/tags" Target="../tags/tag266.xml"/><Relationship Id="rId19" Type="http://schemas.openxmlformats.org/officeDocument/2006/relationships/image" Target="../media/image21.png"/><Relationship Id="rId4" Type="http://schemas.openxmlformats.org/officeDocument/2006/relationships/tags" Target="../tags/tag260.xml"/><Relationship Id="rId9" Type="http://schemas.openxmlformats.org/officeDocument/2006/relationships/tags" Target="../tags/tag265.xml"/><Relationship Id="rId14" Type="http://schemas.openxmlformats.org/officeDocument/2006/relationships/oleObject" Target="../embeddings/oleObject15.bin"/></Relationships>
</file>

<file path=ppt/slides/_rels/slide29.xml.rels><?xml version="1.0" encoding="UTF-8" standalone="yes"?>
<Relationships xmlns="http://schemas.openxmlformats.org/package/2006/relationships"><Relationship Id="rId8" Type="http://schemas.openxmlformats.org/officeDocument/2006/relationships/tags" Target="../tags/tag274.xml"/><Relationship Id="rId13" Type="http://schemas.openxmlformats.org/officeDocument/2006/relationships/notesSlide" Target="../notesSlides/notesSlide24.xml"/><Relationship Id="rId3" Type="http://schemas.openxmlformats.org/officeDocument/2006/relationships/tags" Target="../tags/tag269.xml"/><Relationship Id="rId7" Type="http://schemas.openxmlformats.org/officeDocument/2006/relationships/tags" Target="../tags/tag273.xml"/><Relationship Id="rId12" Type="http://schemas.openxmlformats.org/officeDocument/2006/relationships/slideLayout" Target="../slideLayouts/slideLayout8.xml"/><Relationship Id="rId17" Type="http://schemas.openxmlformats.org/officeDocument/2006/relationships/image" Target="../media/image33.jpeg"/><Relationship Id="rId2" Type="http://schemas.openxmlformats.org/officeDocument/2006/relationships/tags" Target="../tags/tag268.xml"/><Relationship Id="rId16" Type="http://schemas.openxmlformats.org/officeDocument/2006/relationships/image" Target="../media/image29.png"/><Relationship Id="rId1" Type="http://schemas.openxmlformats.org/officeDocument/2006/relationships/vmlDrawing" Target="../drawings/vmlDrawing16.vml"/><Relationship Id="rId6" Type="http://schemas.openxmlformats.org/officeDocument/2006/relationships/tags" Target="../tags/tag272.xml"/><Relationship Id="rId11" Type="http://schemas.openxmlformats.org/officeDocument/2006/relationships/tags" Target="../tags/tag277.xml"/><Relationship Id="rId5" Type="http://schemas.openxmlformats.org/officeDocument/2006/relationships/tags" Target="../tags/tag271.xml"/><Relationship Id="rId15" Type="http://schemas.openxmlformats.org/officeDocument/2006/relationships/hyperlink" Target="http://www.microsoft.com/en-ca/default.aspx" TargetMode="External"/><Relationship Id="rId10" Type="http://schemas.openxmlformats.org/officeDocument/2006/relationships/tags" Target="../tags/tag276.xml"/><Relationship Id="rId4" Type="http://schemas.openxmlformats.org/officeDocument/2006/relationships/tags" Target="../tags/tag270.xml"/><Relationship Id="rId9" Type="http://schemas.openxmlformats.org/officeDocument/2006/relationships/tags" Target="../tags/tag275.xml"/><Relationship Id="rId14"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tags" Target="../tags/tag284.xml"/><Relationship Id="rId13" Type="http://schemas.openxmlformats.org/officeDocument/2006/relationships/notesSlide" Target="../notesSlides/notesSlide25.xml"/><Relationship Id="rId18" Type="http://schemas.openxmlformats.org/officeDocument/2006/relationships/image" Target="../media/image15.png"/><Relationship Id="rId3" Type="http://schemas.openxmlformats.org/officeDocument/2006/relationships/tags" Target="../tags/tag279.xml"/><Relationship Id="rId21" Type="http://schemas.openxmlformats.org/officeDocument/2006/relationships/chart" Target="../charts/chart8.xml"/><Relationship Id="rId7" Type="http://schemas.openxmlformats.org/officeDocument/2006/relationships/tags" Target="../tags/tag283.xml"/><Relationship Id="rId12" Type="http://schemas.openxmlformats.org/officeDocument/2006/relationships/slideLayout" Target="../slideLayouts/slideLayout8.xml"/><Relationship Id="rId17" Type="http://schemas.openxmlformats.org/officeDocument/2006/relationships/image" Target="../media/image14.png"/><Relationship Id="rId2" Type="http://schemas.openxmlformats.org/officeDocument/2006/relationships/tags" Target="../tags/tag278.xml"/><Relationship Id="rId16" Type="http://schemas.openxmlformats.org/officeDocument/2006/relationships/image" Target="../media/image21.png"/><Relationship Id="rId20" Type="http://schemas.openxmlformats.org/officeDocument/2006/relationships/image" Target="../media/image34.jpeg"/><Relationship Id="rId1" Type="http://schemas.openxmlformats.org/officeDocument/2006/relationships/vmlDrawing" Target="../drawings/vmlDrawing17.vml"/><Relationship Id="rId6" Type="http://schemas.openxmlformats.org/officeDocument/2006/relationships/tags" Target="../tags/tag282.xml"/><Relationship Id="rId11" Type="http://schemas.openxmlformats.org/officeDocument/2006/relationships/tags" Target="../tags/tag287.xml"/><Relationship Id="rId5" Type="http://schemas.openxmlformats.org/officeDocument/2006/relationships/tags" Target="../tags/tag281.xml"/><Relationship Id="rId15" Type="http://schemas.openxmlformats.org/officeDocument/2006/relationships/image" Target="../media/image20.png"/><Relationship Id="rId10" Type="http://schemas.openxmlformats.org/officeDocument/2006/relationships/tags" Target="../tags/tag286.xml"/><Relationship Id="rId19" Type="http://schemas.openxmlformats.org/officeDocument/2006/relationships/image" Target="../media/image16.png"/><Relationship Id="rId4" Type="http://schemas.openxmlformats.org/officeDocument/2006/relationships/tags" Target="../tags/tag280.xml"/><Relationship Id="rId9" Type="http://schemas.openxmlformats.org/officeDocument/2006/relationships/tags" Target="../tags/tag285.xml"/><Relationship Id="rId14" Type="http://schemas.openxmlformats.org/officeDocument/2006/relationships/oleObject" Target="../embeddings/oleObject17.bin"/></Relationships>
</file>

<file path=ppt/slides/_rels/slide31.xml.rels><?xml version="1.0" encoding="UTF-8" standalone="yes"?>
<Relationships xmlns="http://schemas.openxmlformats.org/package/2006/relationships"><Relationship Id="rId8" Type="http://schemas.openxmlformats.org/officeDocument/2006/relationships/tags" Target="../tags/tag294.xml"/><Relationship Id="rId13" Type="http://schemas.openxmlformats.org/officeDocument/2006/relationships/notesSlide" Target="../notesSlides/notesSlide26.xml"/><Relationship Id="rId3" Type="http://schemas.openxmlformats.org/officeDocument/2006/relationships/tags" Target="../tags/tag289.xml"/><Relationship Id="rId7" Type="http://schemas.openxmlformats.org/officeDocument/2006/relationships/tags" Target="../tags/tag293.xml"/><Relationship Id="rId12" Type="http://schemas.openxmlformats.org/officeDocument/2006/relationships/slideLayout" Target="../slideLayouts/slideLayout8.xml"/><Relationship Id="rId17" Type="http://schemas.openxmlformats.org/officeDocument/2006/relationships/image" Target="../media/image33.jpeg"/><Relationship Id="rId2" Type="http://schemas.openxmlformats.org/officeDocument/2006/relationships/tags" Target="../tags/tag288.xml"/><Relationship Id="rId16" Type="http://schemas.openxmlformats.org/officeDocument/2006/relationships/image" Target="../media/image28.gif"/><Relationship Id="rId1" Type="http://schemas.openxmlformats.org/officeDocument/2006/relationships/vmlDrawing" Target="../drawings/vmlDrawing18.vml"/><Relationship Id="rId6" Type="http://schemas.openxmlformats.org/officeDocument/2006/relationships/tags" Target="../tags/tag292.xml"/><Relationship Id="rId11" Type="http://schemas.openxmlformats.org/officeDocument/2006/relationships/tags" Target="../tags/tag297.xml"/><Relationship Id="rId5" Type="http://schemas.openxmlformats.org/officeDocument/2006/relationships/tags" Target="../tags/tag291.xml"/><Relationship Id="rId15" Type="http://schemas.openxmlformats.org/officeDocument/2006/relationships/hyperlink" Target="http://www.versionone.com/" TargetMode="External"/><Relationship Id="rId10" Type="http://schemas.openxmlformats.org/officeDocument/2006/relationships/tags" Target="../tags/tag296.xml"/><Relationship Id="rId4" Type="http://schemas.openxmlformats.org/officeDocument/2006/relationships/tags" Target="../tags/tag290.xml"/><Relationship Id="rId9" Type="http://schemas.openxmlformats.org/officeDocument/2006/relationships/tags" Target="../tags/tag295.xml"/><Relationship Id="rId14" Type="http://schemas.openxmlformats.org/officeDocument/2006/relationships/oleObject" Target="../embeddings/oleObject18.bin"/></Relationships>
</file>

<file path=ppt/slides/_rels/slide32.xml.rels><?xml version="1.0" encoding="UTF-8" standalone="yes"?>
<Relationships xmlns="http://schemas.openxmlformats.org/package/2006/relationships"><Relationship Id="rId8" Type="http://schemas.openxmlformats.org/officeDocument/2006/relationships/tags" Target="../tags/tag304.xml"/><Relationship Id="rId13" Type="http://schemas.openxmlformats.org/officeDocument/2006/relationships/notesSlide" Target="../notesSlides/notesSlide27.xml"/><Relationship Id="rId18" Type="http://schemas.openxmlformats.org/officeDocument/2006/relationships/image" Target="../media/image20.png"/><Relationship Id="rId3" Type="http://schemas.openxmlformats.org/officeDocument/2006/relationships/tags" Target="../tags/tag299.xml"/><Relationship Id="rId21" Type="http://schemas.openxmlformats.org/officeDocument/2006/relationships/chart" Target="../charts/chart9.xml"/><Relationship Id="rId7" Type="http://schemas.openxmlformats.org/officeDocument/2006/relationships/tags" Target="../tags/tag303.xml"/><Relationship Id="rId12" Type="http://schemas.openxmlformats.org/officeDocument/2006/relationships/slideLayout" Target="../slideLayouts/slideLayout8.xml"/><Relationship Id="rId17" Type="http://schemas.openxmlformats.org/officeDocument/2006/relationships/image" Target="../media/image16.png"/><Relationship Id="rId2" Type="http://schemas.openxmlformats.org/officeDocument/2006/relationships/tags" Target="../tags/tag298.xml"/><Relationship Id="rId16" Type="http://schemas.openxmlformats.org/officeDocument/2006/relationships/image" Target="../media/image15.png"/><Relationship Id="rId20" Type="http://schemas.openxmlformats.org/officeDocument/2006/relationships/image" Target="../media/image34.jpeg"/><Relationship Id="rId1" Type="http://schemas.openxmlformats.org/officeDocument/2006/relationships/vmlDrawing" Target="../drawings/vmlDrawing19.vml"/><Relationship Id="rId6" Type="http://schemas.openxmlformats.org/officeDocument/2006/relationships/tags" Target="../tags/tag302.xml"/><Relationship Id="rId11" Type="http://schemas.openxmlformats.org/officeDocument/2006/relationships/tags" Target="../tags/tag307.xml"/><Relationship Id="rId5" Type="http://schemas.openxmlformats.org/officeDocument/2006/relationships/tags" Target="../tags/tag301.xml"/><Relationship Id="rId15" Type="http://schemas.openxmlformats.org/officeDocument/2006/relationships/image" Target="../media/image14.png"/><Relationship Id="rId10" Type="http://schemas.openxmlformats.org/officeDocument/2006/relationships/tags" Target="../tags/tag306.xml"/><Relationship Id="rId19" Type="http://schemas.openxmlformats.org/officeDocument/2006/relationships/image" Target="../media/image21.png"/><Relationship Id="rId4" Type="http://schemas.openxmlformats.org/officeDocument/2006/relationships/tags" Target="../tags/tag300.xml"/><Relationship Id="rId9" Type="http://schemas.openxmlformats.org/officeDocument/2006/relationships/tags" Target="../tags/tag305.xml"/><Relationship Id="rId14" Type="http://schemas.openxmlformats.org/officeDocument/2006/relationships/oleObject" Target="../embeddings/oleObject19.bin"/></Relationships>
</file>

<file path=ppt/slides/_rels/slide33.xml.rels><?xml version="1.0" encoding="UTF-8" standalone="yes"?>
<Relationships xmlns="http://schemas.openxmlformats.org/package/2006/relationships"><Relationship Id="rId8" Type="http://schemas.openxmlformats.org/officeDocument/2006/relationships/tags" Target="../tags/tag314.xml"/><Relationship Id="rId13" Type="http://schemas.openxmlformats.org/officeDocument/2006/relationships/oleObject" Target="../embeddings/oleObject20.bin"/><Relationship Id="rId3" Type="http://schemas.openxmlformats.org/officeDocument/2006/relationships/tags" Target="../tags/tag309.xml"/><Relationship Id="rId7" Type="http://schemas.openxmlformats.org/officeDocument/2006/relationships/tags" Target="../tags/tag313.xml"/><Relationship Id="rId12" Type="http://schemas.openxmlformats.org/officeDocument/2006/relationships/notesSlide" Target="../notesSlides/notesSlide28.xml"/><Relationship Id="rId2" Type="http://schemas.openxmlformats.org/officeDocument/2006/relationships/tags" Target="../tags/tag308.xml"/><Relationship Id="rId16" Type="http://schemas.openxmlformats.org/officeDocument/2006/relationships/image" Target="../media/image33.jpeg"/><Relationship Id="rId1" Type="http://schemas.openxmlformats.org/officeDocument/2006/relationships/vmlDrawing" Target="../drawings/vmlDrawing20.vml"/><Relationship Id="rId6" Type="http://schemas.openxmlformats.org/officeDocument/2006/relationships/tags" Target="../tags/tag312.xml"/><Relationship Id="rId11" Type="http://schemas.openxmlformats.org/officeDocument/2006/relationships/slideLayout" Target="../slideLayouts/slideLayout8.xml"/><Relationship Id="rId5" Type="http://schemas.openxmlformats.org/officeDocument/2006/relationships/tags" Target="../tags/tag311.xml"/><Relationship Id="rId15" Type="http://schemas.openxmlformats.org/officeDocument/2006/relationships/image" Target="../media/image24.jpeg"/><Relationship Id="rId10" Type="http://schemas.openxmlformats.org/officeDocument/2006/relationships/tags" Target="../tags/tag316.xml"/><Relationship Id="rId4" Type="http://schemas.openxmlformats.org/officeDocument/2006/relationships/tags" Target="../tags/tag310.xml"/><Relationship Id="rId9" Type="http://schemas.openxmlformats.org/officeDocument/2006/relationships/tags" Target="../tags/tag315.xml"/><Relationship Id="rId14" Type="http://schemas.openxmlformats.org/officeDocument/2006/relationships/hyperlink" Target="http://www.hp.com/" TargetMode="External"/></Relationships>
</file>

<file path=ppt/slides/_rels/slide34.xml.rels><?xml version="1.0" encoding="UTF-8" standalone="yes"?>
<Relationships xmlns="http://schemas.openxmlformats.org/package/2006/relationships"><Relationship Id="rId8" Type="http://schemas.openxmlformats.org/officeDocument/2006/relationships/tags" Target="../tags/tag323.xml"/><Relationship Id="rId13" Type="http://schemas.openxmlformats.org/officeDocument/2006/relationships/tags" Target="../tags/tag328.xml"/><Relationship Id="rId18" Type="http://schemas.openxmlformats.org/officeDocument/2006/relationships/image" Target="../media/image15.png"/><Relationship Id="rId3" Type="http://schemas.openxmlformats.org/officeDocument/2006/relationships/tags" Target="../tags/tag318.xml"/><Relationship Id="rId21" Type="http://schemas.openxmlformats.org/officeDocument/2006/relationships/image" Target="../media/image21.png"/><Relationship Id="rId7" Type="http://schemas.openxmlformats.org/officeDocument/2006/relationships/tags" Target="../tags/tag322.xml"/><Relationship Id="rId12" Type="http://schemas.openxmlformats.org/officeDocument/2006/relationships/tags" Target="../tags/tag327.xml"/><Relationship Id="rId17" Type="http://schemas.openxmlformats.org/officeDocument/2006/relationships/image" Target="../media/image14.png"/><Relationship Id="rId2" Type="http://schemas.openxmlformats.org/officeDocument/2006/relationships/tags" Target="../tags/tag317.xml"/><Relationship Id="rId16" Type="http://schemas.openxmlformats.org/officeDocument/2006/relationships/oleObject" Target="../embeddings/oleObject21.bin"/><Relationship Id="rId20" Type="http://schemas.openxmlformats.org/officeDocument/2006/relationships/image" Target="../media/image20.png"/><Relationship Id="rId1" Type="http://schemas.openxmlformats.org/officeDocument/2006/relationships/vmlDrawing" Target="../drawings/vmlDrawing21.vml"/><Relationship Id="rId6" Type="http://schemas.openxmlformats.org/officeDocument/2006/relationships/tags" Target="../tags/tag321.xml"/><Relationship Id="rId11" Type="http://schemas.openxmlformats.org/officeDocument/2006/relationships/tags" Target="../tags/tag326.xml"/><Relationship Id="rId5" Type="http://schemas.openxmlformats.org/officeDocument/2006/relationships/tags" Target="../tags/tag320.xml"/><Relationship Id="rId15" Type="http://schemas.openxmlformats.org/officeDocument/2006/relationships/notesSlide" Target="../notesSlides/notesSlide29.xml"/><Relationship Id="rId23" Type="http://schemas.openxmlformats.org/officeDocument/2006/relationships/chart" Target="../charts/chart10.xml"/><Relationship Id="rId10" Type="http://schemas.openxmlformats.org/officeDocument/2006/relationships/tags" Target="../tags/tag325.xml"/><Relationship Id="rId19" Type="http://schemas.openxmlformats.org/officeDocument/2006/relationships/image" Target="../media/image16.png"/><Relationship Id="rId4" Type="http://schemas.openxmlformats.org/officeDocument/2006/relationships/tags" Target="../tags/tag319.xml"/><Relationship Id="rId9" Type="http://schemas.openxmlformats.org/officeDocument/2006/relationships/tags" Target="../tags/tag324.xml"/><Relationship Id="rId14" Type="http://schemas.openxmlformats.org/officeDocument/2006/relationships/slideLayout" Target="../slideLayouts/slideLayout8.xml"/><Relationship Id="rId22" Type="http://schemas.openxmlformats.org/officeDocument/2006/relationships/image" Target="../media/image34.jpeg"/></Relationships>
</file>

<file path=ppt/slides/_rels/slide35.xml.rels><?xml version="1.0" encoding="UTF-8" standalone="yes"?>
<Relationships xmlns="http://schemas.openxmlformats.org/package/2006/relationships"><Relationship Id="rId8" Type="http://schemas.openxmlformats.org/officeDocument/2006/relationships/tags" Target="../tags/tag335.xml"/><Relationship Id="rId13" Type="http://schemas.openxmlformats.org/officeDocument/2006/relationships/notesSlide" Target="../notesSlides/notesSlide30.xml"/><Relationship Id="rId3" Type="http://schemas.openxmlformats.org/officeDocument/2006/relationships/tags" Target="../tags/tag330.xml"/><Relationship Id="rId7" Type="http://schemas.openxmlformats.org/officeDocument/2006/relationships/tags" Target="../tags/tag334.xml"/><Relationship Id="rId12" Type="http://schemas.openxmlformats.org/officeDocument/2006/relationships/slideLayout" Target="../slideLayouts/slideLayout8.xml"/><Relationship Id="rId17" Type="http://schemas.openxmlformats.org/officeDocument/2006/relationships/image" Target="../media/image33.jpeg"/><Relationship Id="rId2" Type="http://schemas.openxmlformats.org/officeDocument/2006/relationships/tags" Target="../tags/tag329.xml"/><Relationship Id="rId16" Type="http://schemas.openxmlformats.org/officeDocument/2006/relationships/image" Target="../media/image26.png"/><Relationship Id="rId1" Type="http://schemas.openxmlformats.org/officeDocument/2006/relationships/vmlDrawing" Target="../drawings/vmlDrawing22.vml"/><Relationship Id="rId6" Type="http://schemas.openxmlformats.org/officeDocument/2006/relationships/tags" Target="../tags/tag333.xml"/><Relationship Id="rId11" Type="http://schemas.openxmlformats.org/officeDocument/2006/relationships/tags" Target="../tags/tag338.xml"/><Relationship Id="rId5" Type="http://schemas.openxmlformats.org/officeDocument/2006/relationships/tags" Target="../tags/tag332.xml"/><Relationship Id="rId15" Type="http://schemas.openxmlformats.org/officeDocument/2006/relationships/hyperlink" Target="http://www.microfocus.com/" TargetMode="External"/><Relationship Id="rId10" Type="http://schemas.openxmlformats.org/officeDocument/2006/relationships/tags" Target="../tags/tag337.xml"/><Relationship Id="rId4" Type="http://schemas.openxmlformats.org/officeDocument/2006/relationships/tags" Target="../tags/tag331.xml"/><Relationship Id="rId9" Type="http://schemas.openxmlformats.org/officeDocument/2006/relationships/tags" Target="../tags/tag336.xml"/><Relationship Id="rId14" Type="http://schemas.openxmlformats.org/officeDocument/2006/relationships/oleObject" Target="../embeddings/oleObject22.bin"/></Relationships>
</file>

<file path=ppt/slides/_rels/slide36.xml.rels><?xml version="1.0" encoding="UTF-8" standalone="yes"?>
<Relationships xmlns="http://schemas.openxmlformats.org/package/2006/relationships"><Relationship Id="rId8" Type="http://schemas.openxmlformats.org/officeDocument/2006/relationships/tags" Target="../tags/tag345.xml"/><Relationship Id="rId13" Type="http://schemas.openxmlformats.org/officeDocument/2006/relationships/notesSlide" Target="../notesSlides/notesSlide31.xml"/><Relationship Id="rId18" Type="http://schemas.openxmlformats.org/officeDocument/2006/relationships/image" Target="../media/image15.png"/><Relationship Id="rId3" Type="http://schemas.openxmlformats.org/officeDocument/2006/relationships/tags" Target="../tags/tag340.xml"/><Relationship Id="rId21" Type="http://schemas.openxmlformats.org/officeDocument/2006/relationships/chart" Target="../charts/chart11.xml"/><Relationship Id="rId7" Type="http://schemas.openxmlformats.org/officeDocument/2006/relationships/tags" Target="../tags/tag344.xml"/><Relationship Id="rId12" Type="http://schemas.openxmlformats.org/officeDocument/2006/relationships/slideLayout" Target="../slideLayouts/slideLayout8.xml"/><Relationship Id="rId17" Type="http://schemas.openxmlformats.org/officeDocument/2006/relationships/image" Target="../media/image14.png"/><Relationship Id="rId2" Type="http://schemas.openxmlformats.org/officeDocument/2006/relationships/tags" Target="../tags/tag339.xml"/><Relationship Id="rId16" Type="http://schemas.openxmlformats.org/officeDocument/2006/relationships/image" Target="../media/image21.png"/><Relationship Id="rId20" Type="http://schemas.openxmlformats.org/officeDocument/2006/relationships/image" Target="../media/image34.jpeg"/><Relationship Id="rId1" Type="http://schemas.openxmlformats.org/officeDocument/2006/relationships/vmlDrawing" Target="../drawings/vmlDrawing23.vml"/><Relationship Id="rId6" Type="http://schemas.openxmlformats.org/officeDocument/2006/relationships/tags" Target="../tags/tag343.xml"/><Relationship Id="rId11" Type="http://schemas.openxmlformats.org/officeDocument/2006/relationships/tags" Target="../tags/tag348.xml"/><Relationship Id="rId5" Type="http://schemas.openxmlformats.org/officeDocument/2006/relationships/tags" Target="../tags/tag342.xml"/><Relationship Id="rId15" Type="http://schemas.openxmlformats.org/officeDocument/2006/relationships/image" Target="../media/image20.png"/><Relationship Id="rId10" Type="http://schemas.openxmlformats.org/officeDocument/2006/relationships/tags" Target="../tags/tag347.xml"/><Relationship Id="rId19" Type="http://schemas.openxmlformats.org/officeDocument/2006/relationships/image" Target="../media/image16.png"/><Relationship Id="rId4" Type="http://schemas.openxmlformats.org/officeDocument/2006/relationships/tags" Target="../tags/tag341.xml"/><Relationship Id="rId9" Type="http://schemas.openxmlformats.org/officeDocument/2006/relationships/tags" Target="../tags/tag346.xml"/><Relationship Id="rId14" Type="http://schemas.openxmlformats.org/officeDocument/2006/relationships/oleObject" Target="../embeddings/oleObject23.bin"/></Relationships>
</file>

<file path=ppt/slides/_rels/slide37.xml.rels><?xml version="1.0" encoding="UTF-8" standalone="yes"?>
<Relationships xmlns="http://schemas.openxmlformats.org/package/2006/relationships"><Relationship Id="rId8" Type="http://schemas.openxmlformats.org/officeDocument/2006/relationships/tags" Target="../tags/tag355.xml"/><Relationship Id="rId13" Type="http://schemas.openxmlformats.org/officeDocument/2006/relationships/notesSlide" Target="../notesSlides/notesSlide32.xml"/><Relationship Id="rId3" Type="http://schemas.openxmlformats.org/officeDocument/2006/relationships/tags" Target="../tags/tag350.xml"/><Relationship Id="rId7" Type="http://schemas.openxmlformats.org/officeDocument/2006/relationships/tags" Target="../tags/tag354.xml"/><Relationship Id="rId12" Type="http://schemas.openxmlformats.org/officeDocument/2006/relationships/slideLayout" Target="../slideLayouts/slideLayout8.xml"/><Relationship Id="rId2" Type="http://schemas.openxmlformats.org/officeDocument/2006/relationships/tags" Target="../tags/tag349.xml"/><Relationship Id="rId16" Type="http://schemas.openxmlformats.org/officeDocument/2006/relationships/image" Target="../media/image35.png"/><Relationship Id="rId1" Type="http://schemas.openxmlformats.org/officeDocument/2006/relationships/vmlDrawing" Target="../drawings/vmlDrawing24.vml"/><Relationship Id="rId6" Type="http://schemas.openxmlformats.org/officeDocument/2006/relationships/tags" Target="../tags/tag353.xml"/><Relationship Id="rId11" Type="http://schemas.openxmlformats.org/officeDocument/2006/relationships/tags" Target="../tags/tag358.xml"/><Relationship Id="rId5" Type="http://schemas.openxmlformats.org/officeDocument/2006/relationships/tags" Target="../tags/tag352.xml"/><Relationship Id="rId15" Type="http://schemas.openxmlformats.org/officeDocument/2006/relationships/hyperlink" Target="http://www.techexcel.com/" TargetMode="External"/><Relationship Id="rId10" Type="http://schemas.openxmlformats.org/officeDocument/2006/relationships/tags" Target="../tags/tag357.xml"/><Relationship Id="rId4" Type="http://schemas.openxmlformats.org/officeDocument/2006/relationships/tags" Target="../tags/tag351.xml"/><Relationship Id="rId9" Type="http://schemas.openxmlformats.org/officeDocument/2006/relationships/tags" Target="../tags/tag356.xml"/><Relationship Id="rId14" Type="http://schemas.openxmlformats.org/officeDocument/2006/relationships/oleObject" Target="../embeddings/oleObject24.bin"/></Relationships>
</file>

<file path=ppt/slides/_rels/slide38.xml.rels><?xml version="1.0" encoding="UTF-8" standalone="yes"?>
<Relationships xmlns="http://schemas.openxmlformats.org/package/2006/relationships"><Relationship Id="rId8" Type="http://schemas.openxmlformats.org/officeDocument/2006/relationships/tags" Target="../tags/tag365.xml"/><Relationship Id="rId13" Type="http://schemas.openxmlformats.org/officeDocument/2006/relationships/notesSlide" Target="../notesSlides/notesSlide33.xml"/><Relationship Id="rId18" Type="http://schemas.openxmlformats.org/officeDocument/2006/relationships/image" Target="../media/image20.png"/><Relationship Id="rId3" Type="http://schemas.openxmlformats.org/officeDocument/2006/relationships/tags" Target="../tags/tag360.xml"/><Relationship Id="rId21" Type="http://schemas.openxmlformats.org/officeDocument/2006/relationships/chart" Target="../charts/chart12.xml"/><Relationship Id="rId7" Type="http://schemas.openxmlformats.org/officeDocument/2006/relationships/tags" Target="../tags/tag364.xml"/><Relationship Id="rId12" Type="http://schemas.openxmlformats.org/officeDocument/2006/relationships/slideLayout" Target="../slideLayouts/slideLayout8.xml"/><Relationship Id="rId17" Type="http://schemas.openxmlformats.org/officeDocument/2006/relationships/image" Target="../media/image16.png"/><Relationship Id="rId2" Type="http://schemas.openxmlformats.org/officeDocument/2006/relationships/tags" Target="../tags/tag359.xml"/><Relationship Id="rId16" Type="http://schemas.openxmlformats.org/officeDocument/2006/relationships/image" Target="../media/image15.png"/><Relationship Id="rId20" Type="http://schemas.openxmlformats.org/officeDocument/2006/relationships/image" Target="../media/image34.jpeg"/><Relationship Id="rId1" Type="http://schemas.openxmlformats.org/officeDocument/2006/relationships/vmlDrawing" Target="../drawings/vmlDrawing25.vml"/><Relationship Id="rId6" Type="http://schemas.openxmlformats.org/officeDocument/2006/relationships/tags" Target="../tags/tag363.xml"/><Relationship Id="rId11" Type="http://schemas.openxmlformats.org/officeDocument/2006/relationships/tags" Target="../tags/tag368.xml"/><Relationship Id="rId5" Type="http://schemas.openxmlformats.org/officeDocument/2006/relationships/tags" Target="../tags/tag362.xml"/><Relationship Id="rId15" Type="http://schemas.openxmlformats.org/officeDocument/2006/relationships/image" Target="../media/image14.png"/><Relationship Id="rId10" Type="http://schemas.openxmlformats.org/officeDocument/2006/relationships/tags" Target="../tags/tag367.xml"/><Relationship Id="rId19" Type="http://schemas.openxmlformats.org/officeDocument/2006/relationships/image" Target="../media/image21.png"/><Relationship Id="rId4" Type="http://schemas.openxmlformats.org/officeDocument/2006/relationships/tags" Target="../tags/tag361.xml"/><Relationship Id="rId9" Type="http://schemas.openxmlformats.org/officeDocument/2006/relationships/tags" Target="../tags/tag366.xml"/><Relationship Id="rId14" Type="http://schemas.openxmlformats.org/officeDocument/2006/relationships/oleObject" Target="../embeddings/oleObject25.bin"/></Relationships>
</file>

<file path=ppt/slides/_rels/slide39.xml.rels><?xml version="1.0" encoding="UTF-8" standalone="yes"?>
<Relationships xmlns="http://schemas.openxmlformats.org/package/2006/relationships"><Relationship Id="rId8" Type="http://schemas.openxmlformats.org/officeDocument/2006/relationships/tags" Target="../tags/tag375.xml"/><Relationship Id="rId13" Type="http://schemas.openxmlformats.org/officeDocument/2006/relationships/notesSlide" Target="../notesSlides/notesSlide34.xml"/><Relationship Id="rId3" Type="http://schemas.openxmlformats.org/officeDocument/2006/relationships/tags" Target="../tags/tag370.xml"/><Relationship Id="rId7" Type="http://schemas.openxmlformats.org/officeDocument/2006/relationships/tags" Target="../tags/tag374.xml"/><Relationship Id="rId12" Type="http://schemas.openxmlformats.org/officeDocument/2006/relationships/slideLayout" Target="../slideLayouts/slideLayout8.xml"/><Relationship Id="rId2" Type="http://schemas.openxmlformats.org/officeDocument/2006/relationships/tags" Target="../tags/tag369.xml"/><Relationship Id="rId16" Type="http://schemas.openxmlformats.org/officeDocument/2006/relationships/image" Target="../media/image36.png"/><Relationship Id="rId1" Type="http://schemas.openxmlformats.org/officeDocument/2006/relationships/vmlDrawing" Target="../drawings/vmlDrawing26.vml"/><Relationship Id="rId6" Type="http://schemas.openxmlformats.org/officeDocument/2006/relationships/tags" Target="../tags/tag373.xml"/><Relationship Id="rId11" Type="http://schemas.openxmlformats.org/officeDocument/2006/relationships/tags" Target="../tags/tag378.xml"/><Relationship Id="rId5" Type="http://schemas.openxmlformats.org/officeDocument/2006/relationships/tags" Target="../tags/tag372.xml"/><Relationship Id="rId15" Type="http://schemas.openxmlformats.org/officeDocument/2006/relationships/hyperlink" Target="http://www.smartesoft.com/" TargetMode="External"/><Relationship Id="rId10" Type="http://schemas.openxmlformats.org/officeDocument/2006/relationships/tags" Target="../tags/tag377.xml"/><Relationship Id="rId4" Type="http://schemas.openxmlformats.org/officeDocument/2006/relationships/tags" Target="../tags/tag371.xml"/><Relationship Id="rId9" Type="http://schemas.openxmlformats.org/officeDocument/2006/relationships/tags" Target="../tags/tag376.xml"/><Relationship Id="rId14" Type="http://schemas.openxmlformats.org/officeDocument/2006/relationships/oleObject" Target="../embeddings/oleObject26.bin"/></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tags" Target="../tags/tag385.xml"/><Relationship Id="rId13" Type="http://schemas.openxmlformats.org/officeDocument/2006/relationships/notesSlide" Target="../notesSlides/notesSlide35.xml"/><Relationship Id="rId18" Type="http://schemas.openxmlformats.org/officeDocument/2006/relationships/image" Target="../media/image20.png"/><Relationship Id="rId3" Type="http://schemas.openxmlformats.org/officeDocument/2006/relationships/tags" Target="../tags/tag380.xml"/><Relationship Id="rId21" Type="http://schemas.openxmlformats.org/officeDocument/2006/relationships/chart" Target="../charts/chart13.xml"/><Relationship Id="rId7" Type="http://schemas.openxmlformats.org/officeDocument/2006/relationships/tags" Target="../tags/tag384.xml"/><Relationship Id="rId12" Type="http://schemas.openxmlformats.org/officeDocument/2006/relationships/slideLayout" Target="../slideLayouts/slideLayout8.xml"/><Relationship Id="rId17" Type="http://schemas.openxmlformats.org/officeDocument/2006/relationships/image" Target="../media/image16.png"/><Relationship Id="rId2" Type="http://schemas.openxmlformats.org/officeDocument/2006/relationships/tags" Target="../tags/tag379.xml"/><Relationship Id="rId16" Type="http://schemas.openxmlformats.org/officeDocument/2006/relationships/image" Target="../media/image15.png"/><Relationship Id="rId20" Type="http://schemas.openxmlformats.org/officeDocument/2006/relationships/image" Target="../media/image34.jpeg"/><Relationship Id="rId1" Type="http://schemas.openxmlformats.org/officeDocument/2006/relationships/vmlDrawing" Target="../drawings/vmlDrawing27.vml"/><Relationship Id="rId6" Type="http://schemas.openxmlformats.org/officeDocument/2006/relationships/tags" Target="../tags/tag383.xml"/><Relationship Id="rId11" Type="http://schemas.openxmlformats.org/officeDocument/2006/relationships/tags" Target="../tags/tag388.xml"/><Relationship Id="rId5" Type="http://schemas.openxmlformats.org/officeDocument/2006/relationships/tags" Target="../tags/tag382.xml"/><Relationship Id="rId15" Type="http://schemas.openxmlformats.org/officeDocument/2006/relationships/image" Target="../media/image14.png"/><Relationship Id="rId10" Type="http://schemas.openxmlformats.org/officeDocument/2006/relationships/tags" Target="../tags/tag387.xml"/><Relationship Id="rId19" Type="http://schemas.openxmlformats.org/officeDocument/2006/relationships/image" Target="../media/image21.png"/><Relationship Id="rId4" Type="http://schemas.openxmlformats.org/officeDocument/2006/relationships/tags" Target="../tags/tag381.xml"/><Relationship Id="rId9" Type="http://schemas.openxmlformats.org/officeDocument/2006/relationships/tags" Target="../tags/tag386.xml"/><Relationship Id="rId14" Type="http://schemas.openxmlformats.org/officeDocument/2006/relationships/oleObject" Target="../embeddings/oleObject27.bin"/></Relationships>
</file>

<file path=ppt/slides/_rels/slide41.xml.rels><?xml version="1.0" encoding="UTF-8" standalone="yes"?>
<Relationships xmlns="http://schemas.openxmlformats.org/package/2006/relationships"><Relationship Id="rId8" Type="http://schemas.openxmlformats.org/officeDocument/2006/relationships/tags" Target="../tags/tag395.xml"/><Relationship Id="rId13" Type="http://schemas.openxmlformats.org/officeDocument/2006/relationships/notesSlide" Target="../notesSlides/notesSlide36.xml"/><Relationship Id="rId3" Type="http://schemas.openxmlformats.org/officeDocument/2006/relationships/tags" Target="../tags/tag390.xml"/><Relationship Id="rId7" Type="http://schemas.openxmlformats.org/officeDocument/2006/relationships/tags" Target="../tags/tag394.xml"/><Relationship Id="rId12" Type="http://schemas.openxmlformats.org/officeDocument/2006/relationships/slideLayout" Target="../slideLayouts/slideLayout8.xml"/><Relationship Id="rId17" Type="http://schemas.openxmlformats.org/officeDocument/2006/relationships/image" Target="../media/image31.jpeg"/><Relationship Id="rId2" Type="http://schemas.openxmlformats.org/officeDocument/2006/relationships/tags" Target="../tags/tag389.xml"/><Relationship Id="rId16" Type="http://schemas.openxmlformats.org/officeDocument/2006/relationships/hyperlink" Target="http://www.rallydev.com/" TargetMode="External"/><Relationship Id="rId1" Type="http://schemas.openxmlformats.org/officeDocument/2006/relationships/vmlDrawing" Target="../drawings/vmlDrawing28.vml"/><Relationship Id="rId6" Type="http://schemas.openxmlformats.org/officeDocument/2006/relationships/tags" Target="../tags/tag393.xml"/><Relationship Id="rId11" Type="http://schemas.openxmlformats.org/officeDocument/2006/relationships/tags" Target="../tags/tag398.xml"/><Relationship Id="rId5" Type="http://schemas.openxmlformats.org/officeDocument/2006/relationships/tags" Target="../tags/tag392.xml"/><Relationship Id="rId15" Type="http://schemas.openxmlformats.org/officeDocument/2006/relationships/oleObject" Target="../embeddings/oleObject28.bin"/><Relationship Id="rId10" Type="http://schemas.openxmlformats.org/officeDocument/2006/relationships/tags" Target="../tags/tag397.xml"/><Relationship Id="rId4" Type="http://schemas.openxmlformats.org/officeDocument/2006/relationships/tags" Target="../tags/tag391.xml"/><Relationship Id="rId9" Type="http://schemas.openxmlformats.org/officeDocument/2006/relationships/tags" Target="../tags/tag396.xml"/><Relationship Id="rId14" Type="http://schemas.openxmlformats.org/officeDocument/2006/relationships/image" Target="../media/image37.jpeg"/></Relationships>
</file>

<file path=ppt/slides/_rels/slide42.xml.rels><?xml version="1.0" encoding="UTF-8" standalone="yes"?>
<Relationships xmlns="http://schemas.openxmlformats.org/package/2006/relationships"><Relationship Id="rId8" Type="http://schemas.openxmlformats.org/officeDocument/2006/relationships/tags" Target="../tags/tag405.xml"/><Relationship Id="rId13" Type="http://schemas.openxmlformats.org/officeDocument/2006/relationships/notesSlide" Target="../notesSlides/notesSlide37.xml"/><Relationship Id="rId18" Type="http://schemas.openxmlformats.org/officeDocument/2006/relationships/image" Target="../media/image20.png"/><Relationship Id="rId3" Type="http://schemas.openxmlformats.org/officeDocument/2006/relationships/tags" Target="../tags/tag400.xml"/><Relationship Id="rId21" Type="http://schemas.openxmlformats.org/officeDocument/2006/relationships/chart" Target="../charts/chart14.xml"/><Relationship Id="rId7" Type="http://schemas.openxmlformats.org/officeDocument/2006/relationships/tags" Target="../tags/tag404.xml"/><Relationship Id="rId12" Type="http://schemas.openxmlformats.org/officeDocument/2006/relationships/slideLayout" Target="../slideLayouts/slideLayout8.xml"/><Relationship Id="rId17" Type="http://schemas.openxmlformats.org/officeDocument/2006/relationships/image" Target="../media/image16.png"/><Relationship Id="rId2" Type="http://schemas.openxmlformats.org/officeDocument/2006/relationships/tags" Target="../tags/tag399.xml"/><Relationship Id="rId16" Type="http://schemas.openxmlformats.org/officeDocument/2006/relationships/image" Target="../media/image15.png"/><Relationship Id="rId20" Type="http://schemas.openxmlformats.org/officeDocument/2006/relationships/image" Target="../media/image34.jpeg"/><Relationship Id="rId1" Type="http://schemas.openxmlformats.org/officeDocument/2006/relationships/vmlDrawing" Target="../drawings/vmlDrawing29.vml"/><Relationship Id="rId6" Type="http://schemas.openxmlformats.org/officeDocument/2006/relationships/tags" Target="../tags/tag403.xml"/><Relationship Id="rId11" Type="http://schemas.openxmlformats.org/officeDocument/2006/relationships/tags" Target="../tags/tag408.xml"/><Relationship Id="rId5" Type="http://schemas.openxmlformats.org/officeDocument/2006/relationships/tags" Target="../tags/tag402.xml"/><Relationship Id="rId15" Type="http://schemas.openxmlformats.org/officeDocument/2006/relationships/image" Target="../media/image14.png"/><Relationship Id="rId10" Type="http://schemas.openxmlformats.org/officeDocument/2006/relationships/tags" Target="../tags/tag407.xml"/><Relationship Id="rId19" Type="http://schemas.openxmlformats.org/officeDocument/2006/relationships/image" Target="../media/image21.png"/><Relationship Id="rId4" Type="http://schemas.openxmlformats.org/officeDocument/2006/relationships/tags" Target="../tags/tag401.xml"/><Relationship Id="rId9" Type="http://schemas.openxmlformats.org/officeDocument/2006/relationships/tags" Target="../tags/tag406.xml"/><Relationship Id="rId14" Type="http://schemas.openxmlformats.org/officeDocument/2006/relationships/oleObject" Target="../embeddings/oleObject29.bin"/></Relationships>
</file>

<file path=ppt/slides/_rels/slide43.xml.rels><?xml version="1.0" encoding="UTF-8" standalone="yes"?>
<Relationships xmlns="http://schemas.openxmlformats.org/package/2006/relationships"><Relationship Id="rId8" Type="http://schemas.openxmlformats.org/officeDocument/2006/relationships/tags" Target="../tags/tag415.xml"/><Relationship Id="rId13" Type="http://schemas.openxmlformats.org/officeDocument/2006/relationships/notesSlide" Target="../notesSlides/notesSlide38.xml"/><Relationship Id="rId3" Type="http://schemas.openxmlformats.org/officeDocument/2006/relationships/tags" Target="../tags/tag410.xml"/><Relationship Id="rId7" Type="http://schemas.openxmlformats.org/officeDocument/2006/relationships/tags" Target="../tags/tag414.xml"/><Relationship Id="rId12" Type="http://schemas.openxmlformats.org/officeDocument/2006/relationships/slideLayout" Target="../slideLayouts/slideLayout8.xml"/><Relationship Id="rId2" Type="http://schemas.openxmlformats.org/officeDocument/2006/relationships/tags" Target="../tags/tag409.xml"/><Relationship Id="rId16" Type="http://schemas.openxmlformats.org/officeDocument/2006/relationships/image" Target="../media/image38.png"/><Relationship Id="rId1" Type="http://schemas.openxmlformats.org/officeDocument/2006/relationships/vmlDrawing" Target="../drawings/vmlDrawing30.vml"/><Relationship Id="rId6" Type="http://schemas.openxmlformats.org/officeDocument/2006/relationships/tags" Target="../tags/tag413.xml"/><Relationship Id="rId11" Type="http://schemas.openxmlformats.org/officeDocument/2006/relationships/tags" Target="../tags/tag418.xml"/><Relationship Id="rId5" Type="http://schemas.openxmlformats.org/officeDocument/2006/relationships/tags" Target="../tags/tag412.xml"/><Relationship Id="rId15" Type="http://schemas.openxmlformats.org/officeDocument/2006/relationships/hyperlink" Target="http://www.collab.net/" TargetMode="External"/><Relationship Id="rId10" Type="http://schemas.openxmlformats.org/officeDocument/2006/relationships/tags" Target="../tags/tag417.xml"/><Relationship Id="rId4" Type="http://schemas.openxmlformats.org/officeDocument/2006/relationships/tags" Target="../tags/tag411.xml"/><Relationship Id="rId9" Type="http://schemas.openxmlformats.org/officeDocument/2006/relationships/tags" Target="../tags/tag416.xml"/><Relationship Id="rId14" Type="http://schemas.openxmlformats.org/officeDocument/2006/relationships/oleObject" Target="../embeddings/oleObject30.bin"/></Relationships>
</file>

<file path=ppt/slides/_rels/slide44.xml.rels><?xml version="1.0" encoding="UTF-8" standalone="yes"?>
<Relationships xmlns="http://schemas.openxmlformats.org/package/2006/relationships"><Relationship Id="rId8" Type="http://schemas.openxmlformats.org/officeDocument/2006/relationships/tags" Target="../tags/tag425.xml"/><Relationship Id="rId13" Type="http://schemas.openxmlformats.org/officeDocument/2006/relationships/notesSlide" Target="../notesSlides/notesSlide39.xml"/><Relationship Id="rId18" Type="http://schemas.openxmlformats.org/officeDocument/2006/relationships/image" Target="../media/image20.png"/><Relationship Id="rId3" Type="http://schemas.openxmlformats.org/officeDocument/2006/relationships/tags" Target="../tags/tag420.xml"/><Relationship Id="rId21" Type="http://schemas.openxmlformats.org/officeDocument/2006/relationships/chart" Target="../charts/chart15.xml"/><Relationship Id="rId7" Type="http://schemas.openxmlformats.org/officeDocument/2006/relationships/tags" Target="../tags/tag424.xml"/><Relationship Id="rId12" Type="http://schemas.openxmlformats.org/officeDocument/2006/relationships/slideLayout" Target="../slideLayouts/slideLayout8.xml"/><Relationship Id="rId17" Type="http://schemas.openxmlformats.org/officeDocument/2006/relationships/image" Target="../media/image16.png"/><Relationship Id="rId2" Type="http://schemas.openxmlformats.org/officeDocument/2006/relationships/tags" Target="../tags/tag419.xml"/><Relationship Id="rId16" Type="http://schemas.openxmlformats.org/officeDocument/2006/relationships/image" Target="../media/image15.png"/><Relationship Id="rId20" Type="http://schemas.openxmlformats.org/officeDocument/2006/relationships/image" Target="../media/image34.jpeg"/><Relationship Id="rId1" Type="http://schemas.openxmlformats.org/officeDocument/2006/relationships/vmlDrawing" Target="../drawings/vmlDrawing31.vml"/><Relationship Id="rId6" Type="http://schemas.openxmlformats.org/officeDocument/2006/relationships/tags" Target="../tags/tag423.xml"/><Relationship Id="rId11" Type="http://schemas.openxmlformats.org/officeDocument/2006/relationships/tags" Target="../tags/tag428.xml"/><Relationship Id="rId5" Type="http://schemas.openxmlformats.org/officeDocument/2006/relationships/tags" Target="../tags/tag422.xml"/><Relationship Id="rId15" Type="http://schemas.openxmlformats.org/officeDocument/2006/relationships/image" Target="../media/image14.png"/><Relationship Id="rId10" Type="http://schemas.openxmlformats.org/officeDocument/2006/relationships/tags" Target="../tags/tag427.xml"/><Relationship Id="rId19" Type="http://schemas.openxmlformats.org/officeDocument/2006/relationships/image" Target="../media/image21.png"/><Relationship Id="rId4" Type="http://schemas.openxmlformats.org/officeDocument/2006/relationships/tags" Target="../tags/tag421.xml"/><Relationship Id="rId9" Type="http://schemas.openxmlformats.org/officeDocument/2006/relationships/tags" Target="../tags/tag426.xml"/><Relationship Id="rId14" Type="http://schemas.openxmlformats.org/officeDocument/2006/relationships/oleObject" Target="../embeddings/oleObject31.bin"/></Relationships>
</file>

<file path=ppt/slides/_rels/slide45.xml.rels><?xml version="1.0" encoding="UTF-8" standalone="yes"?>
<Relationships xmlns="http://schemas.openxmlformats.org/package/2006/relationships"><Relationship Id="rId8" Type="http://schemas.openxmlformats.org/officeDocument/2006/relationships/tags" Target="../tags/tag435.xml"/><Relationship Id="rId13" Type="http://schemas.openxmlformats.org/officeDocument/2006/relationships/notesSlide" Target="../notesSlides/notesSlide40.xml"/><Relationship Id="rId3" Type="http://schemas.openxmlformats.org/officeDocument/2006/relationships/tags" Target="../tags/tag430.xml"/><Relationship Id="rId7" Type="http://schemas.openxmlformats.org/officeDocument/2006/relationships/tags" Target="../tags/tag434.xml"/><Relationship Id="rId12" Type="http://schemas.openxmlformats.org/officeDocument/2006/relationships/slideLayout" Target="../slideLayouts/slideLayout8.xml"/><Relationship Id="rId2" Type="http://schemas.openxmlformats.org/officeDocument/2006/relationships/tags" Target="../tags/tag429.xml"/><Relationship Id="rId16" Type="http://schemas.openxmlformats.org/officeDocument/2006/relationships/image" Target="../media/image39.png"/><Relationship Id="rId1" Type="http://schemas.openxmlformats.org/officeDocument/2006/relationships/vmlDrawing" Target="../drawings/vmlDrawing32.vml"/><Relationship Id="rId6" Type="http://schemas.openxmlformats.org/officeDocument/2006/relationships/tags" Target="../tags/tag433.xml"/><Relationship Id="rId11" Type="http://schemas.openxmlformats.org/officeDocument/2006/relationships/tags" Target="../tags/tag438.xml"/><Relationship Id="rId5" Type="http://schemas.openxmlformats.org/officeDocument/2006/relationships/tags" Target="../tags/tag432.xml"/><Relationship Id="rId15" Type="http://schemas.openxmlformats.org/officeDocument/2006/relationships/hyperlink" Target="http://www.seapine.com/" TargetMode="External"/><Relationship Id="rId10" Type="http://schemas.openxmlformats.org/officeDocument/2006/relationships/tags" Target="../tags/tag437.xml"/><Relationship Id="rId4" Type="http://schemas.openxmlformats.org/officeDocument/2006/relationships/tags" Target="../tags/tag431.xml"/><Relationship Id="rId9" Type="http://schemas.openxmlformats.org/officeDocument/2006/relationships/tags" Target="../tags/tag436.xml"/><Relationship Id="rId14" Type="http://schemas.openxmlformats.org/officeDocument/2006/relationships/oleObject" Target="../embeddings/oleObject32.bin"/></Relationships>
</file>

<file path=ppt/slides/_rels/slide46.xml.rels><?xml version="1.0" encoding="UTF-8" standalone="yes"?>
<Relationships xmlns="http://schemas.openxmlformats.org/package/2006/relationships"><Relationship Id="rId8" Type="http://schemas.openxmlformats.org/officeDocument/2006/relationships/tags" Target="../tags/tag445.xml"/><Relationship Id="rId13" Type="http://schemas.openxmlformats.org/officeDocument/2006/relationships/notesSlide" Target="../notesSlides/notesSlide41.xml"/><Relationship Id="rId18" Type="http://schemas.openxmlformats.org/officeDocument/2006/relationships/image" Target="../media/image20.png"/><Relationship Id="rId3" Type="http://schemas.openxmlformats.org/officeDocument/2006/relationships/tags" Target="../tags/tag440.xml"/><Relationship Id="rId21" Type="http://schemas.openxmlformats.org/officeDocument/2006/relationships/chart" Target="../charts/chart16.xml"/><Relationship Id="rId7" Type="http://schemas.openxmlformats.org/officeDocument/2006/relationships/tags" Target="../tags/tag444.xml"/><Relationship Id="rId12" Type="http://schemas.openxmlformats.org/officeDocument/2006/relationships/slideLayout" Target="../slideLayouts/slideLayout8.xml"/><Relationship Id="rId17" Type="http://schemas.openxmlformats.org/officeDocument/2006/relationships/image" Target="../media/image16.png"/><Relationship Id="rId2" Type="http://schemas.openxmlformats.org/officeDocument/2006/relationships/tags" Target="../tags/tag439.xml"/><Relationship Id="rId16" Type="http://schemas.openxmlformats.org/officeDocument/2006/relationships/image" Target="../media/image15.png"/><Relationship Id="rId20" Type="http://schemas.openxmlformats.org/officeDocument/2006/relationships/image" Target="../media/image34.jpeg"/><Relationship Id="rId1" Type="http://schemas.openxmlformats.org/officeDocument/2006/relationships/vmlDrawing" Target="../drawings/vmlDrawing33.vml"/><Relationship Id="rId6" Type="http://schemas.openxmlformats.org/officeDocument/2006/relationships/tags" Target="../tags/tag443.xml"/><Relationship Id="rId11" Type="http://schemas.openxmlformats.org/officeDocument/2006/relationships/tags" Target="../tags/tag448.xml"/><Relationship Id="rId5" Type="http://schemas.openxmlformats.org/officeDocument/2006/relationships/tags" Target="../tags/tag442.xml"/><Relationship Id="rId15" Type="http://schemas.openxmlformats.org/officeDocument/2006/relationships/image" Target="../media/image14.png"/><Relationship Id="rId10" Type="http://schemas.openxmlformats.org/officeDocument/2006/relationships/tags" Target="../tags/tag447.xml"/><Relationship Id="rId19" Type="http://schemas.openxmlformats.org/officeDocument/2006/relationships/image" Target="../media/image21.png"/><Relationship Id="rId4" Type="http://schemas.openxmlformats.org/officeDocument/2006/relationships/tags" Target="../tags/tag441.xml"/><Relationship Id="rId9" Type="http://schemas.openxmlformats.org/officeDocument/2006/relationships/tags" Target="../tags/tag446.xml"/><Relationship Id="rId14" Type="http://schemas.openxmlformats.org/officeDocument/2006/relationships/oleObject" Target="../embeddings/oleObject33.bin"/></Relationships>
</file>

<file path=ppt/slides/_rels/slide47.xml.rels><?xml version="1.0" encoding="UTF-8" standalone="yes"?>
<Relationships xmlns="http://schemas.openxmlformats.org/package/2006/relationships"><Relationship Id="rId8" Type="http://schemas.openxmlformats.org/officeDocument/2006/relationships/tags" Target="../tags/tag455.xml"/><Relationship Id="rId13" Type="http://schemas.openxmlformats.org/officeDocument/2006/relationships/notesSlide" Target="../notesSlides/notesSlide42.xml"/><Relationship Id="rId3" Type="http://schemas.openxmlformats.org/officeDocument/2006/relationships/tags" Target="../tags/tag450.xml"/><Relationship Id="rId7" Type="http://schemas.openxmlformats.org/officeDocument/2006/relationships/tags" Target="../tags/tag454.xml"/><Relationship Id="rId12" Type="http://schemas.openxmlformats.org/officeDocument/2006/relationships/slideLayout" Target="../slideLayouts/slideLayout8.xml"/><Relationship Id="rId17" Type="http://schemas.openxmlformats.org/officeDocument/2006/relationships/image" Target="../media/image40.jpeg"/><Relationship Id="rId2" Type="http://schemas.openxmlformats.org/officeDocument/2006/relationships/tags" Target="../tags/tag449.xml"/><Relationship Id="rId16" Type="http://schemas.openxmlformats.org/officeDocument/2006/relationships/image" Target="../media/image25.png"/><Relationship Id="rId1" Type="http://schemas.openxmlformats.org/officeDocument/2006/relationships/vmlDrawing" Target="../drawings/vmlDrawing34.vml"/><Relationship Id="rId6" Type="http://schemas.openxmlformats.org/officeDocument/2006/relationships/tags" Target="../tags/tag453.xml"/><Relationship Id="rId11" Type="http://schemas.openxmlformats.org/officeDocument/2006/relationships/tags" Target="../tags/tag458.xml"/><Relationship Id="rId5" Type="http://schemas.openxmlformats.org/officeDocument/2006/relationships/tags" Target="../tags/tag452.xml"/><Relationship Id="rId15" Type="http://schemas.openxmlformats.org/officeDocument/2006/relationships/hyperlink" Target="http://www.atlassian.com/" TargetMode="External"/><Relationship Id="rId10" Type="http://schemas.openxmlformats.org/officeDocument/2006/relationships/tags" Target="../tags/tag457.xml"/><Relationship Id="rId4" Type="http://schemas.openxmlformats.org/officeDocument/2006/relationships/tags" Target="../tags/tag451.xml"/><Relationship Id="rId9" Type="http://schemas.openxmlformats.org/officeDocument/2006/relationships/tags" Target="../tags/tag456.xml"/><Relationship Id="rId14" Type="http://schemas.openxmlformats.org/officeDocument/2006/relationships/oleObject" Target="../embeddings/oleObject34.bin"/></Relationships>
</file>

<file path=ppt/slides/_rels/slide48.xml.rels><?xml version="1.0" encoding="UTF-8" standalone="yes"?>
<Relationships xmlns="http://schemas.openxmlformats.org/package/2006/relationships"><Relationship Id="rId8" Type="http://schemas.openxmlformats.org/officeDocument/2006/relationships/tags" Target="../tags/tag465.xml"/><Relationship Id="rId13" Type="http://schemas.openxmlformats.org/officeDocument/2006/relationships/notesSlide" Target="../notesSlides/notesSlide43.xml"/><Relationship Id="rId18" Type="http://schemas.openxmlformats.org/officeDocument/2006/relationships/image" Target="../media/image15.png"/><Relationship Id="rId3" Type="http://schemas.openxmlformats.org/officeDocument/2006/relationships/tags" Target="../tags/tag460.xml"/><Relationship Id="rId21" Type="http://schemas.openxmlformats.org/officeDocument/2006/relationships/chart" Target="../charts/chart17.xml"/><Relationship Id="rId7" Type="http://schemas.openxmlformats.org/officeDocument/2006/relationships/tags" Target="../tags/tag464.xml"/><Relationship Id="rId12" Type="http://schemas.openxmlformats.org/officeDocument/2006/relationships/slideLayout" Target="../slideLayouts/slideLayout8.xml"/><Relationship Id="rId17" Type="http://schemas.openxmlformats.org/officeDocument/2006/relationships/image" Target="../media/image14.png"/><Relationship Id="rId2" Type="http://schemas.openxmlformats.org/officeDocument/2006/relationships/tags" Target="../tags/tag459.xml"/><Relationship Id="rId16" Type="http://schemas.openxmlformats.org/officeDocument/2006/relationships/image" Target="../media/image21.png"/><Relationship Id="rId20" Type="http://schemas.openxmlformats.org/officeDocument/2006/relationships/image" Target="../media/image34.jpeg"/><Relationship Id="rId1" Type="http://schemas.openxmlformats.org/officeDocument/2006/relationships/vmlDrawing" Target="../drawings/vmlDrawing35.vml"/><Relationship Id="rId6" Type="http://schemas.openxmlformats.org/officeDocument/2006/relationships/tags" Target="../tags/tag463.xml"/><Relationship Id="rId11" Type="http://schemas.openxmlformats.org/officeDocument/2006/relationships/tags" Target="../tags/tag468.xml"/><Relationship Id="rId5" Type="http://schemas.openxmlformats.org/officeDocument/2006/relationships/tags" Target="../tags/tag462.xml"/><Relationship Id="rId15" Type="http://schemas.openxmlformats.org/officeDocument/2006/relationships/image" Target="../media/image20.png"/><Relationship Id="rId10" Type="http://schemas.openxmlformats.org/officeDocument/2006/relationships/tags" Target="../tags/tag467.xml"/><Relationship Id="rId19" Type="http://schemas.openxmlformats.org/officeDocument/2006/relationships/image" Target="../media/image16.png"/><Relationship Id="rId4" Type="http://schemas.openxmlformats.org/officeDocument/2006/relationships/tags" Target="../tags/tag461.xml"/><Relationship Id="rId9" Type="http://schemas.openxmlformats.org/officeDocument/2006/relationships/tags" Target="../tags/tag466.xml"/><Relationship Id="rId14" Type="http://schemas.openxmlformats.org/officeDocument/2006/relationships/oleObject" Target="../embeddings/oleObject35.bin"/></Relationships>
</file>

<file path=ppt/slides/_rels/slide49.xml.rels><?xml version="1.0" encoding="UTF-8" standalone="yes"?>
<Relationships xmlns="http://schemas.openxmlformats.org/package/2006/relationships"><Relationship Id="rId8" Type="http://schemas.openxmlformats.org/officeDocument/2006/relationships/tags" Target="../tags/tag475.xml"/><Relationship Id="rId13" Type="http://schemas.openxmlformats.org/officeDocument/2006/relationships/hyperlink" Target="http://www.parasoft.com/" TargetMode="External"/><Relationship Id="rId3" Type="http://schemas.openxmlformats.org/officeDocument/2006/relationships/tags" Target="../tags/tag470.xml"/><Relationship Id="rId7" Type="http://schemas.openxmlformats.org/officeDocument/2006/relationships/tags" Target="../tags/tag474.xml"/><Relationship Id="rId12" Type="http://schemas.openxmlformats.org/officeDocument/2006/relationships/oleObject" Target="../embeddings/oleObject36.bin"/><Relationship Id="rId2" Type="http://schemas.openxmlformats.org/officeDocument/2006/relationships/tags" Target="../tags/tag469.xml"/><Relationship Id="rId1" Type="http://schemas.openxmlformats.org/officeDocument/2006/relationships/vmlDrawing" Target="../drawings/vmlDrawing36.vml"/><Relationship Id="rId6" Type="http://schemas.openxmlformats.org/officeDocument/2006/relationships/tags" Target="../tags/tag473.xml"/><Relationship Id="rId11" Type="http://schemas.openxmlformats.org/officeDocument/2006/relationships/notesSlide" Target="../notesSlides/notesSlide44.xml"/><Relationship Id="rId5" Type="http://schemas.openxmlformats.org/officeDocument/2006/relationships/tags" Target="../tags/tag472.xml"/><Relationship Id="rId10" Type="http://schemas.openxmlformats.org/officeDocument/2006/relationships/slideLayout" Target="../slideLayouts/slideLayout8.xml"/><Relationship Id="rId4" Type="http://schemas.openxmlformats.org/officeDocument/2006/relationships/tags" Target="../tags/tag471.xml"/><Relationship Id="rId9" Type="http://schemas.openxmlformats.org/officeDocument/2006/relationships/tags" Target="../tags/tag476.xml"/><Relationship Id="rId14" Type="http://schemas.openxmlformats.org/officeDocument/2006/relationships/image" Target="../media/image30.gi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GuidedImplementations@InfoTech.com" TargetMode="Externa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tags" Target="../tags/tag483.xml"/><Relationship Id="rId13" Type="http://schemas.openxmlformats.org/officeDocument/2006/relationships/tags" Target="../tags/tag488.xml"/><Relationship Id="rId18" Type="http://schemas.openxmlformats.org/officeDocument/2006/relationships/image" Target="../media/image15.png"/><Relationship Id="rId3" Type="http://schemas.openxmlformats.org/officeDocument/2006/relationships/tags" Target="../tags/tag478.xml"/><Relationship Id="rId21" Type="http://schemas.openxmlformats.org/officeDocument/2006/relationships/image" Target="../media/image21.png"/><Relationship Id="rId7" Type="http://schemas.openxmlformats.org/officeDocument/2006/relationships/tags" Target="../tags/tag482.xml"/><Relationship Id="rId12" Type="http://schemas.openxmlformats.org/officeDocument/2006/relationships/tags" Target="../tags/tag487.xml"/><Relationship Id="rId17" Type="http://schemas.openxmlformats.org/officeDocument/2006/relationships/image" Target="../media/image14.png"/><Relationship Id="rId2" Type="http://schemas.openxmlformats.org/officeDocument/2006/relationships/tags" Target="../tags/tag477.xml"/><Relationship Id="rId16" Type="http://schemas.openxmlformats.org/officeDocument/2006/relationships/oleObject" Target="../embeddings/oleObject37.bin"/><Relationship Id="rId20" Type="http://schemas.openxmlformats.org/officeDocument/2006/relationships/image" Target="../media/image20.png"/><Relationship Id="rId1" Type="http://schemas.openxmlformats.org/officeDocument/2006/relationships/vmlDrawing" Target="../drawings/vmlDrawing37.vml"/><Relationship Id="rId6" Type="http://schemas.openxmlformats.org/officeDocument/2006/relationships/tags" Target="../tags/tag481.xml"/><Relationship Id="rId11" Type="http://schemas.openxmlformats.org/officeDocument/2006/relationships/tags" Target="../tags/tag486.xml"/><Relationship Id="rId5" Type="http://schemas.openxmlformats.org/officeDocument/2006/relationships/tags" Target="../tags/tag480.xml"/><Relationship Id="rId15" Type="http://schemas.openxmlformats.org/officeDocument/2006/relationships/notesSlide" Target="../notesSlides/notesSlide45.xml"/><Relationship Id="rId23" Type="http://schemas.openxmlformats.org/officeDocument/2006/relationships/chart" Target="../charts/chart18.xml"/><Relationship Id="rId10" Type="http://schemas.openxmlformats.org/officeDocument/2006/relationships/tags" Target="../tags/tag485.xml"/><Relationship Id="rId19" Type="http://schemas.openxmlformats.org/officeDocument/2006/relationships/image" Target="../media/image16.png"/><Relationship Id="rId4" Type="http://schemas.openxmlformats.org/officeDocument/2006/relationships/tags" Target="../tags/tag479.xml"/><Relationship Id="rId9" Type="http://schemas.openxmlformats.org/officeDocument/2006/relationships/tags" Target="../tags/tag484.xml"/><Relationship Id="rId14" Type="http://schemas.openxmlformats.org/officeDocument/2006/relationships/slideLayout" Target="../slideLayouts/slideLayout8.xml"/><Relationship Id="rId22" Type="http://schemas.openxmlformats.org/officeDocument/2006/relationships/image" Target="../media/image34.jpeg"/></Relationships>
</file>

<file path=ppt/slides/_rels/slide51.xml.rels><?xml version="1.0" encoding="UTF-8" standalone="yes"?>
<Relationships xmlns="http://schemas.openxmlformats.org/package/2006/relationships"><Relationship Id="rId8" Type="http://schemas.openxmlformats.org/officeDocument/2006/relationships/tags" Target="../tags/tag495.xml"/><Relationship Id="rId13" Type="http://schemas.openxmlformats.org/officeDocument/2006/relationships/notesSlide" Target="../notesSlides/notesSlide46.xml"/><Relationship Id="rId3" Type="http://schemas.openxmlformats.org/officeDocument/2006/relationships/tags" Target="../tags/tag490.xml"/><Relationship Id="rId7" Type="http://schemas.openxmlformats.org/officeDocument/2006/relationships/tags" Target="../tags/tag494.xml"/><Relationship Id="rId12" Type="http://schemas.openxmlformats.org/officeDocument/2006/relationships/slideLayout" Target="../slideLayouts/slideLayout8.xml"/><Relationship Id="rId2" Type="http://schemas.openxmlformats.org/officeDocument/2006/relationships/tags" Target="../tags/tag489.xml"/><Relationship Id="rId16" Type="http://schemas.openxmlformats.org/officeDocument/2006/relationships/image" Target="../media/image41.png"/><Relationship Id="rId1" Type="http://schemas.openxmlformats.org/officeDocument/2006/relationships/vmlDrawing" Target="../drawings/vmlDrawing38.vml"/><Relationship Id="rId6" Type="http://schemas.openxmlformats.org/officeDocument/2006/relationships/tags" Target="../tags/tag493.xml"/><Relationship Id="rId11" Type="http://schemas.openxmlformats.org/officeDocument/2006/relationships/tags" Target="../tags/tag498.xml"/><Relationship Id="rId5" Type="http://schemas.openxmlformats.org/officeDocument/2006/relationships/tags" Target="../tags/tag492.xml"/><Relationship Id="rId15" Type="http://schemas.openxmlformats.org/officeDocument/2006/relationships/hyperlink" Target="http://www.thoughtworks-studios.com/" TargetMode="External"/><Relationship Id="rId10" Type="http://schemas.openxmlformats.org/officeDocument/2006/relationships/tags" Target="../tags/tag497.xml"/><Relationship Id="rId4" Type="http://schemas.openxmlformats.org/officeDocument/2006/relationships/tags" Target="../tags/tag491.xml"/><Relationship Id="rId9" Type="http://schemas.openxmlformats.org/officeDocument/2006/relationships/tags" Target="../tags/tag496.xml"/><Relationship Id="rId14" Type="http://schemas.openxmlformats.org/officeDocument/2006/relationships/oleObject" Target="../embeddings/oleObject38.bin"/></Relationships>
</file>

<file path=ppt/slides/_rels/slide52.xml.rels><?xml version="1.0" encoding="UTF-8" standalone="yes"?>
<Relationships xmlns="http://schemas.openxmlformats.org/package/2006/relationships"><Relationship Id="rId8" Type="http://schemas.openxmlformats.org/officeDocument/2006/relationships/tags" Target="../tags/tag505.xml"/><Relationship Id="rId13" Type="http://schemas.openxmlformats.org/officeDocument/2006/relationships/notesSlide" Target="../notesSlides/notesSlide47.xml"/><Relationship Id="rId18" Type="http://schemas.openxmlformats.org/officeDocument/2006/relationships/image" Target="../media/image20.png"/><Relationship Id="rId3" Type="http://schemas.openxmlformats.org/officeDocument/2006/relationships/tags" Target="../tags/tag500.xml"/><Relationship Id="rId21" Type="http://schemas.openxmlformats.org/officeDocument/2006/relationships/chart" Target="../charts/chart19.xml"/><Relationship Id="rId7" Type="http://schemas.openxmlformats.org/officeDocument/2006/relationships/tags" Target="../tags/tag504.xml"/><Relationship Id="rId12" Type="http://schemas.openxmlformats.org/officeDocument/2006/relationships/slideLayout" Target="../slideLayouts/slideLayout8.xml"/><Relationship Id="rId17" Type="http://schemas.openxmlformats.org/officeDocument/2006/relationships/image" Target="../media/image16.png"/><Relationship Id="rId2" Type="http://schemas.openxmlformats.org/officeDocument/2006/relationships/tags" Target="../tags/tag499.xml"/><Relationship Id="rId16" Type="http://schemas.openxmlformats.org/officeDocument/2006/relationships/image" Target="../media/image15.png"/><Relationship Id="rId20" Type="http://schemas.openxmlformats.org/officeDocument/2006/relationships/image" Target="../media/image34.jpeg"/><Relationship Id="rId1" Type="http://schemas.openxmlformats.org/officeDocument/2006/relationships/vmlDrawing" Target="../drawings/vmlDrawing39.vml"/><Relationship Id="rId6" Type="http://schemas.openxmlformats.org/officeDocument/2006/relationships/tags" Target="../tags/tag503.xml"/><Relationship Id="rId11" Type="http://schemas.openxmlformats.org/officeDocument/2006/relationships/tags" Target="../tags/tag508.xml"/><Relationship Id="rId5" Type="http://schemas.openxmlformats.org/officeDocument/2006/relationships/tags" Target="../tags/tag502.xml"/><Relationship Id="rId15" Type="http://schemas.openxmlformats.org/officeDocument/2006/relationships/image" Target="../media/image14.png"/><Relationship Id="rId10" Type="http://schemas.openxmlformats.org/officeDocument/2006/relationships/tags" Target="../tags/tag507.xml"/><Relationship Id="rId19" Type="http://schemas.openxmlformats.org/officeDocument/2006/relationships/image" Target="../media/image21.png"/><Relationship Id="rId4" Type="http://schemas.openxmlformats.org/officeDocument/2006/relationships/tags" Target="../tags/tag501.xml"/><Relationship Id="rId9" Type="http://schemas.openxmlformats.org/officeDocument/2006/relationships/tags" Target="../tags/tag506.xml"/><Relationship Id="rId14" Type="http://schemas.openxmlformats.org/officeDocument/2006/relationships/oleObject" Target="../embeddings/oleObject39.bin"/></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GuidedImplementations@InfoTech.com?subject=Vendor%20Landscape:%20Application%20Lifecycle%20Management%20-%20GI%20-%203" TargetMode="Externa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openxmlformats.org/officeDocument/2006/relationships/image" Target="../media/image43.jpeg"/><Relationship Id="rId3" Type="http://schemas.openxmlformats.org/officeDocument/2006/relationships/tags" Target="../tags/tag510.xml"/><Relationship Id="rId7" Type="http://schemas.openxmlformats.org/officeDocument/2006/relationships/tags" Target="../tags/tag514.xml"/><Relationship Id="rId12" Type="http://schemas.openxmlformats.org/officeDocument/2006/relationships/image" Target="../media/image42.wmf"/><Relationship Id="rId2" Type="http://schemas.openxmlformats.org/officeDocument/2006/relationships/tags" Target="../tags/tag509.xml"/><Relationship Id="rId1" Type="http://schemas.openxmlformats.org/officeDocument/2006/relationships/vmlDrawing" Target="../drawings/vmlDrawing40.vml"/><Relationship Id="rId6" Type="http://schemas.openxmlformats.org/officeDocument/2006/relationships/tags" Target="../tags/tag513.xml"/><Relationship Id="rId11" Type="http://schemas.openxmlformats.org/officeDocument/2006/relationships/hyperlink" Target="http://www.infotech.com/research/ss/it-vendor-landscape-application-lifecycle-management/alm-vendor-shortlist-detailed-feature-analysis-tool" TargetMode="External"/><Relationship Id="rId5" Type="http://schemas.openxmlformats.org/officeDocument/2006/relationships/tags" Target="../tags/tag512.xml"/><Relationship Id="rId10" Type="http://schemas.openxmlformats.org/officeDocument/2006/relationships/oleObject" Target="../embeddings/oleObject40.bin"/><Relationship Id="rId4" Type="http://schemas.openxmlformats.org/officeDocument/2006/relationships/tags" Target="../tags/tag511.xml"/><Relationship Id="rId9"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tags" Target="../tags/tag516.xml"/><Relationship Id="rId7" Type="http://schemas.openxmlformats.org/officeDocument/2006/relationships/notesSlide" Target="../notesSlides/notesSlide49.xml"/><Relationship Id="rId2" Type="http://schemas.openxmlformats.org/officeDocument/2006/relationships/tags" Target="../tags/tag515.xml"/><Relationship Id="rId1" Type="http://schemas.openxmlformats.org/officeDocument/2006/relationships/vmlDrawing" Target="../drawings/vmlDrawing41.vml"/><Relationship Id="rId6" Type="http://schemas.openxmlformats.org/officeDocument/2006/relationships/slideLayout" Target="../slideLayouts/slideLayout13.xml"/><Relationship Id="rId11" Type="http://schemas.openxmlformats.org/officeDocument/2006/relationships/image" Target="../media/image44.jpeg"/><Relationship Id="rId5" Type="http://schemas.openxmlformats.org/officeDocument/2006/relationships/tags" Target="../tags/tag518.xml"/><Relationship Id="rId10" Type="http://schemas.openxmlformats.org/officeDocument/2006/relationships/image" Target="../media/image42.wmf"/><Relationship Id="rId4" Type="http://schemas.openxmlformats.org/officeDocument/2006/relationships/tags" Target="../tags/tag517.xml"/><Relationship Id="rId9" Type="http://schemas.openxmlformats.org/officeDocument/2006/relationships/hyperlink" Target="http://www.infotech.com/research/application-lifecycle-management-request-for-proposal-template" TargetMode="External"/></Relationships>
</file>

<file path=ppt/slides/_rels/slide56.xml.rels><?xml version="1.0" encoding="UTF-8" standalone="yes"?>
<Relationships xmlns="http://schemas.openxmlformats.org/package/2006/relationships"><Relationship Id="rId8" Type="http://schemas.openxmlformats.org/officeDocument/2006/relationships/notesSlide" Target="../notesSlides/notesSlide50.xml"/><Relationship Id="rId3" Type="http://schemas.openxmlformats.org/officeDocument/2006/relationships/tags" Target="../tags/tag520.xml"/><Relationship Id="rId7" Type="http://schemas.openxmlformats.org/officeDocument/2006/relationships/slideLayout" Target="../slideLayouts/slideLayout7.xml"/><Relationship Id="rId12" Type="http://schemas.openxmlformats.org/officeDocument/2006/relationships/image" Target="../media/image45.jpeg"/><Relationship Id="rId2" Type="http://schemas.openxmlformats.org/officeDocument/2006/relationships/tags" Target="../tags/tag519.xml"/><Relationship Id="rId1" Type="http://schemas.openxmlformats.org/officeDocument/2006/relationships/vmlDrawing" Target="../drawings/vmlDrawing42.vml"/><Relationship Id="rId6" Type="http://schemas.openxmlformats.org/officeDocument/2006/relationships/tags" Target="../tags/tag523.xml"/><Relationship Id="rId11" Type="http://schemas.openxmlformats.org/officeDocument/2006/relationships/hyperlink" Target="http://www.infotech.com/research/application-lifecycle-management-vendor-demo-script" TargetMode="External"/><Relationship Id="rId5" Type="http://schemas.openxmlformats.org/officeDocument/2006/relationships/tags" Target="../tags/tag522.xml"/><Relationship Id="rId10" Type="http://schemas.openxmlformats.org/officeDocument/2006/relationships/image" Target="../media/image42.wmf"/><Relationship Id="rId4" Type="http://schemas.openxmlformats.org/officeDocument/2006/relationships/tags" Target="../tags/tag521.xml"/><Relationship Id="rId9" Type="http://schemas.openxmlformats.org/officeDocument/2006/relationships/oleObject" Target="../embeddings/oleObject42.bin"/></Relationships>
</file>

<file path=ppt/slides/_rels/slide57.xml.rels><?xml version="1.0" encoding="UTF-8" standalone="yes"?>
<Relationships xmlns="http://schemas.openxmlformats.org/package/2006/relationships"><Relationship Id="rId3" Type="http://schemas.openxmlformats.org/officeDocument/2006/relationships/tags" Target="../tags/tag525.xml"/><Relationship Id="rId2" Type="http://schemas.openxmlformats.org/officeDocument/2006/relationships/tags" Target="../tags/tag524.xml"/><Relationship Id="rId1" Type="http://schemas.openxmlformats.org/officeDocument/2006/relationships/vmlDrawing" Target="../drawings/vmlDrawing43.vml"/><Relationship Id="rId6" Type="http://schemas.openxmlformats.org/officeDocument/2006/relationships/oleObject" Target="../embeddings/oleObject43.bin"/><Relationship Id="rId5" Type="http://schemas.openxmlformats.org/officeDocument/2006/relationships/notesSlide" Target="../notesSlides/notesSlide51.xml"/><Relationship Id="rId4"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GuidedImplementations@InfoTech.com" TargetMode="Externa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27.xml"/><Relationship Id="rId1" Type="http://schemas.openxmlformats.org/officeDocument/2006/relationships/tags" Target="../tags/tag526.xml"/><Relationship Id="rId5" Type="http://schemas.openxmlformats.org/officeDocument/2006/relationships/chart" Target="../charts/chart20.xml"/><Relationship Id="rId4" Type="http://schemas.openxmlformats.org/officeDocument/2006/relationships/notesSlide" Target="../notesSlides/notesSlide55.xml"/></Relationships>
</file>

<file path=ppt/slides/_rels/slide62.xml.rels><?xml version="1.0" encoding="UTF-8" standalone="yes"?>
<Relationships xmlns="http://schemas.openxmlformats.org/package/2006/relationships"><Relationship Id="rId8" Type="http://schemas.openxmlformats.org/officeDocument/2006/relationships/tags" Target="../tags/tag534.xml"/><Relationship Id="rId13" Type="http://schemas.openxmlformats.org/officeDocument/2006/relationships/image" Target="../media/image15.png"/><Relationship Id="rId3" Type="http://schemas.openxmlformats.org/officeDocument/2006/relationships/tags" Target="../tags/tag529.xml"/><Relationship Id="rId7" Type="http://schemas.openxmlformats.org/officeDocument/2006/relationships/tags" Target="../tags/tag533.xml"/><Relationship Id="rId12" Type="http://schemas.openxmlformats.org/officeDocument/2006/relationships/image" Target="../media/image14.png"/><Relationship Id="rId2" Type="http://schemas.openxmlformats.org/officeDocument/2006/relationships/tags" Target="../tags/tag528.xml"/><Relationship Id="rId1" Type="http://schemas.openxmlformats.org/officeDocument/2006/relationships/vmlDrawing" Target="../drawings/vmlDrawing44.vml"/><Relationship Id="rId6" Type="http://schemas.openxmlformats.org/officeDocument/2006/relationships/tags" Target="../tags/tag532.xml"/><Relationship Id="rId11" Type="http://schemas.openxmlformats.org/officeDocument/2006/relationships/oleObject" Target="../embeddings/oleObject44.bin"/><Relationship Id="rId5" Type="http://schemas.openxmlformats.org/officeDocument/2006/relationships/tags" Target="../tags/tag531.xml"/><Relationship Id="rId10" Type="http://schemas.openxmlformats.org/officeDocument/2006/relationships/notesSlide" Target="../notesSlides/notesSlide56.xml"/><Relationship Id="rId4" Type="http://schemas.openxmlformats.org/officeDocument/2006/relationships/tags" Target="../tags/tag530.xml"/><Relationship Id="rId9" Type="http://schemas.openxmlformats.org/officeDocument/2006/relationships/slideLayout" Target="../slideLayouts/slideLayout6.xml"/><Relationship Id="rId14" Type="http://schemas.openxmlformats.org/officeDocument/2006/relationships/image" Target="../media/image16.png"/></Relationships>
</file>

<file path=ppt/slides/_rels/slide63.xml.rels><?xml version="1.0" encoding="UTF-8" standalone="yes"?>
<Relationships xmlns="http://schemas.openxmlformats.org/package/2006/relationships"><Relationship Id="rId8" Type="http://schemas.openxmlformats.org/officeDocument/2006/relationships/tags" Target="../tags/tag541.xml"/><Relationship Id="rId13" Type="http://schemas.openxmlformats.org/officeDocument/2006/relationships/tags" Target="../tags/tag546.xml"/><Relationship Id="rId18" Type="http://schemas.openxmlformats.org/officeDocument/2006/relationships/tags" Target="../tags/tag551.xml"/><Relationship Id="rId26" Type="http://schemas.openxmlformats.org/officeDocument/2006/relationships/tags" Target="../tags/tag559.xml"/><Relationship Id="rId3" Type="http://schemas.openxmlformats.org/officeDocument/2006/relationships/tags" Target="../tags/tag536.xml"/><Relationship Id="rId21" Type="http://schemas.openxmlformats.org/officeDocument/2006/relationships/tags" Target="../tags/tag554.xml"/><Relationship Id="rId7" Type="http://schemas.openxmlformats.org/officeDocument/2006/relationships/tags" Target="../tags/tag540.xml"/><Relationship Id="rId12" Type="http://schemas.openxmlformats.org/officeDocument/2006/relationships/tags" Target="../tags/tag545.xml"/><Relationship Id="rId17" Type="http://schemas.openxmlformats.org/officeDocument/2006/relationships/tags" Target="../tags/tag550.xml"/><Relationship Id="rId25" Type="http://schemas.openxmlformats.org/officeDocument/2006/relationships/tags" Target="../tags/tag558.xml"/><Relationship Id="rId2" Type="http://schemas.openxmlformats.org/officeDocument/2006/relationships/tags" Target="../tags/tag535.xml"/><Relationship Id="rId16" Type="http://schemas.openxmlformats.org/officeDocument/2006/relationships/tags" Target="../tags/tag549.xml"/><Relationship Id="rId20" Type="http://schemas.openxmlformats.org/officeDocument/2006/relationships/tags" Target="../tags/tag553.xml"/><Relationship Id="rId29" Type="http://schemas.openxmlformats.org/officeDocument/2006/relationships/tags" Target="../tags/tag562.xml"/><Relationship Id="rId1" Type="http://schemas.openxmlformats.org/officeDocument/2006/relationships/vmlDrawing" Target="../drawings/vmlDrawing45.vml"/><Relationship Id="rId6" Type="http://schemas.openxmlformats.org/officeDocument/2006/relationships/tags" Target="../tags/tag539.xml"/><Relationship Id="rId11" Type="http://schemas.openxmlformats.org/officeDocument/2006/relationships/tags" Target="../tags/tag544.xml"/><Relationship Id="rId24" Type="http://schemas.openxmlformats.org/officeDocument/2006/relationships/tags" Target="../tags/tag557.xml"/><Relationship Id="rId32" Type="http://schemas.openxmlformats.org/officeDocument/2006/relationships/oleObject" Target="../embeddings/oleObject45.bin"/><Relationship Id="rId5" Type="http://schemas.openxmlformats.org/officeDocument/2006/relationships/tags" Target="../tags/tag538.xml"/><Relationship Id="rId15" Type="http://schemas.openxmlformats.org/officeDocument/2006/relationships/tags" Target="../tags/tag548.xml"/><Relationship Id="rId23" Type="http://schemas.openxmlformats.org/officeDocument/2006/relationships/tags" Target="../tags/tag556.xml"/><Relationship Id="rId28" Type="http://schemas.openxmlformats.org/officeDocument/2006/relationships/tags" Target="../tags/tag561.xml"/><Relationship Id="rId10" Type="http://schemas.openxmlformats.org/officeDocument/2006/relationships/tags" Target="../tags/tag543.xml"/><Relationship Id="rId19" Type="http://schemas.openxmlformats.org/officeDocument/2006/relationships/tags" Target="../tags/tag552.xml"/><Relationship Id="rId31" Type="http://schemas.openxmlformats.org/officeDocument/2006/relationships/notesSlide" Target="../notesSlides/notesSlide57.xml"/><Relationship Id="rId4" Type="http://schemas.openxmlformats.org/officeDocument/2006/relationships/tags" Target="../tags/tag537.xml"/><Relationship Id="rId9" Type="http://schemas.openxmlformats.org/officeDocument/2006/relationships/tags" Target="../tags/tag542.xml"/><Relationship Id="rId14" Type="http://schemas.openxmlformats.org/officeDocument/2006/relationships/tags" Target="../tags/tag547.xml"/><Relationship Id="rId22" Type="http://schemas.openxmlformats.org/officeDocument/2006/relationships/tags" Target="../tags/tag555.xml"/><Relationship Id="rId27" Type="http://schemas.openxmlformats.org/officeDocument/2006/relationships/tags" Target="../tags/tag560.xml"/><Relationship Id="rId30"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8" Type="http://schemas.openxmlformats.org/officeDocument/2006/relationships/tags" Target="../tags/tag569.xml"/><Relationship Id="rId13" Type="http://schemas.openxmlformats.org/officeDocument/2006/relationships/tags" Target="../tags/tag574.xml"/><Relationship Id="rId18" Type="http://schemas.openxmlformats.org/officeDocument/2006/relationships/tags" Target="../tags/tag579.xml"/><Relationship Id="rId3" Type="http://schemas.openxmlformats.org/officeDocument/2006/relationships/tags" Target="../tags/tag564.xml"/><Relationship Id="rId21" Type="http://schemas.openxmlformats.org/officeDocument/2006/relationships/tags" Target="../tags/tag582.xml"/><Relationship Id="rId7" Type="http://schemas.openxmlformats.org/officeDocument/2006/relationships/tags" Target="../tags/tag568.xml"/><Relationship Id="rId12" Type="http://schemas.openxmlformats.org/officeDocument/2006/relationships/tags" Target="../tags/tag573.xml"/><Relationship Id="rId17" Type="http://schemas.openxmlformats.org/officeDocument/2006/relationships/tags" Target="../tags/tag578.xml"/><Relationship Id="rId25" Type="http://schemas.openxmlformats.org/officeDocument/2006/relationships/oleObject" Target="../embeddings/oleObject47.bin"/><Relationship Id="rId2" Type="http://schemas.openxmlformats.org/officeDocument/2006/relationships/tags" Target="../tags/tag563.xml"/><Relationship Id="rId16" Type="http://schemas.openxmlformats.org/officeDocument/2006/relationships/tags" Target="../tags/tag577.xml"/><Relationship Id="rId20" Type="http://schemas.openxmlformats.org/officeDocument/2006/relationships/tags" Target="../tags/tag581.xml"/><Relationship Id="rId1" Type="http://schemas.openxmlformats.org/officeDocument/2006/relationships/vmlDrawing" Target="../drawings/vmlDrawing46.vml"/><Relationship Id="rId6" Type="http://schemas.openxmlformats.org/officeDocument/2006/relationships/tags" Target="../tags/tag567.xml"/><Relationship Id="rId11" Type="http://schemas.openxmlformats.org/officeDocument/2006/relationships/tags" Target="../tags/tag572.xml"/><Relationship Id="rId24" Type="http://schemas.openxmlformats.org/officeDocument/2006/relationships/oleObject" Target="../embeddings/oleObject46.bin"/><Relationship Id="rId5" Type="http://schemas.openxmlformats.org/officeDocument/2006/relationships/tags" Target="../tags/tag566.xml"/><Relationship Id="rId15" Type="http://schemas.openxmlformats.org/officeDocument/2006/relationships/tags" Target="../tags/tag576.xml"/><Relationship Id="rId23" Type="http://schemas.openxmlformats.org/officeDocument/2006/relationships/notesSlide" Target="../notesSlides/notesSlide58.xml"/><Relationship Id="rId10" Type="http://schemas.openxmlformats.org/officeDocument/2006/relationships/tags" Target="../tags/tag571.xml"/><Relationship Id="rId19" Type="http://schemas.openxmlformats.org/officeDocument/2006/relationships/tags" Target="../tags/tag580.xml"/><Relationship Id="rId4" Type="http://schemas.openxmlformats.org/officeDocument/2006/relationships/tags" Target="../tags/tag565.xml"/><Relationship Id="rId9" Type="http://schemas.openxmlformats.org/officeDocument/2006/relationships/tags" Target="../tags/tag570.xml"/><Relationship Id="rId14" Type="http://schemas.openxmlformats.org/officeDocument/2006/relationships/tags" Target="../tags/tag575.xml"/><Relationship Id="rId22"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tags" Target="../tags/tag585.xml"/><Relationship Id="rId2" Type="http://schemas.openxmlformats.org/officeDocument/2006/relationships/tags" Target="../tags/tag584.xml"/><Relationship Id="rId1" Type="http://schemas.openxmlformats.org/officeDocument/2006/relationships/tags" Target="../tags/tag583.xml"/><Relationship Id="rId6" Type="http://schemas.openxmlformats.org/officeDocument/2006/relationships/notesSlide" Target="../notesSlides/notesSlide59.xml"/><Relationship Id="rId5" Type="http://schemas.openxmlformats.org/officeDocument/2006/relationships/slideLayout" Target="../slideLayouts/slideLayout6.xml"/><Relationship Id="rId4" Type="http://schemas.openxmlformats.org/officeDocument/2006/relationships/tags" Target="../tags/tag58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6.xml"/><Relationship Id="rId1" Type="http://schemas.openxmlformats.org/officeDocument/2006/relationships/tags" Target="../tags/tag58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8.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notesSlide" Target="../notesSlides/notesSlide4.xml"/><Relationship Id="rId5" Type="http://schemas.openxmlformats.org/officeDocument/2006/relationships/tags" Target="../tags/tag5.xml"/><Relationship Id="rId10" Type="http://schemas.openxmlformats.org/officeDocument/2006/relationships/slideLayout" Target="../slideLayouts/slideLayout3.xml"/><Relationship Id="rId4" Type="http://schemas.openxmlformats.org/officeDocument/2006/relationships/tags" Target="../tags/tag4.xml"/><Relationship Id="rId9" Type="http://schemas.openxmlformats.org/officeDocument/2006/relationships/tags" Target="../tags/tag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tags" Target="../tags/tag589.xml"/><Relationship Id="rId7" Type="http://schemas.openxmlformats.org/officeDocument/2006/relationships/notesSlide" Target="../notesSlides/notesSlide65.xml"/><Relationship Id="rId2" Type="http://schemas.openxmlformats.org/officeDocument/2006/relationships/tags" Target="../tags/tag588.xml"/><Relationship Id="rId1" Type="http://schemas.openxmlformats.org/officeDocument/2006/relationships/vmlDrawing" Target="../drawings/vmlDrawing47.vml"/><Relationship Id="rId6" Type="http://schemas.openxmlformats.org/officeDocument/2006/relationships/slideLayout" Target="../slideLayouts/slideLayout8.xml"/><Relationship Id="rId5" Type="http://schemas.openxmlformats.org/officeDocument/2006/relationships/tags" Target="../tags/tag591.xml"/><Relationship Id="rId4" Type="http://schemas.openxmlformats.org/officeDocument/2006/relationships/tags" Target="../tags/tag590.xml"/><Relationship Id="rId9" Type="http://schemas.openxmlformats.org/officeDocument/2006/relationships/image" Target="../media/image3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tags" Target="../tags/tag26.xml"/><Relationship Id="rId26" Type="http://schemas.openxmlformats.org/officeDocument/2006/relationships/chart" Target="../charts/chart2.xml"/><Relationship Id="rId3" Type="http://schemas.openxmlformats.org/officeDocument/2006/relationships/tags" Target="../tags/tag11.xml"/><Relationship Id="rId21" Type="http://schemas.openxmlformats.org/officeDocument/2006/relationships/tags" Target="../tags/tag29.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tags" Target="../tags/tag25.xml"/><Relationship Id="rId25" Type="http://schemas.openxmlformats.org/officeDocument/2006/relationships/chart" Target="../charts/chart1.xml"/><Relationship Id="rId2" Type="http://schemas.openxmlformats.org/officeDocument/2006/relationships/tags" Target="../tags/tag10.xml"/><Relationship Id="rId16" Type="http://schemas.openxmlformats.org/officeDocument/2006/relationships/tags" Target="../tags/tag24.xml"/><Relationship Id="rId20"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oleObject" Target="../embeddings/oleObject3.bin"/><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notesSlide" Target="../notesSlides/notesSlide6.xml"/><Relationship Id="rId10" Type="http://schemas.openxmlformats.org/officeDocument/2006/relationships/tags" Target="../tags/tag18.xml"/><Relationship Id="rId19" Type="http://schemas.openxmlformats.org/officeDocument/2006/relationships/tags" Target="../tags/tag27.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slideLayout" Target="../slideLayouts/slideLayout10.xml"/><Relationship Id="rId27"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pPr lvl="0" algn="ctr"/>
            <a:r>
              <a:rPr lang="en-CA" dirty="0" smtClean="0"/>
              <a:t>Vendor Landscape: </a:t>
            </a:r>
            <a:endParaRPr lang="en-CA" dirty="0" smtClean="0"/>
          </a:p>
          <a:p>
            <a:pPr lvl="0" algn="ctr"/>
            <a:r>
              <a:rPr lang="en-CA" dirty="0" smtClean="0"/>
              <a:t>Application </a:t>
            </a:r>
            <a:r>
              <a:rPr lang="en-CA" dirty="0" smtClean="0"/>
              <a:t>Lifecycle Management</a:t>
            </a:r>
            <a:endParaRPr lang="en-US" dirty="0" smtClean="0">
              <a:solidFill>
                <a:srgbClr val="FF0000"/>
              </a:solidFill>
            </a:endParaRPr>
          </a:p>
        </p:txBody>
      </p:sp>
      <p:sp>
        <p:nvSpPr>
          <p:cNvPr id="8" name="Text Placeholder 7"/>
          <p:cNvSpPr>
            <a:spLocks noGrp="1"/>
          </p:cNvSpPr>
          <p:nvPr>
            <p:ph type="body" sz="quarter" idx="16"/>
          </p:nvPr>
        </p:nvSpPr>
        <p:spPr>
          <a:xfrm>
            <a:off x="774700" y="4064000"/>
            <a:ext cx="7467600" cy="508000"/>
          </a:xfrm>
        </p:spPr>
        <p:txBody>
          <a:bodyPr/>
          <a:lstStyle/>
          <a:p>
            <a:r>
              <a:rPr lang="en-CA" dirty="0" smtClean="0"/>
              <a:t>Manage the complexity of today’s highly distributed apps and frequent deployment cycles.</a:t>
            </a:r>
            <a:endParaRPr lang="en-CA" dirty="0"/>
          </a:p>
        </p:txBody>
      </p:sp>
    </p:spTree>
    <p:extLst>
      <p:ext uri="{BB962C8B-B14F-4D97-AF65-F5344CB8AC3E}">
        <p14:creationId xmlns:p14="http://schemas.microsoft.com/office/powerpoint/2010/main" xmlns="" val="1005468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p:cNvGraphicFramePr>
            <a:graphicFrameLocks/>
          </p:cNvGraphicFramePr>
          <p:nvPr/>
        </p:nvGraphicFramePr>
        <p:xfrm>
          <a:off x="0" y="0"/>
          <a:ext cx="158750" cy="158750"/>
        </p:xfrm>
        <a:graphic>
          <a:graphicData uri="http://schemas.openxmlformats.org/presentationml/2006/ole">
            <p:oleObj spid="_x0000_s996844" name="think-cell Slide" r:id="rId10" imgW="360" imgH="360" progId="">
              <p:embed/>
            </p:oleObj>
          </a:graphicData>
        </a:graphic>
      </p:graphicFrame>
      <p:grpSp>
        <p:nvGrpSpPr>
          <p:cNvPr id="7" name="Group 33"/>
          <p:cNvGrpSpPr/>
          <p:nvPr>
            <p:custDataLst>
              <p:tags r:id="rId2"/>
            </p:custDataLst>
          </p:nvPr>
        </p:nvGrpSpPr>
        <p:grpSpPr>
          <a:xfrm>
            <a:off x="4251323" y="1189038"/>
            <a:ext cx="4572001" cy="5074602"/>
            <a:chOff x="5543549" y="1518107"/>
            <a:chExt cx="3295651" cy="4775143"/>
          </a:xfrm>
        </p:grpSpPr>
        <p:sp>
          <p:nvSpPr>
            <p:cNvPr id="9" name="Rectangle 8"/>
            <p:cNvSpPr/>
            <p:nvPr/>
          </p:nvSpPr>
          <p:spPr>
            <a:xfrm>
              <a:off x="5543549" y="1775940"/>
              <a:ext cx="3295651" cy="4517310"/>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33363" indent="-233363" algn="l">
                <a:lnSpc>
                  <a:spcPct val="150000"/>
                </a:lnSpc>
                <a:spcBef>
                  <a:spcPts val="300"/>
                </a:spcBef>
                <a:spcAft>
                  <a:spcPts val="300"/>
                </a:spcAft>
              </a:pPr>
              <a:endParaRPr lang="en-US" dirty="0"/>
            </a:p>
          </p:txBody>
        </p:sp>
        <p:sp>
          <p:nvSpPr>
            <p:cNvPr id="10" name="Round Same Side Corner Rectangle 9"/>
            <p:cNvSpPr/>
            <p:nvPr/>
          </p:nvSpPr>
          <p:spPr>
            <a:xfrm>
              <a:off x="5543549" y="1518107"/>
              <a:ext cx="3295650" cy="472943"/>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t>The Info-Tech ALM Vendor Landscape</a:t>
              </a:r>
            </a:p>
          </p:txBody>
        </p:sp>
      </p:grpSp>
      <p:sp>
        <p:nvSpPr>
          <p:cNvPr id="2" name="Title 1"/>
          <p:cNvSpPr>
            <a:spLocks noGrp="1"/>
          </p:cNvSpPr>
          <p:nvPr>
            <p:ph type="title"/>
            <p:custDataLst>
              <p:tags r:id="rId3"/>
            </p:custDataLst>
          </p:nvPr>
        </p:nvSpPr>
        <p:spPr/>
        <p:txBody>
          <a:bodyPr/>
          <a:lstStyle/>
          <a:p>
            <a:r>
              <a:rPr lang="en-US" dirty="0" smtClean="0"/>
              <a:t>The Info-Tech ALM Vendor Landscape</a:t>
            </a:r>
            <a:endParaRPr lang="en-US" dirty="0"/>
          </a:p>
        </p:txBody>
      </p:sp>
      <p:sp>
        <p:nvSpPr>
          <p:cNvPr id="5" name="Rectangle 4"/>
          <p:cNvSpPr/>
          <p:nvPr>
            <p:custDataLst>
              <p:tags r:id="rId4"/>
            </p:custDataLst>
          </p:nvPr>
        </p:nvSpPr>
        <p:spPr>
          <a:xfrm>
            <a:off x="320675" y="1522333"/>
            <a:ext cx="3748088" cy="3323987"/>
          </a:xfrm>
          <a:prstGeom prst="rect">
            <a:avLst/>
          </a:prstGeom>
        </p:spPr>
        <p:txBody>
          <a:bodyPr wrap="square">
            <a:spAutoFit/>
          </a:bodyPr>
          <a:lstStyle/>
          <a:p>
            <a:pPr algn="l">
              <a:spcBef>
                <a:spcPts val="600"/>
              </a:spcBef>
              <a:spcAft>
                <a:spcPts val="600"/>
              </a:spcAft>
              <a:defRPr/>
            </a:pPr>
            <a:r>
              <a:rPr lang="en-US" sz="1200" b="1" dirty="0">
                <a:solidFill>
                  <a:srgbClr val="FFFFFF">
                    <a:lumMod val="10000"/>
                  </a:srgbClr>
                </a:solidFill>
                <a:latin typeface="Arial" pitchFamily="34" charset="0"/>
                <a:ea typeface="Calibri"/>
                <a:cs typeface="Arial" pitchFamily="34" charset="0"/>
              </a:rPr>
              <a:t>Champions</a:t>
            </a:r>
            <a:r>
              <a:rPr lang="en-US" sz="1200" dirty="0">
                <a:solidFill>
                  <a:srgbClr val="FFFFFF">
                    <a:lumMod val="10000"/>
                  </a:srgbClr>
                </a:solidFill>
                <a:latin typeface="Arial" pitchFamily="34" charset="0"/>
                <a:ea typeface="Calibri"/>
                <a:cs typeface="Arial" pitchFamily="34" charset="0"/>
              </a:rPr>
              <a:t> receive high scores for most evaluation criteria and offer excellent value. They have a strong market presence and are usually the trend setters for the industry. </a:t>
            </a:r>
          </a:p>
          <a:p>
            <a:pPr algn="l">
              <a:spcBef>
                <a:spcPts val="600"/>
              </a:spcBef>
              <a:spcAft>
                <a:spcPts val="600"/>
              </a:spcAft>
              <a:defRPr/>
            </a:pPr>
            <a:r>
              <a:rPr lang="en-US" sz="1200" b="1" dirty="0" smtClean="0">
                <a:solidFill>
                  <a:srgbClr val="FFFFFF">
                    <a:lumMod val="10000"/>
                  </a:srgbClr>
                </a:solidFill>
                <a:latin typeface="Arial" pitchFamily="34" charset="0"/>
                <a:ea typeface="Calibri"/>
                <a:cs typeface="Arial" pitchFamily="34" charset="0"/>
              </a:rPr>
              <a:t>Market Pillars </a:t>
            </a:r>
            <a:r>
              <a:rPr lang="en-US" sz="1200" dirty="0" smtClean="0">
                <a:solidFill>
                  <a:srgbClr val="FFFFFF">
                    <a:lumMod val="10000"/>
                  </a:srgbClr>
                </a:solidFill>
                <a:latin typeface="Arial" pitchFamily="34" charset="0"/>
                <a:ea typeface="Calibri"/>
                <a:cs typeface="Arial" pitchFamily="34" charset="0"/>
              </a:rPr>
              <a:t>are established players with very strong vendor credentials, but with more average product scores.</a:t>
            </a:r>
          </a:p>
          <a:p>
            <a:pPr algn="l">
              <a:spcBef>
                <a:spcPts val="600"/>
              </a:spcBef>
              <a:spcAft>
                <a:spcPts val="600"/>
              </a:spcAft>
              <a:defRPr/>
            </a:pPr>
            <a:r>
              <a:rPr lang="en-US" sz="1200" b="1" dirty="0" smtClean="0">
                <a:solidFill>
                  <a:srgbClr val="FFFFFF">
                    <a:lumMod val="10000"/>
                  </a:srgbClr>
                </a:solidFill>
                <a:latin typeface="Arial" pitchFamily="34" charset="0"/>
                <a:ea typeface="Calibri"/>
                <a:cs typeface="Arial" pitchFamily="34" charset="0"/>
              </a:rPr>
              <a:t>Innovators</a:t>
            </a:r>
            <a:r>
              <a:rPr lang="en-US" sz="1200" dirty="0" smtClean="0">
                <a:solidFill>
                  <a:srgbClr val="FFFFFF">
                    <a:lumMod val="10000"/>
                  </a:srgbClr>
                </a:solidFill>
                <a:latin typeface="Arial" pitchFamily="34" charset="0"/>
                <a:ea typeface="Calibri"/>
                <a:cs typeface="Arial" pitchFamily="34" charset="0"/>
              </a:rPr>
              <a:t> have demonstrated innovative product strengths that act as their competitive advantage in appealing to niche segments of the market. </a:t>
            </a:r>
          </a:p>
          <a:p>
            <a:pPr algn="l">
              <a:spcBef>
                <a:spcPts val="600"/>
              </a:spcBef>
              <a:spcAft>
                <a:spcPts val="600"/>
              </a:spcAft>
              <a:defRPr/>
            </a:pPr>
            <a:r>
              <a:rPr lang="en-US" sz="1200" b="1" dirty="0" smtClean="0">
                <a:solidFill>
                  <a:srgbClr val="FFFFFF">
                    <a:lumMod val="10000"/>
                  </a:srgbClr>
                </a:solidFill>
                <a:latin typeface="Arial" pitchFamily="34" charset="0"/>
                <a:ea typeface="Calibri"/>
                <a:cs typeface="Arial" pitchFamily="34" charset="0"/>
              </a:rPr>
              <a:t>Emerging Players </a:t>
            </a:r>
            <a:r>
              <a:rPr lang="en-US" sz="1200" dirty="0" smtClean="0">
                <a:solidFill>
                  <a:srgbClr val="FFFFFF">
                    <a:lumMod val="10000"/>
                  </a:srgbClr>
                </a:solidFill>
                <a:latin typeface="Arial" pitchFamily="34" charset="0"/>
                <a:ea typeface="Calibri"/>
                <a:cs typeface="Arial" pitchFamily="34" charset="0"/>
              </a:rPr>
              <a:t>are comparatively </a:t>
            </a:r>
            <a:r>
              <a:rPr lang="en-US" sz="1200" dirty="0">
                <a:solidFill>
                  <a:srgbClr val="FFFFFF">
                    <a:lumMod val="10000"/>
                  </a:srgbClr>
                </a:solidFill>
                <a:latin typeface="Arial" pitchFamily="34" charset="0"/>
                <a:ea typeface="Calibri"/>
                <a:cs typeface="Arial" pitchFamily="34" charset="0"/>
              </a:rPr>
              <a:t>newer vendors who are starting to gain a foothold in the marketplace. They balance product and vendor attributes, though score lower relative to market Champions</a:t>
            </a:r>
            <a:r>
              <a:rPr lang="en-US" sz="1200" dirty="0" smtClean="0">
                <a:solidFill>
                  <a:srgbClr val="FFFFFF">
                    <a:lumMod val="10000"/>
                  </a:srgbClr>
                </a:solidFill>
                <a:latin typeface="Arial" pitchFamily="34" charset="0"/>
                <a:ea typeface="Calibri"/>
                <a:cs typeface="Arial" pitchFamily="34" charset="0"/>
              </a:rPr>
              <a:t>.</a:t>
            </a:r>
            <a:endParaRPr lang="en-US" sz="1200" b="1" dirty="0">
              <a:solidFill>
                <a:srgbClr val="FFFFFF">
                  <a:lumMod val="10000"/>
                </a:srgbClr>
              </a:solidFill>
              <a:latin typeface="Arial" pitchFamily="34" charset="0"/>
              <a:ea typeface="Calibri"/>
              <a:cs typeface="Arial" pitchFamily="34" charset="0"/>
            </a:endParaRPr>
          </a:p>
        </p:txBody>
      </p:sp>
      <p:sp>
        <p:nvSpPr>
          <p:cNvPr id="8" name="TextBox 7"/>
          <p:cNvSpPr txBox="1"/>
          <p:nvPr>
            <p:custDataLst>
              <p:tags r:id="rId5"/>
            </p:custDataLst>
          </p:nvPr>
        </p:nvSpPr>
        <p:spPr>
          <a:xfrm>
            <a:off x="1" y="6246654"/>
            <a:ext cx="9143999" cy="246221"/>
          </a:xfrm>
          <a:prstGeom prst="rect">
            <a:avLst/>
          </a:prstGeom>
          <a:noFill/>
        </p:spPr>
        <p:txBody>
          <a:bodyPr wrap="square" rtlCol="0">
            <a:spAutoFit/>
          </a:bodyPr>
          <a:lstStyle/>
          <a:p>
            <a:r>
              <a:rPr lang="en-US" sz="1000" dirty="0" smtClean="0">
                <a:solidFill>
                  <a:srgbClr val="333333"/>
                </a:solidFill>
                <a:latin typeface="Arial"/>
              </a:rPr>
              <a:t>For an explanation of how the Info-Tech Vendor Landscape is created, </a:t>
            </a:r>
            <a:r>
              <a:rPr lang="en-US" sz="1000" dirty="0" smtClean="0">
                <a:solidFill>
                  <a:srgbClr val="333333"/>
                </a:solidFill>
              </a:rPr>
              <a:t>see </a:t>
            </a:r>
            <a:r>
              <a:rPr lang="en-US" sz="1000" dirty="0" smtClean="0">
                <a:solidFill>
                  <a:srgbClr val="333333"/>
                </a:solidFill>
                <a:hlinkClick r:id="rId11" action="ppaction://hlinksldjump"/>
              </a:rPr>
              <a:t>Information Presentation – Vendor Landscape</a:t>
            </a:r>
            <a:r>
              <a:rPr lang="en-US" sz="1000" dirty="0" smtClean="0">
                <a:solidFill>
                  <a:srgbClr val="333333"/>
                </a:solidFill>
              </a:rPr>
              <a:t> in the Appendix</a:t>
            </a:r>
            <a:r>
              <a:rPr lang="en-US" sz="1000" dirty="0" smtClean="0">
                <a:solidFill>
                  <a:srgbClr val="333333"/>
                </a:solidFill>
                <a:latin typeface="Arial"/>
              </a:rPr>
              <a:t>.</a:t>
            </a:r>
          </a:p>
        </p:txBody>
      </p:sp>
      <p:sp>
        <p:nvSpPr>
          <p:cNvPr id="12" name="Rounded Rectangle 11"/>
          <p:cNvSpPr/>
          <p:nvPr>
            <p:custDataLst>
              <p:tags r:id="rId6"/>
            </p:custDataLst>
          </p:nvPr>
        </p:nvSpPr>
        <p:spPr>
          <a:xfrm>
            <a:off x="320675" y="1188720"/>
            <a:ext cx="3748088"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b="1" i="1" dirty="0" smtClean="0">
                <a:solidFill>
                  <a:srgbClr val="333333"/>
                </a:solidFill>
              </a:rPr>
              <a:t>The zones of the Landscape</a:t>
            </a:r>
            <a:endParaRPr lang="en-CA" b="1" i="1" dirty="0">
              <a:solidFill>
                <a:srgbClr val="333333"/>
              </a:solidFill>
            </a:endParaRPr>
          </a:p>
        </p:txBody>
      </p:sp>
      <p:sp>
        <p:nvSpPr>
          <p:cNvPr id="13" name="Rounded Rectangle 12"/>
          <p:cNvSpPr/>
          <p:nvPr>
            <p:custDataLst>
              <p:tags r:id="rId7"/>
            </p:custDataLst>
          </p:nvPr>
        </p:nvSpPr>
        <p:spPr>
          <a:xfrm rot="10800000">
            <a:off x="320040" y="5897879"/>
            <a:ext cx="3748723"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algn="l"/>
            <a:endParaRPr lang="en-CA" b="1" i="1" dirty="0">
              <a:solidFill>
                <a:srgbClr val="333333"/>
              </a:solidFill>
            </a:endParaRPr>
          </a:p>
        </p:txBody>
      </p:sp>
      <p:graphicFrame>
        <p:nvGraphicFramePr>
          <p:cNvPr id="14" name="Chart 13"/>
          <p:cNvGraphicFramePr>
            <a:graphicFrameLocks/>
          </p:cNvGraphicFramePr>
          <p:nvPr>
            <p:extLst>
              <p:ext uri="{D42A27DB-BD31-4B8C-83A1-F6EECF244321}">
                <p14:modId xmlns:p14="http://schemas.microsoft.com/office/powerpoint/2010/main" xmlns="" val="1555007378"/>
              </p:ext>
            </p:extLst>
          </p:nvPr>
        </p:nvGraphicFramePr>
        <p:xfrm>
          <a:off x="4251323" y="1689887"/>
          <a:ext cx="4572000" cy="4573753"/>
        </p:xfrm>
        <a:graphic>
          <a:graphicData uri="http://schemas.openxmlformats.org/drawingml/2006/chart">
            <c:chart xmlns:c="http://schemas.openxmlformats.org/drawingml/2006/chart" xmlns:r="http://schemas.openxmlformats.org/officeDocument/2006/relationships" r:id="rId12"/>
          </a:graphicData>
        </a:graphic>
      </p:graphicFrame>
      <p:pic>
        <p:nvPicPr>
          <p:cNvPr id="3" name="Picture 2"/>
          <p:cNvPicPr>
            <a:picLocks noChangeAspect="1"/>
          </p:cNvPicPr>
          <p:nvPr/>
        </p:nvPicPr>
        <p:blipFill>
          <a:blip r:embed="rId13" cstate="print"/>
          <a:stretch>
            <a:fillRect/>
          </a:stretch>
        </p:blipFill>
        <p:spPr>
          <a:xfrm>
            <a:off x="4547550" y="1950957"/>
            <a:ext cx="3979545" cy="3979545"/>
          </a:xfrm>
          <a:prstGeom prst="rect">
            <a:avLst/>
          </a:prstGeom>
        </p:spPr>
      </p:pic>
    </p:spTree>
    <p:extLst>
      <p:ext uri="{BB962C8B-B14F-4D97-AF65-F5344CB8AC3E}">
        <p14:creationId xmlns:p14="http://schemas.microsoft.com/office/powerpoint/2010/main" xmlns="" val="2750674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 name="Object 91" hidden="1"/>
          <p:cNvGraphicFramePr>
            <a:graphicFrameLocks noChangeAspect="1"/>
          </p:cNvGraphicFramePr>
          <p:nvPr/>
        </p:nvGraphicFramePr>
        <p:xfrm>
          <a:off x="0" y="0"/>
          <a:ext cx="158750" cy="158750"/>
        </p:xfrm>
        <a:graphic>
          <a:graphicData uri="http://schemas.openxmlformats.org/presentationml/2006/ole">
            <p:oleObj spid="_x0000_s1004011" name="think-cell Slide" r:id="rId22" imgW="360" imgH="360" progId="">
              <p:embed/>
            </p:oleObj>
          </a:graphicData>
        </a:graphic>
      </p:graphicFrame>
      <p:sp>
        <p:nvSpPr>
          <p:cNvPr id="91" name="Rectangle 90" hidden="1"/>
          <p:cNvSpPr/>
          <p:nvPr>
            <p:custDataLst>
              <p:tags r:id="rId2"/>
            </p:custDataLst>
          </p:nvPr>
        </p:nvSpPr>
        <p:spPr bwMode="auto">
          <a:xfrm>
            <a:off x="0" y="0"/>
            <a:ext cx="158750" cy="158750"/>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nchorCtr="0">
            <a:noAutofit/>
          </a:bodyPr>
          <a:lstStyle/>
          <a:p>
            <a:endParaRPr lang="en-CA" sz="1200" b="1" dirty="0">
              <a:solidFill>
                <a:srgbClr val="FFFFFF"/>
              </a:solidFill>
              <a:sym typeface="Arial"/>
            </a:endParaRPr>
          </a:p>
        </p:txBody>
      </p:sp>
      <p:pic>
        <p:nvPicPr>
          <p:cNvPr id="52270" name="Picture 46"/>
          <p:cNvPicPr>
            <a:picLocks noChangeAspect="1" noChangeArrowheads="1"/>
          </p:cNvPicPr>
          <p:nvPr>
            <p:custDataLst>
              <p:tags r:id="rId3"/>
            </p:custDataLst>
          </p:nvPr>
        </p:nvPicPr>
        <p:blipFill>
          <a:blip r:embed="rId23"/>
          <a:srcRect/>
          <a:stretch>
            <a:fillRect/>
          </a:stretch>
        </p:blipFill>
        <p:spPr bwMode="auto">
          <a:xfrm>
            <a:off x="0" y="0"/>
            <a:ext cx="152400" cy="152400"/>
          </a:xfrm>
          <a:prstGeom prst="rect">
            <a:avLst/>
          </a:prstGeom>
          <a:noFill/>
        </p:spPr>
      </p:pic>
      <p:sp>
        <p:nvSpPr>
          <p:cNvPr id="14" name="Rectangle 13" hidden="1"/>
          <p:cNvSpPr/>
          <p:nvPr>
            <p:custDataLst>
              <p:tags r:id="rId4"/>
            </p:custDataLst>
          </p:nvPr>
        </p:nvSpPr>
        <p:spPr bwMode="auto">
          <a:xfrm>
            <a:off x="0" y="0"/>
            <a:ext cx="158750" cy="158750"/>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nchorCtr="0">
            <a:noAutofit/>
          </a:bodyPr>
          <a:lstStyle/>
          <a:p>
            <a:endParaRPr lang="en-US" sz="1400" dirty="0">
              <a:solidFill>
                <a:srgbClr val="FFFFFF"/>
              </a:solidFill>
              <a:sym typeface="Arial"/>
            </a:endParaRPr>
          </a:p>
        </p:txBody>
      </p:sp>
      <p:sp>
        <p:nvSpPr>
          <p:cNvPr id="19" name="Rounded Rectangle 18"/>
          <p:cNvSpPr/>
          <p:nvPr>
            <p:custDataLst>
              <p:tags r:id="rId5"/>
            </p:custDataLst>
          </p:nvPr>
        </p:nvSpPr>
        <p:spPr>
          <a:xfrm>
            <a:off x="320675" y="1188720"/>
            <a:ext cx="2834005"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b="1" i="1" dirty="0" smtClean="0">
                <a:solidFill>
                  <a:srgbClr val="333333"/>
                </a:solidFill>
              </a:rPr>
              <a:t>What is a Value Score?</a:t>
            </a:r>
            <a:endParaRPr lang="en-CA" b="1" i="1" dirty="0">
              <a:solidFill>
                <a:srgbClr val="333333"/>
              </a:solidFill>
            </a:endParaRPr>
          </a:p>
        </p:txBody>
      </p:sp>
      <p:sp>
        <p:nvSpPr>
          <p:cNvPr id="2" name="Title 1"/>
          <p:cNvSpPr>
            <a:spLocks noGrp="1"/>
          </p:cNvSpPr>
          <p:nvPr>
            <p:ph type="title"/>
            <p:custDataLst>
              <p:tags r:id="rId6"/>
            </p:custDataLst>
          </p:nvPr>
        </p:nvSpPr>
        <p:spPr/>
        <p:txBody>
          <a:bodyPr/>
          <a:lstStyle/>
          <a:p>
            <a:r>
              <a:rPr lang="en-US" dirty="0" smtClean="0"/>
              <a:t>The Info-Tech ALM Value Index</a:t>
            </a:r>
            <a:endParaRPr lang="en-US" dirty="0"/>
          </a:p>
        </p:txBody>
      </p:sp>
      <p:sp>
        <p:nvSpPr>
          <p:cNvPr id="32" name="Rectangle 31"/>
          <p:cNvSpPr/>
          <p:nvPr>
            <p:custDataLst>
              <p:tags r:id="rId7"/>
            </p:custDataLst>
          </p:nvPr>
        </p:nvSpPr>
        <p:spPr bwMode="gray">
          <a:xfrm>
            <a:off x="4953000" y="3857625"/>
            <a:ext cx="247650" cy="21272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25400" tIns="0" rIns="25400" bIns="0" rtlCol="0" anchor="ctr" anchorCtr="0">
            <a:noAutofit/>
          </a:bodyPr>
          <a:lstStyle/>
          <a:p>
            <a:fld id="{9D9C291A-5CC4-410D-9B8C-3578542D7950}" type="datetime'''''''8''''''''0'''''''''''''''''''''''''''''''''''''''''">
              <a:rPr lang="en-US" sz="1400" b="1" smtClean="0">
                <a:solidFill>
                  <a:srgbClr val="FFFFFF"/>
                </a:solidFill>
              </a:rPr>
              <a:pPr/>
              <a:t>80</a:t>
            </a:fld>
            <a:endParaRPr lang="en-US" sz="1400" b="1" dirty="0">
              <a:solidFill>
                <a:srgbClr val="FFFFFF"/>
              </a:solidFill>
              <a:sym typeface="Arial"/>
            </a:endParaRPr>
          </a:p>
        </p:txBody>
      </p:sp>
      <p:sp>
        <p:nvSpPr>
          <p:cNvPr id="66" name="Rectangle 65"/>
          <p:cNvSpPr/>
          <p:nvPr>
            <p:custDataLst>
              <p:tags r:id="rId8"/>
            </p:custDataLst>
          </p:nvPr>
        </p:nvSpPr>
        <p:spPr bwMode="gray">
          <a:xfrm>
            <a:off x="4452937" y="3690937"/>
            <a:ext cx="247650" cy="21272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25400" tIns="0" rIns="25400" bIns="0" rtlCol="0" anchor="ctr" anchorCtr="0">
            <a:noAutofit/>
          </a:bodyPr>
          <a:lstStyle/>
          <a:p>
            <a:fld id="{95B74DDA-BB44-40CD-8512-D4094DA1CCD2}" type="datetime'''''''''''''''''''''''''''''9''''''''''''0'">
              <a:rPr lang="en-US" sz="1400" b="1" smtClean="0">
                <a:solidFill>
                  <a:srgbClr val="FFFFFF"/>
                </a:solidFill>
              </a:rPr>
              <a:pPr/>
              <a:t>90</a:t>
            </a:fld>
            <a:endParaRPr lang="en-US" sz="1400" b="1" dirty="0">
              <a:solidFill>
                <a:srgbClr val="FFFFFF"/>
              </a:solidFill>
              <a:sym typeface="Arial"/>
            </a:endParaRPr>
          </a:p>
        </p:txBody>
      </p:sp>
      <p:sp>
        <p:nvSpPr>
          <p:cNvPr id="18" name="Rectangle 17"/>
          <p:cNvSpPr/>
          <p:nvPr>
            <p:custDataLst>
              <p:tags r:id="rId9"/>
            </p:custDataLst>
          </p:nvPr>
        </p:nvSpPr>
        <p:spPr>
          <a:xfrm>
            <a:off x="320675" y="1508760"/>
            <a:ext cx="2696845" cy="3170099"/>
          </a:xfrm>
          <a:prstGeom prst="rect">
            <a:avLst/>
          </a:prstGeom>
        </p:spPr>
        <p:txBody>
          <a:bodyPr wrap="square">
            <a:spAutoFit/>
          </a:bodyPr>
          <a:lstStyle/>
          <a:p>
            <a:pPr algn="l">
              <a:spcBef>
                <a:spcPts val="600"/>
              </a:spcBef>
              <a:spcAft>
                <a:spcPts val="600"/>
              </a:spcAft>
            </a:pPr>
            <a:r>
              <a:rPr lang="en-US" sz="1200" dirty="0" smtClean="0">
                <a:solidFill>
                  <a:srgbClr val="333333"/>
                </a:solidFill>
              </a:rPr>
              <a:t>The Value Score indexes each vendor’s product offering and business strength </a:t>
            </a:r>
            <a:r>
              <a:rPr lang="en-US" sz="1200" b="1" dirty="0" smtClean="0">
                <a:solidFill>
                  <a:srgbClr val="333333"/>
                </a:solidFill>
              </a:rPr>
              <a:t>relative to its price point.</a:t>
            </a:r>
            <a:r>
              <a:rPr lang="en-US" sz="1200" dirty="0" smtClean="0">
                <a:solidFill>
                  <a:srgbClr val="333333"/>
                </a:solidFill>
              </a:rPr>
              <a:t> It </a:t>
            </a:r>
            <a:r>
              <a:rPr lang="en-US" sz="1200" b="1" dirty="0" smtClean="0">
                <a:solidFill>
                  <a:srgbClr val="333333"/>
                </a:solidFill>
              </a:rPr>
              <a:t>does not</a:t>
            </a:r>
            <a:r>
              <a:rPr lang="en-US" sz="1200" dirty="0" smtClean="0">
                <a:solidFill>
                  <a:srgbClr val="333333"/>
                </a:solidFill>
              </a:rPr>
              <a:t> indicate vendor ranking.</a:t>
            </a:r>
          </a:p>
          <a:p>
            <a:pPr algn="l">
              <a:spcBef>
                <a:spcPts val="600"/>
              </a:spcBef>
              <a:spcAft>
                <a:spcPts val="600"/>
              </a:spcAft>
            </a:pPr>
            <a:r>
              <a:rPr lang="en-US" sz="1200" dirty="0" smtClean="0">
                <a:solidFill>
                  <a:srgbClr val="333333"/>
                </a:solidFill>
              </a:rPr>
              <a:t>Vendors that score high offer more </a:t>
            </a:r>
            <a:r>
              <a:rPr lang="en-US" sz="1200" b="1" dirty="0" smtClean="0">
                <a:solidFill>
                  <a:srgbClr val="333333"/>
                </a:solidFill>
              </a:rPr>
              <a:t>bang-for-the-buck</a:t>
            </a:r>
            <a:r>
              <a:rPr lang="en-US" sz="1200" dirty="0" smtClean="0">
                <a:solidFill>
                  <a:srgbClr val="333333"/>
                </a:solidFill>
              </a:rPr>
              <a:t> (e.g. features, usability, stability, etc.) than the average vendor, while the inverse is true for those that score lower.</a:t>
            </a:r>
          </a:p>
          <a:p>
            <a:pPr algn="l">
              <a:spcBef>
                <a:spcPts val="600"/>
              </a:spcBef>
              <a:spcAft>
                <a:spcPts val="600"/>
              </a:spcAft>
            </a:pPr>
            <a:r>
              <a:rPr lang="en-US" sz="1200" dirty="0" smtClean="0">
                <a:solidFill>
                  <a:srgbClr val="333333"/>
                </a:solidFill>
              </a:rPr>
              <a:t>Price-conscious enterprises may wish to give the Value Score more consideration than those who are more focused on specific vendor/product attributes.</a:t>
            </a:r>
          </a:p>
        </p:txBody>
      </p:sp>
      <p:sp>
        <p:nvSpPr>
          <p:cNvPr id="30" name="Rectangle 29"/>
          <p:cNvSpPr/>
          <p:nvPr>
            <p:custDataLst>
              <p:tags r:id="rId10"/>
            </p:custDataLst>
          </p:nvPr>
        </p:nvSpPr>
        <p:spPr>
          <a:xfrm>
            <a:off x="5294948" y="1188721"/>
            <a:ext cx="3513137" cy="995240"/>
          </a:xfrm>
          <a:prstGeom prst="rect">
            <a:avLst/>
          </a:prstGeom>
          <a:solidFill>
            <a:srgbClr val="D17D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200" dirty="0" smtClean="0">
                <a:solidFill>
                  <a:srgbClr val="FFFFFF"/>
                </a:solidFill>
              </a:rPr>
              <a:t>On a relative basis, </a:t>
            </a:r>
            <a:r>
              <a:rPr lang="en-US" sz="1200" b="1" dirty="0" smtClean="0">
                <a:solidFill>
                  <a:schemeClr val="bg1"/>
                </a:solidFill>
              </a:rPr>
              <a:t>Atlassian</a:t>
            </a:r>
            <a:r>
              <a:rPr lang="en-US" sz="1200" dirty="0" smtClean="0">
                <a:solidFill>
                  <a:schemeClr val="bg1"/>
                </a:solidFill>
              </a:rPr>
              <a:t> </a:t>
            </a:r>
            <a:r>
              <a:rPr lang="en-US" sz="1200" dirty="0" smtClean="0">
                <a:solidFill>
                  <a:srgbClr val="FFFFFF"/>
                </a:solidFill>
              </a:rPr>
              <a:t>maintained the highest Info-Tech </a:t>
            </a:r>
            <a:r>
              <a:rPr lang="en-US" sz="1200" b="1" dirty="0" smtClean="0">
                <a:solidFill>
                  <a:srgbClr val="FFFFFF"/>
                </a:solidFill>
              </a:rPr>
              <a:t>Value Score</a:t>
            </a:r>
            <a:r>
              <a:rPr lang="en-US" sz="1200" baseline="30000" dirty="0" smtClean="0">
                <a:solidFill>
                  <a:srgbClr val="FFFFFF"/>
                </a:solidFill>
              </a:rPr>
              <a:t>TM</a:t>
            </a:r>
            <a:r>
              <a:rPr lang="en-US" sz="1200" b="1" dirty="0" smtClean="0">
                <a:solidFill>
                  <a:srgbClr val="FFFFFF"/>
                </a:solidFill>
              </a:rPr>
              <a:t> </a:t>
            </a:r>
            <a:r>
              <a:rPr lang="en-US" sz="1200" dirty="0" smtClean="0">
                <a:solidFill>
                  <a:srgbClr val="FFFFFF"/>
                </a:solidFill>
              </a:rPr>
              <a:t>of the vendor group. Vendors were indexed against </a:t>
            </a:r>
            <a:r>
              <a:rPr lang="en-US" sz="1200" b="1" dirty="0" smtClean="0">
                <a:solidFill>
                  <a:schemeClr val="bg1"/>
                </a:solidFill>
              </a:rPr>
              <a:t>Atlassian’s </a:t>
            </a:r>
            <a:r>
              <a:rPr lang="en-US" sz="1200" dirty="0" smtClean="0">
                <a:solidFill>
                  <a:srgbClr val="FFFFFF"/>
                </a:solidFill>
              </a:rPr>
              <a:t>performance to provide a complete, relative view of their product offerings.</a:t>
            </a:r>
            <a:endParaRPr lang="en-US" sz="1200" dirty="0">
              <a:solidFill>
                <a:srgbClr val="FFFFFF"/>
              </a:solidFill>
            </a:endParaRPr>
          </a:p>
        </p:txBody>
      </p:sp>
      <p:sp>
        <p:nvSpPr>
          <p:cNvPr id="36" name="TextBox 35"/>
          <p:cNvSpPr txBox="1"/>
          <p:nvPr>
            <p:custDataLst>
              <p:tags r:id="rId11"/>
            </p:custDataLst>
          </p:nvPr>
        </p:nvSpPr>
        <p:spPr>
          <a:xfrm>
            <a:off x="3831908" y="1234440"/>
            <a:ext cx="785812" cy="246221"/>
          </a:xfrm>
          <a:prstGeom prst="rect">
            <a:avLst/>
          </a:prstGeom>
          <a:noFill/>
        </p:spPr>
        <p:txBody>
          <a:bodyPr wrap="square" rtlCol="0">
            <a:spAutoFit/>
          </a:bodyPr>
          <a:lstStyle/>
          <a:p>
            <a:pPr algn="l"/>
            <a:r>
              <a:rPr lang="en-US" sz="1000" dirty="0" smtClean="0">
                <a:solidFill>
                  <a:srgbClr val="333333"/>
                </a:solidFill>
              </a:rPr>
              <a:t>Champion</a:t>
            </a:r>
            <a:endParaRPr lang="en-US" sz="1000" dirty="0">
              <a:solidFill>
                <a:srgbClr val="333333"/>
              </a:solidFill>
            </a:endParaRPr>
          </a:p>
        </p:txBody>
      </p:sp>
      <p:sp>
        <p:nvSpPr>
          <p:cNvPr id="38" name="Rectangle 37"/>
          <p:cNvSpPr/>
          <p:nvPr>
            <p:custDataLst>
              <p:tags r:id="rId12"/>
            </p:custDataLst>
          </p:nvPr>
        </p:nvSpPr>
        <p:spPr>
          <a:xfrm>
            <a:off x="3717620" y="1293487"/>
            <a:ext cx="120973" cy="120973"/>
          </a:xfrm>
          <a:prstGeom prst="rect">
            <a:avLst/>
          </a:prstGeom>
          <a:solidFill>
            <a:srgbClr val="C777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37" name="Rounded Rectangle 36"/>
          <p:cNvSpPr/>
          <p:nvPr>
            <p:custDataLst>
              <p:tags r:id="rId13"/>
            </p:custDataLst>
          </p:nvPr>
        </p:nvSpPr>
        <p:spPr>
          <a:xfrm rot="10800000">
            <a:off x="320040" y="5623559"/>
            <a:ext cx="2834640"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algn="l"/>
            <a:endParaRPr lang="en-CA" b="1" i="1" dirty="0">
              <a:solidFill>
                <a:srgbClr val="333333"/>
              </a:solidFill>
            </a:endParaRPr>
          </a:p>
        </p:txBody>
      </p:sp>
      <p:sp>
        <p:nvSpPr>
          <p:cNvPr id="46" name="TextBox 45"/>
          <p:cNvSpPr txBox="1"/>
          <p:nvPr>
            <p:custDataLst>
              <p:tags r:id="rId14"/>
            </p:custDataLst>
          </p:nvPr>
        </p:nvSpPr>
        <p:spPr>
          <a:xfrm>
            <a:off x="1" y="6246654"/>
            <a:ext cx="9143999" cy="246221"/>
          </a:xfrm>
          <a:prstGeom prst="rect">
            <a:avLst/>
          </a:prstGeom>
          <a:noFill/>
        </p:spPr>
        <p:txBody>
          <a:bodyPr wrap="square" rtlCol="0">
            <a:spAutoFit/>
          </a:bodyPr>
          <a:lstStyle/>
          <a:p>
            <a:r>
              <a:rPr lang="en-US" sz="1000" dirty="0" smtClean="0">
                <a:solidFill>
                  <a:srgbClr val="333333"/>
                </a:solidFill>
                <a:latin typeface="Arial"/>
              </a:rPr>
              <a:t>For an explanation of how the Info-Tech Value Index is calculated, see </a:t>
            </a:r>
            <a:r>
              <a:rPr lang="en-US" sz="1000" dirty="0" smtClean="0">
                <a:solidFill>
                  <a:srgbClr val="333333"/>
                </a:solidFill>
                <a:latin typeface="Arial"/>
                <a:hlinkClick r:id="rId24" action="ppaction://hlinksldjump"/>
              </a:rPr>
              <a:t>Information Presentation – Value Index</a:t>
            </a:r>
            <a:r>
              <a:rPr lang="en-US" sz="1000" dirty="0" smtClean="0">
                <a:solidFill>
                  <a:srgbClr val="333333"/>
                </a:solidFill>
                <a:latin typeface="Arial"/>
              </a:rPr>
              <a:t> </a:t>
            </a:r>
            <a:r>
              <a:rPr lang="en-US" sz="1000" dirty="0" smtClean="0">
                <a:solidFill>
                  <a:srgbClr val="333333"/>
                </a:solidFill>
              </a:rPr>
              <a:t>in the Appendix</a:t>
            </a:r>
            <a:r>
              <a:rPr lang="en-US" sz="1000" dirty="0" smtClean="0">
                <a:solidFill>
                  <a:srgbClr val="333333"/>
                </a:solidFill>
                <a:latin typeface="Arial"/>
              </a:rPr>
              <a:t>.</a:t>
            </a:r>
          </a:p>
        </p:txBody>
      </p:sp>
      <p:sp>
        <p:nvSpPr>
          <p:cNvPr id="47" name="TextBox 46"/>
          <p:cNvSpPr txBox="1"/>
          <p:nvPr>
            <p:custDataLst>
              <p:tags r:id="rId15"/>
            </p:custDataLst>
          </p:nvPr>
        </p:nvSpPr>
        <p:spPr>
          <a:xfrm>
            <a:off x="1" y="6017419"/>
            <a:ext cx="9143999" cy="246221"/>
          </a:xfrm>
          <a:prstGeom prst="rect">
            <a:avLst/>
          </a:prstGeom>
          <a:noFill/>
        </p:spPr>
        <p:txBody>
          <a:bodyPr wrap="square" rtlCol="0">
            <a:spAutoFit/>
          </a:bodyPr>
          <a:lstStyle/>
          <a:p>
            <a:r>
              <a:rPr lang="en-US" sz="1000" dirty="0" smtClean="0">
                <a:solidFill>
                  <a:srgbClr val="333333"/>
                </a:solidFill>
                <a:latin typeface="Arial"/>
              </a:rPr>
              <a:t>For an explanation of how Price is determined, see </a:t>
            </a:r>
            <a:r>
              <a:rPr lang="en-US" sz="1000" dirty="0" smtClean="0">
                <a:solidFill>
                  <a:srgbClr val="333333"/>
                </a:solidFill>
                <a:hlinkClick r:id="rId25" action="ppaction://hlinksldjump"/>
              </a:rPr>
              <a:t>Information Presentation – Price Evaluation</a:t>
            </a:r>
            <a:r>
              <a:rPr lang="en-US" sz="1000" dirty="0" smtClean="0">
                <a:solidFill>
                  <a:srgbClr val="333333"/>
                </a:solidFill>
              </a:rPr>
              <a:t> in the Appendix</a:t>
            </a:r>
            <a:r>
              <a:rPr lang="en-US" sz="1000" dirty="0" smtClean="0">
                <a:solidFill>
                  <a:srgbClr val="333333"/>
                </a:solidFill>
                <a:latin typeface="Arial"/>
              </a:rPr>
              <a:t>.</a:t>
            </a:r>
          </a:p>
        </p:txBody>
      </p:sp>
      <p:sp>
        <p:nvSpPr>
          <p:cNvPr id="49" name="Rounded Rectangle 48"/>
          <p:cNvSpPr/>
          <p:nvPr>
            <p:custDataLst>
              <p:tags r:id="rId16"/>
            </p:custDataLst>
          </p:nvPr>
        </p:nvSpPr>
        <p:spPr>
          <a:xfrm>
            <a:off x="298805" y="5362596"/>
            <a:ext cx="2984131" cy="457200"/>
          </a:xfrm>
          <a:prstGeom prst="roundRect">
            <a:avLst/>
          </a:prstGeom>
          <a:noFill/>
          <a:ln cap="sq">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000" dirty="0" smtClean="0">
                <a:solidFill>
                  <a:srgbClr val="FF0000"/>
                </a:solidFill>
              </a:rPr>
              <a:t>*The vendor declined to provide pricing and publicly available pricing could not be found.</a:t>
            </a:r>
            <a:endParaRPr lang="en-CA" sz="1000" dirty="0">
              <a:solidFill>
                <a:srgbClr val="FF0000"/>
              </a:solidFill>
            </a:endParaRPr>
          </a:p>
        </p:txBody>
      </p:sp>
      <p:graphicFrame>
        <p:nvGraphicFramePr>
          <p:cNvPr id="3" name="Object 38"/>
          <p:cNvGraphicFramePr>
            <a:graphicFrameLocks noChangeAspect="1"/>
          </p:cNvGraphicFramePr>
          <p:nvPr>
            <p:custDataLst>
              <p:tags r:id="rId17"/>
            </p:custDataLst>
            <p:extLst>
              <p:ext uri="{D42A27DB-BD31-4B8C-83A1-F6EECF244321}">
                <p14:modId xmlns:p14="http://schemas.microsoft.com/office/powerpoint/2010/main" xmlns="" val="1942883373"/>
              </p:ext>
            </p:extLst>
          </p:nvPr>
        </p:nvGraphicFramePr>
        <p:xfrm>
          <a:off x="3175915" y="1938425"/>
          <a:ext cx="5657605" cy="3717747"/>
        </p:xfrm>
        <a:graphic>
          <a:graphicData uri="http://schemas.openxmlformats.org/drawingml/2006/chart">
            <c:chart xmlns:c="http://schemas.openxmlformats.org/drawingml/2006/chart" xmlns:r="http://schemas.openxmlformats.org/officeDocument/2006/relationships" r:id="rId26"/>
          </a:graphicData>
        </a:graphic>
      </p:graphicFrame>
      <p:grpSp>
        <p:nvGrpSpPr>
          <p:cNvPr id="5" name="Group 4"/>
          <p:cNvGrpSpPr/>
          <p:nvPr/>
        </p:nvGrpSpPr>
        <p:grpSpPr>
          <a:xfrm>
            <a:off x="3548306" y="2713956"/>
            <a:ext cx="5328994" cy="276999"/>
            <a:chOff x="3435061" y="3648093"/>
            <a:chExt cx="5581075" cy="276999"/>
          </a:xfrm>
        </p:grpSpPr>
        <p:cxnSp>
          <p:nvCxnSpPr>
            <p:cNvPr id="69" name="Straight Connector 68"/>
            <p:cNvCxnSpPr/>
            <p:nvPr>
              <p:custDataLst>
                <p:tags r:id="rId18"/>
              </p:custDataLst>
            </p:nvPr>
          </p:nvCxnSpPr>
          <p:spPr bwMode="auto">
            <a:xfrm>
              <a:off x="3435061" y="3789170"/>
              <a:ext cx="5026601" cy="0"/>
            </a:xfrm>
            <a:prstGeom prst="line">
              <a:avLst/>
            </a:prstGeom>
            <a:ln w="9525">
              <a:solidFill>
                <a:schemeClr val="tx1"/>
              </a:solidFill>
              <a:prstDash val="lgDash"/>
              <a:headEnd type="none"/>
              <a:tailEnd type="none"/>
            </a:ln>
            <a:effectLst/>
          </p:spPr>
          <p:style>
            <a:lnRef idx="1">
              <a:schemeClr val="accent1"/>
            </a:lnRef>
            <a:fillRef idx="0">
              <a:schemeClr val="accent1"/>
            </a:fillRef>
            <a:effectRef idx="0">
              <a:schemeClr val="accent1"/>
            </a:effectRef>
            <a:fontRef idx="minor">
              <a:schemeClr val="tx1"/>
            </a:fontRef>
          </p:style>
        </p:cxnSp>
        <p:sp>
          <p:nvSpPr>
            <p:cNvPr id="114" name="TextBox 113"/>
            <p:cNvSpPr txBox="1"/>
            <p:nvPr>
              <p:custDataLst>
                <p:tags r:id="rId19"/>
              </p:custDataLst>
            </p:nvPr>
          </p:nvSpPr>
          <p:spPr>
            <a:xfrm>
              <a:off x="7426887" y="3648093"/>
              <a:ext cx="1589249" cy="276999"/>
            </a:xfrm>
            <a:prstGeom prst="rect">
              <a:avLst/>
            </a:prstGeom>
            <a:solidFill>
              <a:srgbClr val="C77709"/>
            </a:solidFill>
          </p:spPr>
          <p:txBody>
            <a:bodyPr wrap="none" rtlCol="0">
              <a:spAutoFit/>
            </a:bodyPr>
            <a:lstStyle/>
            <a:p>
              <a:pPr algn="l"/>
              <a:r>
                <a:rPr lang="en-US" sz="1200" b="1" dirty="0" smtClean="0">
                  <a:solidFill>
                    <a:srgbClr val="FFFFFF"/>
                  </a:solidFill>
                  <a:latin typeface="Arial"/>
                </a:rPr>
                <a:t>Average Score: </a:t>
              </a:r>
              <a:r>
                <a:rPr lang="en-US" sz="1200" b="1" dirty="0" smtClean="0">
                  <a:solidFill>
                    <a:schemeClr val="bg1"/>
                  </a:solidFill>
                  <a:latin typeface="Arial"/>
                </a:rPr>
                <a:t>64</a:t>
              </a:r>
            </a:p>
          </p:txBody>
        </p:sp>
      </p:grpSp>
    </p:spTree>
    <p:extLst>
      <p:ext uri="{BB962C8B-B14F-4D97-AF65-F5344CB8AC3E}">
        <p14:creationId xmlns:p14="http://schemas.microsoft.com/office/powerpoint/2010/main" xmlns="" val="584478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 name="Object 128" hidden="1"/>
          <p:cNvGraphicFramePr>
            <a:graphicFrameLocks noChangeAspect="1"/>
          </p:cNvGraphicFramePr>
          <p:nvPr/>
        </p:nvGraphicFramePr>
        <p:xfrm>
          <a:off x="0" y="0"/>
          <a:ext cx="158750" cy="158750"/>
        </p:xfrm>
        <a:graphic>
          <a:graphicData uri="http://schemas.openxmlformats.org/presentationml/2006/ole">
            <p:oleObj spid="_x0000_s1132724" name="think-cell Slide" r:id="rId31" imgW="360" imgH="360" progId="">
              <p:embed/>
            </p:oleObj>
          </a:graphicData>
        </a:graphic>
      </p:graphicFrame>
      <p:sp>
        <p:nvSpPr>
          <p:cNvPr id="589" name="Rectangle 588"/>
          <p:cNvSpPr/>
          <p:nvPr>
            <p:custDataLst>
              <p:tags r:id="rId2"/>
            </p:custDataLst>
          </p:nvPr>
        </p:nvSpPr>
        <p:spPr>
          <a:xfrm flipH="1">
            <a:off x="2286000" y="4741862"/>
            <a:ext cx="128016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sz="1000" b="1" dirty="0" smtClean="0">
                <a:solidFill>
                  <a:srgbClr val="FFFFFF"/>
                </a:solidFill>
              </a:rPr>
              <a:t>     =Exemplary</a:t>
            </a:r>
            <a:endParaRPr lang="en-US" sz="1000" b="1" dirty="0">
              <a:solidFill>
                <a:srgbClr val="FFFFFF"/>
              </a:solidFill>
            </a:endParaRPr>
          </a:p>
        </p:txBody>
      </p:sp>
      <p:sp>
        <p:nvSpPr>
          <p:cNvPr id="590" name="Rectangle 589"/>
          <p:cNvSpPr/>
          <p:nvPr>
            <p:custDataLst>
              <p:tags r:id="rId3"/>
            </p:custDataLst>
          </p:nvPr>
        </p:nvSpPr>
        <p:spPr>
          <a:xfrm flipH="1">
            <a:off x="3611880" y="4741862"/>
            <a:ext cx="128016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sz="1000" b="1" dirty="0" smtClean="0">
                <a:solidFill>
                  <a:srgbClr val="FFFFFF"/>
                </a:solidFill>
              </a:rPr>
              <a:t>     =Good</a:t>
            </a:r>
            <a:endParaRPr lang="en-US" sz="1000" b="1" dirty="0">
              <a:solidFill>
                <a:srgbClr val="FFFFFF"/>
              </a:solidFill>
            </a:endParaRPr>
          </a:p>
        </p:txBody>
      </p:sp>
      <p:sp>
        <p:nvSpPr>
          <p:cNvPr id="591" name="Rectangle 590"/>
          <p:cNvSpPr/>
          <p:nvPr>
            <p:custDataLst>
              <p:tags r:id="rId4"/>
            </p:custDataLst>
          </p:nvPr>
        </p:nvSpPr>
        <p:spPr>
          <a:xfrm flipH="1">
            <a:off x="4937760" y="4741862"/>
            <a:ext cx="128016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sz="1000" b="1" dirty="0" smtClean="0">
                <a:solidFill>
                  <a:srgbClr val="FFFFFF"/>
                </a:solidFill>
              </a:rPr>
              <a:t>     =Adequate</a:t>
            </a:r>
            <a:endParaRPr lang="en-US" sz="1000" b="1" dirty="0">
              <a:solidFill>
                <a:srgbClr val="FFFFFF"/>
              </a:solidFill>
            </a:endParaRPr>
          </a:p>
        </p:txBody>
      </p:sp>
      <p:sp>
        <p:nvSpPr>
          <p:cNvPr id="592" name="Rectangle 591"/>
          <p:cNvSpPr/>
          <p:nvPr>
            <p:custDataLst>
              <p:tags r:id="rId5"/>
            </p:custDataLst>
          </p:nvPr>
        </p:nvSpPr>
        <p:spPr>
          <a:xfrm flipH="1">
            <a:off x="6263640" y="4741862"/>
            <a:ext cx="128016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sz="1000" b="1" dirty="0" smtClean="0">
                <a:solidFill>
                  <a:srgbClr val="FFFFFF"/>
                </a:solidFill>
              </a:rPr>
              <a:t>     =Inadequate</a:t>
            </a:r>
            <a:endParaRPr lang="en-US" sz="1000" b="1" dirty="0">
              <a:solidFill>
                <a:srgbClr val="FFFFFF"/>
              </a:solidFill>
            </a:endParaRPr>
          </a:p>
        </p:txBody>
      </p:sp>
      <p:sp>
        <p:nvSpPr>
          <p:cNvPr id="593" name="Rectangle 592"/>
          <p:cNvSpPr/>
          <p:nvPr>
            <p:custDataLst>
              <p:tags r:id="rId6"/>
            </p:custDataLst>
          </p:nvPr>
        </p:nvSpPr>
        <p:spPr>
          <a:xfrm flipH="1">
            <a:off x="7589520" y="4741862"/>
            <a:ext cx="124079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sz="1000" b="1" dirty="0" smtClean="0">
                <a:solidFill>
                  <a:srgbClr val="FFFFFF"/>
                </a:solidFill>
              </a:rPr>
              <a:t>     =Poor</a:t>
            </a:r>
            <a:endParaRPr lang="en-US" sz="1000" b="1" dirty="0">
              <a:solidFill>
                <a:srgbClr val="FFFFFF"/>
              </a:solidFill>
            </a:endParaRPr>
          </a:p>
        </p:txBody>
      </p:sp>
      <p:sp>
        <p:nvSpPr>
          <p:cNvPr id="2" name="Title 1"/>
          <p:cNvSpPr>
            <a:spLocks noGrp="1"/>
          </p:cNvSpPr>
          <p:nvPr>
            <p:ph type="title"/>
            <p:custDataLst>
              <p:tags r:id="rId7"/>
            </p:custDataLst>
          </p:nvPr>
        </p:nvSpPr>
        <p:spPr/>
        <p:txBody>
          <a:bodyPr/>
          <a:lstStyle/>
          <a:p>
            <a:r>
              <a:rPr lang="en-US" dirty="0" smtClean="0"/>
              <a:t>Balance individual strengths to find the best fit for your enterprise (1/2)</a:t>
            </a:r>
            <a:endParaRPr lang="en-US" dirty="0"/>
          </a:p>
        </p:txBody>
      </p:sp>
      <p:sp>
        <p:nvSpPr>
          <p:cNvPr id="283" name="Rectangle 282"/>
          <p:cNvSpPr/>
          <p:nvPr>
            <p:custDataLst>
              <p:tags r:id="rId8"/>
            </p:custDataLst>
          </p:nvPr>
        </p:nvSpPr>
        <p:spPr>
          <a:xfrm>
            <a:off x="320674" y="3885565"/>
            <a:ext cx="12338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Seapine</a:t>
            </a:r>
            <a:endParaRPr lang="en-US" sz="1200" b="1" dirty="0">
              <a:solidFill>
                <a:schemeClr val="tx1"/>
              </a:solidFill>
            </a:endParaRPr>
          </a:p>
        </p:txBody>
      </p:sp>
      <p:sp>
        <p:nvSpPr>
          <p:cNvPr id="284" name="Rectangle 283"/>
          <p:cNvSpPr/>
          <p:nvPr>
            <p:custDataLst>
              <p:tags r:id="rId9"/>
            </p:custDataLst>
          </p:nvPr>
        </p:nvSpPr>
        <p:spPr>
          <a:xfrm>
            <a:off x="320674" y="2652078"/>
            <a:ext cx="12338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VersionOne</a:t>
            </a:r>
            <a:endParaRPr lang="en-US" sz="1200" b="1" dirty="0">
              <a:solidFill>
                <a:schemeClr val="tx1"/>
              </a:solidFill>
            </a:endParaRPr>
          </a:p>
        </p:txBody>
      </p:sp>
      <p:sp>
        <p:nvSpPr>
          <p:cNvPr id="285" name="Rectangle 284"/>
          <p:cNvSpPr/>
          <p:nvPr>
            <p:custDataLst>
              <p:tags r:id="rId10"/>
            </p:custDataLst>
          </p:nvPr>
        </p:nvSpPr>
        <p:spPr>
          <a:xfrm>
            <a:off x="320674" y="2240915"/>
            <a:ext cx="123380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Borland</a:t>
            </a:r>
            <a:endParaRPr lang="en-US" sz="1200" b="1" dirty="0">
              <a:solidFill>
                <a:schemeClr val="tx1"/>
              </a:solidFill>
            </a:endParaRPr>
          </a:p>
        </p:txBody>
      </p:sp>
      <p:sp>
        <p:nvSpPr>
          <p:cNvPr id="286" name="Rectangle 285"/>
          <p:cNvSpPr/>
          <p:nvPr>
            <p:custDataLst>
              <p:tags r:id="rId11"/>
            </p:custDataLst>
          </p:nvPr>
        </p:nvSpPr>
        <p:spPr>
          <a:xfrm>
            <a:off x="320357" y="3063875"/>
            <a:ext cx="12338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Serena</a:t>
            </a:r>
            <a:endParaRPr lang="en-US" sz="1200" b="1" dirty="0">
              <a:solidFill>
                <a:schemeClr val="tx1"/>
              </a:solidFill>
            </a:endParaRPr>
          </a:p>
        </p:txBody>
      </p:sp>
      <p:sp>
        <p:nvSpPr>
          <p:cNvPr id="287" name="Rectangle 286"/>
          <p:cNvSpPr/>
          <p:nvPr>
            <p:custDataLst>
              <p:tags r:id="rId12"/>
            </p:custDataLst>
          </p:nvPr>
        </p:nvSpPr>
        <p:spPr>
          <a:xfrm>
            <a:off x="320357" y="3474403"/>
            <a:ext cx="12338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TechExcel</a:t>
            </a:r>
            <a:endParaRPr lang="en-US" sz="1200" b="1" dirty="0">
              <a:solidFill>
                <a:schemeClr val="tx1"/>
              </a:solidFill>
            </a:endParaRPr>
          </a:p>
        </p:txBody>
      </p:sp>
      <p:sp>
        <p:nvSpPr>
          <p:cNvPr id="289" name="Rectangle 288"/>
          <p:cNvSpPr/>
          <p:nvPr>
            <p:custDataLst>
              <p:tags r:id="rId13"/>
            </p:custDataLst>
          </p:nvPr>
        </p:nvSpPr>
        <p:spPr>
          <a:xfrm>
            <a:off x="320674" y="1824037"/>
            <a:ext cx="12338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Atlassian</a:t>
            </a:r>
            <a:endParaRPr lang="en-US" sz="1200" b="1" dirty="0">
              <a:solidFill>
                <a:schemeClr val="tx1"/>
              </a:solidFill>
            </a:endParaRPr>
          </a:p>
        </p:txBody>
      </p:sp>
      <p:sp>
        <p:nvSpPr>
          <p:cNvPr id="204" name="Rectangle 203"/>
          <p:cNvSpPr/>
          <p:nvPr>
            <p:custDataLst>
              <p:tags r:id="rId14"/>
            </p:custDataLst>
          </p:nvPr>
        </p:nvSpPr>
        <p:spPr>
          <a:xfrm>
            <a:off x="320357" y="4297363"/>
            <a:ext cx="12338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CollabNet</a:t>
            </a:r>
            <a:endParaRPr lang="en-US" sz="1200" b="1" dirty="0">
              <a:solidFill>
                <a:schemeClr val="tx1"/>
              </a:solidFill>
            </a:endParaRPr>
          </a:p>
        </p:txBody>
      </p:sp>
      <p:sp>
        <p:nvSpPr>
          <p:cNvPr id="588" name="Rectangle 587"/>
          <p:cNvSpPr/>
          <p:nvPr>
            <p:custDataLst>
              <p:tags r:id="rId15"/>
            </p:custDataLst>
          </p:nvPr>
        </p:nvSpPr>
        <p:spPr>
          <a:xfrm flipH="1">
            <a:off x="1571326" y="4741862"/>
            <a:ext cx="676594"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b="1" dirty="0" smtClean="0">
                <a:solidFill>
                  <a:srgbClr val="FFFFFF"/>
                </a:solidFill>
              </a:rPr>
              <a:t>Legend</a:t>
            </a:r>
            <a:endParaRPr lang="en-US" sz="1000" b="1" dirty="0">
              <a:solidFill>
                <a:srgbClr val="FFFFFF"/>
              </a:solidFill>
            </a:endParaRPr>
          </a:p>
        </p:txBody>
      </p:sp>
      <p:sp>
        <p:nvSpPr>
          <p:cNvPr id="594" name="Oval 593"/>
          <p:cNvSpPr/>
          <p:nvPr>
            <p:custDataLst>
              <p:tags r:id="rId16"/>
            </p:custDataLst>
          </p:nvPr>
        </p:nvSpPr>
        <p:spPr bwMode="auto">
          <a:xfrm>
            <a:off x="2331720" y="4772025"/>
            <a:ext cx="152400" cy="152400"/>
          </a:xfrm>
          <a:prstGeom prst="ellipse">
            <a:avLst/>
          </a:prstGeom>
          <a:solidFill>
            <a:srgbClr val="D17D08"/>
          </a:solidFill>
          <a:ln w="9525">
            <a:solidFill>
              <a:srgbClr val="D17D0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en-CA" dirty="0">
              <a:solidFill>
                <a:srgbClr val="FFFFFF"/>
              </a:solidFill>
            </a:endParaRPr>
          </a:p>
        </p:txBody>
      </p:sp>
      <p:sp>
        <p:nvSpPr>
          <p:cNvPr id="596" name="Oval 595"/>
          <p:cNvSpPr/>
          <p:nvPr>
            <p:custDataLst>
              <p:tags r:id="rId17"/>
            </p:custDataLst>
          </p:nvPr>
        </p:nvSpPr>
        <p:spPr bwMode="auto">
          <a:xfrm>
            <a:off x="3657282" y="4772025"/>
            <a:ext cx="152400" cy="152400"/>
          </a:xfrm>
          <a:prstGeom prst="ellipse">
            <a:avLst/>
          </a:prstGeom>
          <a:solidFill>
            <a:schemeClr val="bg1"/>
          </a:solidFill>
          <a:ln w="9525">
            <a:solidFill>
              <a:srgbClr val="D17D0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en-CA" dirty="0">
              <a:solidFill>
                <a:srgbClr val="FFFFFF"/>
              </a:solidFill>
            </a:endParaRPr>
          </a:p>
        </p:txBody>
      </p:sp>
      <p:sp>
        <p:nvSpPr>
          <p:cNvPr id="602" name="Arc 601"/>
          <p:cNvSpPr/>
          <p:nvPr>
            <p:custDataLst>
              <p:tags r:id="rId18"/>
            </p:custDataLst>
          </p:nvPr>
        </p:nvSpPr>
        <p:spPr bwMode="gray">
          <a:xfrm>
            <a:off x="3657282" y="4772025"/>
            <a:ext cx="152400" cy="152400"/>
          </a:xfrm>
          <a:prstGeom prst="arc">
            <a:avLst>
              <a:gd name="adj1" fmla="val 16200000"/>
              <a:gd name="adj2" fmla="val 10800000"/>
            </a:avLst>
          </a:prstGeom>
          <a:solidFill>
            <a:srgbClr val="D17D08"/>
          </a:solidFill>
          <a:ln w="9525">
            <a:solidFill>
              <a:srgbClr val="D17D08"/>
            </a:solidFill>
            <a:headEnd type="none"/>
            <a:tailEnd type="none"/>
          </a:ln>
          <a:effectLst/>
        </p:spPr>
        <p:style>
          <a:lnRef idx="1">
            <a:schemeClr val="accent1"/>
          </a:lnRef>
          <a:fillRef idx="0">
            <a:schemeClr val="accent1"/>
          </a:fillRef>
          <a:effectRef idx="0">
            <a:schemeClr val="accent1"/>
          </a:effectRef>
          <a:fontRef idx="minor">
            <a:schemeClr val="tx1"/>
          </a:fontRef>
        </p:style>
        <p:txBody>
          <a:bodyPr rtlCol="0" anchor="ctr"/>
          <a:lstStyle/>
          <a:p>
            <a:endParaRPr lang="en-CA" dirty="0">
              <a:solidFill>
                <a:srgbClr val="333333"/>
              </a:solidFill>
            </a:endParaRPr>
          </a:p>
        </p:txBody>
      </p:sp>
      <p:sp>
        <p:nvSpPr>
          <p:cNvPr id="597" name="Oval 596"/>
          <p:cNvSpPr/>
          <p:nvPr>
            <p:custDataLst>
              <p:tags r:id="rId19"/>
            </p:custDataLst>
          </p:nvPr>
        </p:nvSpPr>
        <p:spPr bwMode="auto">
          <a:xfrm>
            <a:off x="5000307" y="4772025"/>
            <a:ext cx="152400" cy="152400"/>
          </a:xfrm>
          <a:prstGeom prst="ellipse">
            <a:avLst/>
          </a:prstGeom>
          <a:solidFill>
            <a:schemeClr val="bg1"/>
          </a:solidFill>
          <a:ln w="9525">
            <a:solidFill>
              <a:srgbClr val="D17D0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en-CA" dirty="0">
              <a:solidFill>
                <a:srgbClr val="FFFFFF"/>
              </a:solidFill>
            </a:endParaRPr>
          </a:p>
        </p:txBody>
      </p:sp>
      <p:sp>
        <p:nvSpPr>
          <p:cNvPr id="601" name="Arc 600"/>
          <p:cNvSpPr/>
          <p:nvPr>
            <p:custDataLst>
              <p:tags r:id="rId20"/>
            </p:custDataLst>
          </p:nvPr>
        </p:nvSpPr>
        <p:spPr bwMode="gray">
          <a:xfrm>
            <a:off x="5000307" y="4772025"/>
            <a:ext cx="152400" cy="152400"/>
          </a:xfrm>
          <a:prstGeom prst="arc">
            <a:avLst>
              <a:gd name="adj1" fmla="val 16200000"/>
              <a:gd name="adj2" fmla="val 5400000"/>
            </a:avLst>
          </a:prstGeom>
          <a:solidFill>
            <a:srgbClr val="D17D08"/>
          </a:solidFill>
          <a:ln w="9525">
            <a:solidFill>
              <a:srgbClr val="D17D08"/>
            </a:solidFill>
            <a:headEnd type="none"/>
            <a:tailEnd type="none"/>
          </a:ln>
          <a:effectLst/>
        </p:spPr>
        <p:style>
          <a:lnRef idx="1">
            <a:schemeClr val="accent1"/>
          </a:lnRef>
          <a:fillRef idx="0">
            <a:schemeClr val="accent1"/>
          </a:fillRef>
          <a:effectRef idx="0">
            <a:schemeClr val="accent1"/>
          </a:effectRef>
          <a:fontRef idx="minor">
            <a:schemeClr val="tx1"/>
          </a:fontRef>
        </p:style>
        <p:txBody>
          <a:bodyPr rtlCol="0" anchor="ctr"/>
          <a:lstStyle/>
          <a:p>
            <a:endParaRPr lang="en-CA" dirty="0">
              <a:solidFill>
                <a:srgbClr val="333333"/>
              </a:solidFill>
            </a:endParaRPr>
          </a:p>
        </p:txBody>
      </p:sp>
      <p:sp>
        <p:nvSpPr>
          <p:cNvPr id="598" name="Oval 597"/>
          <p:cNvSpPr/>
          <p:nvPr>
            <p:custDataLst>
              <p:tags r:id="rId21"/>
            </p:custDataLst>
          </p:nvPr>
        </p:nvSpPr>
        <p:spPr bwMode="auto">
          <a:xfrm>
            <a:off x="6309995" y="4772025"/>
            <a:ext cx="152400" cy="152400"/>
          </a:xfrm>
          <a:prstGeom prst="ellipse">
            <a:avLst/>
          </a:prstGeom>
          <a:solidFill>
            <a:schemeClr val="bg1"/>
          </a:solidFill>
          <a:ln w="9525">
            <a:solidFill>
              <a:srgbClr val="D17D0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en-CA" dirty="0">
              <a:solidFill>
                <a:srgbClr val="FFFFFF"/>
              </a:solidFill>
            </a:endParaRPr>
          </a:p>
        </p:txBody>
      </p:sp>
      <p:sp>
        <p:nvSpPr>
          <p:cNvPr id="600" name="Arc 599"/>
          <p:cNvSpPr/>
          <p:nvPr>
            <p:custDataLst>
              <p:tags r:id="rId22"/>
            </p:custDataLst>
          </p:nvPr>
        </p:nvSpPr>
        <p:spPr bwMode="gray">
          <a:xfrm>
            <a:off x="6309995" y="4772025"/>
            <a:ext cx="152400" cy="152400"/>
          </a:xfrm>
          <a:prstGeom prst="arc">
            <a:avLst>
              <a:gd name="adj1" fmla="val 16200000"/>
              <a:gd name="adj2" fmla="val 0"/>
            </a:avLst>
          </a:prstGeom>
          <a:solidFill>
            <a:srgbClr val="D17D08"/>
          </a:solidFill>
          <a:ln w="9525">
            <a:solidFill>
              <a:srgbClr val="D17D08"/>
            </a:solidFill>
            <a:headEnd type="none"/>
            <a:tailEnd type="none"/>
          </a:ln>
          <a:effectLst/>
        </p:spPr>
        <p:style>
          <a:lnRef idx="1">
            <a:schemeClr val="accent1"/>
          </a:lnRef>
          <a:fillRef idx="0">
            <a:schemeClr val="accent1"/>
          </a:fillRef>
          <a:effectRef idx="0">
            <a:schemeClr val="accent1"/>
          </a:effectRef>
          <a:fontRef idx="minor">
            <a:schemeClr val="tx1"/>
          </a:fontRef>
        </p:style>
        <p:txBody>
          <a:bodyPr rtlCol="0" anchor="ctr"/>
          <a:lstStyle/>
          <a:p>
            <a:endParaRPr lang="en-CA" dirty="0">
              <a:solidFill>
                <a:srgbClr val="333333"/>
              </a:solidFill>
            </a:endParaRPr>
          </a:p>
        </p:txBody>
      </p:sp>
      <p:sp>
        <p:nvSpPr>
          <p:cNvPr id="599" name="Oval 598"/>
          <p:cNvSpPr/>
          <p:nvPr>
            <p:custDataLst>
              <p:tags r:id="rId23"/>
            </p:custDataLst>
          </p:nvPr>
        </p:nvSpPr>
        <p:spPr bwMode="auto">
          <a:xfrm>
            <a:off x="7648257" y="4772025"/>
            <a:ext cx="152400" cy="152400"/>
          </a:xfrm>
          <a:prstGeom prst="ellipse">
            <a:avLst/>
          </a:prstGeom>
          <a:solidFill>
            <a:schemeClr val="bg1"/>
          </a:solidFill>
          <a:ln w="9525">
            <a:solidFill>
              <a:srgbClr val="D17D0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en-CA" dirty="0">
              <a:solidFill>
                <a:srgbClr val="FFFFFF"/>
              </a:solidFill>
            </a:endParaRPr>
          </a:p>
        </p:txBody>
      </p:sp>
      <p:graphicFrame>
        <p:nvGraphicFramePr>
          <p:cNvPr id="329" name="Table 328"/>
          <p:cNvGraphicFramePr>
            <a:graphicFrameLocks noGrp="1"/>
          </p:cNvGraphicFramePr>
          <p:nvPr>
            <p:custDataLst>
              <p:tags r:id="rId24"/>
            </p:custDataLst>
            <p:extLst>
              <p:ext uri="{D42A27DB-BD31-4B8C-83A1-F6EECF244321}">
                <p14:modId xmlns:p14="http://schemas.microsoft.com/office/powerpoint/2010/main" xmlns="" val="3559501853"/>
              </p:ext>
            </p:extLst>
          </p:nvPr>
        </p:nvGraphicFramePr>
        <p:xfrm>
          <a:off x="1561686" y="1463675"/>
          <a:ext cx="7268624" cy="3241004"/>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726862"/>
                <a:gridCol w="726863"/>
                <a:gridCol w="726862"/>
                <a:gridCol w="726862"/>
                <a:gridCol w="726863"/>
                <a:gridCol w="726863"/>
                <a:gridCol w="726862"/>
                <a:gridCol w="726862"/>
                <a:gridCol w="726863"/>
                <a:gridCol w="726862"/>
              </a:tblGrid>
              <a:tr h="35217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1000" b="0" i="0" u="none" strike="noStrike" dirty="0" smtClean="0">
                          <a:solidFill>
                            <a:schemeClr val="bg1"/>
                          </a:solidFill>
                          <a:latin typeface="Arial" pitchFamily="34" charset="0"/>
                          <a:cs typeface="Arial" pitchFamily="34" charset="0"/>
                        </a:rPr>
                        <a:t>Overall</a:t>
                      </a:r>
                      <a:endParaRPr lang="en-US" sz="1000" b="0" i="0" u="none" strike="noStrike" dirty="0">
                        <a:solidFill>
                          <a:schemeClr val="bg1"/>
                        </a:solidFill>
                        <a:latin typeface="Arial" pitchFamily="34" charset="0"/>
                        <a:cs typeface="Arial" pitchFamily="34" charset="0"/>
                      </a:endParaRPr>
                    </a:p>
                  </a:txBody>
                  <a:tcPr marL="0" marR="0" marT="0" marB="0" anchor="ctr">
                    <a:lnL w="9525" cap="flat" cmpd="sng" algn="ctr">
                      <a:noFill/>
                      <a:prstDash val="solid"/>
                    </a:lnL>
                    <a:lnR w="38100" cap="flat" cmpd="sng" algn="ctr">
                      <a:solidFill>
                        <a:sysClr val="window" lastClr="FFFFFF"/>
                      </a:solid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243F5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1000" b="0" i="0" u="none" strike="noStrike" dirty="0" smtClean="0">
                          <a:solidFill>
                            <a:schemeClr val="bg1"/>
                          </a:solidFill>
                          <a:latin typeface="Arial" pitchFamily="34" charset="0"/>
                          <a:cs typeface="Arial" pitchFamily="34" charset="0"/>
                        </a:rPr>
                        <a:t>Features</a:t>
                      </a:r>
                      <a:endParaRPr lang="en-US" sz="10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1000" b="0" i="0" u="none" strike="noStrike" dirty="0" smtClean="0">
                          <a:solidFill>
                            <a:schemeClr val="bg1"/>
                          </a:solidFill>
                          <a:latin typeface="Arial" pitchFamily="34" charset="0"/>
                          <a:cs typeface="Arial" pitchFamily="34" charset="0"/>
                        </a:rPr>
                        <a:t>Usability</a:t>
                      </a:r>
                      <a:endParaRPr lang="en-US" sz="10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1000" b="0" i="0" u="none" strike="noStrike" dirty="0" smtClean="0">
                          <a:solidFill>
                            <a:schemeClr val="bg1"/>
                          </a:solidFill>
                          <a:latin typeface="Arial" pitchFamily="34" charset="0"/>
                          <a:cs typeface="Arial" pitchFamily="34" charset="0"/>
                        </a:rPr>
                        <a:t>Afford.</a:t>
                      </a:r>
                      <a:endParaRPr lang="en-US" sz="10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1000" b="0" i="0" u="none" strike="noStrike" dirty="0" smtClean="0">
                          <a:solidFill>
                            <a:schemeClr val="bg1"/>
                          </a:solidFill>
                          <a:latin typeface="Arial" pitchFamily="34" charset="0"/>
                          <a:cs typeface="Arial" pitchFamily="34" charset="0"/>
                        </a:rPr>
                        <a:t>Arch.</a:t>
                      </a:r>
                      <a:endParaRPr lang="en-US" sz="10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1000" b="0" i="0" u="none" strike="noStrike" dirty="0" smtClean="0">
                          <a:solidFill>
                            <a:schemeClr val="bg1"/>
                          </a:solidFill>
                          <a:latin typeface="Arial" pitchFamily="34" charset="0"/>
                          <a:cs typeface="Arial" pitchFamily="34" charset="0"/>
                        </a:rPr>
                        <a:t>Overall</a:t>
                      </a:r>
                      <a:endParaRPr lang="en-US" sz="10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5715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36B41"/>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1000" b="0" i="0" u="none" strike="noStrike" dirty="0" smtClean="0">
                          <a:solidFill>
                            <a:schemeClr val="bg1"/>
                          </a:solidFill>
                          <a:latin typeface="Arial" pitchFamily="34" charset="0"/>
                          <a:cs typeface="Arial" pitchFamily="34" charset="0"/>
                        </a:rPr>
                        <a:t>Viability</a:t>
                      </a:r>
                      <a:endParaRPr lang="en-US" sz="10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1000" b="0" i="0" u="none" strike="noStrike" dirty="0" smtClean="0">
                          <a:solidFill>
                            <a:schemeClr val="bg1"/>
                          </a:solidFill>
                          <a:latin typeface="Arial" pitchFamily="34" charset="0"/>
                          <a:cs typeface="Arial" pitchFamily="34" charset="0"/>
                        </a:rPr>
                        <a:t>Strategy</a:t>
                      </a:r>
                      <a:endParaRPr lang="en-US" sz="10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1000" b="0" i="0" u="none" strike="noStrike" dirty="0" smtClean="0">
                          <a:solidFill>
                            <a:schemeClr val="bg1"/>
                          </a:solidFill>
                          <a:latin typeface="Arial" pitchFamily="34" charset="0"/>
                          <a:cs typeface="Arial" pitchFamily="34" charset="0"/>
                        </a:rPr>
                        <a:t>Reach</a:t>
                      </a:r>
                      <a:endParaRPr lang="en-US" sz="10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1000" b="0" i="0" u="none" strike="noStrike" dirty="0" smtClean="0">
                          <a:solidFill>
                            <a:schemeClr val="bg1"/>
                          </a:solidFill>
                          <a:latin typeface="Arial" pitchFamily="34" charset="0"/>
                          <a:cs typeface="Arial" pitchFamily="34" charset="0"/>
                        </a:rPr>
                        <a:t>Channel</a:t>
                      </a:r>
                      <a:endParaRPr lang="en-US" sz="10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89244">
                <a:tc>
                  <a:txBody>
                    <a:bodyPr/>
                    <a:lstStyle/>
                    <a:p>
                      <a:pPr algn="ctr" fontAlgn="ctr"/>
                      <a:r>
                        <a:rPr lang="en-US" sz="2220" b="0" i="0" u="none" strike="noStrike" dirty="0">
                          <a:solidFill>
                            <a:srgbClr val="C77709"/>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2"/>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1</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C77709"/>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4"/>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1</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r>
              <a:tr h="416597">
                <a:tc>
                  <a:txBody>
                    <a:bodyPr/>
                    <a:lstStyle/>
                    <a:p>
                      <a:pPr algn="ctr" fontAlgn="ctr"/>
                      <a:r>
                        <a:rPr lang="en-US" sz="2220" b="0" i="0" u="none" strike="noStrike" dirty="0">
                          <a:solidFill>
                            <a:srgbClr val="C77709"/>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5"/>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1</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C77709"/>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7"/>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r>
              <a:tr h="416597">
                <a:tc>
                  <a:txBody>
                    <a:bodyPr/>
                    <a:lstStyle/>
                    <a:p>
                      <a:pPr algn="ctr" fontAlgn="ctr"/>
                      <a:r>
                        <a:rPr lang="en-US" sz="2220" b="0" i="0" u="none" strike="noStrike" dirty="0">
                          <a:solidFill>
                            <a:srgbClr val="C77709"/>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2"/>
                      <a:srcRect/>
                      <a:stretch>
                        <a:fillRect/>
                      </a:stretch>
                    </a:blipFill>
                  </a:tcPr>
                </a:tc>
                <a:tc>
                  <a:txBody>
                    <a:bodyPr/>
                    <a:lstStyle/>
                    <a:p>
                      <a:pPr algn="ctr" fontAlgn="ctr"/>
                      <a:r>
                        <a:rPr lang="en-US" sz="2220" b="0" i="0" u="none" strike="noStrike" dirty="0" smtClean="0">
                          <a:solidFill>
                            <a:srgbClr val="333333"/>
                          </a:solidFill>
                          <a:effectLst/>
                          <a:latin typeface="Harvey Balls" panose="02000609000000000000" pitchFamily="49" charset="0"/>
                        </a:rPr>
                        <a:t>3</a:t>
                      </a:r>
                      <a:endParaRPr lang="en-US" sz="2220" b="0" i="0" u="none" strike="noStrike" dirty="0">
                        <a:solidFill>
                          <a:srgbClr val="333333"/>
                        </a:solidFill>
                        <a:effectLst/>
                        <a:latin typeface="Harvey Balls" panose="02000609000000000000" pitchFamily="49"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C77709"/>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4"/>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r>
              <a:tr h="416597">
                <a:tc>
                  <a:txBody>
                    <a:bodyPr/>
                    <a:lstStyle/>
                    <a:p>
                      <a:pPr algn="ctr" fontAlgn="ctr"/>
                      <a:r>
                        <a:rPr lang="en-US" sz="2220" b="0" i="0" u="none" strike="noStrike" dirty="0">
                          <a:solidFill>
                            <a:srgbClr val="C77709"/>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5"/>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C77709"/>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7"/>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r>
              <a:tr h="416597">
                <a:tc>
                  <a:txBody>
                    <a:bodyPr/>
                    <a:lstStyle/>
                    <a:p>
                      <a:pPr algn="ctr" fontAlgn="ctr"/>
                      <a:r>
                        <a:rPr lang="en-US" sz="2220" b="0" i="0" u="none" strike="noStrike" dirty="0">
                          <a:solidFill>
                            <a:srgbClr val="C77709"/>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2"/>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1</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C77709"/>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4"/>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r>
              <a:tr h="416597">
                <a:tc>
                  <a:txBody>
                    <a:bodyPr/>
                    <a:lstStyle/>
                    <a:p>
                      <a:pPr algn="ctr" fontAlgn="ctr"/>
                      <a:r>
                        <a:rPr lang="en-US" sz="2220" b="0" i="0" u="none" strike="noStrike" dirty="0">
                          <a:solidFill>
                            <a:srgbClr val="C77709"/>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5"/>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0</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C77709"/>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7"/>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0</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r>
              <a:tr h="416597">
                <a:tc>
                  <a:txBody>
                    <a:bodyPr/>
                    <a:lstStyle/>
                    <a:p>
                      <a:pPr algn="ctr" fontAlgn="ctr"/>
                      <a:r>
                        <a:rPr lang="en-US" sz="2220" b="0" i="0" u="none" strike="noStrike" dirty="0">
                          <a:solidFill>
                            <a:srgbClr val="C77709"/>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2"/>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1</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C77709"/>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4"/>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r>
            </a:tbl>
          </a:graphicData>
        </a:graphic>
      </p:graphicFrame>
      <p:sp>
        <p:nvSpPr>
          <p:cNvPr id="275" name="Round Same Side Corner Rectangle 274"/>
          <p:cNvSpPr/>
          <p:nvPr>
            <p:custDataLst>
              <p:tags r:id="rId25"/>
            </p:custDataLst>
          </p:nvPr>
        </p:nvSpPr>
        <p:spPr>
          <a:xfrm flipH="1">
            <a:off x="1563687" y="1189354"/>
            <a:ext cx="3611880" cy="27400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FFFFFF"/>
                </a:solidFill>
              </a:rPr>
              <a:t>Product</a:t>
            </a:r>
          </a:p>
        </p:txBody>
      </p:sp>
      <p:sp>
        <p:nvSpPr>
          <p:cNvPr id="276" name="Round Same Side Corner Rectangle 275"/>
          <p:cNvSpPr/>
          <p:nvPr>
            <p:custDataLst>
              <p:tags r:id="rId26"/>
            </p:custDataLst>
          </p:nvPr>
        </p:nvSpPr>
        <p:spPr>
          <a:xfrm flipH="1">
            <a:off x="5212080" y="1189354"/>
            <a:ext cx="3611880" cy="274320"/>
          </a:xfrm>
          <a:prstGeom prst="round2Same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FFFFFF"/>
                </a:solidFill>
              </a:rPr>
              <a:t>Vendor</a:t>
            </a:r>
          </a:p>
        </p:txBody>
      </p:sp>
      <p:sp>
        <p:nvSpPr>
          <p:cNvPr id="29" name="TextBox 28"/>
          <p:cNvSpPr txBox="1"/>
          <p:nvPr>
            <p:custDataLst>
              <p:tags r:id="rId27"/>
            </p:custDataLst>
          </p:nvPr>
        </p:nvSpPr>
        <p:spPr>
          <a:xfrm>
            <a:off x="1" y="6246654"/>
            <a:ext cx="9143999" cy="246221"/>
          </a:xfrm>
          <a:prstGeom prst="rect">
            <a:avLst/>
          </a:prstGeom>
          <a:noFill/>
        </p:spPr>
        <p:txBody>
          <a:bodyPr wrap="square" rtlCol="0">
            <a:spAutoFit/>
          </a:bodyPr>
          <a:lstStyle/>
          <a:p>
            <a:r>
              <a:rPr lang="en-US" sz="1000" dirty="0" smtClean="0">
                <a:solidFill>
                  <a:srgbClr val="333333"/>
                </a:solidFill>
                <a:latin typeface="Arial"/>
              </a:rPr>
              <a:t>For an explanation of how the Info-Tech Harvey Balls are calculated, see </a:t>
            </a:r>
            <a:r>
              <a:rPr lang="en-US" sz="1000" dirty="0" smtClean="0">
                <a:solidFill>
                  <a:srgbClr val="333333"/>
                </a:solidFill>
                <a:hlinkClick r:id="rId38" action="ppaction://hlinksldjump"/>
              </a:rPr>
              <a:t>Information Presentation – Criteria Scores (Harvey Balls)</a:t>
            </a:r>
            <a:r>
              <a:rPr lang="en-US" sz="1000" dirty="0" smtClean="0">
                <a:solidFill>
                  <a:srgbClr val="333333"/>
                </a:solidFill>
              </a:rPr>
              <a:t> in the Appendix</a:t>
            </a:r>
            <a:r>
              <a:rPr lang="en-US" sz="1000" dirty="0" smtClean="0">
                <a:solidFill>
                  <a:srgbClr val="333333"/>
                </a:solidFill>
                <a:latin typeface="Arial"/>
              </a:rPr>
              <a:t>.</a:t>
            </a:r>
          </a:p>
        </p:txBody>
      </p:sp>
      <p:sp>
        <p:nvSpPr>
          <p:cNvPr id="30" name="Rounded Rectangle 29"/>
          <p:cNvSpPr/>
          <p:nvPr>
            <p:custDataLst>
              <p:tags r:id="rId28"/>
            </p:custDataLst>
          </p:nvPr>
        </p:nvSpPr>
        <p:spPr>
          <a:xfrm>
            <a:off x="1533246" y="4937760"/>
            <a:ext cx="6221692" cy="457200"/>
          </a:xfrm>
          <a:prstGeom prst="roundRect">
            <a:avLst/>
          </a:prstGeom>
          <a:noFill/>
          <a:ln cap="sq">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000" dirty="0" smtClean="0">
                <a:solidFill>
                  <a:srgbClr val="FF0000"/>
                </a:solidFill>
              </a:rPr>
              <a:t>*The vendor declined to provide pricing and publicly available pricing could not be found.</a:t>
            </a:r>
            <a:endParaRPr lang="en-CA" sz="1000" dirty="0">
              <a:solidFill>
                <a:srgbClr val="FF0000"/>
              </a:solidFill>
            </a:endParaRPr>
          </a:p>
        </p:txBody>
      </p:sp>
    </p:spTree>
    <p:extLst>
      <p:ext uri="{BB962C8B-B14F-4D97-AF65-F5344CB8AC3E}">
        <p14:creationId xmlns:p14="http://schemas.microsoft.com/office/powerpoint/2010/main" xmlns="" val="2159905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 name="Object 128" hidden="1"/>
          <p:cNvGraphicFramePr>
            <a:graphicFrameLocks noChangeAspect="1"/>
          </p:cNvGraphicFramePr>
          <p:nvPr/>
        </p:nvGraphicFramePr>
        <p:xfrm>
          <a:off x="0" y="0"/>
          <a:ext cx="158750" cy="158750"/>
        </p:xfrm>
        <a:graphic>
          <a:graphicData uri="http://schemas.openxmlformats.org/presentationml/2006/ole">
            <p:oleObj spid="_x0000_s1098094" name="think-cell Slide" r:id="rId31" imgW="360" imgH="360" progId="">
              <p:embed/>
            </p:oleObj>
          </a:graphicData>
        </a:graphic>
      </p:graphicFrame>
      <p:sp>
        <p:nvSpPr>
          <p:cNvPr id="589" name="Rectangle 588"/>
          <p:cNvSpPr/>
          <p:nvPr>
            <p:custDataLst>
              <p:tags r:id="rId2"/>
            </p:custDataLst>
          </p:nvPr>
        </p:nvSpPr>
        <p:spPr>
          <a:xfrm flipH="1">
            <a:off x="2286000" y="4741862"/>
            <a:ext cx="128016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sz="1000" b="1" dirty="0" smtClean="0">
                <a:solidFill>
                  <a:srgbClr val="FFFFFF"/>
                </a:solidFill>
              </a:rPr>
              <a:t>     =Exemplary</a:t>
            </a:r>
            <a:endParaRPr lang="en-US" sz="1000" b="1" dirty="0">
              <a:solidFill>
                <a:srgbClr val="FFFFFF"/>
              </a:solidFill>
            </a:endParaRPr>
          </a:p>
        </p:txBody>
      </p:sp>
      <p:sp>
        <p:nvSpPr>
          <p:cNvPr id="590" name="Rectangle 589"/>
          <p:cNvSpPr/>
          <p:nvPr>
            <p:custDataLst>
              <p:tags r:id="rId3"/>
            </p:custDataLst>
          </p:nvPr>
        </p:nvSpPr>
        <p:spPr>
          <a:xfrm flipH="1">
            <a:off x="3611880" y="4741862"/>
            <a:ext cx="128016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sz="1000" b="1" dirty="0" smtClean="0">
                <a:solidFill>
                  <a:srgbClr val="FFFFFF"/>
                </a:solidFill>
              </a:rPr>
              <a:t>     =Good</a:t>
            </a:r>
            <a:endParaRPr lang="en-US" sz="1000" b="1" dirty="0">
              <a:solidFill>
                <a:srgbClr val="FFFFFF"/>
              </a:solidFill>
            </a:endParaRPr>
          </a:p>
        </p:txBody>
      </p:sp>
      <p:sp>
        <p:nvSpPr>
          <p:cNvPr id="591" name="Rectangle 590"/>
          <p:cNvSpPr/>
          <p:nvPr>
            <p:custDataLst>
              <p:tags r:id="rId4"/>
            </p:custDataLst>
          </p:nvPr>
        </p:nvSpPr>
        <p:spPr>
          <a:xfrm flipH="1">
            <a:off x="4937760" y="4741862"/>
            <a:ext cx="128016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sz="1000" b="1" dirty="0" smtClean="0">
                <a:solidFill>
                  <a:srgbClr val="FFFFFF"/>
                </a:solidFill>
              </a:rPr>
              <a:t>     =Adequate</a:t>
            </a:r>
            <a:endParaRPr lang="en-US" sz="1000" b="1" dirty="0">
              <a:solidFill>
                <a:srgbClr val="FFFFFF"/>
              </a:solidFill>
            </a:endParaRPr>
          </a:p>
        </p:txBody>
      </p:sp>
      <p:sp>
        <p:nvSpPr>
          <p:cNvPr id="592" name="Rectangle 591"/>
          <p:cNvSpPr/>
          <p:nvPr>
            <p:custDataLst>
              <p:tags r:id="rId5"/>
            </p:custDataLst>
          </p:nvPr>
        </p:nvSpPr>
        <p:spPr>
          <a:xfrm flipH="1">
            <a:off x="6263640" y="4741862"/>
            <a:ext cx="128016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sz="1000" b="1" dirty="0" smtClean="0">
                <a:solidFill>
                  <a:srgbClr val="FFFFFF"/>
                </a:solidFill>
              </a:rPr>
              <a:t>     =Inadequate</a:t>
            </a:r>
            <a:endParaRPr lang="en-US" sz="1000" b="1" dirty="0">
              <a:solidFill>
                <a:srgbClr val="FFFFFF"/>
              </a:solidFill>
            </a:endParaRPr>
          </a:p>
        </p:txBody>
      </p:sp>
      <p:sp>
        <p:nvSpPr>
          <p:cNvPr id="593" name="Rectangle 592"/>
          <p:cNvSpPr/>
          <p:nvPr>
            <p:custDataLst>
              <p:tags r:id="rId6"/>
            </p:custDataLst>
          </p:nvPr>
        </p:nvSpPr>
        <p:spPr>
          <a:xfrm flipH="1">
            <a:off x="7589520" y="4741862"/>
            <a:ext cx="124079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sz="1000" b="1" dirty="0" smtClean="0">
                <a:solidFill>
                  <a:srgbClr val="FFFFFF"/>
                </a:solidFill>
              </a:rPr>
              <a:t>     =Poor</a:t>
            </a:r>
            <a:endParaRPr lang="en-US" sz="1000" b="1" dirty="0">
              <a:solidFill>
                <a:srgbClr val="FFFFFF"/>
              </a:solidFill>
            </a:endParaRPr>
          </a:p>
        </p:txBody>
      </p:sp>
      <p:sp>
        <p:nvSpPr>
          <p:cNvPr id="2" name="Title 1"/>
          <p:cNvSpPr>
            <a:spLocks noGrp="1"/>
          </p:cNvSpPr>
          <p:nvPr>
            <p:ph type="title"/>
            <p:custDataLst>
              <p:tags r:id="rId7"/>
            </p:custDataLst>
          </p:nvPr>
        </p:nvSpPr>
        <p:spPr/>
        <p:txBody>
          <a:bodyPr/>
          <a:lstStyle/>
          <a:p>
            <a:r>
              <a:rPr lang="en-US" dirty="0" smtClean="0"/>
              <a:t>Balance individual strengths to find the best fit for your enterprise (2/2)</a:t>
            </a:r>
            <a:endParaRPr lang="en-US" dirty="0"/>
          </a:p>
        </p:txBody>
      </p:sp>
      <p:sp>
        <p:nvSpPr>
          <p:cNvPr id="283" name="Rectangle 282"/>
          <p:cNvSpPr/>
          <p:nvPr>
            <p:custDataLst>
              <p:tags r:id="rId8"/>
            </p:custDataLst>
          </p:nvPr>
        </p:nvSpPr>
        <p:spPr>
          <a:xfrm>
            <a:off x="251520" y="3893657"/>
            <a:ext cx="1302959"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ThoughtWorks Studios</a:t>
            </a:r>
            <a:endParaRPr lang="en-US" sz="1200" b="1" dirty="0">
              <a:solidFill>
                <a:schemeClr val="tx1"/>
              </a:solidFill>
            </a:endParaRPr>
          </a:p>
        </p:txBody>
      </p:sp>
      <p:sp>
        <p:nvSpPr>
          <p:cNvPr id="284" name="Rectangle 283"/>
          <p:cNvSpPr/>
          <p:nvPr>
            <p:custDataLst>
              <p:tags r:id="rId9"/>
            </p:custDataLst>
          </p:nvPr>
        </p:nvSpPr>
        <p:spPr>
          <a:xfrm>
            <a:off x="320674" y="2652078"/>
            <a:ext cx="12338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Microsoft</a:t>
            </a:r>
            <a:endParaRPr lang="en-US" sz="1200" b="1" dirty="0">
              <a:solidFill>
                <a:schemeClr val="tx1"/>
              </a:solidFill>
            </a:endParaRPr>
          </a:p>
        </p:txBody>
      </p:sp>
      <p:sp>
        <p:nvSpPr>
          <p:cNvPr id="285" name="Rectangle 284"/>
          <p:cNvSpPr/>
          <p:nvPr>
            <p:custDataLst>
              <p:tags r:id="rId10"/>
            </p:custDataLst>
          </p:nvPr>
        </p:nvSpPr>
        <p:spPr>
          <a:xfrm>
            <a:off x="320674" y="2240915"/>
            <a:ext cx="123380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Parasoft </a:t>
            </a:r>
            <a:r>
              <a:rPr lang="en-US" sz="1200" b="1" dirty="0" smtClean="0">
                <a:solidFill>
                  <a:srgbClr val="FF0000"/>
                </a:solidFill>
              </a:rPr>
              <a:t>*</a:t>
            </a:r>
            <a:endParaRPr lang="en-US" sz="1200" b="1" dirty="0">
              <a:solidFill>
                <a:srgbClr val="FF0000"/>
              </a:solidFill>
            </a:endParaRPr>
          </a:p>
        </p:txBody>
      </p:sp>
      <p:sp>
        <p:nvSpPr>
          <p:cNvPr id="286" name="Rectangle 285"/>
          <p:cNvSpPr/>
          <p:nvPr>
            <p:custDataLst>
              <p:tags r:id="rId11"/>
            </p:custDataLst>
          </p:nvPr>
        </p:nvSpPr>
        <p:spPr>
          <a:xfrm>
            <a:off x="320357" y="3063875"/>
            <a:ext cx="12338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SmarteSoft</a:t>
            </a:r>
            <a:endParaRPr lang="en-US" sz="1200" b="1" dirty="0">
              <a:solidFill>
                <a:schemeClr val="tx1"/>
              </a:solidFill>
            </a:endParaRPr>
          </a:p>
        </p:txBody>
      </p:sp>
      <p:sp>
        <p:nvSpPr>
          <p:cNvPr id="287" name="Rectangle 286"/>
          <p:cNvSpPr/>
          <p:nvPr>
            <p:custDataLst>
              <p:tags r:id="rId12"/>
            </p:custDataLst>
          </p:nvPr>
        </p:nvSpPr>
        <p:spPr>
          <a:xfrm>
            <a:off x="320357" y="3474403"/>
            <a:ext cx="12338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Rally</a:t>
            </a:r>
            <a:endParaRPr lang="en-US" sz="1200" b="1" dirty="0">
              <a:solidFill>
                <a:schemeClr val="tx1"/>
              </a:solidFill>
            </a:endParaRPr>
          </a:p>
        </p:txBody>
      </p:sp>
      <p:sp>
        <p:nvSpPr>
          <p:cNvPr id="289" name="Rectangle 288"/>
          <p:cNvSpPr/>
          <p:nvPr>
            <p:custDataLst>
              <p:tags r:id="rId13"/>
            </p:custDataLst>
          </p:nvPr>
        </p:nvSpPr>
        <p:spPr>
          <a:xfrm>
            <a:off x="320674" y="1824037"/>
            <a:ext cx="12338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IBM</a:t>
            </a:r>
            <a:endParaRPr lang="en-US" sz="1200" b="1" dirty="0">
              <a:solidFill>
                <a:schemeClr val="tx1"/>
              </a:solidFill>
            </a:endParaRPr>
          </a:p>
        </p:txBody>
      </p:sp>
      <p:sp>
        <p:nvSpPr>
          <p:cNvPr id="204" name="Rectangle 203"/>
          <p:cNvSpPr/>
          <p:nvPr>
            <p:custDataLst>
              <p:tags r:id="rId14"/>
            </p:custDataLst>
          </p:nvPr>
        </p:nvSpPr>
        <p:spPr>
          <a:xfrm>
            <a:off x="320357" y="4297363"/>
            <a:ext cx="12338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HP</a:t>
            </a:r>
            <a:r>
              <a:rPr lang="en-US" sz="1200" b="1" dirty="0">
                <a:solidFill>
                  <a:srgbClr val="FF0000"/>
                </a:solidFill>
              </a:rPr>
              <a:t> *</a:t>
            </a:r>
            <a:endParaRPr lang="en-US" sz="1200" b="1" dirty="0">
              <a:solidFill>
                <a:schemeClr val="tx1"/>
              </a:solidFill>
            </a:endParaRPr>
          </a:p>
        </p:txBody>
      </p:sp>
      <p:sp>
        <p:nvSpPr>
          <p:cNvPr id="588" name="Rectangle 587"/>
          <p:cNvSpPr/>
          <p:nvPr>
            <p:custDataLst>
              <p:tags r:id="rId15"/>
            </p:custDataLst>
          </p:nvPr>
        </p:nvSpPr>
        <p:spPr>
          <a:xfrm flipH="1">
            <a:off x="1571326" y="4741862"/>
            <a:ext cx="676594"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b="1" dirty="0" smtClean="0">
                <a:solidFill>
                  <a:srgbClr val="FFFFFF"/>
                </a:solidFill>
              </a:rPr>
              <a:t>Legend</a:t>
            </a:r>
            <a:endParaRPr lang="en-US" sz="1000" b="1" dirty="0">
              <a:solidFill>
                <a:srgbClr val="FFFFFF"/>
              </a:solidFill>
            </a:endParaRPr>
          </a:p>
        </p:txBody>
      </p:sp>
      <p:sp>
        <p:nvSpPr>
          <p:cNvPr id="594" name="Oval 593"/>
          <p:cNvSpPr/>
          <p:nvPr>
            <p:custDataLst>
              <p:tags r:id="rId16"/>
            </p:custDataLst>
          </p:nvPr>
        </p:nvSpPr>
        <p:spPr bwMode="auto">
          <a:xfrm>
            <a:off x="2331720" y="4772025"/>
            <a:ext cx="152400" cy="152400"/>
          </a:xfrm>
          <a:prstGeom prst="ellipse">
            <a:avLst/>
          </a:prstGeom>
          <a:solidFill>
            <a:srgbClr val="D17D08"/>
          </a:solidFill>
          <a:ln w="9525">
            <a:solidFill>
              <a:srgbClr val="D17D0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en-CA" dirty="0">
              <a:solidFill>
                <a:srgbClr val="FFFFFF"/>
              </a:solidFill>
            </a:endParaRPr>
          </a:p>
        </p:txBody>
      </p:sp>
      <p:sp>
        <p:nvSpPr>
          <p:cNvPr id="596" name="Oval 595"/>
          <p:cNvSpPr/>
          <p:nvPr>
            <p:custDataLst>
              <p:tags r:id="rId17"/>
            </p:custDataLst>
          </p:nvPr>
        </p:nvSpPr>
        <p:spPr bwMode="auto">
          <a:xfrm>
            <a:off x="3657282" y="4772025"/>
            <a:ext cx="152400" cy="152400"/>
          </a:xfrm>
          <a:prstGeom prst="ellipse">
            <a:avLst/>
          </a:prstGeom>
          <a:solidFill>
            <a:schemeClr val="bg1"/>
          </a:solidFill>
          <a:ln w="9525">
            <a:solidFill>
              <a:srgbClr val="D17D0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en-CA" dirty="0">
              <a:solidFill>
                <a:srgbClr val="FFFFFF"/>
              </a:solidFill>
            </a:endParaRPr>
          </a:p>
        </p:txBody>
      </p:sp>
      <p:sp>
        <p:nvSpPr>
          <p:cNvPr id="602" name="Arc 601"/>
          <p:cNvSpPr/>
          <p:nvPr>
            <p:custDataLst>
              <p:tags r:id="rId18"/>
            </p:custDataLst>
          </p:nvPr>
        </p:nvSpPr>
        <p:spPr bwMode="gray">
          <a:xfrm>
            <a:off x="3657282" y="4772025"/>
            <a:ext cx="152400" cy="152400"/>
          </a:xfrm>
          <a:prstGeom prst="arc">
            <a:avLst>
              <a:gd name="adj1" fmla="val 16200000"/>
              <a:gd name="adj2" fmla="val 10800000"/>
            </a:avLst>
          </a:prstGeom>
          <a:solidFill>
            <a:srgbClr val="D17D08"/>
          </a:solidFill>
          <a:ln w="9525">
            <a:solidFill>
              <a:srgbClr val="D17D08"/>
            </a:solidFill>
            <a:headEnd type="none"/>
            <a:tailEnd type="none"/>
          </a:ln>
          <a:effectLst/>
        </p:spPr>
        <p:style>
          <a:lnRef idx="1">
            <a:schemeClr val="accent1"/>
          </a:lnRef>
          <a:fillRef idx="0">
            <a:schemeClr val="accent1"/>
          </a:fillRef>
          <a:effectRef idx="0">
            <a:schemeClr val="accent1"/>
          </a:effectRef>
          <a:fontRef idx="minor">
            <a:schemeClr val="tx1"/>
          </a:fontRef>
        </p:style>
        <p:txBody>
          <a:bodyPr rtlCol="0" anchor="ctr"/>
          <a:lstStyle/>
          <a:p>
            <a:endParaRPr lang="en-CA" dirty="0">
              <a:solidFill>
                <a:srgbClr val="333333"/>
              </a:solidFill>
            </a:endParaRPr>
          </a:p>
        </p:txBody>
      </p:sp>
      <p:sp>
        <p:nvSpPr>
          <p:cNvPr id="597" name="Oval 596"/>
          <p:cNvSpPr/>
          <p:nvPr>
            <p:custDataLst>
              <p:tags r:id="rId19"/>
            </p:custDataLst>
          </p:nvPr>
        </p:nvSpPr>
        <p:spPr bwMode="auto">
          <a:xfrm>
            <a:off x="5000307" y="4772025"/>
            <a:ext cx="152400" cy="152400"/>
          </a:xfrm>
          <a:prstGeom prst="ellipse">
            <a:avLst/>
          </a:prstGeom>
          <a:solidFill>
            <a:schemeClr val="bg1"/>
          </a:solidFill>
          <a:ln w="9525">
            <a:solidFill>
              <a:srgbClr val="D17D0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en-CA" dirty="0">
              <a:solidFill>
                <a:srgbClr val="FFFFFF"/>
              </a:solidFill>
            </a:endParaRPr>
          </a:p>
        </p:txBody>
      </p:sp>
      <p:sp>
        <p:nvSpPr>
          <p:cNvPr id="601" name="Arc 600"/>
          <p:cNvSpPr/>
          <p:nvPr>
            <p:custDataLst>
              <p:tags r:id="rId20"/>
            </p:custDataLst>
          </p:nvPr>
        </p:nvSpPr>
        <p:spPr bwMode="gray">
          <a:xfrm>
            <a:off x="5000307" y="4772025"/>
            <a:ext cx="152400" cy="152400"/>
          </a:xfrm>
          <a:prstGeom prst="arc">
            <a:avLst>
              <a:gd name="adj1" fmla="val 16200000"/>
              <a:gd name="adj2" fmla="val 5400000"/>
            </a:avLst>
          </a:prstGeom>
          <a:solidFill>
            <a:srgbClr val="D17D08"/>
          </a:solidFill>
          <a:ln w="9525">
            <a:solidFill>
              <a:srgbClr val="D17D08"/>
            </a:solidFill>
            <a:headEnd type="none"/>
            <a:tailEnd type="none"/>
          </a:ln>
          <a:effectLst/>
        </p:spPr>
        <p:style>
          <a:lnRef idx="1">
            <a:schemeClr val="accent1"/>
          </a:lnRef>
          <a:fillRef idx="0">
            <a:schemeClr val="accent1"/>
          </a:fillRef>
          <a:effectRef idx="0">
            <a:schemeClr val="accent1"/>
          </a:effectRef>
          <a:fontRef idx="minor">
            <a:schemeClr val="tx1"/>
          </a:fontRef>
        </p:style>
        <p:txBody>
          <a:bodyPr rtlCol="0" anchor="ctr"/>
          <a:lstStyle/>
          <a:p>
            <a:endParaRPr lang="en-CA" dirty="0">
              <a:solidFill>
                <a:srgbClr val="333333"/>
              </a:solidFill>
            </a:endParaRPr>
          </a:p>
        </p:txBody>
      </p:sp>
      <p:sp>
        <p:nvSpPr>
          <p:cNvPr id="598" name="Oval 597"/>
          <p:cNvSpPr/>
          <p:nvPr>
            <p:custDataLst>
              <p:tags r:id="rId21"/>
            </p:custDataLst>
          </p:nvPr>
        </p:nvSpPr>
        <p:spPr bwMode="auto">
          <a:xfrm>
            <a:off x="6309995" y="4772025"/>
            <a:ext cx="152400" cy="152400"/>
          </a:xfrm>
          <a:prstGeom prst="ellipse">
            <a:avLst/>
          </a:prstGeom>
          <a:solidFill>
            <a:schemeClr val="bg1"/>
          </a:solidFill>
          <a:ln w="9525">
            <a:solidFill>
              <a:srgbClr val="D17D0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en-CA" dirty="0">
              <a:solidFill>
                <a:srgbClr val="FFFFFF"/>
              </a:solidFill>
            </a:endParaRPr>
          </a:p>
        </p:txBody>
      </p:sp>
      <p:sp>
        <p:nvSpPr>
          <p:cNvPr id="600" name="Arc 599"/>
          <p:cNvSpPr/>
          <p:nvPr>
            <p:custDataLst>
              <p:tags r:id="rId22"/>
            </p:custDataLst>
          </p:nvPr>
        </p:nvSpPr>
        <p:spPr bwMode="gray">
          <a:xfrm>
            <a:off x="6309995" y="4772025"/>
            <a:ext cx="152400" cy="152400"/>
          </a:xfrm>
          <a:prstGeom prst="arc">
            <a:avLst>
              <a:gd name="adj1" fmla="val 16200000"/>
              <a:gd name="adj2" fmla="val 0"/>
            </a:avLst>
          </a:prstGeom>
          <a:solidFill>
            <a:srgbClr val="D17D08"/>
          </a:solidFill>
          <a:ln w="9525">
            <a:solidFill>
              <a:srgbClr val="D17D08"/>
            </a:solidFill>
            <a:headEnd type="none"/>
            <a:tailEnd type="none"/>
          </a:ln>
          <a:effectLst/>
        </p:spPr>
        <p:style>
          <a:lnRef idx="1">
            <a:schemeClr val="accent1"/>
          </a:lnRef>
          <a:fillRef idx="0">
            <a:schemeClr val="accent1"/>
          </a:fillRef>
          <a:effectRef idx="0">
            <a:schemeClr val="accent1"/>
          </a:effectRef>
          <a:fontRef idx="minor">
            <a:schemeClr val="tx1"/>
          </a:fontRef>
        </p:style>
        <p:txBody>
          <a:bodyPr rtlCol="0" anchor="ctr"/>
          <a:lstStyle/>
          <a:p>
            <a:endParaRPr lang="en-CA" dirty="0">
              <a:solidFill>
                <a:srgbClr val="333333"/>
              </a:solidFill>
            </a:endParaRPr>
          </a:p>
        </p:txBody>
      </p:sp>
      <p:sp>
        <p:nvSpPr>
          <p:cNvPr id="599" name="Oval 598"/>
          <p:cNvSpPr/>
          <p:nvPr>
            <p:custDataLst>
              <p:tags r:id="rId23"/>
            </p:custDataLst>
          </p:nvPr>
        </p:nvSpPr>
        <p:spPr bwMode="auto">
          <a:xfrm>
            <a:off x="7648257" y="4772025"/>
            <a:ext cx="152400" cy="152400"/>
          </a:xfrm>
          <a:prstGeom prst="ellipse">
            <a:avLst/>
          </a:prstGeom>
          <a:solidFill>
            <a:schemeClr val="bg1"/>
          </a:solidFill>
          <a:ln w="9525">
            <a:solidFill>
              <a:srgbClr val="D17D0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endParaRPr lang="en-CA" dirty="0">
              <a:solidFill>
                <a:srgbClr val="FFFFFF"/>
              </a:solidFill>
            </a:endParaRPr>
          </a:p>
        </p:txBody>
      </p:sp>
      <p:graphicFrame>
        <p:nvGraphicFramePr>
          <p:cNvPr id="329" name="Table 328"/>
          <p:cNvGraphicFramePr>
            <a:graphicFrameLocks noGrp="1"/>
          </p:cNvGraphicFramePr>
          <p:nvPr>
            <p:custDataLst>
              <p:tags r:id="rId24"/>
            </p:custDataLst>
            <p:extLst>
              <p:ext uri="{D42A27DB-BD31-4B8C-83A1-F6EECF244321}">
                <p14:modId xmlns:p14="http://schemas.microsoft.com/office/powerpoint/2010/main" xmlns="" val="3880153637"/>
              </p:ext>
            </p:extLst>
          </p:nvPr>
        </p:nvGraphicFramePr>
        <p:xfrm>
          <a:off x="1561686" y="1463675"/>
          <a:ext cx="7268624" cy="3241004"/>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726862"/>
                <a:gridCol w="726863"/>
                <a:gridCol w="726862"/>
                <a:gridCol w="726862"/>
                <a:gridCol w="726863"/>
                <a:gridCol w="726863"/>
                <a:gridCol w="726862"/>
                <a:gridCol w="726862"/>
                <a:gridCol w="726863"/>
                <a:gridCol w="726862"/>
              </a:tblGrid>
              <a:tr h="35217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1000" b="0" i="0" u="none" strike="noStrike" dirty="0" smtClean="0">
                          <a:solidFill>
                            <a:schemeClr val="bg1"/>
                          </a:solidFill>
                          <a:latin typeface="Arial" pitchFamily="34" charset="0"/>
                          <a:cs typeface="Arial" pitchFamily="34" charset="0"/>
                        </a:rPr>
                        <a:t>Overall</a:t>
                      </a:r>
                      <a:endParaRPr lang="en-US" sz="1000" b="0" i="0" u="none" strike="noStrike" dirty="0">
                        <a:solidFill>
                          <a:schemeClr val="bg1"/>
                        </a:solidFill>
                        <a:latin typeface="Arial" pitchFamily="34" charset="0"/>
                        <a:cs typeface="Arial" pitchFamily="34" charset="0"/>
                      </a:endParaRPr>
                    </a:p>
                  </a:txBody>
                  <a:tcPr marL="0" marR="0" marT="0" marB="0" anchor="ctr">
                    <a:lnL w="9525" cap="flat" cmpd="sng" algn="ctr">
                      <a:noFill/>
                      <a:prstDash val="solid"/>
                    </a:lnL>
                    <a:lnR w="38100" cap="flat" cmpd="sng" algn="ctr">
                      <a:solidFill>
                        <a:sysClr val="window" lastClr="FFFFFF"/>
                      </a:solid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243F5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1000" b="0" i="0" u="none" strike="noStrike" dirty="0" smtClean="0">
                          <a:solidFill>
                            <a:schemeClr val="bg1"/>
                          </a:solidFill>
                          <a:latin typeface="Arial" pitchFamily="34" charset="0"/>
                          <a:cs typeface="Arial" pitchFamily="34" charset="0"/>
                        </a:rPr>
                        <a:t>Features</a:t>
                      </a:r>
                      <a:endParaRPr lang="en-US" sz="10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1000" b="0" i="0" u="none" strike="noStrike" dirty="0" smtClean="0">
                          <a:solidFill>
                            <a:schemeClr val="bg1"/>
                          </a:solidFill>
                          <a:latin typeface="Arial" pitchFamily="34" charset="0"/>
                          <a:cs typeface="Arial" pitchFamily="34" charset="0"/>
                        </a:rPr>
                        <a:t>Usability</a:t>
                      </a:r>
                      <a:endParaRPr lang="en-US" sz="10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1000" b="0" i="0" u="none" strike="noStrike" dirty="0" smtClean="0">
                          <a:solidFill>
                            <a:schemeClr val="bg1"/>
                          </a:solidFill>
                          <a:latin typeface="Arial" pitchFamily="34" charset="0"/>
                          <a:cs typeface="Arial" pitchFamily="34" charset="0"/>
                        </a:rPr>
                        <a:t>Afford.</a:t>
                      </a:r>
                      <a:endParaRPr lang="en-US" sz="10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1000" b="0" i="0" u="none" strike="noStrike" dirty="0" smtClean="0">
                          <a:solidFill>
                            <a:schemeClr val="bg1"/>
                          </a:solidFill>
                          <a:latin typeface="Arial" pitchFamily="34" charset="0"/>
                          <a:cs typeface="Arial" pitchFamily="34" charset="0"/>
                        </a:rPr>
                        <a:t>Arch.</a:t>
                      </a:r>
                      <a:endParaRPr lang="en-US" sz="10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1000" b="0" i="0" u="none" strike="noStrike" dirty="0" smtClean="0">
                          <a:solidFill>
                            <a:schemeClr val="bg1"/>
                          </a:solidFill>
                          <a:latin typeface="Arial" pitchFamily="34" charset="0"/>
                          <a:cs typeface="Arial" pitchFamily="34" charset="0"/>
                        </a:rPr>
                        <a:t>Overall</a:t>
                      </a:r>
                      <a:endParaRPr lang="en-US" sz="10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5715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36B41"/>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1000" b="0" i="0" u="none" strike="noStrike" dirty="0" smtClean="0">
                          <a:solidFill>
                            <a:schemeClr val="bg1"/>
                          </a:solidFill>
                          <a:latin typeface="Arial" pitchFamily="34" charset="0"/>
                          <a:cs typeface="Arial" pitchFamily="34" charset="0"/>
                        </a:rPr>
                        <a:t>Viability</a:t>
                      </a:r>
                      <a:endParaRPr lang="en-US" sz="10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1000" b="0" i="0" u="none" strike="noStrike" dirty="0" smtClean="0">
                          <a:solidFill>
                            <a:schemeClr val="bg1"/>
                          </a:solidFill>
                          <a:latin typeface="Arial" pitchFamily="34" charset="0"/>
                          <a:cs typeface="Arial" pitchFamily="34" charset="0"/>
                        </a:rPr>
                        <a:t>Strategy</a:t>
                      </a:r>
                      <a:endParaRPr lang="en-US" sz="10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1000" b="0" i="0" u="none" strike="noStrike" dirty="0" smtClean="0">
                          <a:solidFill>
                            <a:schemeClr val="bg1"/>
                          </a:solidFill>
                          <a:latin typeface="Arial" pitchFamily="34" charset="0"/>
                          <a:cs typeface="Arial" pitchFamily="34" charset="0"/>
                        </a:rPr>
                        <a:t>Reach</a:t>
                      </a:r>
                      <a:endParaRPr lang="en-US" sz="10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1000" b="0" i="0" u="none" strike="noStrike" dirty="0" smtClean="0">
                          <a:solidFill>
                            <a:schemeClr val="bg1"/>
                          </a:solidFill>
                          <a:latin typeface="Arial" pitchFamily="34" charset="0"/>
                          <a:cs typeface="Arial" pitchFamily="34" charset="0"/>
                        </a:rPr>
                        <a:t>Channel</a:t>
                      </a:r>
                      <a:endParaRPr lang="en-US" sz="10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89244">
                <a:tc>
                  <a:txBody>
                    <a:bodyPr/>
                    <a:lstStyle/>
                    <a:p>
                      <a:pPr algn="ctr" fontAlgn="ctr"/>
                      <a:r>
                        <a:rPr lang="en-US" sz="2220" b="0" i="0" u="none" strike="noStrike" dirty="0">
                          <a:solidFill>
                            <a:srgbClr val="C77709"/>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2"/>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C77709"/>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4"/>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r>
              <a:tr h="416597">
                <a:tc>
                  <a:txBody>
                    <a:bodyPr/>
                    <a:lstStyle/>
                    <a:p>
                      <a:pPr algn="ctr" fontAlgn="ctr"/>
                      <a:r>
                        <a:rPr lang="en-US" sz="2220" b="0" i="0" u="none" strike="noStrike" dirty="0">
                          <a:solidFill>
                            <a:srgbClr val="C77709"/>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5"/>
                      <a:srcRect/>
                      <a:stretch>
                        <a:fillRect/>
                      </a:stretch>
                    </a:blipFill>
                  </a:tcPr>
                </a:tc>
                <a:tc>
                  <a:txBody>
                    <a:bodyPr/>
                    <a:lstStyle/>
                    <a:p>
                      <a:pPr algn="ctr" fontAlgn="ctr"/>
                      <a:r>
                        <a:rPr lang="en-US" sz="2220" b="0" i="0" u="none" strike="noStrike" dirty="0" smtClean="0">
                          <a:solidFill>
                            <a:srgbClr val="333333"/>
                          </a:solidFill>
                          <a:effectLst/>
                          <a:latin typeface="Harvey Balls" panose="02000609000000000000" pitchFamily="49" charset="0"/>
                        </a:rPr>
                        <a:t>2</a:t>
                      </a:r>
                      <a:endParaRPr lang="en-US" sz="2220" b="0" i="0" u="none" strike="noStrike" dirty="0">
                        <a:solidFill>
                          <a:srgbClr val="333333"/>
                        </a:solidFill>
                        <a:effectLst/>
                        <a:latin typeface="Harvey Balls" panose="02000609000000000000" pitchFamily="49"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1</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C77709"/>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7"/>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r>
              <a:tr h="416597">
                <a:tc>
                  <a:txBody>
                    <a:bodyPr/>
                    <a:lstStyle/>
                    <a:p>
                      <a:pPr algn="ctr" fontAlgn="ctr"/>
                      <a:r>
                        <a:rPr lang="en-US" sz="2220" b="0" i="0" u="none" strike="noStrike" dirty="0">
                          <a:solidFill>
                            <a:srgbClr val="C77709"/>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2"/>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C77709"/>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4"/>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r>
              <a:tr h="416597">
                <a:tc>
                  <a:txBody>
                    <a:bodyPr/>
                    <a:lstStyle/>
                    <a:p>
                      <a:pPr algn="ctr" fontAlgn="ctr"/>
                      <a:r>
                        <a:rPr lang="en-US" sz="2220" b="0" i="0" u="none" strike="noStrike" dirty="0">
                          <a:solidFill>
                            <a:srgbClr val="C77709"/>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5"/>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0</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1</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C77709"/>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7"/>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r>
              <a:tr h="416597">
                <a:tc>
                  <a:txBody>
                    <a:bodyPr/>
                    <a:lstStyle/>
                    <a:p>
                      <a:pPr algn="ctr" fontAlgn="ctr"/>
                      <a:r>
                        <a:rPr lang="en-US" sz="2220" b="0" i="0" u="none" strike="noStrike" dirty="0">
                          <a:solidFill>
                            <a:srgbClr val="C77709"/>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2"/>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1</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C77709"/>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4"/>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r>
              <a:tr h="416597">
                <a:tc>
                  <a:txBody>
                    <a:bodyPr/>
                    <a:lstStyle/>
                    <a:p>
                      <a:pPr algn="ctr" fontAlgn="ctr"/>
                      <a:r>
                        <a:rPr lang="en-US" sz="2220" b="0" i="0" u="none" strike="noStrike" dirty="0">
                          <a:solidFill>
                            <a:srgbClr val="C77709"/>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5"/>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1</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C77709"/>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7"/>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1</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6"/>
                      <a:srcRect/>
                      <a:stretch>
                        <a:fillRect/>
                      </a:stretch>
                    </a:blipFill>
                  </a:tcPr>
                </a:tc>
              </a:tr>
              <a:tr h="416597">
                <a:tc>
                  <a:txBody>
                    <a:bodyPr/>
                    <a:lstStyle/>
                    <a:p>
                      <a:pPr algn="ctr" fontAlgn="ctr"/>
                      <a:r>
                        <a:rPr lang="en-US" sz="2220" b="0" i="0" u="none" strike="noStrike" dirty="0">
                          <a:solidFill>
                            <a:srgbClr val="C77709"/>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2"/>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1</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C77709"/>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4"/>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c>
                  <a:txBody>
                    <a:bodyPr/>
                    <a:lstStyle/>
                    <a:p>
                      <a:pPr algn="ctr" fontAlgn="ctr"/>
                      <a:r>
                        <a:rPr lang="en-US" sz="2220" b="0" i="0" u="none" strike="noStrike" dirty="0">
                          <a:solidFill>
                            <a:srgbClr val="333333"/>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33"/>
                      <a:srcRect/>
                      <a:stretch>
                        <a:fillRect/>
                      </a:stretch>
                    </a:blipFill>
                  </a:tcPr>
                </a:tc>
              </a:tr>
            </a:tbl>
          </a:graphicData>
        </a:graphic>
      </p:graphicFrame>
      <p:sp>
        <p:nvSpPr>
          <p:cNvPr id="275" name="Round Same Side Corner Rectangle 274"/>
          <p:cNvSpPr/>
          <p:nvPr>
            <p:custDataLst>
              <p:tags r:id="rId25"/>
            </p:custDataLst>
          </p:nvPr>
        </p:nvSpPr>
        <p:spPr>
          <a:xfrm flipH="1">
            <a:off x="1563687" y="1189354"/>
            <a:ext cx="3611880" cy="27400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FFFFFF"/>
                </a:solidFill>
              </a:rPr>
              <a:t>Product</a:t>
            </a:r>
          </a:p>
        </p:txBody>
      </p:sp>
      <p:sp>
        <p:nvSpPr>
          <p:cNvPr id="276" name="Round Same Side Corner Rectangle 275"/>
          <p:cNvSpPr/>
          <p:nvPr>
            <p:custDataLst>
              <p:tags r:id="rId26"/>
            </p:custDataLst>
          </p:nvPr>
        </p:nvSpPr>
        <p:spPr>
          <a:xfrm flipH="1">
            <a:off x="5212080" y="1189354"/>
            <a:ext cx="3611880" cy="274320"/>
          </a:xfrm>
          <a:prstGeom prst="round2Same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FFFFFF"/>
                </a:solidFill>
              </a:rPr>
              <a:t>Vendor</a:t>
            </a:r>
          </a:p>
        </p:txBody>
      </p:sp>
      <p:sp>
        <p:nvSpPr>
          <p:cNvPr id="29" name="TextBox 28"/>
          <p:cNvSpPr txBox="1"/>
          <p:nvPr>
            <p:custDataLst>
              <p:tags r:id="rId27"/>
            </p:custDataLst>
          </p:nvPr>
        </p:nvSpPr>
        <p:spPr>
          <a:xfrm>
            <a:off x="1" y="6246654"/>
            <a:ext cx="9143999" cy="246221"/>
          </a:xfrm>
          <a:prstGeom prst="rect">
            <a:avLst/>
          </a:prstGeom>
          <a:noFill/>
        </p:spPr>
        <p:txBody>
          <a:bodyPr wrap="square" rtlCol="0">
            <a:spAutoFit/>
          </a:bodyPr>
          <a:lstStyle/>
          <a:p>
            <a:r>
              <a:rPr lang="en-US" sz="1000" dirty="0" smtClean="0">
                <a:solidFill>
                  <a:srgbClr val="333333"/>
                </a:solidFill>
                <a:latin typeface="Arial"/>
              </a:rPr>
              <a:t>For an explanation of how the Info-Tech Harvey Balls are calculated, see </a:t>
            </a:r>
            <a:r>
              <a:rPr lang="en-US" sz="1000" dirty="0" smtClean="0">
                <a:solidFill>
                  <a:srgbClr val="333333"/>
                </a:solidFill>
                <a:hlinkClick r:id="rId38" action="ppaction://hlinksldjump"/>
              </a:rPr>
              <a:t>Information Presentation – Criteria Scores (Harvey Balls)</a:t>
            </a:r>
            <a:r>
              <a:rPr lang="en-US" sz="1000" dirty="0" smtClean="0">
                <a:solidFill>
                  <a:srgbClr val="333333"/>
                </a:solidFill>
              </a:rPr>
              <a:t> in the Appendix</a:t>
            </a:r>
            <a:r>
              <a:rPr lang="en-US" sz="1000" dirty="0" smtClean="0">
                <a:solidFill>
                  <a:srgbClr val="333333"/>
                </a:solidFill>
                <a:latin typeface="Arial"/>
              </a:rPr>
              <a:t>.</a:t>
            </a:r>
          </a:p>
        </p:txBody>
      </p:sp>
      <p:sp>
        <p:nvSpPr>
          <p:cNvPr id="30" name="Rounded Rectangle 29"/>
          <p:cNvSpPr/>
          <p:nvPr>
            <p:custDataLst>
              <p:tags r:id="rId28"/>
            </p:custDataLst>
          </p:nvPr>
        </p:nvSpPr>
        <p:spPr>
          <a:xfrm>
            <a:off x="1533246" y="4937760"/>
            <a:ext cx="6221692" cy="457200"/>
          </a:xfrm>
          <a:prstGeom prst="roundRect">
            <a:avLst/>
          </a:prstGeom>
          <a:noFill/>
          <a:ln cap="sq">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000" dirty="0" smtClean="0">
                <a:solidFill>
                  <a:srgbClr val="FF0000"/>
                </a:solidFill>
              </a:rPr>
              <a:t>*The vendor declined to provide pricing and publicly available pricing could not be found.</a:t>
            </a:r>
            <a:endParaRPr lang="en-CA" sz="1000" dirty="0">
              <a:solidFill>
                <a:srgbClr val="FF0000"/>
              </a:solidFill>
            </a:endParaRPr>
          </a:p>
        </p:txBody>
      </p:sp>
      <p:sp>
        <p:nvSpPr>
          <p:cNvPr id="3" name="TextBox 2"/>
          <p:cNvSpPr txBox="1"/>
          <p:nvPr/>
        </p:nvSpPr>
        <p:spPr>
          <a:xfrm>
            <a:off x="7912397" y="1218633"/>
            <a:ext cx="595035" cy="215444"/>
          </a:xfrm>
          <a:prstGeom prst="rect">
            <a:avLst/>
          </a:prstGeom>
          <a:noFill/>
        </p:spPr>
        <p:txBody>
          <a:bodyPr wrap="none" rtlCol="0">
            <a:spAutoFit/>
          </a:bodyPr>
          <a:lstStyle/>
          <a:p>
            <a:r>
              <a:rPr lang="en-US" sz="800" dirty="0" smtClean="0">
                <a:solidFill>
                  <a:schemeClr val="accent2">
                    <a:lumMod val="75000"/>
                  </a:schemeClr>
                </a:solidFill>
                <a:latin typeface="Harvey Balls" panose="02000609000000000000" pitchFamily="49" charset="0"/>
              </a:rPr>
              <a:t>1234</a:t>
            </a:r>
            <a:endParaRPr lang="en-US" sz="800" dirty="0">
              <a:solidFill>
                <a:schemeClr val="accent2">
                  <a:lumMod val="75000"/>
                </a:schemeClr>
              </a:solidFill>
              <a:latin typeface="Harvey Balls" panose="02000609000000000000" pitchFamily="49" charset="0"/>
            </a:endParaRPr>
          </a:p>
        </p:txBody>
      </p:sp>
    </p:spTree>
    <p:extLst>
      <p:ext uri="{BB962C8B-B14F-4D97-AF65-F5344CB8AC3E}">
        <p14:creationId xmlns:p14="http://schemas.microsoft.com/office/powerpoint/2010/main" xmlns="" val="3079098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Stakes represent the minimum standard; without these, a product doesn’t even get reviewed</a:t>
            </a:r>
            <a:endParaRPr lang="en-US" dirty="0"/>
          </a:p>
        </p:txBody>
      </p:sp>
      <p:grpSp>
        <p:nvGrpSpPr>
          <p:cNvPr id="3" name="Group 136"/>
          <p:cNvGrpSpPr/>
          <p:nvPr/>
        </p:nvGrpSpPr>
        <p:grpSpPr>
          <a:xfrm>
            <a:off x="326232" y="5409220"/>
            <a:ext cx="8491536" cy="848310"/>
            <a:chOff x="328291" y="3598911"/>
            <a:chExt cx="8491536" cy="848310"/>
          </a:xfrm>
        </p:grpSpPr>
        <p:sp>
          <p:nvSpPr>
            <p:cNvPr id="97" name="Rounded Rectangle 96"/>
            <p:cNvSpPr/>
            <p:nvPr/>
          </p:nvSpPr>
          <p:spPr>
            <a:xfrm>
              <a:off x="328291" y="3598911"/>
              <a:ext cx="8491536" cy="838201"/>
            </a:xfrm>
            <a:prstGeom prst="roundRect">
              <a:avLst>
                <a:gd name="adj" fmla="val 6990"/>
              </a:avLst>
            </a:prstGeom>
            <a:solidFill>
              <a:srgbClr val="F1F2E0"/>
            </a:solidFill>
            <a:ln w="12700">
              <a:solidFill>
                <a:srgbClr val="D3D3B9"/>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7438" indent="-11113" algn="l"/>
              <a:r>
                <a:rPr lang="en-US" sz="1200" dirty="0" smtClean="0">
                  <a:solidFill>
                    <a:srgbClr val="333333"/>
                  </a:solidFill>
                </a:rPr>
                <a:t>If Table Stakes are all you need from your </a:t>
              </a:r>
              <a:r>
                <a:rPr lang="en-US" sz="1200" dirty="0" smtClean="0">
                  <a:solidFill>
                    <a:schemeClr val="tx1"/>
                  </a:solidFill>
                </a:rPr>
                <a:t>ALM</a:t>
              </a:r>
              <a:r>
                <a:rPr lang="en-US" sz="1200" dirty="0" smtClean="0">
                  <a:solidFill>
                    <a:srgbClr val="FF0000"/>
                  </a:solidFill>
                </a:rPr>
                <a:t> </a:t>
              </a:r>
              <a:r>
                <a:rPr lang="en-US" sz="1200" dirty="0" smtClean="0">
                  <a:solidFill>
                    <a:srgbClr val="333333"/>
                  </a:solidFill>
                </a:rPr>
                <a:t>solution, the only true differentiator for the organization is price. Otherwise, dig deeper to find the best price to value for your needs.</a:t>
              </a:r>
            </a:p>
          </p:txBody>
        </p:sp>
        <p:pic>
          <p:nvPicPr>
            <p:cNvPr id="98" name="Picture 97" descr="insight.png"/>
            <p:cNvPicPr>
              <a:picLocks noChangeAspect="1"/>
            </p:cNvPicPr>
            <p:nvPr/>
          </p:nvPicPr>
          <p:blipFill>
            <a:blip r:embed="rId16" cstate="print"/>
            <a:stretch>
              <a:fillRect/>
            </a:stretch>
          </p:blipFill>
          <p:spPr>
            <a:xfrm>
              <a:off x="328614" y="3609020"/>
              <a:ext cx="1000207" cy="838201"/>
            </a:xfrm>
            <a:prstGeom prst="rect">
              <a:avLst/>
            </a:prstGeom>
          </p:spPr>
        </p:pic>
      </p:grpSp>
      <p:sp>
        <p:nvSpPr>
          <p:cNvPr id="95" name="Rectangle 94"/>
          <p:cNvSpPr/>
          <p:nvPr/>
        </p:nvSpPr>
        <p:spPr>
          <a:xfrm>
            <a:off x="5486400" y="1537514"/>
            <a:ext cx="3336925" cy="1754326"/>
          </a:xfrm>
          <a:prstGeom prst="rect">
            <a:avLst/>
          </a:prstGeom>
        </p:spPr>
        <p:txBody>
          <a:bodyPr wrap="square">
            <a:spAutoFit/>
          </a:bodyPr>
          <a:lstStyle/>
          <a:p>
            <a:pPr algn="l"/>
            <a:r>
              <a:rPr lang="en-US" sz="1200" dirty="0" smtClean="0">
                <a:solidFill>
                  <a:srgbClr val="333333"/>
                </a:solidFill>
              </a:rPr>
              <a:t>The products assessed in this Vendor Landscape</a:t>
            </a:r>
            <a:r>
              <a:rPr lang="en-US" sz="1200" baseline="30000" dirty="0" smtClean="0">
                <a:solidFill>
                  <a:srgbClr val="333333"/>
                </a:solidFill>
              </a:rPr>
              <a:t>TM</a:t>
            </a:r>
            <a:r>
              <a:rPr lang="en-US" sz="1200" dirty="0" smtClean="0">
                <a:solidFill>
                  <a:srgbClr val="333333"/>
                </a:solidFill>
              </a:rPr>
              <a:t> meet, at the very least, the requirements outlined as Table Stakes. </a:t>
            </a:r>
          </a:p>
          <a:p>
            <a:pPr algn="l"/>
            <a:endParaRPr lang="en-US" sz="1200" dirty="0" smtClean="0">
              <a:solidFill>
                <a:srgbClr val="333333"/>
              </a:solidFill>
            </a:endParaRPr>
          </a:p>
          <a:p>
            <a:pPr algn="l"/>
            <a:r>
              <a:rPr lang="en-US" sz="1200" dirty="0" smtClean="0">
                <a:solidFill>
                  <a:srgbClr val="333333"/>
                </a:solidFill>
              </a:rPr>
              <a:t>Many of the vendors go above and beyond the outlined Table Stakes, some even do so in multiple categories. This section aims to highlight the products’ capabilities </a:t>
            </a:r>
            <a:r>
              <a:rPr lang="en-US" sz="1200" b="1" dirty="0" smtClean="0">
                <a:solidFill>
                  <a:srgbClr val="333333"/>
                </a:solidFill>
              </a:rPr>
              <a:t>in excess </a:t>
            </a:r>
            <a:r>
              <a:rPr lang="en-US" sz="1200" dirty="0" smtClean="0">
                <a:solidFill>
                  <a:srgbClr val="333333"/>
                </a:solidFill>
              </a:rPr>
              <a:t>of the criteria listed here. </a:t>
            </a:r>
            <a:endParaRPr lang="en-US" sz="1200" dirty="0">
              <a:solidFill>
                <a:srgbClr val="333333"/>
              </a:solidFill>
            </a:endParaRPr>
          </a:p>
        </p:txBody>
      </p:sp>
      <p:sp>
        <p:nvSpPr>
          <p:cNvPr id="106" name="Rounded Rectangle 105"/>
          <p:cNvSpPr/>
          <p:nvPr/>
        </p:nvSpPr>
        <p:spPr>
          <a:xfrm>
            <a:off x="320675" y="1188720"/>
            <a:ext cx="4971405"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b="1" i="1" dirty="0" smtClean="0">
                <a:solidFill>
                  <a:srgbClr val="333333"/>
                </a:solidFill>
              </a:rPr>
              <a:t>The Table Stakes</a:t>
            </a:r>
            <a:endParaRPr lang="en-CA" b="1" i="1" dirty="0">
              <a:solidFill>
                <a:srgbClr val="333333"/>
              </a:solidFill>
            </a:endParaRPr>
          </a:p>
        </p:txBody>
      </p:sp>
      <p:sp>
        <p:nvSpPr>
          <p:cNvPr id="107" name="Rounded Rectangle 106"/>
          <p:cNvSpPr/>
          <p:nvPr/>
        </p:nvSpPr>
        <p:spPr>
          <a:xfrm>
            <a:off x="5486400" y="1188720"/>
            <a:ext cx="3336925"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b="1" i="1" dirty="0" smtClean="0">
                <a:solidFill>
                  <a:srgbClr val="333333"/>
                </a:solidFill>
              </a:rPr>
              <a:t>What does this mean?</a:t>
            </a:r>
            <a:endParaRPr lang="en-CA" b="1" i="1" dirty="0">
              <a:solidFill>
                <a:srgbClr val="333333"/>
              </a:solidFill>
            </a:endParaRPr>
          </a:p>
        </p:txBody>
      </p:sp>
      <p:sp>
        <p:nvSpPr>
          <p:cNvPr id="10" name="Flowchart: Stored Data 21"/>
          <p:cNvSpPr>
            <a:spLocks noChangeArrowheads="1"/>
          </p:cNvSpPr>
          <p:nvPr>
            <p:custDataLst>
              <p:tags r:id="rId1"/>
            </p:custDataLst>
          </p:nvPr>
        </p:nvSpPr>
        <p:spPr bwMode="auto">
          <a:xfrm flipH="1">
            <a:off x="1828167" y="3108960"/>
            <a:ext cx="3474720" cy="502920"/>
          </a:xfrm>
          <a:prstGeom prst="rect">
            <a:avLst/>
          </a:prstGeom>
          <a:solidFill>
            <a:schemeClr val="bg2">
              <a:lumMod val="85000"/>
            </a:schemeClr>
          </a:solidFill>
          <a:ln w="6350">
            <a:noFill/>
            <a:miter lim="800000"/>
            <a:headEnd/>
            <a:tailEnd/>
          </a:ln>
          <a:effectLst/>
        </p:spPr>
        <p:txBody>
          <a:bodyPr anchor="ctr"/>
          <a:lstStyle/>
          <a:p>
            <a:pPr algn="l"/>
            <a:r>
              <a:rPr lang="en-US" sz="1200" dirty="0">
                <a:latin typeface="Arial" pitchFamily="34" charset="0"/>
                <a:cs typeface="Arial" pitchFamily="34" charset="0"/>
              </a:rPr>
              <a:t>Mapping between business, functional, and technical requirements. </a:t>
            </a:r>
          </a:p>
        </p:txBody>
      </p:sp>
      <p:sp>
        <p:nvSpPr>
          <p:cNvPr id="11" name="Rectangle 10"/>
          <p:cNvSpPr>
            <a:spLocks noChangeArrowheads="1"/>
          </p:cNvSpPr>
          <p:nvPr>
            <p:custDataLst>
              <p:tags r:id="rId2"/>
            </p:custDataLst>
          </p:nvPr>
        </p:nvSpPr>
        <p:spPr bwMode="auto">
          <a:xfrm flipH="1">
            <a:off x="319407" y="3108960"/>
            <a:ext cx="1463040" cy="502920"/>
          </a:xfrm>
          <a:prstGeom prst="rect">
            <a:avLst/>
          </a:prstGeom>
          <a:solidFill>
            <a:schemeClr val="bg2">
              <a:lumMod val="85000"/>
            </a:schemeClr>
          </a:solidFill>
          <a:ln w="25400">
            <a:noFill/>
            <a:miter lim="800000"/>
            <a:headEnd/>
            <a:tailEnd/>
          </a:ln>
          <a:effectLst/>
        </p:spPr>
        <p:txBody>
          <a:bodyPr anchor="ctr"/>
          <a:lstStyle/>
          <a:p>
            <a:pPr algn="r">
              <a:defRPr/>
            </a:pPr>
            <a:r>
              <a:rPr lang="en-US" sz="1400" dirty="0" smtClean="0">
                <a:latin typeface="Arial" pitchFamily="34" charset="0"/>
                <a:cs typeface="Arial" pitchFamily="34" charset="0"/>
              </a:rPr>
              <a:t>Traceability</a:t>
            </a:r>
            <a:endParaRPr lang="en-US" sz="1400" dirty="0">
              <a:latin typeface="Arial" pitchFamily="34" charset="0"/>
              <a:cs typeface="Arial" pitchFamily="34" charset="0"/>
            </a:endParaRPr>
          </a:p>
        </p:txBody>
      </p:sp>
      <p:sp>
        <p:nvSpPr>
          <p:cNvPr id="12" name="Flowchart: Stored Data 21"/>
          <p:cNvSpPr>
            <a:spLocks noChangeArrowheads="1"/>
          </p:cNvSpPr>
          <p:nvPr>
            <p:custDataLst>
              <p:tags r:id="rId3"/>
            </p:custDataLst>
          </p:nvPr>
        </p:nvSpPr>
        <p:spPr bwMode="auto">
          <a:xfrm flipH="1">
            <a:off x="1828167" y="3657600"/>
            <a:ext cx="3474720" cy="502920"/>
          </a:xfrm>
          <a:prstGeom prst="rect">
            <a:avLst/>
          </a:prstGeom>
          <a:solidFill>
            <a:schemeClr val="bg2">
              <a:lumMod val="95000"/>
            </a:schemeClr>
          </a:solidFill>
          <a:ln w="6350">
            <a:noFill/>
            <a:miter lim="800000"/>
            <a:headEnd/>
            <a:tailEnd/>
          </a:ln>
          <a:effectLst/>
        </p:spPr>
        <p:txBody>
          <a:bodyPr anchor="ctr"/>
          <a:lstStyle/>
          <a:p>
            <a:pPr algn="l"/>
            <a:r>
              <a:rPr lang="en-US" sz="1200" dirty="0">
                <a:latin typeface="Arial" pitchFamily="34" charset="0"/>
                <a:cs typeface="Arial" pitchFamily="34" charset="0"/>
              </a:rPr>
              <a:t>User-friendly interface </a:t>
            </a:r>
            <a:r>
              <a:rPr lang="en-US" sz="1200" dirty="0" smtClean="0">
                <a:latin typeface="Arial" pitchFamily="34" charset="0"/>
                <a:cs typeface="Arial" pitchFamily="34" charset="0"/>
              </a:rPr>
              <a:t>in </a:t>
            </a:r>
            <a:r>
              <a:rPr lang="en-US" sz="1200" dirty="0">
                <a:latin typeface="Arial" pitchFamily="34" charset="0"/>
                <a:cs typeface="Arial" pitchFamily="34" charset="0"/>
              </a:rPr>
              <a:t>ALM product. </a:t>
            </a:r>
          </a:p>
        </p:txBody>
      </p:sp>
      <p:sp>
        <p:nvSpPr>
          <p:cNvPr id="13" name="Rectangle 12"/>
          <p:cNvSpPr>
            <a:spLocks noChangeArrowheads="1"/>
          </p:cNvSpPr>
          <p:nvPr>
            <p:custDataLst>
              <p:tags r:id="rId4"/>
            </p:custDataLst>
          </p:nvPr>
        </p:nvSpPr>
        <p:spPr bwMode="auto">
          <a:xfrm flipH="1">
            <a:off x="319407" y="3657600"/>
            <a:ext cx="1463040" cy="502920"/>
          </a:xfrm>
          <a:prstGeom prst="rect">
            <a:avLst/>
          </a:prstGeom>
          <a:solidFill>
            <a:schemeClr val="bg2">
              <a:lumMod val="95000"/>
            </a:schemeClr>
          </a:solidFill>
          <a:ln w="25400">
            <a:noFill/>
            <a:miter lim="800000"/>
            <a:headEnd/>
            <a:tailEnd/>
          </a:ln>
          <a:effectLst/>
        </p:spPr>
        <p:txBody>
          <a:bodyPr anchor="ctr"/>
          <a:lstStyle/>
          <a:p>
            <a:pPr algn="r">
              <a:defRPr/>
            </a:pPr>
            <a:r>
              <a:rPr lang="en-US" sz="1400" dirty="0" smtClean="0">
                <a:latin typeface="Arial" pitchFamily="34" charset="0"/>
                <a:cs typeface="Arial" pitchFamily="34" charset="0"/>
              </a:rPr>
              <a:t>Graphical User Interface (GUI)</a:t>
            </a:r>
            <a:endParaRPr lang="en-US" sz="1400" dirty="0">
              <a:latin typeface="Arial" pitchFamily="34" charset="0"/>
              <a:cs typeface="Arial" pitchFamily="34" charset="0"/>
            </a:endParaRPr>
          </a:p>
        </p:txBody>
      </p:sp>
      <p:sp>
        <p:nvSpPr>
          <p:cNvPr id="14" name="Flowchart: Stored Data 20"/>
          <p:cNvSpPr>
            <a:spLocks noChangeArrowheads="1"/>
          </p:cNvSpPr>
          <p:nvPr>
            <p:custDataLst>
              <p:tags r:id="rId5"/>
            </p:custDataLst>
          </p:nvPr>
        </p:nvSpPr>
        <p:spPr bwMode="auto">
          <a:xfrm flipH="1">
            <a:off x="1828167" y="2560320"/>
            <a:ext cx="3474720" cy="502920"/>
          </a:xfrm>
          <a:prstGeom prst="rect">
            <a:avLst/>
          </a:prstGeom>
          <a:solidFill>
            <a:schemeClr val="bg2">
              <a:lumMod val="95000"/>
            </a:schemeClr>
          </a:solidFill>
          <a:ln w="6350">
            <a:noFill/>
            <a:miter lim="800000"/>
            <a:headEnd/>
            <a:tailEnd/>
          </a:ln>
          <a:effectLst/>
        </p:spPr>
        <p:txBody>
          <a:bodyPr anchor="ctr"/>
          <a:lstStyle/>
          <a:p>
            <a:pPr algn="l"/>
            <a:r>
              <a:rPr lang="en-US" sz="1200" dirty="0" smtClean="0">
                <a:latin typeface="Arial" pitchFamily="34" charset="0"/>
                <a:cs typeface="Arial" pitchFamily="34" charset="0"/>
              </a:rPr>
              <a:t>Suite </a:t>
            </a:r>
            <a:r>
              <a:rPr lang="en-US" sz="1200" dirty="0">
                <a:latin typeface="Arial" pitchFamily="34" charset="0"/>
                <a:cs typeface="Arial" pitchFamily="34" charset="0"/>
              </a:rPr>
              <a:t>containing canned reports with the ability to export in multiple formats. </a:t>
            </a:r>
          </a:p>
        </p:txBody>
      </p:sp>
      <p:sp>
        <p:nvSpPr>
          <p:cNvPr id="15" name="Rectangle 14"/>
          <p:cNvSpPr>
            <a:spLocks noChangeArrowheads="1"/>
          </p:cNvSpPr>
          <p:nvPr>
            <p:custDataLst>
              <p:tags r:id="rId6"/>
            </p:custDataLst>
          </p:nvPr>
        </p:nvSpPr>
        <p:spPr bwMode="auto">
          <a:xfrm flipH="1">
            <a:off x="319407" y="2560320"/>
            <a:ext cx="1463040" cy="502920"/>
          </a:xfrm>
          <a:prstGeom prst="rect">
            <a:avLst/>
          </a:prstGeom>
          <a:solidFill>
            <a:schemeClr val="bg2">
              <a:lumMod val="95000"/>
            </a:schemeClr>
          </a:solidFill>
          <a:ln w="25400">
            <a:noFill/>
            <a:miter lim="800000"/>
            <a:headEnd/>
            <a:tailEnd/>
          </a:ln>
          <a:effectLst/>
        </p:spPr>
        <p:txBody>
          <a:bodyPr anchor="ctr"/>
          <a:lstStyle/>
          <a:p>
            <a:pPr algn="r">
              <a:defRPr/>
            </a:pPr>
            <a:r>
              <a:rPr lang="en-US" sz="1400" dirty="0" smtClean="0">
                <a:latin typeface="Arial" pitchFamily="34" charset="0"/>
                <a:cs typeface="Arial" pitchFamily="34" charset="0"/>
              </a:rPr>
              <a:t>Reporting</a:t>
            </a:r>
            <a:endParaRPr lang="en-US" sz="1400" dirty="0">
              <a:latin typeface="Arial" pitchFamily="34" charset="0"/>
              <a:cs typeface="Arial" pitchFamily="34" charset="0"/>
            </a:endParaRPr>
          </a:p>
        </p:txBody>
      </p:sp>
      <p:sp>
        <p:nvSpPr>
          <p:cNvPr id="16" name="Flowchart: Stored Data 19"/>
          <p:cNvSpPr>
            <a:spLocks noChangeArrowheads="1"/>
          </p:cNvSpPr>
          <p:nvPr>
            <p:custDataLst>
              <p:tags r:id="rId7"/>
            </p:custDataLst>
          </p:nvPr>
        </p:nvSpPr>
        <p:spPr bwMode="auto">
          <a:xfrm flipH="1">
            <a:off x="1828167" y="2011362"/>
            <a:ext cx="3474720" cy="502920"/>
          </a:xfrm>
          <a:prstGeom prst="rect">
            <a:avLst/>
          </a:prstGeom>
          <a:solidFill>
            <a:schemeClr val="bg2">
              <a:lumMod val="85000"/>
            </a:schemeClr>
          </a:solidFill>
          <a:ln w="6350">
            <a:noFill/>
            <a:miter lim="800000"/>
            <a:headEnd/>
            <a:tailEnd/>
          </a:ln>
        </p:spPr>
        <p:txBody>
          <a:bodyPr anchor="ctr"/>
          <a:lstStyle/>
          <a:p>
            <a:pPr algn="l"/>
            <a:r>
              <a:rPr lang="en-US" sz="1200" dirty="0">
                <a:latin typeface="Arial" pitchFamily="34" charset="0"/>
                <a:cs typeface="Arial" pitchFamily="34" charset="0"/>
              </a:rPr>
              <a:t>Comprehensive management of the full lifecycle from requirements through to maintenance.</a:t>
            </a:r>
          </a:p>
        </p:txBody>
      </p:sp>
      <p:sp>
        <p:nvSpPr>
          <p:cNvPr id="17" name="Rectangle 16"/>
          <p:cNvSpPr>
            <a:spLocks noChangeArrowheads="1"/>
          </p:cNvSpPr>
          <p:nvPr>
            <p:custDataLst>
              <p:tags r:id="rId8"/>
            </p:custDataLst>
          </p:nvPr>
        </p:nvSpPr>
        <p:spPr bwMode="auto">
          <a:xfrm flipH="1">
            <a:off x="319407" y="2011997"/>
            <a:ext cx="1463040" cy="502920"/>
          </a:xfrm>
          <a:prstGeom prst="rect">
            <a:avLst/>
          </a:prstGeom>
          <a:solidFill>
            <a:schemeClr val="bg2">
              <a:lumMod val="85000"/>
            </a:schemeClr>
          </a:solidFill>
          <a:ln w="25400">
            <a:noFill/>
            <a:miter lim="800000"/>
            <a:headEnd/>
            <a:tailEnd/>
          </a:ln>
          <a:effectLst/>
        </p:spPr>
        <p:txBody>
          <a:bodyPr anchor="ctr"/>
          <a:lstStyle/>
          <a:p>
            <a:pPr algn="r">
              <a:defRPr/>
            </a:pPr>
            <a:r>
              <a:rPr lang="en-US" sz="1400" dirty="0" smtClean="0">
                <a:latin typeface="Arial" pitchFamily="34" charset="0"/>
                <a:cs typeface="Arial" pitchFamily="34" charset="0"/>
              </a:rPr>
              <a:t>Phase Integration</a:t>
            </a:r>
            <a:endParaRPr lang="en-US" sz="1400" dirty="0">
              <a:latin typeface="Arial" pitchFamily="34" charset="0"/>
              <a:cs typeface="Arial" pitchFamily="34" charset="0"/>
            </a:endParaRPr>
          </a:p>
        </p:txBody>
      </p:sp>
      <p:sp>
        <p:nvSpPr>
          <p:cNvPr id="25" name="Rectangle 24"/>
          <p:cNvSpPr>
            <a:spLocks noChangeArrowheads="1"/>
          </p:cNvSpPr>
          <p:nvPr>
            <p:custDataLst>
              <p:tags r:id="rId9"/>
            </p:custDataLst>
          </p:nvPr>
        </p:nvSpPr>
        <p:spPr bwMode="auto">
          <a:xfrm flipH="1">
            <a:off x="320039" y="1600517"/>
            <a:ext cx="1508127" cy="365760"/>
          </a:xfrm>
          <a:prstGeom prst="rect">
            <a:avLst/>
          </a:prstGeom>
          <a:solidFill>
            <a:schemeClr val="accent1"/>
          </a:solidFill>
          <a:ln w="25400">
            <a:noFill/>
            <a:miter lim="800000"/>
            <a:headEnd/>
            <a:tailEnd/>
          </a:ln>
          <a:effectLst/>
        </p:spPr>
        <p:txBody>
          <a:bodyPr anchor="ctr"/>
          <a:lstStyle/>
          <a:p>
            <a:pPr algn="l">
              <a:defRPr/>
            </a:pPr>
            <a:r>
              <a:rPr lang="en-US" sz="1400" b="1" dirty="0" smtClean="0">
                <a:solidFill>
                  <a:srgbClr val="FFFFFF"/>
                </a:solidFill>
                <a:latin typeface="Arial" pitchFamily="34" charset="0"/>
                <a:cs typeface="Arial" pitchFamily="34" charset="0"/>
              </a:rPr>
              <a:t>Feature</a:t>
            </a:r>
            <a:endParaRPr lang="en-US" sz="1400" b="1" dirty="0">
              <a:solidFill>
                <a:srgbClr val="FFFFFF"/>
              </a:solidFill>
              <a:latin typeface="Arial" pitchFamily="34" charset="0"/>
              <a:cs typeface="Arial" pitchFamily="34" charset="0"/>
            </a:endParaRPr>
          </a:p>
        </p:txBody>
      </p:sp>
      <p:sp>
        <p:nvSpPr>
          <p:cNvPr id="23" name="Rounded Rectangle 22"/>
          <p:cNvSpPr/>
          <p:nvPr>
            <p:custDataLst>
              <p:tags r:id="rId10"/>
            </p:custDataLst>
          </p:nvPr>
        </p:nvSpPr>
        <p:spPr>
          <a:xfrm rot="10800000">
            <a:off x="5486400" y="3794760"/>
            <a:ext cx="3337560"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algn="l"/>
            <a:endParaRPr lang="en-CA" b="1" i="1" dirty="0">
              <a:solidFill>
                <a:srgbClr val="333333"/>
              </a:solidFill>
            </a:endParaRPr>
          </a:p>
        </p:txBody>
      </p:sp>
      <p:sp>
        <p:nvSpPr>
          <p:cNvPr id="22" name="Flowchart: Stored Data 21"/>
          <p:cNvSpPr>
            <a:spLocks noChangeArrowheads="1"/>
          </p:cNvSpPr>
          <p:nvPr>
            <p:custDataLst>
              <p:tags r:id="rId11"/>
            </p:custDataLst>
          </p:nvPr>
        </p:nvSpPr>
        <p:spPr bwMode="auto">
          <a:xfrm flipH="1">
            <a:off x="1828800" y="4197323"/>
            <a:ext cx="3474720" cy="502920"/>
          </a:xfrm>
          <a:prstGeom prst="rect">
            <a:avLst/>
          </a:prstGeom>
          <a:solidFill>
            <a:schemeClr val="bg2">
              <a:lumMod val="85000"/>
            </a:schemeClr>
          </a:solidFill>
          <a:ln w="6350">
            <a:noFill/>
            <a:miter lim="800000"/>
            <a:headEnd/>
            <a:tailEnd/>
          </a:ln>
          <a:effectLst/>
        </p:spPr>
        <p:txBody>
          <a:bodyPr anchor="ctr"/>
          <a:lstStyle/>
          <a:p>
            <a:pPr algn="l"/>
            <a:r>
              <a:rPr lang="en-US" sz="1200" dirty="0" smtClean="0">
                <a:latin typeface="Arial" pitchFamily="34" charset="0"/>
                <a:cs typeface="Arial" pitchFamily="34" charset="0"/>
              </a:rPr>
              <a:t>Provision project management activities in Agile methodologies.</a:t>
            </a:r>
            <a:endParaRPr lang="en-US" sz="1200" dirty="0">
              <a:latin typeface="Arial" pitchFamily="34" charset="0"/>
              <a:cs typeface="Arial" pitchFamily="34" charset="0"/>
            </a:endParaRPr>
          </a:p>
        </p:txBody>
      </p:sp>
      <p:sp>
        <p:nvSpPr>
          <p:cNvPr id="26" name="Rectangle 25"/>
          <p:cNvSpPr>
            <a:spLocks noChangeArrowheads="1"/>
          </p:cNvSpPr>
          <p:nvPr>
            <p:custDataLst>
              <p:tags r:id="rId12"/>
            </p:custDataLst>
          </p:nvPr>
        </p:nvSpPr>
        <p:spPr bwMode="auto">
          <a:xfrm flipH="1">
            <a:off x="320040" y="4197323"/>
            <a:ext cx="1463040" cy="502920"/>
          </a:xfrm>
          <a:prstGeom prst="rect">
            <a:avLst/>
          </a:prstGeom>
          <a:solidFill>
            <a:schemeClr val="bg2">
              <a:lumMod val="85000"/>
            </a:schemeClr>
          </a:solidFill>
          <a:ln w="25400">
            <a:noFill/>
            <a:miter lim="800000"/>
            <a:headEnd/>
            <a:tailEnd/>
          </a:ln>
          <a:effectLst/>
        </p:spPr>
        <p:txBody>
          <a:bodyPr anchor="ctr"/>
          <a:lstStyle/>
          <a:p>
            <a:pPr algn="r">
              <a:defRPr/>
            </a:pPr>
            <a:r>
              <a:rPr lang="en-US" sz="1400" dirty="0" smtClean="0">
                <a:latin typeface="Arial" pitchFamily="34" charset="0"/>
                <a:cs typeface="Arial" pitchFamily="34" charset="0"/>
              </a:rPr>
              <a:t>Agile Project Management</a:t>
            </a:r>
            <a:endParaRPr lang="en-US" sz="1400" dirty="0">
              <a:latin typeface="Arial" pitchFamily="34" charset="0"/>
              <a:cs typeface="Arial" pitchFamily="34" charset="0"/>
            </a:endParaRPr>
          </a:p>
        </p:txBody>
      </p:sp>
      <p:sp>
        <p:nvSpPr>
          <p:cNvPr id="24" name="Flowchart: Stored Data 19"/>
          <p:cNvSpPr>
            <a:spLocks noChangeArrowheads="1"/>
          </p:cNvSpPr>
          <p:nvPr>
            <p:custDataLst>
              <p:tags r:id="rId13"/>
            </p:custDataLst>
          </p:nvPr>
        </p:nvSpPr>
        <p:spPr bwMode="auto">
          <a:xfrm flipH="1">
            <a:off x="1828800" y="1600517"/>
            <a:ext cx="3474720" cy="365760"/>
          </a:xfrm>
          <a:prstGeom prst="rect">
            <a:avLst/>
          </a:prstGeom>
          <a:solidFill>
            <a:schemeClr val="accent1"/>
          </a:solidFill>
          <a:ln w="6350">
            <a:noFill/>
            <a:miter lim="800000"/>
            <a:headEnd/>
            <a:tailEnd/>
          </a:ln>
        </p:spPr>
        <p:txBody>
          <a:bodyPr anchor="ctr"/>
          <a:lstStyle/>
          <a:p>
            <a:pPr algn="l"/>
            <a:r>
              <a:rPr lang="en-US" sz="1400" b="1" dirty="0" smtClean="0">
                <a:solidFill>
                  <a:srgbClr val="FFFFFF"/>
                </a:solidFill>
                <a:latin typeface="Arial" pitchFamily="34" charset="0"/>
                <a:cs typeface="Arial" pitchFamily="34" charset="0"/>
              </a:rPr>
              <a:t>What it is:</a:t>
            </a:r>
          </a:p>
        </p:txBody>
      </p:sp>
    </p:spTree>
    <p:extLst>
      <p:ext uri="{BB962C8B-B14F-4D97-AF65-F5344CB8AC3E}">
        <p14:creationId xmlns:p14="http://schemas.microsoft.com/office/powerpoint/2010/main" xmlns="" val="3837402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Advanced Features are the capabilities that allow for granular market differentiation</a:t>
            </a:r>
            <a:endParaRPr lang="en-US" dirty="0"/>
          </a:p>
        </p:txBody>
      </p:sp>
      <p:sp>
        <p:nvSpPr>
          <p:cNvPr id="43" name="Rectangle 42"/>
          <p:cNvSpPr/>
          <p:nvPr/>
        </p:nvSpPr>
        <p:spPr>
          <a:xfrm>
            <a:off x="323410" y="1541085"/>
            <a:ext cx="2602670" cy="1754326"/>
          </a:xfrm>
          <a:prstGeom prst="rect">
            <a:avLst/>
          </a:prstGeom>
        </p:spPr>
        <p:txBody>
          <a:bodyPr wrap="square">
            <a:spAutoFit/>
          </a:bodyPr>
          <a:lstStyle/>
          <a:p>
            <a:pPr algn="l"/>
            <a:r>
              <a:rPr lang="en-US" sz="1200" dirty="0" smtClean="0">
                <a:solidFill>
                  <a:srgbClr val="333333"/>
                </a:solidFill>
              </a:rPr>
              <a:t>Info-Tech scored each vendor’s features offering as a summation of its individual scores across the listed advanced features. Vendors were given one point for each feature the product inherently provided. Some categories were scored on a more granular scale with vendors receiving half points.</a:t>
            </a:r>
          </a:p>
        </p:txBody>
      </p:sp>
      <p:grpSp>
        <p:nvGrpSpPr>
          <p:cNvPr id="29" name="Group 28"/>
          <p:cNvGrpSpPr/>
          <p:nvPr/>
        </p:nvGrpSpPr>
        <p:grpSpPr>
          <a:xfrm>
            <a:off x="3066465" y="2011359"/>
            <a:ext cx="5757494" cy="4235296"/>
            <a:chOff x="3839847" y="2011362"/>
            <a:chExt cx="5757494" cy="1428408"/>
          </a:xfrm>
        </p:grpSpPr>
        <p:sp>
          <p:nvSpPr>
            <p:cNvPr id="7" name="Flowchart: Stored Data 21"/>
            <p:cNvSpPr>
              <a:spLocks noChangeArrowheads="1"/>
            </p:cNvSpPr>
            <p:nvPr>
              <p:custDataLst>
                <p:tags r:id="rId5"/>
              </p:custDataLst>
            </p:nvPr>
          </p:nvSpPr>
          <p:spPr bwMode="auto">
            <a:xfrm flipH="1">
              <a:off x="5348605" y="2926080"/>
              <a:ext cx="4248735" cy="513689"/>
            </a:xfrm>
            <a:prstGeom prst="rect">
              <a:avLst/>
            </a:prstGeom>
            <a:solidFill>
              <a:schemeClr val="bg2">
                <a:lumMod val="85000"/>
              </a:schemeClr>
            </a:solidFill>
            <a:ln w="6350">
              <a:noFill/>
              <a:miter lim="800000"/>
              <a:headEnd/>
              <a:tailEnd/>
            </a:ln>
            <a:effectLst/>
          </p:spPr>
          <p:txBody>
            <a:bodyPr anchor="ctr"/>
            <a:lstStyle/>
            <a:p>
              <a:pPr algn="l"/>
              <a:r>
                <a:rPr lang="en-US" sz="1200" dirty="0" smtClean="0">
                  <a:latin typeface="Arial" pitchFamily="34" charset="0"/>
                  <a:cs typeface="Arial" pitchFamily="34" charset="0"/>
                </a:rPr>
                <a:t>Set-up and teardown of virtual test environments; test results mapped to test cases conducted from build issues and requirements; test summaries delivered to appropriate stakeholders; generate reusable inventory of tests; integration with third-party test management tools; ability to provision cloud-based test environments; and automatic trigger for defect submission for failed tests.</a:t>
              </a:r>
            </a:p>
          </p:txBody>
        </p:sp>
        <p:sp>
          <p:nvSpPr>
            <p:cNvPr id="8" name="Rectangle 7"/>
            <p:cNvSpPr>
              <a:spLocks noChangeArrowheads="1"/>
            </p:cNvSpPr>
            <p:nvPr>
              <p:custDataLst>
                <p:tags r:id="rId6"/>
              </p:custDataLst>
            </p:nvPr>
          </p:nvSpPr>
          <p:spPr bwMode="auto">
            <a:xfrm flipH="1">
              <a:off x="3839847" y="2926081"/>
              <a:ext cx="1463040" cy="513689"/>
            </a:xfrm>
            <a:prstGeom prst="rect">
              <a:avLst/>
            </a:prstGeom>
            <a:solidFill>
              <a:schemeClr val="bg2">
                <a:lumMod val="85000"/>
              </a:schemeClr>
            </a:solidFill>
            <a:ln w="25400">
              <a:noFill/>
              <a:miter lim="800000"/>
              <a:headEnd/>
              <a:tailEnd/>
            </a:ln>
            <a:effectLst/>
          </p:spPr>
          <p:txBody>
            <a:bodyPr anchor="ctr"/>
            <a:lstStyle/>
            <a:p>
              <a:pPr algn="l">
                <a:defRPr/>
              </a:pPr>
              <a:r>
                <a:rPr lang="en-US" sz="1400" dirty="0" smtClean="0">
                  <a:latin typeface="Arial" pitchFamily="34" charset="0"/>
                  <a:cs typeface="Arial" pitchFamily="34" charset="0"/>
                </a:rPr>
                <a:t>Test Management</a:t>
              </a:r>
              <a:endParaRPr lang="en-US" sz="1400" dirty="0">
                <a:latin typeface="Arial" pitchFamily="34" charset="0"/>
                <a:cs typeface="Arial" pitchFamily="34" charset="0"/>
              </a:endParaRPr>
            </a:p>
          </p:txBody>
        </p:sp>
        <p:sp>
          <p:nvSpPr>
            <p:cNvPr id="11" name="Flowchart: Stored Data 20"/>
            <p:cNvSpPr>
              <a:spLocks noChangeArrowheads="1"/>
            </p:cNvSpPr>
            <p:nvPr>
              <p:custDataLst>
                <p:tags r:id="rId7"/>
              </p:custDataLst>
            </p:nvPr>
          </p:nvSpPr>
          <p:spPr bwMode="auto">
            <a:xfrm flipH="1">
              <a:off x="5348606" y="2382404"/>
              <a:ext cx="4248735" cy="523406"/>
            </a:xfrm>
            <a:prstGeom prst="rect">
              <a:avLst/>
            </a:prstGeom>
            <a:solidFill>
              <a:schemeClr val="bg2">
                <a:lumMod val="95000"/>
              </a:schemeClr>
            </a:solidFill>
            <a:ln w="6350">
              <a:noFill/>
              <a:miter lim="800000"/>
              <a:headEnd/>
              <a:tailEnd/>
            </a:ln>
            <a:effectLst/>
          </p:spPr>
          <p:txBody>
            <a:bodyPr anchor="ctr"/>
            <a:lstStyle/>
            <a:p>
              <a:pPr algn="l"/>
              <a:r>
                <a:rPr lang="en-US" sz="1200" dirty="0" smtClean="0">
                  <a:latin typeface="Arial" pitchFamily="34" charset="0"/>
                  <a:cs typeface="Arial" pitchFamily="34" charset="0"/>
                </a:rPr>
                <a:t>Ability to draw source code from multiple repositories; automated build creation; continuous integration with CI tools; ability to breakdown workload into clusters; API integration with third-party build management tools; and mobile app dev support via integration with mobile development tools.</a:t>
              </a:r>
            </a:p>
          </p:txBody>
        </p:sp>
        <p:sp>
          <p:nvSpPr>
            <p:cNvPr id="12" name="Rectangle 11"/>
            <p:cNvSpPr>
              <a:spLocks noChangeArrowheads="1"/>
            </p:cNvSpPr>
            <p:nvPr>
              <p:custDataLst>
                <p:tags r:id="rId8"/>
              </p:custDataLst>
            </p:nvPr>
          </p:nvSpPr>
          <p:spPr bwMode="auto">
            <a:xfrm flipH="1">
              <a:off x="3839847" y="2382404"/>
              <a:ext cx="1463040" cy="523406"/>
            </a:xfrm>
            <a:prstGeom prst="rect">
              <a:avLst/>
            </a:prstGeom>
            <a:solidFill>
              <a:schemeClr val="bg2">
                <a:lumMod val="95000"/>
              </a:schemeClr>
            </a:solidFill>
            <a:ln w="25400">
              <a:noFill/>
              <a:miter lim="800000"/>
              <a:headEnd/>
              <a:tailEnd/>
            </a:ln>
            <a:effectLst/>
          </p:spPr>
          <p:txBody>
            <a:bodyPr anchor="ctr"/>
            <a:lstStyle/>
            <a:p>
              <a:pPr algn="l">
                <a:defRPr/>
              </a:pPr>
              <a:r>
                <a:rPr lang="en-US" sz="1400" dirty="0" smtClean="0">
                  <a:latin typeface="Arial" pitchFamily="34" charset="0"/>
                  <a:cs typeface="Arial" pitchFamily="34" charset="0"/>
                </a:rPr>
                <a:t>Build Management</a:t>
              </a:r>
              <a:endParaRPr lang="en-US" sz="1400" dirty="0">
                <a:latin typeface="Arial" pitchFamily="34" charset="0"/>
                <a:cs typeface="Arial" pitchFamily="34" charset="0"/>
              </a:endParaRPr>
            </a:p>
          </p:txBody>
        </p:sp>
        <p:sp>
          <p:nvSpPr>
            <p:cNvPr id="13" name="Flowchart: Stored Data 19"/>
            <p:cNvSpPr>
              <a:spLocks noChangeArrowheads="1"/>
            </p:cNvSpPr>
            <p:nvPr>
              <p:custDataLst>
                <p:tags r:id="rId9"/>
              </p:custDataLst>
            </p:nvPr>
          </p:nvSpPr>
          <p:spPr bwMode="auto">
            <a:xfrm flipH="1">
              <a:off x="5348606" y="2011362"/>
              <a:ext cx="4248735" cy="354674"/>
            </a:xfrm>
            <a:prstGeom prst="rect">
              <a:avLst/>
            </a:prstGeom>
            <a:solidFill>
              <a:schemeClr val="bg2">
                <a:lumMod val="85000"/>
              </a:schemeClr>
            </a:solidFill>
            <a:ln w="6350">
              <a:noFill/>
              <a:miter lim="800000"/>
              <a:headEnd/>
              <a:tailEnd/>
            </a:ln>
          </p:spPr>
          <p:txBody>
            <a:bodyPr anchor="ctr"/>
            <a:lstStyle/>
            <a:p>
              <a:pPr algn="l"/>
              <a:r>
                <a:rPr lang="en-US" sz="1200" dirty="0" smtClean="0">
                  <a:latin typeface="Arial" pitchFamily="34" charset="0"/>
                  <a:cs typeface="Arial" pitchFamily="34" charset="0"/>
                </a:rPr>
                <a:t>Issues, code, artifacts, and defects traced back to high-level requirements. Ability to track progress on resolving issues connected to requirements. Traceability of all activities within a release pipeline.</a:t>
              </a:r>
            </a:p>
          </p:txBody>
        </p:sp>
        <p:sp>
          <p:nvSpPr>
            <p:cNvPr id="14" name="Rectangle 13"/>
            <p:cNvSpPr>
              <a:spLocks noChangeArrowheads="1"/>
            </p:cNvSpPr>
            <p:nvPr>
              <p:custDataLst>
                <p:tags r:id="rId10"/>
              </p:custDataLst>
            </p:nvPr>
          </p:nvSpPr>
          <p:spPr bwMode="auto">
            <a:xfrm flipH="1">
              <a:off x="3839847" y="2011997"/>
              <a:ext cx="1463040" cy="354674"/>
            </a:xfrm>
            <a:prstGeom prst="rect">
              <a:avLst/>
            </a:prstGeom>
            <a:solidFill>
              <a:schemeClr val="bg2">
                <a:lumMod val="85000"/>
              </a:schemeClr>
            </a:solidFill>
            <a:ln w="25400">
              <a:noFill/>
              <a:miter lim="800000"/>
              <a:headEnd/>
              <a:tailEnd/>
            </a:ln>
            <a:effectLst/>
          </p:spPr>
          <p:txBody>
            <a:bodyPr anchor="ctr"/>
            <a:lstStyle/>
            <a:p>
              <a:pPr algn="l">
                <a:defRPr/>
              </a:pPr>
              <a:r>
                <a:rPr lang="en-US" sz="1400" dirty="0" smtClean="0">
                  <a:latin typeface="Arial" pitchFamily="34" charset="0"/>
                  <a:cs typeface="Arial" pitchFamily="34" charset="0"/>
                </a:rPr>
                <a:t>Requirements Management, Traceability, &amp; Impact Analysis</a:t>
              </a:r>
              <a:endParaRPr lang="en-US" sz="1400" dirty="0">
                <a:latin typeface="Arial" pitchFamily="34" charset="0"/>
                <a:cs typeface="Arial" pitchFamily="34" charset="0"/>
              </a:endParaRPr>
            </a:p>
          </p:txBody>
        </p:sp>
      </p:grpSp>
      <p:sp>
        <p:nvSpPr>
          <p:cNvPr id="31" name="Rectangle 30"/>
          <p:cNvSpPr>
            <a:spLocks noChangeArrowheads="1"/>
          </p:cNvSpPr>
          <p:nvPr>
            <p:custDataLst>
              <p:tags r:id="rId1"/>
            </p:custDataLst>
          </p:nvPr>
        </p:nvSpPr>
        <p:spPr bwMode="auto">
          <a:xfrm flipH="1">
            <a:off x="3067097" y="1600517"/>
            <a:ext cx="1508127" cy="365760"/>
          </a:xfrm>
          <a:prstGeom prst="rect">
            <a:avLst/>
          </a:prstGeom>
          <a:solidFill>
            <a:schemeClr val="accent1"/>
          </a:solidFill>
          <a:ln w="25400">
            <a:noFill/>
            <a:miter lim="800000"/>
            <a:headEnd/>
            <a:tailEnd/>
          </a:ln>
          <a:effectLst/>
        </p:spPr>
        <p:txBody>
          <a:bodyPr anchor="ctr"/>
          <a:lstStyle/>
          <a:p>
            <a:pPr algn="l">
              <a:defRPr/>
            </a:pPr>
            <a:r>
              <a:rPr lang="en-US" sz="1400" b="1" dirty="0" smtClean="0">
                <a:solidFill>
                  <a:srgbClr val="FFFFFF"/>
                </a:solidFill>
                <a:latin typeface="Arial" pitchFamily="34" charset="0"/>
                <a:cs typeface="Arial" pitchFamily="34" charset="0"/>
              </a:rPr>
              <a:t>Feature</a:t>
            </a:r>
            <a:endParaRPr lang="en-US" sz="1400" b="1" dirty="0">
              <a:solidFill>
                <a:srgbClr val="FFFFFF"/>
              </a:solidFill>
              <a:latin typeface="Arial" pitchFamily="34" charset="0"/>
              <a:cs typeface="Arial" pitchFamily="34" charset="0"/>
            </a:endParaRPr>
          </a:p>
        </p:txBody>
      </p:sp>
      <p:sp>
        <p:nvSpPr>
          <p:cNvPr id="32" name="Rounded Rectangle 31"/>
          <p:cNvSpPr/>
          <p:nvPr>
            <p:custDataLst>
              <p:tags r:id="rId2"/>
            </p:custDataLst>
          </p:nvPr>
        </p:nvSpPr>
        <p:spPr>
          <a:xfrm rot="10800000">
            <a:off x="320040" y="5166360"/>
            <a:ext cx="2605301"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endParaRPr lang="en-CA" b="1" i="1" dirty="0">
              <a:solidFill>
                <a:srgbClr val="333333"/>
              </a:solidFill>
            </a:endParaRPr>
          </a:p>
        </p:txBody>
      </p:sp>
      <p:sp>
        <p:nvSpPr>
          <p:cNvPr id="28" name="Rounded Rectangle 27"/>
          <p:cNvSpPr/>
          <p:nvPr/>
        </p:nvSpPr>
        <p:spPr>
          <a:xfrm>
            <a:off x="3063240" y="1182688"/>
            <a:ext cx="5760719"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b="1" i="1" dirty="0" smtClean="0">
                <a:solidFill>
                  <a:srgbClr val="333333"/>
                </a:solidFill>
              </a:rPr>
              <a:t>Advanced Features</a:t>
            </a:r>
            <a:endParaRPr lang="en-CA" b="1" i="1" dirty="0">
              <a:solidFill>
                <a:srgbClr val="333333"/>
              </a:solidFill>
            </a:endParaRPr>
          </a:p>
        </p:txBody>
      </p:sp>
      <p:sp>
        <p:nvSpPr>
          <p:cNvPr id="33" name="Rounded Rectangle 32"/>
          <p:cNvSpPr/>
          <p:nvPr/>
        </p:nvSpPr>
        <p:spPr>
          <a:xfrm>
            <a:off x="323411" y="1182687"/>
            <a:ext cx="2602670"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b="1" i="1" dirty="0" smtClean="0">
                <a:solidFill>
                  <a:srgbClr val="333333"/>
                </a:solidFill>
              </a:rPr>
              <a:t>Scoring Methodology</a:t>
            </a:r>
            <a:endParaRPr lang="en-CA" b="1" i="1" dirty="0">
              <a:solidFill>
                <a:srgbClr val="333333"/>
              </a:solidFill>
            </a:endParaRPr>
          </a:p>
        </p:txBody>
      </p:sp>
      <p:sp>
        <p:nvSpPr>
          <p:cNvPr id="23" name="TextBox 22"/>
          <p:cNvSpPr txBox="1"/>
          <p:nvPr>
            <p:custDataLst>
              <p:tags r:id="rId3"/>
            </p:custDataLst>
          </p:nvPr>
        </p:nvSpPr>
        <p:spPr>
          <a:xfrm>
            <a:off x="1" y="6291739"/>
            <a:ext cx="9143999" cy="246221"/>
          </a:xfrm>
          <a:prstGeom prst="rect">
            <a:avLst/>
          </a:prstGeom>
          <a:noFill/>
        </p:spPr>
        <p:txBody>
          <a:bodyPr wrap="square" rtlCol="0">
            <a:spAutoFit/>
          </a:bodyPr>
          <a:lstStyle/>
          <a:p>
            <a:r>
              <a:rPr lang="en-US" sz="1000" dirty="0" smtClean="0">
                <a:solidFill>
                  <a:srgbClr val="333333"/>
                </a:solidFill>
                <a:latin typeface="Arial"/>
              </a:rPr>
              <a:t>For an explanation of how Advanced Features are determined, see </a:t>
            </a:r>
            <a:r>
              <a:rPr lang="en-US" sz="1000" dirty="0" smtClean="0">
                <a:solidFill>
                  <a:srgbClr val="333333"/>
                </a:solidFill>
                <a:hlinkClick r:id="rId13" action="ppaction://hlinksldjump"/>
              </a:rPr>
              <a:t>Information Presentation – Feature Ranks (Stoplights)</a:t>
            </a:r>
            <a:r>
              <a:rPr lang="en-US" sz="1000" dirty="0" smtClean="0">
                <a:solidFill>
                  <a:srgbClr val="333333"/>
                </a:solidFill>
              </a:rPr>
              <a:t> in the Appendix</a:t>
            </a:r>
            <a:r>
              <a:rPr lang="en-US" sz="1000" dirty="0" smtClean="0">
                <a:solidFill>
                  <a:srgbClr val="333333"/>
                </a:solidFill>
                <a:latin typeface="Arial"/>
              </a:rPr>
              <a:t>.</a:t>
            </a:r>
          </a:p>
        </p:txBody>
      </p:sp>
      <p:sp>
        <p:nvSpPr>
          <p:cNvPr id="30" name="Flowchart: Stored Data 19"/>
          <p:cNvSpPr>
            <a:spLocks noChangeArrowheads="1"/>
          </p:cNvSpPr>
          <p:nvPr>
            <p:custDataLst>
              <p:tags r:id="rId4"/>
            </p:custDataLst>
          </p:nvPr>
        </p:nvSpPr>
        <p:spPr bwMode="auto">
          <a:xfrm flipH="1">
            <a:off x="4575224" y="1602084"/>
            <a:ext cx="4248735" cy="362627"/>
          </a:xfrm>
          <a:prstGeom prst="rect">
            <a:avLst/>
          </a:prstGeom>
          <a:solidFill>
            <a:schemeClr val="accent1"/>
          </a:solidFill>
          <a:ln w="6350">
            <a:noFill/>
            <a:miter lim="800000"/>
            <a:headEnd/>
            <a:tailEnd/>
          </a:ln>
        </p:spPr>
        <p:txBody>
          <a:bodyPr anchor="ctr"/>
          <a:lstStyle/>
          <a:p>
            <a:pPr algn="l"/>
            <a:r>
              <a:rPr lang="en-US" sz="1400" b="1" dirty="0" smtClean="0">
                <a:solidFill>
                  <a:srgbClr val="FFFFFF"/>
                </a:solidFill>
                <a:latin typeface="Arial" pitchFamily="34" charset="0"/>
                <a:cs typeface="Arial" pitchFamily="34" charset="0"/>
              </a:rPr>
              <a:t>What we looked for:</a:t>
            </a:r>
          </a:p>
        </p:txBody>
      </p:sp>
    </p:spTree>
    <p:extLst>
      <p:ext uri="{BB962C8B-B14F-4D97-AF65-F5344CB8AC3E}">
        <p14:creationId xmlns:p14="http://schemas.microsoft.com/office/powerpoint/2010/main" xmlns="" val="2431560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Advanced Features are the capabilities that allow for granular market differentiation</a:t>
            </a:r>
            <a:endParaRPr lang="en-US" dirty="0"/>
          </a:p>
        </p:txBody>
      </p:sp>
      <p:sp>
        <p:nvSpPr>
          <p:cNvPr id="43" name="Rectangle 42"/>
          <p:cNvSpPr/>
          <p:nvPr/>
        </p:nvSpPr>
        <p:spPr>
          <a:xfrm>
            <a:off x="323410" y="1541085"/>
            <a:ext cx="2602670" cy="1754326"/>
          </a:xfrm>
          <a:prstGeom prst="rect">
            <a:avLst/>
          </a:prstGeom>
        </p:spPr>
        <p:txBody>
          <a:bodyPr wrap="square">
            <a:spAutoFit/>
          </a:bodyPr>
          <a:lstStyle/>
          <a:p>
            <a:pPr algn="l"/>
            <a:r>
              <a:rPr lang="en-US" sz="1200" dirty="0" smtClean="0">
                <a:solidFill>
                  <a:srgbClr val="333333"/>
                </a:solidFill>
              </a:rPr>
              <a:t>Info-Tech scored each vendor’s features offering as a summation of its individual scores across the listed advanced features. Vendors were given one point for each feature the product inherently provided. Some categories were scored on a more granular scale with vendors receiving half points.</a:t>
            </a:r>
          </a:p>
        </p:txBody>
      </p:sp>
      <p:grpSp>
        <p:nvGrpSpPr>
          <p:cNvPr id="29" name="Group 28"/>
          <p:cNvGrpSpPr/>
          <p:nvPr/>
        </p:nvGrpSpPr>
        <p:grpSpPr>
          <a:xfrm>
            <a:off x="3066465" y="2011360"/>
            <a:ext cx="5757493" cy="4206559"/>
            <a:chOff x="3839847" y="2011362"/>
            <a:chExt cx="5757493" cy="1418716"/>
          </a:xfrm>
        </p:grpSpPr>
        <p:sp>
          <p:nvSpPr>
            <p:cNvPr id="7" name="Flowchart: Stored Data 21"/>
            <p:cNvSpPr>
              <a:spLocks noChangeArrowheads="1"/>
            </p:cNvSpPr>
            <p:nvPr>
              <p:custDataLst>
                <p:tags r:id="rId5"/>
              </p:custDataLst>
            </p:nvPr>
          </p:nvSpPr>
          <p:spPr bwMode="auto">
            <a:xfrm flipH="1">
              <a:off x="5348604" y="3137103"/>
              <a:ext cx="4248735" cy="292973"/>
            </a:xfrm>
            <a:prstGeom prst="rect">
              <a:avLst/>
            </a:prstGeom>
            <a:solidFill>
              <a:schemeClr val="bg2">
                <a:lumMod val="85000"/>
              </a:schemeClr>
            </a:solidFill>
            <a:ln w="6350">
              <a:noFill/>
              <a:miter lim="800000"/>
              <a:headEnd/>
              <a:tailEnd/>
            </a:ln>
            <a:effectLst/>
          </p:spPr>
          <p:txBody>
            <a:bodyPr anchor="ctr"/>
            <a:lstStyle/>
            <a:p>
              <a:pPr algn="l"/>
              <a:r>
                <a:rPr lang="en-US" sz="1200" dirty="0" smtClean="0">
                  <a:latin typeface="Arial" pitchFamily="34" charset="0"/>
                  <a:cs typeface="Arial" pitchFamily="34" charset="0"/>
                </a:rPr>
                <a:t>Ability to conduct in-line peer code reviews; ability to review source code change history; and manage multiple source code repositories (e.g. check-out, change, update, check-in).</a:t>
              </a:r>
            </a:p>
          </p:txBody>
        </p:sp>
        <p:sp>
          <p:nvSpPr>
            <p:cNvPr id="8" name="Rectangle 7"/>
            <p:cNvSpPr>
              <a:spLocks noChangeArrowheads="1"/>
            </p:cNvSpPr>
            <p:nvPr>
              <p:custDataLst>
                <p:tags r:id="rId6"/>
              </p:custDataLst>
            </p:nvPr>
          </p:nvSpPr>
          <p:spPr bwMode="auto">
            <a:xfrm flipH="1">
              <a:off x="3839847" y="3137105"/>
              <a:ext cx="1463040" cy="292973"/>
            </a:xfrm>
            <a:prstGeom prst="rect">
              <a:avLst/>
            </a:prstGeom>
            <a:solidFill>
              <a:schemeClr val="bg2">
                <a:lumMod val="85000"/>
              </a:schemeClr>
            </a:solidFill>
            <a:ln w="25400">
              <a:noFill/>
              <a:miter lim="800000"/>
              <a:headEnd/>
              <a:tailEnd/>
            </a:ln>
            <a:effectLst/>
          </p:spPr>
          <p:txBody>
            <a:bodyPr anchor="ctr"/>
            <a:lstStyle/>
            <a:p>
              <a:pPr algn="l">
                <a:defRPr/>
              </a:pPr>
              <a:r>
                <a:rPr lang="en-US" sz="1400" dirty="0" smtClean="0">
                  <a:latin typeface="Arial" pitchFamily="34" charset="0"/>
                  <a:cs typeface="Arial" pitchFamily="34" charset="0"/>
                </a:rPr>
                <a:t>Source Code Management</a:t>
              </a:r>
              <a:endParaRPr lang="en-US" sz="1400" dirty="0">
                <a:latin typeface="Arial" pitchFamily="34" charset="0"/>
                <a:cs typeface="Arial" pitchFamily="34" charset="0"/>
              </a:endParaRPr>
            </a:p>
          </p:txBody>
        </p:sp>
        <p:sp>
          <p:nvSpPr>
            <p:cNvPr id="11" name="Flowchart: Stored Data 20"/>
            <p:cNvSpPr>
              <a:spLocks noChangeArrowheads="1"/>
            </p:cNvSpPr>
            <p:nvPr>
              <p:custDataLst>
                <p:tags r:id="rId7"/>
              </p:custDataLst>
            </p:nvPr>
          </p:nvSpPr>
          <p:spPr bwMode="auto">
            <a:xfrm flipH="1">
              <a:off x="5348602" y="2473737"/>
              <a:ext cx="4248735" cy="647949"/>
            </a:xfrm>
            <a:prstGeom prst="rect">
              <a:avLst/>
            </a:prstGeom>
            <a:solidFill>
              <a:schemeClr val="bg2">
                <a:lumMod val="95000"/>
              </a:schemeClr>
            </a:solidFill>
            <a:ln w="6350">
              <a:noFill/>
              <a:miter lim="800000"/>
              <a:headEnd/>
              <a:tailEnd/>
            </a:ln>
            <a:effectLst/>
          </p:spPr>
          <p:txBody>
            <a:bodyPr anchor="ctr"/>
            <a:lstStyle/>
            <a:p>
              <a:pPr algn="l"/>
              <a:r>
                <a:rPr lang="en-US" sz="1200" dirty="0" smtClean="0">
                  <a:latin typeface="Arial" pitchFamily="34" charset="0"/>
                  <a:cs typeface="Arial" pitchFamily="34" charset="0"/>
                </a:rPr>
                <a:t>Provide custom result reports for respective stakeholders (e.g. dependency maps, requirement drilldown, relationship tree, burndown, heat map, project plan roadmap); ability for users to find the required data using context-based filtering, sorting, and reporting; reports offer real-time data based on reporting criteria (e.g. format, items to report); web link generation to reports and access to live project data; and create dashboards to track progress of issue management-related tasks and project activity.</a:t>
              </a:r>
            </a:p>
          </p:txBody>
        </p:sp>
        <p:sp>
          <p:nvSpPr>
            <p:cNvPr id="12" name="Rectangle 11"/>
            <p:cNvSpPr>
              <a:spLocks noChangeArrowheads="1"/>
            </p:cNvSpPr>
            <p:nvPr>
              <p:custDataLst>
                <p:tags r:id="rId8"/>
              </p:custDataLst>
            </p:nvPr>
          </p:nvSpPr>
          <p:spPr bwMode="auto">
            <a:xfrm flipH="1">
              <a:off x="3839847" y="2473737"/>
              <a:ext cx="1463040" cy="647949"/>
            </a:xfrm>
            <a:prstGeom prst="rect">
              <a:avLst/>
            </a:prstGeom>
            <a:solidFill>
              <a:schemeClr val="bg2">
                <a:lumMod val="95000"/>
              </a:schemeClr>
            </a:solidFill>
            <a:ln w="25400">
              <a:noFill/>
              <a:miter lim="800000"/>
              <a:headEnd/>
              <a:tailEnd/>
            </a:ln>
            <a:effectLst/>
          </p:spPr>
          <p:txBody>
            <a:bodyPr anchor="ctr"/>
            <a:lstStyle/>
            <a:p>
              <a:pPr algn="l">
                <a:defRPr/>
              </a:pPr>
              <a:r>
                <a:rPr lang="en-US" sz="1400" dirty="0" smtClean="0">
                  <a:latin typeface="Arial" pitchFamily="34" charset="0"/>
                  <a:cs typeface="Arial" pitchFamily="34" charset="0"/>
                </a:rPr>
                <a:t>Reporting &amp; Analytics</a:t>
              </a:r>
              <a:endParaRPr lang="en-US" sz="1400" dirty="0">
                <a:latin typeface="Arial" pitchFamily="34" charset="0"/>
                <a:cs typeface="Arial" pitchFamily="34" charset="0"/>
              </a:endParaRPr>
            </a:p>
          </p:txBody>
        </p:sp>
        <p:sp>
          <p:nvSpPr>
            <p:cNvPr id="13" name="Flowchart: Stored Data 19"/>
            <p:cNvSpPr>
              <a:spLocks noChangeArrowheads="1"/>
            </p:cNvSpPr>
            <p:nvPr>
              <p:custDataLst>
                <p:tags r:id="rId9"/>
              </p:custDataLst>
            </p:nvPr>
          </p:nvSpPr>
          <p:spPr bwMode="auto">
            <a:xfrm flipH="1">
              <a:off x="5348605" y="2011362"/>
              <a:ext cx="4248735" cy="447278"/>
            </a:xfrm>
            <a:prstGeom prst="rect">
              <a:avLst/>
            </a:prstGeom>
            <a:solidFill>
              <a:schemeClr val="bg2">
                <a:lumMod val="85000"/>
              </a:schemeClr>
            </a:solidFill>
            <a:ln w="6350">
              <a:noFill/>
              <a:miter lim="800000"/>
              <a:headEnd/>
              <a:tailEnd/>
            </a:ln>
          </p:spPr>
          <p:txBody>
            <a:bodyPr anchor="ctr"/>
            <a:lstStyle/>
            <a:p>
              <a:pPr algn="l"/>
              <a:r>
                <a:rPr lang="en-US" sz="1200" dirty="0" smtClean="0">
                  <a:latin typeface="Arial" pitchFamily="34" charset="0"/>
                  <a:cs typeface="Arial" pitchFamily="34" charset="0"/>
                </a:rPr>
                <a:t>Ability to track bugs by tracing issues with source code changes; vendor’s solution can integrate with third-party defect management tools; defects/issues visually represented and prioritized/assigned/planned alongside backlog items/requirements; and notifications sent to impacted stakeholders when defects are created.</a:t>
              </a:r>
            </a:p>
          </p:txBody>
        </p:sp>
        <p:sp>
          <p:nvSpPr>
            <p:cNvPr id="14" name="Rectangle 13"/>
            <p:cNvSpPr>
              <a:spLocks noChangeArrowheads="1"/>
            </p:cNvSpPr>
            <p:nvPr>
              <p:custDataLst>
                <p:tags r:id="rId10"/>
              </p:custDataLst>
            </p:nvPr>
          </p:nvSpPr>
          <p:spPr bwMode="auto">
            <a:xfrm flipH="1">
              <a:off x="3839847" y="2011997"/>
              <a:ext cx="1463040" cy="447278"/>
            </a:xfrm>
            <a:prstGeom prst="rect">
              <a:avLst/>
            </a:prstGeom>
            <a:solidFill>
              <a:schemeClr val="bg2">
                <a:lumMod val="85000"/>
              </a:schemeClr>
            </a:solidFill>
            <a:ln w="25400">
              <a:noFill/>
              <a:miter lim="800000"/>
              <a:headEnd/>
              <a:tailEnd/>
            </a:ln>
            <a:effectLst/>
          </p:spPr>
          <p:txBody>
            <a:bodyPr anchor="ctr"/>
            <a:lstStyle/>
            <a:p>
              <a:pPr algn="l">
                <a:defRPr/>
              </a:pPr>
              <a:r>
                <a:rPr lang="en-US" sz="1400" dirty="0" smtClean="0">
                  <a:latin typeface="Arial" pitchFamily="34" charset="0"/>
                  <a:cs typeface="Arial" pitchFamily="34" charset="0"/>
                </a:rPr>
                <a:t>Bug Tracking &amp; Issue Management</a:t>
              </a:r>
              <a:endParaRPr lang="en-US" sz="1400" dirty="0">
                <a:latin typeface="Arial" pitchFamily="34" charset="0"/>
                <a:cs typeface="Arial" pitchFamily="34" charset="0"/>
              </a:endParaRPr>
            </a:p>
          </p:txBody>
        </p:sp>
      </p:grpSp>
      <p:sp>
        <p:nvSpPr>
          <p:cNvPr id="30" name="Flowchart: Stored Data 19"/>
          <p:cNvSpPr>
            <a:spLocks noChangeArrowheads="1"/>
          </p:cNvSpPr>
          <p:nvPr>
            <p:custDataLst>
              <p:tags r:id="rId1"/>
            </p:custDataLst>
          </p:nvPr>
        </p:nvSpPr>
        <p:spPr bwMode="auto">
          <a:xfrm flipH="1">
            <a:off x="4575225" y="1600517"/>
            <a:ext cx="4248735" cy="365760"/>
          </a:xfrm>
          <a:prstGeom prst="rect">
            <a:avLst/>
          </a:prstGeom>
          <a:solidFill>
            <a:schemeClr val="accent1"/>
          </a:solidFill>
          <a:ln w="6350">
            <a:noFill/>
            <a:miter lim="800000"/>
            <a:headEnd/>
            <a:tailEnd/>
          </a:ln>
        </p:spPr>
        <p:txBody>
          <a:bodyPr anchor="ctr"/>
          <a:lstStyle/>
          <a:p>
            <a:pPr algn="l"/>
            <a:r>
              <a:rPr lang="en-US" sz="1400" b="1" dirty="0" smtClean="0">
                <a:solidFill>
                  <a:srgbClr val="FFFFFF"/>
                </a:solidFill>
                <a:latin typeface="Arial" pitchFamily="34" charset="0"/>
                <a:cs typeface="Arial" pitchFamily="34" charset="0"/>
              </a:rPr>
              <a:t>What we looked for:</a:t>
            </a:r>
          </a:p>
        </p:txBody>
      </p:sp>
      <p:sp>
        <p:nvSpPr>
          <p:cNvPr id="31" name="Rectangle 30"/>
          <p:cNvSpPr>
            <a:spLocks noChangeArrowheads="1"/>
          </p:cNvSpPr>
          <p:nvPr>
            <p:custDataLst>
              <p:tags r:id="rId2"/>
            </p:custDataLst>
          </p:nvPr>
        </p:nvSpPr>
        <p:spPr bwMode="auto">
          <a:xfrm flipH="1">
            <a:off x="3067097" y="1600517"/>
            <a:ext cx="1508127" cy="365760"/>
          </a:xfrm>
          <a:prstGeom prst="rect">
            <a:avLst/>
          </a:prstGeom>
          <a:solidFill>
            <a:schemeClr val="accent1"/>
          </a:solidFill>
          <a:ln w="25400">
            <a:noFill/>
            <a:miter lim="800000"/>
            <a:headEnd/>
            <a:tailEnd/>
          </a:ln>
          <a:effectLst/>
        </p:spPr>
        <p:txBody>
          <a:bodyPr anchor="ctr"/>
          <a:lstStyle/>
          <a:p>
            <a:pPr algn="l">
              <a:defRPr/>
            </a:pPr>
            <a:r>
              <a:rPr lang="en-US" sz="1400" b="1" dirty="0" smtClean="0">
                <a:solidFill>
                  <a:srgbClr val="FFFFFF"/>
                </a:solidFill>
                <a:latin typeface="Arial" pitchFamily="34" charset="0"/>
                <a:cs typeface="Arial" pitchFamily="34" charset="0"/>
              </a:rPr>
              <a:t>Feature</a:t>
            </a:r>
            <a:endParaRPr lang="en-US" sz="1400" b="1" dirty="0">
              <a:solidFill>
                <a:srgbClr val="FFFFFF"/>
              </a:solidFill>
              <a:latin typeface="Arial" pitchFamily="34" charset="0"/>
              <a:cs typeface="Arial" pitchFamily="34" charset="0"/>
            </a:endParaRPr>
          </a:p>
        </p:txBody>
      </p:sp>
      <p:sp>
        <p:nvSpPr>
          <p:cNvPr id="32" name="Rounded Rectangle 31"/>
          <p:cNvSpPr/>
          <p:nvPr>
            <p:custDataLst>
              <p:tags r:id="rId3"/>
            </p:custDataLst>
          </p:nvPr>
        </p:nvSpPr>
        <p:spPr>
          <a:xfrm rot="10800000">
            <a:off x="320040" y="5166360"/>
            <a:ext cx="2605301"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endParaRPr lang="en-CA" b="1" i="1" dirty="0">
              <a:solidFill>
                <a:srgbClr val="333333"/>
              </a:solidFill>
            </a:endParaRPr>
          </a:p>
        </p:txBody>
      </p:sp>
      <p:sp>
        <p:nvSpPr>
          <p:cNvPr id="28" name="Rounded Rectangle 27"/>
          <p:cNvSpPr/>
          <p:nvPr/>
        </p:nvSpPr>
        <p:spPr>
          <a:xfrm>
            <a:off x="3063240" y="1182688"/>
            <a:ext cx="5760719"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b="1" i="1" dirty="0" smtClean="0">
                <a:solidFill>
                  <a:srgbClr val="333333"/>
                </a:solidFill>
              </a:rPr>
              <a:t>Advanced Features</a:t>
            </a:r>
            <a:endParaRPr lang="en-CA" b="1" i="1" dirty="0">
              <a:solidFill>
                <a:srgbClr val="333333"/>
              </a:solidFill>
            </a:endParaRPr>
          </a:p>
        </p:txBody>
      </p:sp>
      <p:sp>
        <p:nvSpPr>
          <p:cNvPr id="33" name="Rounded Rectangle 32"/>
          <p:cNvSpPr/>
          <p:nvPr/>
        </p:nvSpPr>
        <p:spPr>
          <a:xfrm>
            <a:off x="323411" y="1182687"/>
            <a:ext cx="2602670"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b="1" i="1" dirty="0" smtClean="0">
                <a:solidFill>
                  <a:srgbClr val="333333"/>
                </a:solidFill>
              </a:rPr>
              <a:t>Scoring Methodology</a:t>
            </a:r>
            <a:endParaRPr lang="en-CA" b="1" i="1" dirty="0">
              <a:solidFill>
                <a:srgbClr val="333333"/>
              </a:solidFill>
            </a:endParaRPr>
          </a:p>
        </p:txBody>
      </p:sp>
      <p:sp>
        <p:nvSpPr>
          <p:cNvPr id="23" name="TextBox 22"/>
          <p:cNvSpPr txBox="1"/>
          <p:nvPr>
            <p:custDataLst>
              <p:tags r:id="rId4"/>
            </p:custDataLst>
          </p:nvPr>
        </p:nvSpPr>
        <p:spPr>
          <a:xfrm>
            <a:off x="1" y="6291739"/>
            <a:ext cx="9143999" cy="246221"/>
          </a:xfrm>
          <a:prstGeom prst="rect">
            <a:avLst/>
          </a:prstGeom>
          <a:noFill/>
        </p:spPr>
        <p:txBody>
          <a:bodyPr wrap="square" rtlCol="0">
            <a:spAutoFit/>
          </a:bodyPr>
          <a:lstStyle/>
          <a:p>
            <a:r>
              <a:rPr lang="en-US" sz="1000" dirty="0" smtClean="0">
                <a:solidFill>
                  <a:srgbClr val="333333"/>
                </a:solidFill>
                <a:latin typeface="Arial"/>
              </a:rPr>
              <a:t>For an explanation of how Advanced Features are determined, see </a:t>
            </a:r>
            <a:r>
              <a:rPr lang="en-US" sz="1000" dirty="0" smtClean="0">
                <a:solidFill>
                  <a:srgbClr val="333333"/>
                </a:solidFill>
                <a:hlinkClick r:id="rId13" action="ppaction://hlinksldjump"/>
              </a:rPr>
              <a:t>Information Presentation – Feature Ranks (Stoplights)</a:t>
            </a:r>
            <a:r>
              <a:rPr lang="en-US" sz="1000" dirty="0" smtClean="0">
                <a:solidFill>
                  <a:srgbClr val="333333"/>
                </a:solidFill>
              </a:rPr>
              <a:t> in the Appendix</a:t>
            </a:r>
            <a:r>
              <a:rPr lang="en-US" sz="1000" dirty="0" smtClean="0">
                <a:solidFill>
                  <a:srgbClr val="333333"/>
                </a:solidFill>
                <a:latin typeface="Arial"/>
              </a:rPr>
              <a:t>.</a:t>
            </a:r>
          </a:p>
        </p:txBody>
      </p:sp>
    </p:spTree>
    <p:extLst>
      <p:ext uri="{BB962C8B-B14F-4D97-AF65-F5344CB8AC3E}">
        <p14:creationId xmlns:p14="http://schemas.microsoft.com/office/powerpoint/2010/main" xmlns="" val="649988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Advanced Features are the capabilities that allow for granular market differentiation</a:t>
            </a:r>
            <a:endParaRPr lang="en-US" dirty="0"/>
          </a:p>
        </p:txBody>
      </p:sp>
      <p:sp>
        <p:nvSpPr>
          <p:cNvPr id="43" name="Rectangle 42"/>
          <p:cNvSpPr/>
          <p:nvPr/>
        </p:nvSpPr>
        <p:spPr>
          <a:xfrm>
            <a:off x="323410" y="1541085"/>
            <a:ext cx="2602670" cy="1754326"/>
          </a:xfrm>
          <a:prstGeom prst="rect">
            <a:avLst/>
          </a:prstGeom>
        </p:spPr>
        <p:txBody>
          <a:bodyPr wrap="square">
            <a:spAutoFit/>
          </a:bodyPr>
          <a:lstStyle/>
          <a:p>
            <a:pPr algn="l"/>
            <a:r>
              <a:rPr lang="en-US" sz="1200" dirty="0" smtClean="0">
                <a:solidFill>
                  <a:srgbClr val="333333"/>
                </a:solidFill>
              </a:rPr>
              <a:t>Info-Tech scored each vendor’s features offering as a summation of its individual scores across the listed advanced features. Vendors were given one point for each feature the product inherently provided. Some categories were scored on a more granular scale with vendors receiving half points.</a:t>
            </a:r>
          </a:p>
        </p:txBody>
      </p:sp>
      <p:sp>
        <p:nvSpPr>
          <p:cNvPr id="13" name="Flowchart: Stored Data 19"/>
          <p:cNvSpPr>
            <a:spLocks noChangeArrowheads="1"/>
          </p:cNvSpPr>
          <p:nvPr>
            <p:custDataLst>
              <p:tags r:id="rId1"/>
            </p:custDataLst>
          </p:nvPr>
        </p:nvSpPr>
        <p:spPr bwMode="auto">
          <a:xfrm flipH="1">
            <a:off x="4575222" y="2011359"/>
            <a:ext cx="4248735" cy="1049998"/>
          </a:xfrm>
          <a:prstGeom prst="rect">
            <a:avLst/>
          </a:prstGeom>
          <a:solidFill>
            <a:schemeClr val="bg2">
              <a:lumMod val="85000"/>
            </a:schemeClr>
          </a:solidFill>
          <a:ln w="6350">
            <a:noFill/>
            <a:miter lim="800000"/>
            <a:headEnd/>
            <a:tailEnd/>
          </a:ln>
        </p:spPr>
        <p:txBody>
          <a:bodyPr anchor="ctr"/>
          <a:lstStyle/>
          <a:p>
            <a:pPr algn="l"/>
            <a:r>
              <a:rPr lang="en-US" sz="1200" dirty="0" smtClean="0">
                <a:latin typeface="Arial" pitchFamily="34" charset="0"/>
                <a:cs typeface="Arial" pitchFamily="34" charset="0"/>
              </a:rPr>
              <a:t>Customize workflows using a visual model; customize workflows using a template; planning and project management capabilities via visual task boards; and data synchronization between file repositories (e.g. integrated tools, database).</a:t>
            </a:r>
          </a:p>
        </p:txBody>
      </p:sp>
      <p:sp>
        <p:nvSpPr>
          <p:cNvPr id="30" name="Flowchart: Stored Data 19"/>
          <p:cNvSpPr>
            <a:spLocks noChangeArrowheads="1"/>
          </p:cNvSpPr>
          <p:nvPr>
            <p:custDataLst>
              <p:tags r:id="rId2"/>
            </p:custDataLst>
          </p:nvPr>
        </p:nvSpPr>
        <p:spPr bwMode="auto">
          <a:xfrm flipH="1">
            <a:off x="4575225" y="1600517"/>
            <a:ext cx="4248735" cy="365760"/>
          </a:xfrm>
          <a:prstGeom prst="rect">
            <a:avLst/>
          </a:prstGeom>
          <a:solidFill>
            <a:schemeClr val="accent1"/>
          </a:solidFill>
          <a:ln w="6350">
            <a:noFill/>
            <a:miter lim="800000"/>
            <a:headEnd/>
            <a:tailEnd/>
          </a:ln>
        </p:spPr>
        <p:txBody>
          <a:bodyPr anchor="ctr"/>
          <a:lstStyle/>
          <a:p>
            <a:pPr algn="l"/>
            <a:r>
              <a:rPr lang="en-US" sz="1400" b="1" dirty="0" smtClean="0">
                <a:solidFill>
                  <a:srgbClr val="FFFFFF"/>
                </a:solidFill>
                <a:latin typeface="Arial" pitchFamily="34" charset="0"/>
                <a:cs typeface="Arial" pitchFamily="34" charset="0"/>
              </a:rPr>
              <a:t>What we looked for:</a:t>
            </a:r>
          </a:p>
        </p:txBody>
      </p:sp>
      <p:sp>
        <p:nvSpPr>
          <p:cNvPr id="31" name="Rectangle 30"/>
          <p:cNvSpPr>
            <a:spLocks noChangeArrowheads="1"/>
          </p:cNvSpPr>
          <p:nvPr>
            <p:custDataLst>
              <p:tags r:id="rId3"/>
            </p:custDataLst>
          </p:nvPr>
        </p:nvSpPr>
        <p:spPr bwMode="auto">
          <a:xfrm flipH="1">
            <a:off x="3067097" y="1600517"/>
            <a:ext cx="1508127" cy="365760"/>
          </a:xfrm>
          <a:prstGeom prst="rect">
            <a:avLst/>
          </a:prstGeom>
          <a:solidFill>
            <a:schemeClr val="accent1"/>
          </a:solidFill>
          <a:ln w="25400">
            <a:noFill/>
            <a:miter lim="800000"/>
            <a:headEnd/>
            <a:tailEnd/>
          </a:ln>
          <a:effectLst/>
        </p:spPr>
        <p:txBody>
          <a:bodyPr anchor="ctr"/>
          <a:lstStyle/>
          <a:p>
            <a:pPr algn="l">
              <a:defRPr/>
            </a:pPr>
            <a:r>
              <a:rPr lang="en-US" sz="1400" b="1" dirty="0" smtClean="0">
                <a:solidFill>
                  <a:srgbClr val="FFFFFF"/>
                </a:solidFill>
                <a:latin typeface="Arial" pitchFamily="34" charset="0"/>
                <a:cs typeface="Arial" pitchFamily="34" charset="0"/>
              </a:rPr>
              <a:t>Feature</a:t>
            </a:r>
            <a:endParaRPr lang="en-US" sz="1400" b="1" dirty="0">
              <a:solidFill>
                <a:srgbClr val="FFFFFF"/>
              </a:solidFill>
              <a:latin typeface="Arial" pitchFamily="34" charset="0"/>
              <a:cs typeface="Arial" pitchFamily="34" charset="0"/>
            </a:endParaRPr>
          </a:p>
        </p:txBody>
      </p:sp>
      <p:sp>
        <p:nvSpPr>
          <p:cNvPr id="32" name="Rounded Rectangle 31"/>
          <p:cNvSpPr/>
          <p:nvPr>
            <p:custDataLst>
              <p:tags r:id="rId4"/>
            </p:custDataLst>
          </p:nvPr>
        </p:nvSpPr>
        <p:spPr>
          <a:xfrm rot="10800000">
            <a:off x="320040" y="5166360"/>
            <a:ext cx="2605301"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endParaRPr lang="en-CA" b="1" i="1" dirty="0">
              <a:solidFill>
                <a:srgbClr val="333333"/>
              </a:solidFill>
            </a:endParaRPr>
          </a:p>
        </p:txBody>
      </p:sp>
      <p:sp>
        <p:nvSpPr>
          <p:cNvPr id="28" name="Rounded Rectangle 27"/>
          <p:cNvSpPr/>
          <p:nvPr/>
        </p:nvSpPr>
        <p:spPr>
          <a:xfrm>
            <a:off x="3063240" y="1182688"/>
            <a:ext cx="5760719"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b="1" i="1" dirty="0" smtClean="0">
                <a:solidFill>
                  <a:srgbClr val="333333"/>
                </a:solidFill>
              </a:rPr>
              <a:t>Advanced Features</a:t>
            </a:r>
            <a:endParaRPr lang="en-CA" b="1" i="1" dirty="0">
              <a:solidFill>
                <a:srgbClr val="333333"/>
              </a:solidFill>
            </a:endParaRPr>
          </a:p>
        </p:txBody>
      </p:sp>
      <p:sp>
        <p:nvSpPr>
          <p:cNvPr id="33" name="Rounded Rectangle 32"/>
          <p:cNvSpPr/>
          <p:nvPr/>
        </p:nvSpPr>
        <p:spPr>
          <a:xfrm>
            <a:off x="323411" y="1182687"/>
            <a:ext cx="2602670"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b="1" i="1" dirty="0" smtClean="0">
                <a:solidFill>
                  <a:srgbClr val="333333"/>
                </a:solidFill>
              </a:rPr>
              <a:t>Scoring Methodology</a:t>
            </a:r>
            <a:endParaRPr lang="en-CA" b="1" i="1" dirty="0">
              <a:solidFill>
                <a:srgbClr val="333333"/>
              </a:solidFill>
            </a:endParaRPr>
          </a:p>
        </p:txBody>
      </p:sp>
      <p:sp>
        <p:nvSpPr>
          <p:cNvPr id="23" name="TextBox 22"/>
          <p:cNvSpPr txBox="1"/>
          <p:nvPr>
            <p:custDataLst>
              <p:tags r:id="rId5"/>
            </p:custDataLst>
          </p:nvPr>
        </p:nvSpPr>
        <p:spPr>
          <a:xfrm>
            <a:off x="1" y="6291739"/>
            <a:ext cx="9143999" cy="246221"/>
          </a:xfrm>
          <a:prstGeom prst="rect">
            <a:avLst/>
          </a:prstGeom>
          <a:noFill/>
        </p:spPr>
        <p:txBody>
          <a:bodyPr wrap="square" rtlCol="0">
            <a:spAutoFit/>
          </a:bodyPr>
          <a:lstStyle/>
          <a:p>
            <a:r>
              <a:rPr lang="en-US" sz="1000" dirty="0" smtClean="0">
                <a:solidFill>
                  <a:srgbClr val="333333"/>
                </a:solidFill>
                <a:latin typeface="Arial"/>
              </a:rPr>
              <a:t>For an explanation of how Advanced Features are determined, see </a:t>
            </a:r>
            <a:r>
              <a:rPr lang="en-US" sz="1000" dirty="0" smtClean="0">
                <a:solidFill>
                  <a:srgbClr val="333333"/>
                </a:solidFill>
                <a:hlinkClick r:id="rId15" action="ppaction://hlinksldjump"/>
              </a:rPr>
              <a:t>Information Presentation – Feature Ranks (Stoplights)</a:t>
            </a:r>
            <a:r>
              <a:rPr lang="en-US" sz="1000" dirty="0" smtClean="0">
                <a:solidFill>
                  <a:srgbClr val="333333"/>
                </a:solidFill>
              </a:rPr>
              <a:t> in the Appendix</a:t>
            </a:r>
            <a:r>
              <a:rPr lang="en-US" sz="1000" dirty="0" smtClean="0">
                <a:solidFill>
                  <a:srgbClr val="333333"/>
                </a:solidFill>
                <a:latin typeface="Arial"/>
              </a:rPr>
              <a:t>.</a:t>
            </a:r>
          </a:p>
        </p:txBody>
      </p:sp>
      <p:sp>
        <p:nvSpPr>
          <p:cNvPr id="7" name="Flowchart: Stored Data 21"/>
          <p:cNvSpPr>
            <a:spLocks noChangeArrowheads="1"/>
          </p:cNvSpPr>
          <p:nvPr>
            <p:custDataLst>
              <p:tags r:id="rId6"/>
            </p:custDataLst>
          </p:nvPr>
        </p:nvSpPr>
        <p:spPr bwMode="auto">
          <a:xfrm flipH="1">
            <a:off x="4575220" y="3653242"/>
            <a:ext cx="4248735" cy="668828"/>
          </a:xfrm>
          <a:prstGeom prst="rect">
            <a:avLst/>
          </a:prstGeom>
          <a:solidFill>
            <a:schemeClr val="bg2">
              <a:lumMod val="85000"/>
            </a:schemeClr>
          </a:solidFill>
          <a:ln w="6350">
            <a:noFill/>
            <a:miter lim="800000"/>
            <a:headEnd/>
            <a:tailEnd/>
          </a:ln>
          <a:effectLst/>
        </p:spPr>
        <p:txBody>
          <a:bodyPr anchor="ctr"/>
          <a:lstStyle/>
          <a:p>
            <a:pPr algn="l"/>
            <a:r>
              <a:rPr lang="en-US" sz="1200" dirty="0" smtClean="0">
                <a:latin typeface="Arial" pitchFamily="34" charset="0"/>
                <a:cs typeface="Arial" pitchFamily="34" charset="0"/>
              </a:rPr>
              <a:t>Ability to deploy the application to a cloud SaaS, PaaS, and/or IaaS-based environment.</a:t>
            </a:r>
          </a:p>
        </p:txBody>
      </p:sp>
      <p:sp>
        <p:nvSpPr>
          <p:cNvPr id="8" name="Rectangle 7"/>
          <p:cNvSpPr>
            <a:spLocks noChangeArrowheads="1"/>
          </p:cNvSpPr>
          <p:nvPr>
            <p:custDataLst>
              <p:tags r:id="rId7"/>
            </p:custDataLst>
          </p:nvPr>
        </p:nvSpPr>
        <p:spPr bwMode="auto">
          <a:xfrm flipH="1">
            <a:off x="3066465" y="3653248"/>
            <a:ext cx="1463040" cy="668828"/>
          </a:xfrm>
          <a:prstGeom prst="rect">
            <a:avLst/>
          </a:prstGeom>
          <a:solidFill>
            <a:schemeClr val="bg2">
              <a:lumMod val="85000"/>
            </a:schemeClr>
          </a:solidFill>
          <a:ln w="25400">
            <a:noFill/>
            <a:miter lim="800000"/>
            <a:headEnd/>
            <a:tailEnd/>
          </a:ln>
          <a:effectLst/>
        </p:spPr>
        <p:txBody>
          <a:bodyPr anchor="ctr"/>
          <a:lstStyle/>
          <a:p>
            <a:pPr algn="l">
              <a:defRPr/>
            </a:pPr>
            <a:r>
              <a:rPr lang="en-US" sz="1400" dirty="0" smtClean="0">
                <a:latin typeface="Arial" pitchFamily="34" charset="0"/>
                <a:cs typeface="Arial" pitchFamily="34" charset="0"/>
              </a:rPr>
              <a:t>ALM Deployment to Cloud Services</a:t>
            </a:r>
            <a:endParaRPr lang="en-US" sz="1400" dirty="0">
              <a:latin typeface="Arial" pitchFamily="34" charset="0"/>
              <a:cs typeface="Arial" pitchFamily="34" charset="0"/>
            </a:endParaRPr>
          </a:p>
        </p:txBody>
      </p:sp>
      <p:sp>
        <p:nvSpPr>
          <p:cNvPr id="11" name="Flowchart: Stored Data 20"/>
          <p:cNvSpPr>
            <a:spLocks noChangeArrowheads="1"/>
          </p:cNvSpPr>
          <p:nvPr>
            <p:custDataLst>
              <p:tags r:id="rId8"/>
            </p:custDataLst>
          </p:nvPr>
        </p:nvSpPr>
        <p:spPr bwMode="auto">
          <a:xfrm flipH="1">
            <a:off x="4571994" y="3106121"/>
            <a:ext cx="4248735" cy="503877"/>
          </a:xfrm>
          <a:prstGeom prst="rect">
            <a:avLst/>
          </a:prstGeom>
          <a:solidFill>
            <a:schemeClr val="bg2">
              <a:lumMod val="95000"/>
            </a:schemeClr>
          </a:solidFill>
          <a:ln w="6350">
            <a:noFill/>
            <a:miter lim="800000"/>
            <a:headEnd/>
            <a:tailEnd/>
          </a:ln>
          <a:effectLst/>
        </p:spPr>
        <p:txBody>
          <a:bodyPr anchor="ctr"/>
          <a:lstStyle/>
          <a:p>
            <a:pPr algn="l"/>
            <a:r>
              <a:rPr lang="en-US" sz="1200" dirty="0" smtClean="0">
                <a:latin typeface="Arial" pitchFamily="34" charset="0"/>
                <a:cs typeface="Arial" pitchFamily="34" charset="0"/>
              </a:rPr>
              <a:t>Mobile access to perform ALM tasks.</a:t>
            </a:r>
          </a:p>
        </p:txBody>
      </p:sp>
      <p:sp>
        <p:nvSpPr>
          <p:cNvPr id="12" name="Rectangle 11"/>
          <p:cNvSpPr>
            <a:spLocks noChangeArrowheads="1"/>
          </p:cNvSpPr>
          <p:nvPr>
            <p:custDataLst>
              <p:tags r:id="rId9"/>
            </p:custDataLst>
          </p:nvPr>
        </p:nvSpPr>
        <p:spPr bwMode="auto">
          <a:xfrm flipH="1">
            <a:off x="3063240" y="3106121"/>
            <a:ext cx="1463040" cy="503877"/>
          </a:xfrm>
          <a:prstGeom prst="rect">
            <a:avLst/>
          </a:prstGeom>
          <a:solidFill>
            <a:schemeClr val="bg2">
              <a:lumMod val="95000"/>
            </a:schemeClr>
          </a:solidFill>
          <a:ln w="25400">
            <a:noFill/>
            <a:miter lim="800000"/>
            <a:headEnd/>
            <a:tailEnd/>
          </a:ln>
          <a:effectLst/>
        </p:spPr>
        <p:txBody>
          <a:bodyPr anchor="ctr"/>
          <a:lstStyle/>
          <a:p>
            <a:pPr algn="l">
              <a:defRPr/>
            </a:pPr>
            <a:r>
              <a:rPr lang="en-US" sz="1400" dirty="0" smtClean="0">
                <a:latin typeface="Arial" pitchFamily="34" charset="0"/>
                <a:cs typeface="Arial" pitchFamily="34" charset="0"/>
              </a:rPr>
              <a:t>Access from Mobile Device</a:t>
            </a:r>
            <a:endParaRPr lang="en-US" sz="1400" dirty="0">
              <a:latin typeface="Arial" pitchFamily="34" charset="0"/>
              <a:cs typeface="Arial" pitchFamily="34" charset="0"/>
            </a:endParaRPr>
          </a:p>
        </p:txBody>
      </p:sp>
      <p:sp>
        <p:nvSpPr>
          <p:cNvPr id="14" name="Rectangle 13"/>
          <p:cNvSpPr>
            <a:spLocks noChangeArrowheads="1"/>
          </p:cNvSpPr>
          <p:nvPr>
            <p:custDataLst>
              <p:tags r:id="rId10"/>
            </p:custDataLst>
          </p:nvPr>
        </p:nvSpPr>
        <p:spPr bwMode="auto">
          <a:xfrm flipH="1">
            <a:off x="3066465" y="2013242"/>
            <a:ext cx="1463040" cy="1048115"/>
          </a:xfrm>
          <a:prstGeom prst="rect">
            <a:avLst/>
          </a:prstGeom>
          <a:solidFill>
            <a:schemeClr val="bg2">
              <a:lumMod val="85000"/>
            </a:schemeClr>
          </a:solidFill>
          <a:ln w="25400">
            <a:noFill/>
            <a:miter lim="800000"/>
            <a:headEnd/>
            <a:tailEnd/>
          </a:ln>
          <a:effectLst/>
        </p:spPr>
        <p:txBody>
          <a:bodyPr anchor="ctr"/>
          <a:lstStyle/>
          <a:p>
            <a:pPr algn="l">
              <a:defRPr/>
            </a:pPr>
            <a:r>
              <a:rPr lang="en-US" sz="1400" dirty="0" smtClean="0">
                <a:latin typeface="Arial" pitchFamily="34" charset="0"/>
                <a:cs typeface="Arial" pitchFamily="34" charset="0"/>
              </a:rPr>
              <a:t>Workflow Management</a:t>
            </a:r>
            <a:endParaRPr lang="en-US" sz="1400" dirty="0">
              <a:latin typeface="Arial" pitchFamily="34" charset="0"/>
              <a:cs typeface="Arial" pitchFamily="34" charset="0"/>
            </a:endParaRPr>
          </a:p>
        </p:txBody>
      </p:sp>
      <p:sp>
        <p:nvSpPr>
          <p:cNvPr id="17" name="Flowchart: Stored Data 20"/>
          <p:cNvSpPr>
            <a:spLocks noChangeArrowheads="1"/>
          </p:cNvSpPr>
          <p:nvPr>
            <p:custDataLst>
              <p:tags r:id="rId11"/>
            </p:custDataLst>
          </p:nvPr>
        </p:nvSpPr>
        <p:spPr bwMode="auto">
          <a:xfrm flipH="1">
            <a:off x="4575222" y="4365314"/>
            <a:ext cx="4248735" cy="1929880"/>
          </a:xfrm>
          <a:prstGeom prst="rect">
            <a:avLst/>
          </a:prstGeom>
          <a:solidFill>
            <a:schemeClr val="bg2">
              <a:lumMod val="95000"/>
            </a:schemeClr>
          </a:solidFill>
          <a:ln w="6350">
            <a:noFill/>
            <a:miter lim="800000"/>
            <a:headEnd/>
            <a:tailEnd/>
          </a:ln>
          <a:effectLst/>
        </p:spPr>
        <p:txBody>
          <a:bodyPr anchor="ctr"/>
          <a:lstStyle/>
          <a:p>
            <a:pPr algn="l"/>
            <a:r>
              <a:rPr lang="en-US" sz="1200" dirty="0" smtClean="0">
                <a:latin typeface="Arial" pitchFamily="34" charset="0"/>
                <a:cs typeface="Arial" pitchFamily="34" charset="0"/>
              </a:rPr>
              <a:t>Create release pipelines which start from source code to production environment without manually integrating/synchronizing multiple repositories or tools; ability to track multiple release schedules concurrently; ability to download entire packages, selected releases, or individual files; release reports indicate what has changed within a release; ability to plan and automate operational change and service requests for a release; release task management; and automated deployment of applications into production/test server.</a:t>
            </a:r>
          </a:p>
        </p:txBody>
      </p:sp>
      <p:sp>
        <p:nvSpPr>
          <p:cNvPr id="18" name="Rectangle 17"/>
          <p:cNvSpPr>
            <a:spLocks noChangeArrowheads="1"/>
          </p:cNvSpPr>
          <p:nvPr>
            <p:custDataLst>
              <p:tags r:id="rId12"/>
            </p:custDataLst>
          </p:nvPr>
        </p:nvSpPr>
        <p:spPr bwMode="auto">
          <a:xfrm flipH="1">
            <a:off x="3068532" y="4365314"/>
            <a:ext cx="1463040" cy="1940814"/>
          </a:xfrm>
          <a:prstGeom prst="rect">
            <a:avLst/>
          </a:prstGeom>
          <a:solidFill>
            <a:schemeClr val="bg2">
              <a:lumMod val="95000"/>
            </a:schemeClr>
          </a:solidFill>
          <a:ln w="25400">
            <a:noFill/>
            <a:miter lim="800000"/>
            <a:headEnd/>
            <a:tailEnd/>
          </a:ln>
          <a:effectLst/>
        </p:spPr>
        <p:txBody>
          <a:bodyPr anchor="ctr"/>
          <a:lstStyle/>
          <a:p>
            <a:pPr algn="l">
              <a:defRPr/>
            </a:pPr>
            <a:r>
              <a:rPr lang="en-US" sz="1400" dirty="0" smtClean="0">
                <a:latin typeface="Arial" pitchFamily="34" charset="0"/>
                <a:cs typeface="Arial" pitchFamily="34" charset="0"/>
              </a:rPr>
              <a:t>Release Management</a:t>
            </a:r>
            <a:endParaRPr lang="en-US" sz="1400" dirty="0">
              <a:latin typeface="Arial" pitchFamily="34" charset="0"/>
              <a:cs typeface="Arial" pitchFamily="34" charset="0"/>
            </a:endParaRPr>
          </a:p>
        </p:txBody>
      </p:sp>
    </p:spTree>
    <p:extLst>
      <p:ext uri="{BB962C8B-B14F-4D97-AF65-F5344CB8AC3E}">
        <p14:creationId xmlns:p14="http://schemas.microsoft.com/office/powerpoint/2010/main" xmlns="" val="716390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 name="Object 128" hidden="1"/>
          <p:cNvGraphicFramePr>
            <a:graphicFrameLocks noChangeAspect="1"/>
          </p:cNvGraphicFramePr>
          <p:nvPr/>
        </p:nvGraphicFramePr>
        <p:xfrm>
          <a:off x="0" y="0"/>
          <a:ext cx="158750" cy="158750"/>
        </p:xfrm>
        <a:graphic>
          <a:graphicData uri="http://schemas.openxmlformats.org/presentationml/2006/ole">
            <p:oleObj spid="_x0000_s1008102" name="think-cell Slide" r:id="rId22" imgW="360" imgH="360" progId="">
              <p:embed/>
            </p:oleObj>
          </a:graphicData>
        </a:graphic>
      </p:graphicFrame>
      <p:sp>
        <p:nvSpPr>
          <p:cNvPr id="2" name="Title 1"/>
          <p:cNvSpPr>
            <a:spLocks noGrp="1"/>
          </p:cNvSpPr>
          <p:nvPr>
            <p:ph type="title"/>
            <p:custDataLst>
              <p:tags r:id="rId2"/>
            </p:custDataLst>
          </p:nvPr>
        </p:nvSpPr>
        <p:spPr/>
        <p:txBody>
          <a:bodyPr/>
          <a:lstStyle/>
          <a:p>
            <a:r>
              <a:rPr lang="en-US" dirty="0" smtClean="0"/>
              <a:t>Each vendor offers a different feature set; concentrate on what your organization needs (1/2)</a:t>
            </a:r>
            <a:endParaRPr lang="en-US" dirty="0"/>
          </a:p>
        </p:txBody>
      </p:sp>
      <p:sp>
        <p:nvSpPr>
          <p:cNvPr id="486" name="Rectangle 485"/>
          <p:cNvSpPr/>
          <p:nvPr>
            <p:custDataLst>
              <p:tags r:id="rId3"/>
            </p:custDataLst>
          </p:nvPr>
        </p:nvSpPr>
        <p:spPr>
          <a:xfrm>
            <a:off x="320674" y="3885565"/>
            <a:ext cx="12338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Seapine</a:t>
            </a:r>
            <a:endParaRPr lang="en-US" sz="1200" b="1" dirty="0">
              <a:solidFill>
                <a:schemeClr val="tx1"/>
              </a:solidFill>
            </a:endParaRPr>
          </a:p>
        </p:txBody>
      </p:sp>
      <p:sp>
        <p:nvSpPr>
          <p:cNvPr id="487" name="Rectangle 486"/>
          <p:cNvSpPr/>
          <p:nvPr>
            <p:custDataLst>
              <p:tags r:id="rId4"/>
            </p:custDataLst>
          </p:nvPr>
        </p:nvSpPr>
        <p:spPr>
          <a:xfrm>
            <a:off x="320674" y="2652078"/>
            <a:ext cx="12338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VersionOne</a:t>
            </a:r>
            <a:endParaRPr lang="en-US" sz="1200" b="1" dirty="0">
              <a:solidFill>
                <a:schemeClr val="tx1"/>
              </a:solidFill>
            </a:endParaRPr>
          </a:p>
        </p:txBody>
      </p:sp>
      <p:sp>
        <p:nvSpPr>
          <p:cNvPr id="488" name="Rectangle 487"/>
          <p:cNvSpPr/>
          <p:nvPr>
            <p:custDataLst>
              <p:tags r:id="rId5"/>
            </p:custDataLst>
          </p:nvPr>
        </p:nvSpPr>
        <p:spPr>
          <a:xfrm>
            <a:off x="320674" y="2240915"/>
            <a:ext cx="123380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Borland</a:t>
            </a:r>
            <a:endParaRPr lang="en-US" sz="1200" b="1" dirty="0">
              <a:solidFill>
                <a:schemeClr val="tx1"/>
              </a:solidFill>
            </a:endParaRPr>
          </a:p>
        </p:txBody>
      </p:sp>
      <p:sp>
        <p:nvSpPr>
          <p:cNvPr id="489" name="Rectangle 488"/>
          <p:cNvSpPr/>
          <p:nvPr>
            <p:custDataLst>
              <p:tags r:id="rId6"/>
            </p:custDataLst>
          </p:nvPr>
        </p:nvSpPr>
        <p:spPr>
          <a:xfrm>
            <a:off x="320357" y="3063875"/>
            <a:ext cx="12338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Serena</a:t>
            </a:r>
            <a:endParaRPr lang="en-US" sz="1200" b="1" dirty="0">
              <a:solidFill>
                <a:schemeClr val="tx1"/>
              </a:solidFill>
            </a:endParaRPr>
          </a:p>
        </p:txBody>
      </p:sp>
      <p:sp>
        <p:nvSpPr>
          <p:cNvPr id="490" name="Rectangle 489"/>
          <p:cNvSpPr/>
          <p:nvPr>
            <p:custDataLst>
              <p:tags r:id="rId7"/>
            </p:custDataLst>
          </p:nvPr>
        </p:nvSpPr>
        <p:spPr>
          <a:xfrm>
            <a:off x="320357" y="3474403"/>
            <a:ext cx="12338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TechExcel</a:t>
            </a:r>
            <a:endParaRPr lang="en-US" sz="1200" b="1" dirty="0">
              <a:solidFill>
                <a:schemeClr val="tx1"/>
              </a:solidFill>
            </a:endParaRPr>
          </a:p>
        </p:txBody>
      </p:sp>
      <p:sp>
        <p:nvSpPr>
          <p:cNvPr id="491" name="Rectangle 490"/>
          <p:cNvSpPr/>
          <p:nvPr>
            <p:custDataLst>
              <p:tags r:id="rId8"/>
            </p:custDataLst>
          </p:nvPr>
        </p:nvSpPr>
        <p:spPr>
          <a:xfrm>
            <a:off x="320674" y="1824037"/>
            <a:ext cx="12338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Atlassian</a:t>
            </a:r>
            <a:endParaRPr lang="en-US" sz="1200" b="1" dirty="0">
              <a:solidFill>
                <a:schemeClr val="tx1"/>
              </a:solidFill>
            </a:endParaRPr>
          </a:p>
        </p:txBody>
      </p:sp>
      <p:sp>
        <p:nvSpPr>
          <p:cNvPr id="499" name="Rectangle 498"/>
          <p:cNvSpPr/>
          <p:nvPr>
            <p:custDataLst>
              <p:tags r:id="rId9"/>
            </p:custDataLst>
          </p:nvPr>
        </p:nvSpPr>
        <p:spPr>
          <a:xfrm>
            <a:off x="320357" y="4297363"/>
            <a:ext cx="12338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CollabNet</a:t>
            </a:r>
            <a:endParaRPr lang="en-US" sz="1200" b="1" dirty="0">
              <a:solidFill>
                <a:schemeClr val="tx1"/>
              </a:solidFill>
            </a:endParaRPr>
          </a:p>
        </p:txBody>
      </p:sp>
      <p:graphicFrame>
        <p:nvGraphicFramePr>
          <p:cNvPr id="240" name="Table 239"/>
          <p:cNvGraphicFramePr>
            <a:graphicFrameLocks noGrp="1"/>
          </p:cNvGraphicFramePr>
          <p:nvPr>
            <p:custDataLst>
              <p:tags r:id="rId10"/>
            </p:custDataLst>
            <p:extLst>
              <p:ext uri="{D42A27DB-BD31-4B8C-83A1-F6EECF244321}">
                <p14:modId xmlns:p14="http://schemas.microsoft.com/office/powerpoint/2010/main" xmlns="" val="4222776392"/>
              </p:ext>
            </p:extLst>
          </p:nvPr>
        </p:nvGraphicFramePr>
        <p:xfrm>
          <a:off x="1555014" y="1483029"/>
          <a:ext cx="7268310" cy="3210780"/>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726831"/>
                <a:gridCol w="726831"/>
                <a:gridCol w="726831"/>
                <a:gridCol w="726831"/>
                <a:gridCol w="726831"/>
                <a:gridCol w="726831"/>
                <a:gridCol w="726831"/>
                <a:gridCol w="726831"/>
                <a:gridCol w="726831"/>
                <a:gridCol w="726831"/>
              </a:tblGrid>
              <a:tr h="299718">
                <a:tc>
                  <a:txBody>
                    <a:bodyPr/>
                    <a:lstStyle/>
                    <a:p>
                      <a:pPr algn="ctr" fontAlgn="ctr"/>
                      <a:r>
                        <a:rPr lang="en-US" sz="800" b="0" i="0" u="none" strike="noStrike" dirty="0" smtClean="0">
                          <a:solidFill>
                            <a:schemeClr val="tx1"/>
                          </a:solidFill>
                          <a:latin typeface="Arial" pitchFamily="34" charset="0"/>
                          <a:cs typeface="Arial" pitchFamily="34" charset="0"/>
                        </a:rPr>
                        <a:t>Requirements Management</a:t>
                      </a:r>
                      <a:endParaRPr lang="en-US" sz="800" b="0" i="0" u="none" strike="noStrike" dirty="0">
                        <a:solidFill>
                          <a:schemeClr val="tx1"/>
                        </a:solidFill>
                        <a:latin typeface="Arial" pitchFamily="34" charset="0"/>
                        <a:cs typeface="Arial" pitchFamily="34" charset="0"/>
                      </a:endParaRPr>
                    </a:p>
                  </a:txBody>
                  <a:tcPr marL="9525" marR="9525" marT="9525"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3"/>
                      <a:stretch>
                        <a:fillRect/>
                      </a:stretch>
                    </a:blipFill>
                  </a:tcPr>
                </a:tc>
                <a:tc>
                  <a:txBody>
                    <a:bodyPr/>
                    <a:lstStyle/>
                    <a:p>
                      <a:pPr algn="ctr" fontAlgn="ctr"/>
                      <a:r>
                        <a:rPr lang="en-US" sz="800" b="0" i="0" u="none" strike="noStrike" dirty="0" smtClean="0">
                          <a:solidFill>
                            <a:schemeClr val="tx1"/>
                          </a:solidFill>
                          <a:latin typeface="Arial" pitchFamily="34" charset="0"/>
                          <a:cs typeface="Arial" pitchFamily="34" charset="0"/>
                        </a:rPr>
                        <a:t>Build Management</a:t>
                      </a:r>
                      <a:endParaRPr lang="en-US" sz="8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3"/>
                      <a:stretch>
                        <a:fillRect/>
                      </a:stretch>
                    </a:blipFill>
                  </a:tcPr>
                </a:tc>
                <a:tc>
                  <a:txBody>
                    <a:bodyPr/>
                    <a:lstStyle/>
                    <a:p>
                      <a:pPr algn="ctr" fontAlgn="ctr"/>
                      <a:r>
                        <a:rPr lang="en-US" sz="800" b="0" i="0" u="none" strike="noStrike" dirty="0" smtClean="0">
                          <a:solidFill>
                            <a:schemeClr val="tx1"/>
                          </a:solidFill>
                          <a:latin typeface="Arial" pitchFamily="34" charset="0"/>
                          <a:cs typeface="Arial" pitchFamily="34" charset="0"/>
                        </a:rPr>
                        <a:t>Test</a:t>
                      </a:r>
                      <a:r>
                        <a:rPr lang="en-US" sz="800" b="0" i="0" u="none" strike="noStrike" baseline="0" dirty="0" smtClean="0">
                          <a:solidFill>
                            <a:schemeClr val="tx1"/>
                          </a:solidFill>
                          <a:latin typeface="Arial" pitchFamily="34" charset="0"/>
                          <a:cs typeface="Arial" pitchFamily="34" charset="0"/>
                        </a:rPr>
                        <a:t> </a:t>
                      </a:r>
                      <a:r>
                        <a:rPr lang="en-US" sz="800" b="0" i="0" u="none" strike="noStrike" dirty="0" smtClean="0">
                          <a:solidFill>
                            <a:schemeClr val="tx1"/>
                          </a:solidFill>
                          <a:latin typeface="Arial" pitchFamily="34" charset="0"/>
                          <a:cs typeface="Arial" pitchFamily="34" charset="0"/>
                        </a:rPr>
                        <a:t>Management</a:t>
                      </a:r>
                      <a:endParaRPr lang="en-US" sz="8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3"/>
                      <a:stretch>
                        <a:fillRect/>
                      </a:stretch>
                    </a:blipFill>
                  </a:tcPr>
                </a:tc>
                <a:tc>
                  <a:txBody>
                    <a:bodyPr/>
                    <a:lstStyle/>
                    <a:p>
                      <a:pPr algn="ctr" fontAlgn="ctr"/>
                      <a:r>
                        <a:rPr lang="en-US" sz="800" b="0" i="0" u="none" strike="noStrike" dirty="0" smtClean="0">
                          <a:solidFill>
                            <a:schemeClr val="tx1"/>
                          </a:solidFill>
                          <a:latin typeface="Arial" pitchFamily="34" charset="0"/>
                          <a:cs typeface="Arial" pitchFamily="34" charset="0"/>
                        </a:rPr>
                        <a:t>Bug/Issue Management</a:t>
                      </a:r>
                      <a:endParaRPr lang="en-US" sz="8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3"/>
                      <a:stretch>
                        <a:fillRect/>
                      </a:stretch>
                    </a:blipFill>
                  </a:tcPr>
                </a:tc>
                <a:tc>
                  <a:txBody>
                    <a:bodyPr/>
                    <a:lstStyle/>
                    <a:p>
                      <a:pPr algn="ctr" fontAlgn="ctr"/>
                      <a:r>
                        <a:rPr lang="en-US" sz="800" b="0" i="0" u="none" strike="noStrike" dirty="0" smtClean="0">
                          <a:solidFill>
                            <a:schemeClr val="tx1"/>
                          </a:solidFill>
                          <a:latin typeface="Arial" pitchFamily="34" charset="0"/>
                          <a:cs typeface="Arial" pitchFamily="34" charset="0"/>
                        </a:rPr>
                        <a:t>Reporting &amp; Analytics</a:t>
                      </a:r>
                      <a:endParaRPr lang="en-US" sz="8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3"/>
                      <a:stretch>
                        <a:fillRect/>
                      </a:stretch>
                    </a:blipFill>
                  </a:tcPr>
                </a:tc>
                <a:tc>
                  <a:txBody>
                    <a:bodyPr/>
                    <a:lstStyle/>
                    <a:p>
                      <a:pPr algn="ctr" fontAlgn="ctr"/>
                      <a:r>
                        <a:rPr lang="en-US" sz="800" b="0" i="0" u="none" strike="noStrike" dirty="0" smtClean="0">
                          <a:solidFill>
                            <a:schemeClr val="tx1"/>
                          </a:solidFill>
                          <a:latin typeface="Arial" pitchFamily="34" charset="0"/>
                          <a:cs typeface="Arial" pitchFamily="34" charset="0"/>
                        </a:rPr>
                        <a:t>Source</a:t>
                      </a:r>
                      <a:r>
                        <a:rPr lang="en-US" sz="800" b="0" i="0" u="none" strike="noStrike" baseline="0" dirty="0" smtClean="0">
                          <a:solidFill>
                            <a:schemeClr val="tx1"/>
                          </a:solidFill>
                          <a:latin typeface="Arial" pitchFamily="34" charset="0"/>
                          <a:cs typeface="Arial" pitchFamily="34" charset="0"/>
                        </a:rPr>
                        <a:t> Code </a:t>
                      </a:r>
                      <a:r>
                        <a:rPr lang="en-US" sz="800" b="0" i="0" u="none" strike="noStrike" dirty="0" smtClean="0">
                          <a:solidFill>
                            <a:schemeClr val="tx1"/>
                          </a:solidFill>
                          <a:latin typeface="Arial" pitchFamily="34" charset="0"/>
                          <a:cs typeface="Arial" pitchFamily="34" charset="0"/>
                        </a:rPr>
                        <a:t>Management</a:t>
                      </a:r>
                      <a:endParaRPr lang="en-US" sz="8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3"/>
                      <a:stretch>
                        <a:fillRect/>
                      </a:stretch>
                    </a:blipFill>
                  </a:tcPr>
                </a:tc>
                <a:tc>
                  <a:txBody>
                    <a:bodyPr/>
                    <a:lstStyle/>
                    <a:p>
                      <a:pPr algn="ctr" fontAlgn="ctr"/>
                      <a:r>
                        <a:rPr lang="en-US" sz="800" b="0" i="0" u="none" strike="noStrike" dirty="0" smtClean="0">
                          <a:solidFill>
                            <a:schemeClr val="tx1"/>
                          </a:solidFill>
                          <a:latin typeface="Arial" pitchFamily="34" charset="0"/>
                          <a:cs typeface="Arial" pitchFamily="34" charset="0"/>
                        </a:rPr>
                        <a:t>Workflow  Management</a:t>
                      </a:r>
                      <a:endParaRPr lang="en-US" sz="8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3"/>
                      <a:stretch>
                        <a:fillRect/>
                      </a:stretch>
                    </a:blipFill>
                  </a:tcPr>
                </a:tc>
                <a:tc>
                  <a:txBody>
                    <a:bodyPr/>
                    <a:lstStyle/>
                    <a:p>
                      <a:pPr algn="ctr" fontAlgn="ctr"/>
                      <a:r>
                        <a:rPr lang="en-US" sz="800" b="0" i="0" u="none" strike="noStrike" dirty="0" smtClean="0">
                          <a:solidFill>
                            <a:schemeClr val="tx1"/>
                          </a:solidFill>
                          <a:latin typeface="Arial" pitchFamily="34" charset="0"/>
                          <a:cs typeface="Arial" pitchFamily="34" charset="0"/>
                        </a:rPr>
                        <a:t>Task Access on Mobile</a:t>
                      </a:r>
                      <a:endParaRPr lang="en-US" sz="8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3"/>
                      <a:stretch>
                        <a:fillRect/>
                      </a:stretch>
                    </a:blipFill>
                  </a:tcPr>
                </a:tc>
                <a:tc>
                  <a:txBody>
                    <a:bodyPr/>
                    <a:lstStyle/>
                    <a:p>
                      <a:pPr algn="ctr" fontAlgn="ctr"/>
                      <a:r>
                        <a:rPr lang="en-US" sz="800" b="0" i="0" u="none" strike="noStrike" dirty="0" smtClean="0">
                          <a:solidFill>
                            <a:schemeClr val="tx1"/>
                          </a:solidFill>
                          <a:latin typeface="Arial" pitchFamily="34" charset="0"/>
                          <a:cs typeface="Arial" pitchFamily="34" charset="0"/>
                        </a:rPr>
                        <a:t>Cloud</a:t>
                      </a:r>
                      <a:r>
                        <a:rPr lang="en-US" sz="800" b="0" i="0" u="none" strike="noStrike" baseline="0" dirty="0" smtClean="0">
                          <a:solidFill>
                            <a:schemeClr val="tx1"/>
                          </a:solidFill>
                          <a:latin typeface="Arial" pitchFamily="34" charset="0"/>
                          <a:cs typeface="Arial" pitchFamily="34" charset="0"/>
                        </a:rPr>
                        <a:t> Deployment</a:t>
                      </a:r>
                      <a:endParaRPr lang="en-US" sz="8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3"/>
                      <a:stretch>
                        <a:fillRect/>
                      </a:stretch>
                    </a:blipFill>
                  </a:tcPr>
                </a:tc>
                <a:tc>
                  <a:txBody>
                    <a:bodyPr/>
                    <a:lstStyle/>
                    <a:p>
                      <a:pPr algn="ctr" fontAlgn="ctr"/>
                      <a:r>
                        <a:rPr lang="en-US" sz="800" b="0" i="0" u="none" strike="noStrike" dirty="0" smtClean="0">
                          <a:solidFill>
                            <a:schemeClr val="tx1"/>
                          </a:solidFill>
                          <a:latin typeface="Arial" pitchFamily="34" charset="0"/>
                          <a:cs typeface="Arial" pitchFamily="34" charset="0"/>
                        </a:rPr>
                        <a:t>Release Management</a:t>
                      </a:r>
                      <a:endParaRPr lang="en-US" sz="8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3"/>
                      <a:stretch>
                        <a:fillRect/>
                      </a:stretch>
                    </a:blipFill>
                  </a:tcPr>
                </a:tc>
              </a:tr>
              <a:tr h="411480">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a:ln>
                            <a:solidFill>
                              <a:sysClr val="windowText" lastClr="000000"/>
                            </a:solidFill>
                          </a:ln>
                          <a:solidFill>
                            <a:srgbClr val="D3D150"/>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902E2E"/>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r>
              <a:tr h="416597">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902E2E"/>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r>
              <a:tr h="416597">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902E2E"/>
                          </a:solidFill>
                          <a:latin typeface="Harvey Balls"/>
                        </a:rPr>
                        <a:t>4</a:t>
                      </a:r>
                      <a:endParaRPr lang="en-US" sz="19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r>
              <a:tr h="416597">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r>
              <a:tr h="416597">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902E2E"/>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902E2E"/>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902E2E"/>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r>
              <a:tr h="416597">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902E2E"/>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r>
              <a:tr h="416597">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902E2E"/>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r>
            </a:tbl>
          </a:graphicData>
        </a:graphic>
      </p:graphicFrame>
      <p:sp>
        <p:nvSpPr>
          <p:cNvPr id="242" name="Round Same Side Corner Rectangle 241"/>
          <p:cNvSpPr/>
          <p:nvPr>
            <p:custDataLst>
              <p:tags r:id="rId11"/>
            </p:custDataLst>
          </p:nvPr>
        </p:nvSpPr>
        <p:spPr>
          <a:xfrm>
            <a:off x="1562101" y="1188720"/>
            <a:ext cx="7223759" cy="27432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solidFill>
                  <a:srgbClr val="FFFFFF"/>
                </a:solidFill>
              </a:rPr>
              <a:t>Evaluated Features</a:t>
            </a:r>
            <a:endParaRPr lang="en-CA" sz="1400" b="1" dirty="0">
              <a:solidFill>
                <a:srgbClr val="FFFFFF"/>
              </a:solidFill>
            </a:endParaRPr>
          </a:p>
        </p:txBody>
      </p:sp>
      <p:sp>
        <p:nvSpPr>
          <p:cNvPr id="257" name="Rectangle 256"/>
          <p:cNvSpPr/>
          <p:nvPr>
            <p:custDataLst>
              <p:tags r:id="rId12"/>
            </p:custDataLst>
          </p:nvPr>
        </p:nvSpPr>
        <p:spPr>
          <a:xfrm flipH="1">
            <a:off x="6903720" y="4709160"/>
            <a:ext cx="192024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sz="1000" b="1" dirty="0" smtClean="0">
                <a:solidFill>
                  <a:srgbClr val="FFFFFF"/>
                </a:solidFill>
              </a:rPr>
              <a:t>     =Feature absent</a:t>
            </a:r>
            <a:endParaRPr lang="en-US" sz="1000" b="1" dirty="0">
              <a:solidFill>
                <a:srgbClr val="FFFFFF"/>
              </a:solidFill>
            </a:endParaRPr>
          </a:p>
        </p:txBody>
      </p:sp>
      <p:sp>
        <p:nvSpPr>
          <p:cNvPr id="256" name="Rectangle 255"/>
          <p:cNvSpPr/>
          <p:nvPr>
            <p:custDataLst>
              <p:tags r:id="rId13"/>
            </p:custDataLst>
          </p:nvPr>
        </p:nvSpPr>
        <p:spPr>
          <a:xfrm flipH="1">
            <a:off x="4206240" y="4709160"/>
            <a:ext cx="265176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sz="1000" b="1" dirty="0" smtClean="0">
                <a:solidFill>
                  <a:srgbClr val="FFFFFF"/>
                </a:solidFill>
              </a:rPr>
              <a:t>     =Feature partially present/pending</a:t>
            </a:r>
            <a:endParaRPr lang="en-US" sz="1000" b="1" dirty="0">
              <a:solidFill>
                <a:srgbClr val="FFFFFF"/>
              </a:solidFill>
            </a:endParaRPr>
          </a:p>
        </p:txBody>
      </p:sp>
      <p:sp>
        <p:nvSpPr>
          <p:cNvPr id="255" name="Rectangle 254"/>
          <p:cNvSpPr/>
          <p:nvPr>
            <p:custDataLst>
              <p:tags r:id="rId14"/>
            </p:custDataLst>
          </p:nvPr>
        </p:nvSpPr>
        <p:spPr>
          <a:xfrm flipH="1">
            <a:off x="2240280" y="4709160"/>
            <a:ext cx="192024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sz="1000" b="1" dirty="0" smtClean="0">
                <a:solidFill>
                  <a:srgbClr val="FFFFFF"/>
                </a:solidFill>
              </a:rPr>
              <a:t>     =Feature fully present</a:t>
            </a:r>
            <a:endParaRPr lang="en-US" sz="1000" b="1" dirty="0">
              <a:solidFill>
                <a:srgbClr val="FFFFFF"/>
              </a:solidFill>
            </a:endParaRPr>
          </a:p>
        </p:txBody>
      </p:sp>
      <p:sp>
        <p:nvSpPr>
          <p:cNvPr id="138" name="Oval 137"/>
          <p:cNvSpPr/>
          <p:nvPr>
            <p:custDataLst>
              <p:tags r:id="rId15"/>
            </p:custDataLst>
          </p:nvPr>
        </p:nvSpPr>
        <p:spPr>
          <a:xfrm>
            <a:off x="2304288" y="4734433"/>
            <a:ext cx="164592" cy="164592"/>
          </a:xfrm>
          <a:prstGeom prst="ellipse">
            <a:avLst/>
          </a:prstGeom>
          <a:solidFill>
            <a:srgbClr val="7FAC85"/>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rgbClr val="FFFFFF"/>
              </a:solidFill>
            </a:endParaRPr>
          </a:p>
        </p:txBody>
      </p:sp>
      <p:sp>
        <p:nvSpPr>
          <p:cNvPr id="139" name="Oval 138"/>
          <p:cNvSpPr/>
          <p:nvPr>
            <p:custDataLst>
              <p:tags r:id="rId16"/>
            </p:custDataLst>
          </p:nvPr>
        </p:nvSpPr>
        <p:spPr>
          <a:xfrm>
            <a:off x="4270248" y="4734433"/>
            <a:ext cx="164592" cy="164592"/>
          </a:xfrm>
          <a:prstGeom prst="ellipse">
            <a:avLst/>
          </a:prstGeom>
          <a:solidFill>
            <a:srgbClr val="D3D1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rgbClr val="FFFFFF"/>
              </a:solidFill>
            </a:endParaRPr>
          </a:p>
        </p:txBody>
      </p:sp>
      <p:sp>
        <p:nvSpPr>
          <p:cNvPr id="140" name="Oval 139"/>
          <p:cNvSpPr/>
          <p:nvPr>
            <p:custDataLst>
              <p:tags r:id="rId17"/>
            </p:custDataLst>
          </p:nvPr>
        </p:nvSpPr>
        <p:spPr>
          <a:xfrm>
            <a:off x="6955152" y="4734433"/>
            <a:ext cx="164592" cy="164592"/>
          </a:xfrm>
          <a:prstGeom prst="ellipse">
            <a:avLst/>
          </a:prstGeom>
          <a:solidFill>
            <a:srgbClr val="902E2E"/>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rgbClr val="FFFFFF"/>
              </a:solidFill>
            </a:endParaRPr>
          </a:p>
        </p:txBody>
      </p:sp>
      <p:sp>
        <p:nvSpPr>
          <p:cNvPr id="260" name="Rectangle 259"/>
          <p:cNvSpPr/>
          <p:nvPr>
            <p:custDataLst>
              <p:tags r:id="rId18"/>
            </p:custDataLst>
          </p:nvPr>
        </p:nvSpPr>
        <p:spPr>
          <a:xfrm flipH="1">
            <a:off x="1554162" y="4709160"/>
            <a:ext cx="64008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b="1" dirty="0" smtClean="0">
                <a:solidFill>
                  <a:srgbClr val="FFFFFF"/>
                </a:solidFill>
              </a:rPr>
              <a:t>Legend</a:t>
            </a:r>
            <a:endParaRPr lang="en-US" sz="1000" b="1" dirty="0">
              <a:solidFill>
                <a:srgbClr val="FFFFFF"/>
              </a:solidFill>
            </a:endParaRPr>
          </a:p>
        </p:txBody>
      </p:sp>
      <p:sp>
        <p:nvSpPr>
          <p:cNvPr id="21" name="TextBox 20"/>
          <p:cNvSpPr txBox="1"/>
          <p:nvPr>
            <p:custDataLst>
              <p:tags r:id="rId19"/>
            </p:custDataLst>
          </p:nvPr>
        </p:nvSpPr>
        <p:spPr>
          <a:xfrm>
            <a:off x="1" y="6246654"/>
            <a:ext cx="9143999" cy="246221"/>
          </a:xfrm>
          <a:prstGeom prst="rect">
            <a:avLst/>
          </a:prstGeom>
          <a:noFill/>
        </p:spPr>
        <p:txBody>
          <a:bodyPr wrap="square" rtlCol="0">
            <a:spAutoFit/>
          </a:bodyPr>
          <a:lstStyle/>
          <a:p>
            <a:r>
              <a:rPr lang="en-US" sz="1000" dirty="0" smtClean="0">
                <a:solidFill>
                  <a:srgbClr val="333333"/>
                </a:solidFill>
                <a:latin typeface="Arial"/>
              </a:rPr>
              <a:t>For an explanation of how Advanced Features are determined, see </a:t>
            </a:r>
            <a:r>
              <a:rPr lang="en-US" sz="1000" dirty="0" smtClean="0">
                <a:solidFill>
                  <a:srgbClr val="333333"/>
                </a:solidFill>
                <a:hlinkClick r:id="rId26" action="ppaction://hlinksldjump"/>
              </a:rPr>
              <a:t>Information Presentation – Feature Ranks (Stoplights)</a:t>
            </a:r>
            <a:r>
              <a:rPr lang="en-US" sz="1000" dirty="0" smtClean="0">
                <a:solidFill>
                  <a:srgbClr val="333333"/>
                </a:solidFill>
              </a:rPr>
              <a:t> in the Appendix</a:t>
            </a:r>
            <a:r>
              <a:rPr lang="en-US" sz="1000" dirty="0" smtClean="0">
                <a:solidFill>
                  <a:srgbClr val="333333"/>
                </a:solidFill>
                <a:latin typeface="Arial"/>
              </a:rPr>
              <a:t>.</a:t>
            </a:r>
          </a:p>
        </p:txBody>
      </p:sp>
    </p:spTree>
    <p:extLst>
      <p:ext uri="{BB962C8B-B14F-4D97-AF65-F5344CB8AC3E}">
        <p14:creationId xmlns:p14="http://schemas.microsoft.com/office/powerpoint/2010/main" xmlns="" val="784194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 name="Object 128" hidden="1"/>
          <p:cNvGraphicFramePr>
            <a:graphicFrameLocks noChangeAspect="1"/>
          </p:cNvGraphicFramePr>
          <p:nvPr/>
        </p:nvGraphicFramePr>
        <p:xfrm>
          <a:off x="0" y="0"/>
          <a:ext cx="158750" cy="158750"/>
        </p:xfrm>
        <a:graphic>
          <a:graphicData uri="http://schemas.openxmlformats.org/presentationml/2006/ole">
            <p:oleObj spid="_x0000_s1103176" name="think-cell Slide" r:id="rId22" imgW="360" imgH="360" progId="">
              <p:embed/>
            </p:oleObj>
          </a:graphicData>
        </a:graphic>
      </p:graphicFrame>
      <p:sp>
        <p:nvSpPr>
          <p:cNvPr id="2" name="Title 1"/>
          <p:cNvSpPr>
            <a:spLocks noGrp="1"/>
          </p:cNvSpPr>
          <p:nvPr>
            <p:ph type="title"/>
            <p:custDataLst>
              <p:tags r:id="rId2"/>
            </p:custDataLst>
          </p:nvPr>
        </p:nvSpPr>
        <p:spPr/>
        <p:txBody>
          <a:bodyPr/>
          <a:lstStyle/>
          <a:p>
            <a:r>
              <a:rPr lang="en-US" dirty="0" smtClean="0"/>
              <a:t>Each vendor offers a different feature set; concentrate on what your organization needs (2/2)</a:t>
            </a:r>
            <a:endParaRPr lang="en-US" dirty="0"/>
          </a:p>
        </p:txBody>
      </p:sp>
      <p:sp>
        <p:nvSpPr>
          <p:cNvPr id="486" name="Rectangle 485"/>
          <p:cNvSpPr/>
          <p:nvPr>
            <p:custDataLst>
              <p:tags r:id="rId3"/>
            </p:custDataLst>
          </p:nvPr>
        </p:nvSpPr>
        <p:spPr>
          <a:xfrm>
            <a:off x="251520" y="3885565"/>
            <a:ext cx="1302959"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ThoughtWorks</a:t>
            </a:r>
            <a:endParaRPr lang="en-US" sz="1200" b="1" dirty="0">
              <a:solidFill>
                <a:schemeClr val="tx1"/>
              </a:solidFill>
            </a:endParaRPr>
          </a:p>
        </p:txBody>
      </p:sp>
      <p:sp>
        <p:nvSpPr>
          <p:cNvPr id="487" name="Rectangle 486"/>
          <p:cNvSpPr/>
          <p:nvPr>
            <p:custDataLst>
              <p:tags r:id="rId4"/>
            </p:custDataLst>
          </p:nvPr>
        </p:nvSpPr>
        <p:spPr>
          <a:xfrm>
            <a:off x="320674" y="2652078"/>
            <a:ext cx="12338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Microsoft</a:t>
            </a:r>
            <a:endParaRPr lang="en-US" sz="1200" b="1" dirty="0">
              <a:solidFill>
                <a:schemeClr val="tx1"/>
              </a:solidFill>
            </a:endParaRPr>
          </a:p>
        </p:txBody>
      </p:sp>
      <p:sp>
        <p:nvSpPr>
          <p:cNvPr id="488" name="Rectangle 487"/>
          <p:cNvSpPr/>
          <p:nvPr>
            <p:custDataLst>
              <p:tags r:id="rId5"/>
            </p:custDataLst>
          </p:nvPr>
        </p:nvSpPr>
        <p:spPr>
          <a:xfrm>
            <a:off x="320674" y="2240915"/>
            <a:ext cx="123380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Parasoft</a:t>
            </a:r>
            <a:endParaRPr lang="en-US" sz="1200" b="1" dirty="0">
              <a:solidFill>
                <a:schemeClr val="tx1"/>
              </a:solidFill>
            </a:endParaRPr>
          </a:p>
        </p:txBody>
      </p:sp>
      <p:sp>
        <p:nvSpPr>
          <p:cNvPr id="489" name="Rectangle 488"/>
          <p:cNvSpPr/>
          <p:nvPr>
            <p:custDataLst>
              <p:tags r:id="rId6"/>
            </p:custDataLst>
          </p:nvPr>
        </p:nvSpPr>
        <p:spPr>
          <a:xfrm>
            <a:off x="320357" y="3063875"/>
            <a:ext cx="12338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SmarteSoft</a:t>
            </a:r>
            <a:endParaRPr lang="en-US" sz="1200" b="1" dirty="0">
              <a:solidFill>
                <a:schemeClr val="tx1"/>
              </a:solidFill>
            </a:endParaRPr>
          </a:p>
        </p:txBody>
      </p:sp>
      <p:sp>
        <p:nvSpPr>
          <p:cNvPr id="490" name="Rectangle 489"/>
          <p:cNvSpPr/>
          <p:nvPr>
            <p:custDataLst>
              <p:tags r:id="rId7"/>
            </p:custDataLst>
          </p:nvPr>
        </p:nvSpPr>
        <p:spPr>
          <a:xfrm>
            <a:off x="320357" y="3474403"/>
            <a:ext cx="12338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Rally</a:t>
            </a:r>
            <a:endParaRPr lang="en-US" sz="1200" b="1" dirty="0">
              <a:solidFill>
                <a:schemeClr val="tx1"/>
              </a:solidFill>
            </a:endParaRPr>
          </a:p>
        </p:txBody>
      </p:sp>
      <p:sp>
        <p:nvSpPr>
          <p:cNvPr id="491" name="Rectangle 490"/>
          <p:cNvSpPr/>
          <p:nvPr>
            <p:custDataLst>
              <p:tags r:id="rId8"/>
            </p:custDataLst>
          </p:nvPr>
        </p:nvSpPr>
        <p:spPr>
          <a:xfrm>
            <a:off x="320674" y="1824037"/>
            <a:ext cx="12338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IBM</a:t>
            </a:r>
            <a:endParaRPr lang="en-US" sz="1200" b="1" dirty="0">
              <a:solidFill>
                <a:schemeClr val="tx1"/>
              </a:solidFill>
            </a:endParaRPr>
          </a:p>
        </p:txBody>
      </p:sp>
      <p:sp>
        <p:nvSpPr>
          <p:cNvPr id="499" name="Rectangle 498"/>
          <p:cNvSpPr/>
          <p:nvPr>
            <p:custDataLst>
              <p:tags r:id="rId9"/>
            </p:custDataLst>
          </p:nvPr>
        </p:nvSpPr>
        <p:spPr>
          <a:xfrm>
            <a:off x="320357" y="4297363"/>
            <a:ext cx="12338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smtClean="0">
                <a:solidFill>
                  <a:schemeClr val="tx1"/>
                </a:solidFill>
              </a:rPr>
              <a:t>HP</a:t>
            </a:r>
            <a:endParaRPr lang="en-US" sz="1200" b="1" dirty="0">
              <a:solidFill>
                <a:schemeClr val="tx1"/>
              </a:solidFill>
            </a:endParaRPr>
          </a:p>
        </p:txBody>
      </p:sp>
      <p:graphicFrame>
        <p:nvGraphicFramePr>
          <p:cNvPr id="240" name="Table 239"/>
          <p:cNvGraphicFramePr>
            <a:graphicFrameLocks noGrp="1"/>
          </p:cNvGraphicFramePr>
          <p:nvPr>
            <p:custDataLst>
              <p:tags r:id="rId10"/>
            </p:custDataLst>
            <p:extLst>
              <p:ext uri="{D42A27DB-BD31-4B8C-83A1-F6EECF244321}">
                <p14:modId xmlns:p14="http://schemas.microsoft.com/office/powerpoint/2010/main" xmlns="" val="4203329785"/>
              </p:ext>
            </p:extLst>
          </p:nvPr>
        </p:nvGraphicFramePr>
        <p:xfrm>
          <a:off x="1555014" y="1483029"/>
          <a:ext cx="7268310" cy="3210780"/>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726831"/>
                <a:gridCol w="726831"/>
                <a:gridCol w="726831"/>
                <a:gridCol w="726831"/>
                <a:gridCol w="726831"/>
                <a:gridCol w="726831"/>
                <a:gridCol w="726831"/>
                <a:gridCol w="726831"/>
                <a:gridCol w="726831"/>
                <a:gridCol w="726831"/>
              </a:tblGrid>
              <a:tr h="299718">
                <a:tc>
                  <a:txBody>
                    <a:bodyPr/>
                    <a:lstStyle/>
                    <a:p>
                      <a:pPr algn="ctr" fontAlgn="ctr"/>
                      <a:r>
                        <a:rPr lang="en-US" sz="800" b="0" i="0" u="none" strike="noStrike" dirty="0" smtClean="0">
                          <a:solidFill>
                            <a:schemeClr val="tx1"/>
                          </a:solidFill>
                          <a:latin typeface="Arial" pitchFamily="34" charset="0"/>
                          <a:cs typeface="Arial" pitchFamily="34" charset="0"/>
                        </a:rPr>
                        <a:t>Requirements Management</a:t>
                      </a:r>
                      <a:endParaRPr lang="en-US" sz="800" b="0" i="0" u="none" strike="noStrike" dirty="0">
                        <a:solidFill>
                          <a:schemeClr val="tx1"/>
                        </a:solidFill>
                        <a:latin typeface="Arial" pitchFamily="34" charset="0"/>
                        <a:cs typeface="Arial" pitchFamily="34" charset="0"/>
                      </a:endParaRPr>
                    </a:p>
                  </a:txBody>
                  <a:tcPr marL="9525" marR="9525" marT="9525"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3"/>
                      <a:stretch>
                        <a:fillRect/>
                      </a:stretch>
                    </a:blipFill>
                  </a:tcPr>
                </a:tc>
                <a:tc>
                  <a:txBody>
                    <a:bodyPr/>
                    <a:lstStyle/>
                    <a:p>
                      <a:pPr algn="ctr" fontAlgn="ctr"/>
                      <a:r>
                        <a:rPr lang="en-US" sz="800" b="0" i="0" u="none" strike="noStrike" dirty="0" smtClean="0">
                          <a:solidFill>
                            <a:schemeClr val="tx1"/>
                          </a:solidFill>
                          <a:latin typeface="Arial" pitchFamily="34" charset="0"/>
                          <a:cs typeface="Arial" pitchFamily="34" charset="0"/>
                        </a:rPr>
                        <a:t>Build Management</a:t>
                      </a:r>
                      <a:endParaRPr lang="en-US" sz="8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3"/>
                      <a:stretch>
                        <a:fillRect/>
                      </a:stretch>
                    </a:blipFill>
                  </a:tcPr>
                </a:tc>
                <a:tc>
                  <a:txBody>
                    <a:bodyPr/>
                    <a:lstStyle/>
                    <a:p>
                      <a:pPr algn="ctr" fontAlgn="ctr"/>
                      <a:r>
                        <a:rPr lang="en-US" sz="800" b="0" i="0" u="none" strike="noStrike" dirty="0" smtClean="0">
                          <a:solidFill>
                            <a:schemeClr val="tx1"/>
                          </a:solidFill>
                          <a:latin typeface="Arial" pitchFamily="34" charset="0"/>
                          <a:cs typeface="Arial" pitchFamily="34" charset="0"/>
                        </a:rPr>
                        <a:t>Test</a:t>
                      </a:r>
                      <a:r>
                        <a:rPr lang="en-US" sz="800" b="0" i="0" u="none" strike="noStrike" baseline="0" dirty="0" smtClean="0">
                          <a:solidFill>
                            <a:schemeClr val="tx1"/>
                          </a:solidFill>
                          <a:latin typeface="Arial" pitchFamily="34" charset="0"/>
                          <a:cs typeface="Arial" pitchFamily="34" charset="0"/>
                        </a:rPr>
                        <a:t> </a:t>
                      </a:r>
                      <a:r>
                        <a:rPr lang="en-US" sz="800" b="0" i="0" u="none" strike="noStrike" dirty="0" smtClean="0">
                          <a:solidFill>
                            <a:schemeClr val="tx1"/>
                          </a:solidFill>
                          <a:latin typeface="Arial" pitchFamily="34" charset="0"/>
                          <a:cs typeface="Arial" pitchFamily="34" charset="0"/>
                        </a:rPr>
                        <a:t>Management</a:t>
                      </a:r>
                      <a:endParaRPr lang="en-US" sz="8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3"/>
                      <a:stretch>
                        <a:fillRect/>
                      </a:stretch>
                    </a:blipFill>
                  </a:tcPr>
                </a:tc>
                <a:tc>
                  <a:txBody>
                    <a:bodyPr/>
                    <a:lstStyle/>
                    <a:p>
                      <a:pPr algn="ctr" fontAlgn="ctr"/>
                      <a:r>
                        <a:rPr lang="en-US" sz="800" b="0" i="0" u="none" strike="noStrike" dirty="0" smtClean="0">
                          <a:solidFill>
                            <a:schemeClr val="tx1"/>
                          </a:solidFill>
                          <a:latin typeface="Arial" pitchFamily="34" charset="0"/>
                          <a:cs typeface="Arial" pitchFamily="34" charset="0"/>
                        </a:rPr>
                        <a:t>Bug/Issue Management</a:t>
                      </a:r>
                      <a:endParaRPr lang="en-US" sz="8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3"/>
                      <a:stretch>
                        <a:fillRect/>
                      </a:stretch>
                    </a:blipFill>
                  </a:tcPr>
                </a:tc>
                <a:tc>
                  <a:txBody>
                    <a:bodyPr/>
                    <a:lstStyle/>
                    <a:p>
                      <a:pPr algn="ctr" fontAlgn="ctr"/>
                      <a:r>
                        <a:rPr lang="en-US" sz="800" b="0" i="0" u="none" strike="noStrike" dirty="0" smtClean="0">
                          <a:solidFill>
                            <a:schemeClr val="tx1"/>
                          </a:solidFill>
                          <a:latin typeface="Arial" pitchFamily="34" charset="0"/>
                          <a:cs typeface="Arial" pitchFamily="34" charset="0"/>
                        </a:rPr>
                        <a:t>Reporting &amp; Analytics</a:t>
                      </a:r>
                      <a:endParaRPr lang="en-US" sz="8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3"/>
                      <a:stretch>
                        <a:fillRect/>
                      </a:stretch>
                    </a:blipFill>
                  </a:tcPr>
                </a:tc>
                <a:tc>
                  <a:txBody>
                    <a:bodyPr/>
                    <a:lstStyle/>
                    <a:p>
                      <a:pPr algn="ctr" fontAlgn="ctr"/>
                      <a:r>
                        <a:rPr lang="en-US" sz="800" b="0" i="0" u="none" strike="noStrike" dirty="0" smtClean="0">
                          <a:solidFill>
                            <a:schemeClr val="tx1"/>
                          </a:solidFill>
                          <a:latin typeface="Arial" pitchFamily="34" charset="0"/>
                          <a:cs typeface="Arial" pitchFamily="34" charset="0"/>
                        </a:rPr>
                        <a:t>Source</a:t>
                      </a:r>
                      <a:r>
                        <a:rPr lang="en-US" sz="800" b="0" i="0" u="none" strike="noStrike" baseline="0" dirty="0" smtClean="0">
                          <a:solidFill>
                            <a:schemeClr val="tx1"/>
                          </a:solidFill>
                          <a:latin typeface="Arial" pitchFamily="34" charset="0"/>
                          <a:cs typeface="Arial" pitchFamily="34" charset="0"/>
                        </a:rPr>
                        <a:t> Code </a:t>
                      </a:r>
                      <a:r>
                        <a:rPr lang="en-US" sz="800" b="0" i="0" u="none" strike="noStrike" dirty="0" smtClean="0">
                          <a:solidFill>
                            <a:schemeClr val="tx1"/>
                          </a:solidFill>
                          <a:latin typeface="Arial" pitchFamily="34" charset="0"/>
                          <a:cs typeface="Arial" pitchFamily="34" charset="0"/>
                        </a:rPr>
                        <a:t>Management</a:t>
                      </a:r>
                      <a:endParaRPr lang="en-US" sz="8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3"/>
                      <a:stretch>
                        <a:fillRect/>
                      </a:stretch>
                    </a:blipFill>
                  </a:tcPr>
                </a:tc>
                <a:tc>
                  <a:txBody>
                    <a:bodyPr/>
                    <a:lstStyle/>
                    <a:p>
                      <a:pPr algn="ctr" fontAlgn="ctr"/>
                      <a:r>
                        <a:rPr lang="en-US" sz="800" b="0" i="0" u="none" strike="noStrike" dirty="0" smtClean="0">
                          <a:solidFill>
                            <a:schemeClr val="tx1"/>
                          </a:solidFill>
                          <a:latin typeface="Arial" pitchFamily="34" charset="0"/>
                          <a:cs typeface="Arial" pitchFamily="34" charset="0"/>
                        </a:rPr>
                        <a:t>Workflow  Management</a:t>
                      </a:r>
                      <a:endParaRPr lang="en-US" sz="8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3"/>
                      <a:stretch>
                        <a:fillRect/>
                      </a:stretch>
                    </a:blipFill>
                  </a:tcPr>
                </a:tc>
                <a:tc>
                  <a:txBody>
                    <a:bodyPr/>
                    <a:lstStyle/>
                    <a:p>
                      <a:pPr algn="ctr" fontAlgn="ctr"/>
                      <a:r>
                        <a:rPr lang="en-US" sz="800" b="0" i="0" u="none" strike="noStrike" dirty="0" smtClean="0">
                          <a:solidFill>
                            <a:schemeClr val="tx1"/>
                          </a:solidFill>
                          <a:latin typeface="Arial" pitchFamily="34" charset="0"/>
                          <a:cs typeface="Arial" pitchFamily="34" charset="0"/>
                        </a:rPr>
                        <a:t>Task Access on Mobile</a:t>
                      </a:r>
                      <a:endParaRPr lang="en-US" sz="8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3"/>
                      <a:stretch>
                        <a:fillRect/>
                      </a:stretch>
                    </a:blipFill>
                  </a:tcPr>
                </a:tc>
                <a:tc>
                  <a:txBody>
                    <a:bodyPr/>
                    <a:lstStyle/>
                    <a:p>
                      <a:pPr algn="ctr" fontAlgn="ctr"/>
                      <a:r>
                        <a:rPr lang="en-US" sz="800" b="0" i="0" u="none" strike="noStrike" dirty="0" smtClean="0">
                          <a:solidFill>
                            <a:schemeClr val="tx1"/>
                          </a:solidFill>
                          <a:latin typeface="Arial" pitchFamily="34" charset="0"/>
                          <a:cs typeface="Arial" pitchFamily="34" charset="0"/>
                        </a:rPr>
                        <a:t>Cloud</a:t>
                      </a:r>
                      <a:r>
                        <a:rPr lang="en-US" sz="800" b="0" i="0" u="none" strike="noStrike" baseline="0" dirty="0" smtClean="0">
                          <a:solidFill>
                            <a:schemeClr val="tx1"/>
                          </a:solidFill>
                          <a:latin typeface="Arial" pitchFamily="34" charset="0"/>
                          <a:cs typeface="Arial" pitchFamily="34" charset="0"/>
                        </a:rPr>
                        <a:t> Deployment</a:t>
                      </a:r>
                      <a:endParaRPr lang="en-US" sz="8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3"/>
                      <a:stretch>
                        <a:fillRect/>
                      </a:stretch>
                    </a:blipFill>
                  </a:tcPr>
                </a:tc>
                <a:tc>
                  <a:txBody>
                    <a:bodyPr/>
                    <a:lstStyle/>
                    <a:p>
                      <a:pPr algn="ctr" fontAlgn="ctr"/>
                      <a:r>
                        <a:rPr lang="en-US" sz="800" b="0" i="0" u="none" strike="noStrike" dirty="0" smtClean="0">
                          <a:solidFill>
                            <a:schemeClr val="tx1"/>
                          </a:solidFill>
                          <a:latin typeface="Arial" pitchFamily="34" charset="0"/>
                          <a:cs typeface="Arial" pitchFamily="34" charset="0"/>
                        </a:rPr>
                        <a:t>Release Management</a:t>
                      </a:r>
                      <a:endParaRPr lang="en-US" sz="8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3"/>
                      <a:stretch>
                        <a:fillRect/>
                      </a:stretch>
                    </a:blipFill>
                  </a:tcPr>
                </a:tc>
              </a:tr>
              <a:tr h="411480">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r>
              <a:tr h="416597">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a:ln>
                            <a:solidFill>
                              <a:sysClr val="windowText" lastClr="000000"/>
                            </a:solidFill>
                          </a:ln>
                          <a:solidFill>
                            <a:srgbClr val="902E2E"/>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902E2E"/>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r>
              <a:tr h="416597">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r>
              <a:tr h="416597">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902E2E"/>
                          </a:solidFill>
                          <a:latin typeface="Harvey Balls"/>
                        </a:rPr>
                        <a:t>4</a:t>
                      </a:r>
                      <a:endParaRPr lang="en-US" sz="19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900" b="0" i="0" u="none" strike="noStrike" dirty="0" smtClean="0">
                          <a:ln>
                            <a:solidFill>
                              <a:sysClr val="windowText" lastClr="000000"/>
                            </a:solidFill>
                          </a:ln>
                          <a:solidFill>
                            <a:srgbClr val="902E2E"/>
                          </a:solidFill>
                          <a:latin typeface="Harvey Balls"/>
                        </a:rPr>
                        <a:t>4</a:t>
                      </a:r>
                      <a:endParaRPr lang="en-US" sz="1900" b="0" i="0" u="none" strike="noStrike" dirty="0" smtClean="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r>
              <a:tr h="416597">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a:ln>
                            <a:solidFill>
                              <a:sysClr val="windowText" lastClr="000000"/>
                            </a:solidFill>
                          </a:ln>
                          <a:solidFill>
                            <a:srgbClr val="D3D150"/>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902E2E"/>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900" b="0" i="0" u="none" strike="noStrike" dirty="0" smtClean="0">
                          <a:ln>
                            <a:solidFill>
                              <a:sysClr val="windowText" lastClr="000000"/>
                            </a:solidFill>
                          </a:ln>
                          <a:solidFill>
                            <a:srgbClr val="902E2E"/>
                          </a:solidFill>
                          <a:latin typeface="Harvey Balls"/>
                        </a:rPr>
                        <a:t>4</a:t>
                      </a:r>
                      <a:endParaRPr lang="en-US" sz="1900" b="0" i="0" u="none" strike="noStrike" dirty="0" smtClean="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r>
              <a:tr h="416597">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a:ln>
                            <a:solidFill>
                              <a:sysClr val="windowText" lastClr="000000"/>
                            </a:solidFill>
                          </a:ln>
                          <a:solidFill>
                            <a:srgbClr val="902E2E"/>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902E2E"/>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c>
                  <a:txBody>
                    <a:bodyPr/>
                    <a:lstStyle/>
                    <a:p>
                      <a:pPr algn="ctr" fontAlgn="ctr"/>
                      <a:r>
                        <a:rPr lang="en-US" sz="1900" b="0" i="0" u="none" strike="noStrike" dirty="0" smtClean="0">
                          <a:ln>
                            <a:solidFill>
                              <a:sysClr val="windowText" lastClr="000000"/>
                            </a:solidFill>
                          </a:ln>
                          <a:solidFill>
                            <a:srgbClr val="D3D150"/>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5"/>
                      <a:stretch>
                        <a:fillRect/>
                      </a:stretch>
                    </a:blipFill>
                  </a:tcPr>
                </a:tc>
              </a:tr>
              <a:tr h="416597">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902E2E"/>
                          </a:solidFill>
                          <a:latin typeface="Harvey Balls"/>
                        </a:rPr>
                        <a:t>4</a:t>
                      </a:r>
                      <a:endParaRPr lang="en-US" sz="19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algn="ctr" fontAlgn="ctr"/>
                      <a:r>
                        <a:rPr lang="en-US" sz="1900" b="0" i="0" u="none" strike="noStrike" dirty="0" smtClean="0">
                          <a:ln>
                            <a:solidFill>
                              <a:sysClr val="windowText" lastClr="000000"/>
                            </a:solidFill>
                          </a:ln>
                          <a:solidFill>
                            <a:srgbClr val="7FAC85"/>
                          </a:solidFill>
                          <a:latin typeface="Harvey Balls"/>
                        </a:rPr>
                        <a:t>4</a:t>
                      </a:r>
                      <a:endParaRPr lang="en-US" sz="19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900" b="0" i="0" u="none" strike="noStrike" dirty="0" smtClean="0">
                          <a:ln>
                            <a:solidFill>
                              <a:sysClr val="windowText" lastClr="000000"/>
                            </a:solidFill>
                          </a:ln>
                          <a:solidFill>
                            <a:srgbClr val="902E2E"/>
                          </a:solidFill>
                          <a:latin typeface="Harvey Balls"/>
                        </a:rPr>
                        <a:t>4</a:t>
                      </a:r>
                      <a:endParaRPr lang="en-US" sz="1900" b="0" i="0" u="none" strike="noStrike" dirty="0" smtClean="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4"/>
                      <a:stretch>
                        <a:fillRect/>
                      </a:stretch>
                    </a:blipFill>
                  </a:tcPr>
                </a:tc>
              </a:tr>
            </a:tbl>
          </a:graphicData>
        </a:graphic>
      </p:graphicFrame>
      <p:sp>
        <p:nvSpPr>
          <p:cNvPr id="242" name="Round Same Side Corner Rectangle 241"/>
          <p:cNvSpPr/>
          <p:nvPr>
            <p:custDataLst>
              <p:tags r:id="rId11"/>
            </p:custDataLst>
          </p:nvPr>
        </p:nvSpPr>
        <p:spPr>
          <a:xfrm>
            <a:off x="1562101" y="1188720"/>
            <a:ext cx="7223759" cy="27432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solidFill>
                  <a:srgbClr val="FFFFFF"/>
                </a:solidFill>
              </a:rPr>
              <a:t>Evaluated Features</a:t>
            </a:r>
            <a:endParaRPr lang="en-CA" sz="1400" b="1" dirty="0">
              <a:solidFill>
                <a:srgbClr val="FFFFFF"/>
              </a:solidFill>
            </a:endParaRPr>
          </a:p>
        </p:txBody>
      </p:sp>
      <p:sp>
        <p:nvSpPr>
          <p:cNvPr id="257" name="Rectangle 256"/>
          <p:cNvSpPr/>
          <p:nvPr>
            <p:custDataLst>
              <p:tags r:id="rId12"/>
            </p:custDataLst>
          </p:nvPr>
        </p:nvSpPr>
        <p:spPr>
          <a:xfrm flipH="1">
            <a:off x="6903720" y="4709160"/>
            <a:ext cx="192024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sz="1000" b="1" dirty="0" smtClean="0">
                <a:solidFill>
                  <a:srgbClr val="FFFFFF"/>
                </a:solidFill>
              </a:rPr>
              <a:t>     =Feature absent</a:t>
            </a:r>
            <a:endParaRPr lang="en-US" sz="1000" b="1" dirty="0">
              <a:solidFill>
                <a:srgbClr val="FFFFFF"/>
              </a:solidFill>
            </a:endParaRPr>
          </a:p>
        </p:txBody>
      </p:sp>
      <p:sp>
        <p:nvSpPr>
          <p:cNvPr id="256" name="Rectangle 255"/>
          <p:cNvSpPr/>
          <p:nvPr>
            <p:custDataLst>
              <p:tags r:id="rId13"/>
            </p:custDataLst>
          </p:nvPr>
        </p:nvSpPr>
        <p:spPr>
          <a:xfrm flipH="1">
            <a:off x="4206240" y="4709160"/>
            <a:ext cx="265176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sz="1000" b="1" dirty="0" smtClean="0">
                <a:solidFill>
                  <a:srgbClr val="FFFFFF"/>
                </a:solidFill>
              </a:rPr>
              <a:t>     =Feature partially present/pending</a:t>
            </a:r>
            <a:endParaRPr lang="en-US" sz="1000" b="1" dirty="0">
              <a:solidFill>
                <a:srgbClr val="FFFFFF"/>
              </a:solidFill>
            </a:endParaRPr>
          </a:p>
        </p:txBody>
      </p:sp>
      <p:sp>
        <p:nvSpPr>
          <p:cNvPr id="255" name="Rectangle 254"/>
          <p:cNvSpPr/>
          <p:nvPr>
            <p:custDataLst>
              <p:tags r:id="rId14"/>
            </p:custDataLst>
          </p:nvPr>
        </p:nvSpPr>
        <p:spPr>
          <a:xfrm flipH="1">
            <a:off x="2240280" y="4709160"/>
            <a:ext cx="192024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sz="1000" b="1" dirty="0" smtClean="0">
                <a:solidFill>
                  <a:srgbClr val="FFFFFF"/>
                </a:solidFill>
              </a:rPr>
              <a:t>     =Feature fully present</a:t>
            </a:r>
            <a:endParaRPr lang="en-US" sz="1000" b="1" dirty="0">
              <a:solidFill>
                <a:srgbClr val="FFFFFF"/>
              </a:solidFill>
            </a:endParaRPr>
          </a:p>
        </p:txBody>
      </p:sp>
      <p:sp>
        <p:nvSpPr>
          <p:cNvPr id="138" name="Oval 137"/>
          <p:cNvSpPr/>
          <p:nvPr>
            <p:custDataLst>
              <p:tags r:id="rId15"/>
            </p:custDataLst>
          </p:nvPr>
        </p:nvSpPr>
        <p:spPr>
          <a:xfrm>
            <a:off x="2304288" y="4734433"/>
            <a:ext cx="164592" cy="164592"/>
          </a:xfrm>
          <a:prstGeom prst="ellipse">
            <a:avLst/>
          </a:prstGeom>
          <a:solidFill>
            <a:srgbClr val="7FAC85"/>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rgbClr val="FFFFFF"/>
              </a:solidFill>
            </a:endParaRPr>
          </a:p>
        </p:txBody>
      </p:sp>
      <p:sp>
        <p:nvSpPr>
          <p:cNvPr id="139" name="Oval 138"/>
          <p:cNvSpPr/>
          <p:nvPr>
            <p:custDataLst>
              <p:tags r:id="rId16"/>
            </p:custDataLst>
          </p:nvPr>
        </p:nvSpPr>
        <p:spPr>
          <a:xfrm>
            <a:off x="4270248" y="4734433"/>
            <a:ext cx="164592" cy="164592"/>
          </a:xfrm>
          <a:prstGeom prst="ellipse">
            <a:avLst/>
          </a:prstGeom>
          <a:solidFill>
            <a:srgbClr val="D3D1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rgbClr val="FFFFFF"/>
              </a:solidFill>
            </a:endParaRPr>
          </a:p>
        </p:txBody>
      </p:sp>
      <p:sp>
        <p:nvSpPr>
          <p:cNvPr id="140" name="Oval 139"/>
          <p:cNvSpPr/>
          <p:nvPr>
            <p:custDataLst>
              <p:tags r:id="rId17"/>
            </p:custDataLst>
          </p:nvPr>
        </p:nvSpPr>
        <p:spPr>
          <a:xfrm>
            <a:off x="6955152" y="4734433"/>
            <a:ext cx="164592" cy="164592"/>
          </a:xfrm>
          <a:prstGeom prst="ellipse">
            <a:avLst/>
          </a:prstGeom>
          <a:solidFill>
            <a:srgbClr val="902E2E"/>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rgbClr val="FFFFFF"/>
              </a:solidFill>
            </a:endParaRPr>
          </a:p>
        </p:txBody>
      </p:sp>
      <p:sp>
        <p:nvSpPr>
          <p:cNvPr id="260" name="Rectangle 259"/>
          <p:cNvSpPr/>
          <p:nvPr>
            <p:custDataLst>
              <p:tags r:id="rId18"/>
            </p:custDataLst>
          </p:nvPr>
        </p:nvSpPr>
        <p:spPr>
          <a:xfrm flipH="1">
            <a:off x="1554162" y="4709160"/>
            <a:ext cx="64008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b="1" dirty="0" smtClean="0">
                <a:solidFill>
                  <a:srgbClr val="FFFFFF"/>
                </a:solidFill>
              </a:rPr>
              <a:t>Legend</a:t>
            </a:r>
            <a:endParaRPr lang="en-US" sz="1000" b="1" dirty="0">
              <a:solidFill>
                <a:srgbClr val="FFFFFF"/>
              </a:solidFill>
            </a:endParaRPr>
          </a:p>
        </p:txBody>
      </p:sp>
      <p:sp>
        <p:nvSpPr>
          <p:cNvPr id="21" name="TextBox 20"/>
          <p:cNvSpPr txBox="1"/>
          <p:nvPr>
            <p:custDataLst>
              <p:tags r:id="rId19"/>
            </p:custDataLst>
          </p:nvPr>
        </p:nvSpPr>
        <p:spPr>
          <a:xfrm>
            <a:off x="1" y="6246654"/>
            <a:ext cx="9143999" cy="246221"/>
          </a:xfrm>
          <a:prstGeom prst="rect">
            <a:avLst/>
          </a:prstGeom>
          <a:noFill/>
        </p:spPr>
        <p:txBody>
          <a:bodyPr wrap="square" rtlCol="0">
            <a:spAutoFit/>
          </a:bodyPr>
          <a:lstStyle/>
          <a:p>
            <a:r>
              <a:rPr lang="en-US" sz="1000" dirty="0" smtClean="0">
                <a:solidFill>
                  <a:srgbClr val="333333"/>
                </a:solidFill>
                <a:latin typeface="Arial"/>
              </a:rPr>
              <a:t>For an explanation of how Advanced Features are determined, see </a:t>
            </a:r>
            <a:r>
              <a:rPr lang="en-US" sz="1000" dirty="0" smtClean="0">
                <a:solidFill>
                  <a:srgbClr val="333333"/>
                </a:solidFill>
                <a:hlinkClick r:id="rId26" action="ppaction://hlinksldjump"/>
              </a:rPr>
              <a:t>Information Presentation – Feature Ranks (Stoplights)</a:t>
            </a:r>
            <a:r>
              <a:rPr lang="en-US" sz="1000" dirty="0" smtClean="0">
                <a:solidFill>
                  <a:srgbClr val="333333"/>
                </a:solidFill>
              </a:rPr>
              <a:t> in the Appendix</a:t>
            </a:r>
            <a:r>
              <a:rPr lang="en-US" sz="1000" dirty="0" smtClean="0">
                <a:solidFill>
                  <a:srgbClr val="333333"/>
                </a:solidFill>
                <a:latin typeface="Arial"/>
              </a:rPr>
              <a:t>.</a:t>
            </a:r>
          </a:p>
        </p:txBody>
      </p:sp>
    </p:spTree>
    <p:extLst>
      <p:ext uri="{BB962C8B-B14F-4D97-AF65-F5344CB8AC3E}">
        <p14:creationId xmlns:p14="http://schemas.microsoft.com/office/powerpoint/2010/main" xmlns="" val="3672141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9"/>
          </p:nvPr>
        </p:nvSpPr>
        <p:spPr>
          <a:xfrm>
            <a:off x="320674" y="1179511"/>
            <a:ext cx="8502651" cy="685800"/>
          </a:xfrm>
        </p:spPr>
        <p:txBody>
          <a:bodyPr/>
          <a:lstStyle/>
          <a:p>
            <a:pPr algn="just"/>
            <a:r>
              <a:rPr lang="en-CA" dirty="0"/>
              <a:t>As </a:t>
            </a:r>
            <a:r>
              <a:rPr lang="en-CA" dirty="0" smtClean="0"/>
              <a:t>development lifecycles get shorter and complexity increases, </a:t>
            </a:r>
            <a:r>
              <a:rPr lang="en-CA" dirty="0"/>
              <a:t>Application Lifecycle </a:t>
            </a:r>
            <a:r>
              <a:rPr lang="en-CA" dirty="0" smtClean="0"/>
              <a:t>Management (ALM) tools provide transparency and automation in a process agnostic context.</a:t>
            </a:r>
            <a:endParaRPr lang="en-CA" dirty="0"/>
          </a:p>
          <a:p>
            <a:endParaRPr lang="en-CA" dirty="0"/>
          </a:p>
        </p:txBody>
      </p:sp>
      <p:sp>
        <p:nvSpPr>
          <p:cNvPr id="7" name="Title 6"/>
          <p:cNvSpPr>
            <a:spLocks noGrp="1"/>
          </p:cNvSpPr>
          <p:nvPr>
            <p:ph type="title"/>
          </p:nvPr>
        </p:nvSpPr>
        <p:spPr/>
        <p:txBody>
          <a:bodyPr/>
          <a:lstStyle/>
          <a:p>
            <a:r>
              <a:rPr lang="en-CA" dirty="0" smtClean="0"/>
              <a:t>Introduction</a:t>
            </a:r>
            <a:endParaRPr lang="en-CA" dirty="0"/>
          </a:p>
        </p:txBody>
      </p:sp>
      <p:sp>
        <p:nvSpPr>
          <p:cNvPr id="18" name="Text Placeholder 17"/>
          <p:cNvSpPr>
            <a:spLocks noGrp="1"/>
          </p:cNvSpPr>
          <p:nvPr>
            <p:ph type="body" sz="quarter" idx="16"/>
          </p:nvPr>
        </p:nvSpPr>
        <p:spPr>
          <a:xfrm>
            <a:off x="320674" y="2698341"/>
            <a:ext cx="4159251" cy="2376264"/>
          </a:xfrm>
        </p:spPr>
        <p:txBody>
          <a:bodyPr/>
          <a:lstStyle/>
          <a:p>
            <a:pPr lvl="0"/>
            <a:r>
              <a:rPr lang="en-US" sz="1400" dirty="0"/>
              <a:t>IT </a:t>
            </a:r>
            <a:r>
              <a:rPr lang="en-US" sz="1400" dirty="0" smtClean="0"/>
              <a:t>leaders </a:t>
            </a:r>
            <a:r>
              <a:rPr lang="en-US" sz="1400" dirty="0"/>
              <a:t>within </a:t>
            </a:r>
            <a:r>
              <a:rPr lang="en-US" sz="1400" dirty="0" smtClean="0"/>
              <a:t>entry-level </a:t>
            </a:r>
            <a:r>
              <a:rPr lang="en-US" sz="1400" dirty="0"/>
              <a:t>to mid-sized enterprise organizations </a:t>
            </a:r>
            <a:r>
              <a:rPr lang="en-CA" sz="1400" dirty="0"/>
              <a:t>seeking a comprehensive ALM solution. </a:t>
            </a:r>
          </a:p>
        </p:txBody>
      </p:sp>
      <p:sp>
        <p:nvSpPr>
          <p:cNvPr id="20" name="Text Placeholder 19"/>
          <p:cNvSpPr>
            <a:spLocks noGrp="1"/>
          </p:cNvSpPr>
          <p:nvPr>
            <p:ph type="body" sz="quarter" idx="21"/>
          </p:nvPr>
        </p:nvSpPr>
        <p:spPr>
          <a:xfrm>
            <a:off x="320675" y="2195738"/>
            <a:ext cx="4159250" cy="365760"/>
          </a:xfrm>
        </p:spPr>
        <p:txBody>
          <a:bodyPr/>
          <a:lstStyle/>
          <a:p>
            <a:r>
              <a:rPr lang="en-CA" dirty="0" smtClean="0"/>
              <a:t>This Research Is Designed For:</a:t>
            </a:r>
            <a:endParaRPr lang="en-CA" dirty="0"/>
          </a:p>
        </p:txBody>
      </p:sp>
      <p:sp>
        <p:nvSpPr>
          <p:cNvPr id="21" name="Text Placeholder 20"/>
          <p:cNvSpPr>
            <a:spLocks noGrp="1"/>
          </p:cNvSpPr>
          <p:nvPr>
            <p:ph type="body" sz="quarter" idx="22"/>
          </p:nvPr>
        </p:nvSpPr>
        <p:spPr>
          <a:xfrm>
            <a:off x="4664075" y="2195738"/>
            <a:ext cx="4159250" cy="365760"/>
          </a:xfrm>
        </p:spPr>
        <p:txBody>
          <a:bodyPr/>
          <a:lstStyle/>
          <a:p>
            <a:r>
              <a:rPr lang="en-CA" dirty="0" smtClean="0"/>
              <a:t>This Research Will Help You:</a:t>
            </a:r>
            <a:endParaRPr lang="en-CA" dirty="0"/>
          </a:p>
        </p:txBody>
      </p:sp>
      <p:sp>
        <p:nvSpPr>
          <p:cNvPr id="22" name="Text Placeholder 21"/>
          <p:cNvSpPr>
            <a:spLocks noGrp="1"/>
          </p:cNvSpPr>
          <p:nvPr>
            <p:ph type="body" sz="quarter" idx="23"/>
          </p:nvPr>
        </p:nvSpPr>
        <p:spPr>
          <a:xfrm>
            <a:off x="4664075" y="2698341"/>
            <a:ext cx="4159250" cy="2376264"/>
          </a:xfrm>
        </p:spPr>
        <p:txBody>
          <a:bodyPr/>
          <a:lstStyle/>
          <a:p>
            <a:pPr>
              <a:lnSpc>
                <a:spcPct val="100000"/>
              </a:lnSpc>
              <a:spcBef>
                <a:spcPts val="600"/>
              </a:spcBef>
              <a:spcAft>
                <a:spcPts val="600"/>
              </a:spcAft>
            </a:pPr>
            <a:r>
              <a:rPr lang="en-US" sz="1400" dirty="0"/>
              <a:t>Align vendor strengths and limitations to your current and projected ALM needs. </a:t>
            </a:r>
            <a:endParaRPr lang="en-CA" sz="1400" dirty="0"/>
          </a:p>
          <a:p>
            <a:pPr>
              <a:lnSpc>
                <a:spcPct val="100000"/>
              </a:lnSpc>
              <a:spcBef>
                <a:spcPts val="600"/>
              </a:spcBef>
              <a:spcAft>
                <a:spcPts val="600"/>
              </a:spcAft>
            </a:pPr>
            <a:r>
              <a:rPr lang="en-CA" sz="1400" dirty="0"/>
              <a:t>Determine which suite of ALM tools is best-suited given particular scenarios.</a:t>
            </a:r>
          </a:p>
          <a:p>
            <a:pPr lvl="0">
              <a:lnSpc>
                <a:spcPct val="100000"/>
              </a:lnSpc>
              <a:spcBef>
                <a:spcPts val="600"/>
              </a:spcBef>
              <a:spcAft>
                <a:spcPts val="600"/>
              </a:spcAft>
            </a:pPr>
            <a:r>
              <a:rPr lang="en-US" sz="1400" dirty="0"/>
              <a:t>Understand available functionality of current ALM solutions. </a:t>
            </a:r>
          </a:p>
          <a:p>
            <a:pPr lvl="0">
              <a:lnSpc>
                <a:spcPct val="100000"/>
              </a:lnSpc>
              <a:spcBef>
                <a:spcPts val="600"/>
              </a:spcBef>
              <a:spcAft>
                <a:spcPts val="600"/>
              </a:spcAft>
            </a:pPr>
            <a:r>
              <a:rPr lang="en-US" sz="1400" dirty="0"/>
              <a:t>Select the vendor that is the best fit for your organization.</a:t>
            </a:r>
          </a:p>
        </p:txBody>
      </p:sp>
      <p:cxnSp>
        <p:nvCxnSpPr>
          <p:cNvPr id="8" name="Straight Connector 7"/>
          <p:cNvCxnSpPr/>
          <p:nvPr/>
        </p:nvCxnSpPr>
        <p:spPr>
          <a:xfrm rot="5400000">
            <a:off x="3200990" y="3886789"/>
            <a:ext cx="2376261" cy="0"/>
          </a:xfrm>
          <a:prstGeom prst="line">
            <a:avLst/>
          </a:prstGeom>
          <a:ln w="2540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02672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a:xfrm>
            <a:off x="257176" y="1217295"/>
            <a:ext cx="8620124" cy="657225"/>
          </a:xfrm>
        </p:spPr>
        <p:txBody>
          <a:bodyPr/>
          <a:lstStyle/>
          <a:p>
            <a:r>
              <a:rPr lang="en-US" dirty="0">
                <a:cs typeface="Arial" pitchFamily="34" charset="0"/>
              </a:rPr>
              <a:t>Arrange a call </a:t>
            </a:r>
            <a:r>
              <a:rPr lang="en-US" dirty="0" smtClean="0">
                <a:cs typeface="Arial" pitchFamily="34" charset="0"/>
              </a:rPr>
              <a:t>now: email </a:t>
            </a:r>
            <a:r>
              <a:rPr lang="en-US" dirty="0" smtClean="0">
                <a:solidFill>
                  <a:schemeClr val="bg1"/>
                </a:solidFill>
                <a:cs typeface="Arial" pitchFamily="34" charset="0"/>
                <a:hlinkClick r:id="rId2"/>
              </a:rPr>
              <a:t>GuidedImplementations@InfoTech.com</a:t>
            </a:r>
            <a:r>
              <a:rPr lang="en-US" dirty="0" smtClean="0">
                <a:solidFill>
                  <a:schemeClr val="bg1"/>
                </a:solidFill>
                <a:cs typeface="Arial" pitchFamily="34" charset="0"/>
              </a:rPr>
              <a:t> </a:t>
            </a:r>
            <a:r>
              <a:rPr lang="en-US" dirty="0">
                <a:cs typeface="Arial" pitchFamily="34" charset="0"/>
              </a:rPr>
              <a:t>or </a:t>
            </a:r>
            <a:r>
              <a:rPr lang="en-US" dirty="0" smtClean="0">
                <a:cs typeface="Arial" pitchFamily="34" charset="0"/>
              </a:rPr>
              <a:t>call       </a:t>
            </a:r>
            <a:r>
              <a:rPr lang="en-CA" dirty="0"/>
              <a:t>1-888-670-8889 and ask for the Guided Implementation </a:t>
            </a:r>
            <a:r>
              <a:rPr lang="en-CA" dirty="0" smtClean="0"/>
              <a:t>Coordinator.</a:t>
            </a:r>
            <a:endParaRPr lang="en-US" dirty="0">
              <a:solidFill>
                <a:schemeClr val="bg1"/>
              </a:solidFill>
              <a:cs typeface="Arial" pitchFamily="34" charset="0"/>
            </a:endParaRPr>
          </a:p>
          <a:p>
            <a:endParaRPr lang="en-US" dirty="0"/>
          </a:p>
        </p:txBody>
      </p:sp>
      <p:sp>
        <p:nvSpPr>
          <p:cNvPr id="3" name="Title 2"/>
          <p:cNvSpPr>
            <a:spLocks noGrp="1"/>
          </p:cNvSpPr>
          <p:nvPr>
            <p:ph type="title"/>
          </p:nvPr>
        </p:nvSpPr>
        <p:spPr/>
        <p:txBody>
          <a:bodyPr/>
          <a:lstStyle/>
          <a:p>
            <a:r>
              <a:rPr lang="en-US" dirty="0" smtClean="0"/>
              <a:t>Shortlist Assistance &amp; Requirements</a:t>
            </a:r>
            <a:endParaRPr lang="en-US" dirty="0"/>
          </a:p>
        </p:txBody>
      </p:sp>
      <p:graphicFrame>
        <p:nvGraphicFramePr>
          <p:cNvPr id="5" name="Table 4"/>
          <p:cNvGraphicFramePr>
            <a:graphicFrameLocks noGrp="1"/>
          </p:cNvGraphicFramePr>
          <p:nvPr>
            <p:extLst/>
          </p:nvPr>
        </p:nvGraphicFramePr>
        <p:xfrm>
          <a:off x="257175" y="1920240"/>
          <a:ext cx="8620126" cy="3367195"/>
        </p:xfrm>
        <a:graphic>
          <a:graphicData uri="http://schemas.openxmlformats.org/drawingml/2006/table">
            <a:tbl>
              <a:tblPr>
                <a:tableStyleId>{5C22544A-7EE6-4342-B048-85BDC9FD1C3A}</a:tableStyleId>
              </a:tblPr>
              <a:tblGrid>
                <a:gridCol w="2873375"/>
                <a:gridCol w="2873375"/>
                <a:gridCol w="2873376"/>
              </a:tblGrid>
              <a:tr h="4639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mn-lt"/>
                          <a:cs typeface="Arial" pitchFamily="34" charset="0"/>
                        </a:rPr>
                        <a:t>Prior to the Guided</a:t>
                      </a:r>
                      <a:r>
                        <a:rPr lang="en-US" sz="1400" b="1" baseline="0" dirty="0" smtClean="0">
                          <a:solidFill>
                            <a:schemeClr val="tx1"/>
                          </a:solidFill>
                          <a:latin typeface="+mn-lt"/>
                          <a:cs typeface="Arial" pitchFamily="34" charset="0"/>
                        </a:rPr>
                        <a:t> Implementation</a:t>
                      </a:r>
                      <a:endParaRPr lang="en-US" sz="1400" b="1" dirty="0" smtClean="0">
                        <a:solidFill>
                          <a:schemeClr val="tx1"/>
                        </a:solidFill>
                        <a:latin typeface="+mn-lt"/>
                        <a:cs typeface="Arial" pitchFamily="34" charset="0"/>
                      </a:endParaRPr>
                    </a:p>
                  </a:txBody>
                  <a:tcPr marL="68580" marR="68580" marT="34290" marB="34290"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mn-lt"/>
                          <a:cs typeface="Arial" pitchFamily="34" charset="0"/>
                        </a:rPr>
                        <a:t>During the Guided</a:t>
                      </a:r>
                      <a:r>
                        <a:rPr lang="en-US" sz="1400" b="1" baseline="0" dirty="0" smtClean="0">
                          <a:solidFill>
                            <a:schemeClr val="tx1"/>
                          </a:solidFill>
                          <a:latin typeface="+mn-lt"/>
                          <a:cs typeface="Arial" pitchFamily="34" charset="0"/>
                        </a:rPr>
                        <a:t> Implementation</a:t>
                      </a:r>
                      <a:endParaRPr lang="en-US" sz="1400" b="1" dirty="0" smtClean="0">
                        <a:solidFill>
                          <a:schemeClr val="tx1"/>
                        </a:solidFill>
                        <a:latin typeface="+mn-lt"/>
                        <a:cs typeface="Arial" pitchFamily="34" charset="0"/>
                      </a:endParaRPr>
                    </a:p>
                  </a:txBody>
                  <a:tcPr marL="68580" marR="68580" marT="34290" marB="3429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mn-lt"/>
                          <a:cs typeface="Arial" pitchFamily="34" charset="0"/>
                        </a:rPr>
                        <a:t>Value &amp; Outcome</a:t>
                      </a:r>
                    </a:p>
                  </a:txBody>
                  <a:tcPr marL="68580" marR="68580" marT="34290" marB="34290"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accent2">
                        <a:lumMod val="40000"/>
                        <a:lumOff val="60000"/>
                      </a:schemeClr>
                    </a:solidFill>
                  </a:tcPr>
                </a:tc>
              </a:tr>
              <a:tr h="2871895">
                <a:tc>
                  <a:txBody>
                    <a:bodyPr/>
                    <a:lstStyle/>
                    <a:p>
                      <a:pPr marL="228600" indent="-228600" algn="l">
                        <a:spcBef>
                          <a:spcPts val="400"/>
                        </a:spcBef>
                        <a:buFont typeface="+mj-lt"/>
                        <a:buAutoNum type="arabicPeriod"/>
                      </a:pPr>
                      <a:r>
                        <a:rPr lang="en-US" sz="1200" dirty="0" smtClean="0">
                          <a:solidFill>
                            <a:schemeClr val="tx1"/>
                          </a:solidFill>
                          <a:latin typeface="+mn-lt"/>
                          <a:cs typeface="Arial" pitchFamily="34" charset="0"/>
                        </a:rPr>
                        <a:t>Have reasoning as to why a new solution is being discussed.</a:t>
                      </a:r>
                    </a:p>
                    <a:p>
                      <a:pPr marL="228600" indent="-228600" algn="l">
                        <a:spcBef>
                          <a:spcPts val="400"/>
                        </a:spcBef>
                        <a:buFont typeface="+mj-lt"/>
                        <a:buAutoNum type="arabicPeriod"/>
                      </a:pPr>
                      <a:r>
                        <a:rPr lang="en-US" sz="1200" dirty="0" smtClean="0">
                          <a:solidFill>
                            <a:schemeClr val="tx1"/>
                          </a:solidFill>
                          <a:latin typeface="+mn-lt"/>
                          <a:cs typeface="Arial" pitchFamily="34" charset="0"/>
                        </a:rPr>
                        <a:t>Compile list of incompetencies and gaps.</a:t>
                      </a:r>
                    </a:p>
                  </a:txBody>
                  <a:tcPr marL="68580" marR="68580" marT="34290" marB="3429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noFill/>
                  </a:tcPr>
                </a:tc>
                <a:tc>
                  <a:txBody>
                    <a:bodyPr/>
                    <a:lstStyle/>
                    <a:p>
                      <a:pPr algn="l"/>
                      <a:r>
                        <a:rPr lang="en-US" sz="1200" b="1" dirty="0" smtClean="0">
                          <a:solidFill>
                            <a:srgbClr val="333333"/>
                          </a:solidFill>
                          <a:latin typeface="+mn-lt"/>
                          <a:cs typeface="Arial" pitchFamily="34" charset="0"/>
                        </a:rPr>
                        <a:t>An Info-Tech Consulting Analyst will</a:t>
                      </a:r>
                      <a:br>
                        <a:rPr lang="en-US" sz="1200" b="1" dirty="0" smtClean="0">
                          <a:solidFill>
                            <a:srgbClr val="333333"/>
                          </a:solidFill>
                          <a:latin typeface="+mn-lt"/>
                          <a:cs typeface="Arial" pitchFamily="34" charset="0"/>
                        </a:rPr>
                      </a:br>
                      <a:r>
                        <a:rPr lang="en-US" sz="1200" b="1" dirty="0" smtClean="0">
                          <a:solidFill>
                            <a:srgbClr val="333333"/>
                          </a:solidFill>
                          <a:latin typeface="+mn-lt"/>
                          <a:cs typeface="Arial" pitchFamily="34" charset="0"/>
                        </a:rPr>
                        <a:t>discuss with you:</a:t>
                      </a:r>
                    </a:p>
                    <a:p>
                      <a:pPr marL="228600" indent="-228600" algn="l">
                        <a:spcBef>
                          <a:spcPts val="400"/>
                        </a:spcBef>
                        <a:buFont typeface="Arial" pitchFamily="34" charset="0"/>
                        <a:buChar char="•"/>
                      </a:pPr>
                      <a:r>
                        <a:rPr lang="en-US" sz="1200" dirty="0" smtClean="0">
                          <a:solidFill>
                            <a:schemeClr val="tx1"/>
                          </a:solidFill>
                          <a:latin typeface="+mn-lt"/>
                          <a:cs typeface="Arial" pitchFamily="34" charset="0"/>
                        </a:rPr>
                        <a:t>Reviewing the market and understanding the rationale behind the evaluation.</a:t>
                      </a:r>
                    </a:p>
                    <a:p>
                      <a:pPr marL="228600" indent="-228600" algn="l">
                        <a:spcBef>
                          <a:spcPts val="400"/>
                        </a:spcBef>
                        <a:buFont typeface="Arial" pitchFamily="34" charset="0"/>
                        <a:buChar char="•"/>
                      </a:pPr>
                      <a:r>
                        <a:rPr lang="en-US" sz="1200" dirty="0" smtClean="0">
                          <a:solidFill>
                            <a:schemeClr val="tx1"/>
                          </a:solidFill>
                          <a:latin typeface="+mn-lt"/>
                          <a:cs typeface="Arial" pitchFamily="34" charset="0"/>
                        </a:rPr>
                        <a:t>Deciding</a:t>
                      </a:r>
                      <a:r>
                        <a:rPr lang="en-US" sz="1200" baseline="0" dirty="0" smtClean="0">
                          <a:solidFill>
                            <a:schemeClr val="tx1"/>
                          </a:solidFill>
                          <a:latin typeface="+mn-lt"/>
                          <a:cs typeface="Arial" pitchFamily="34" charset="0"/>
                        </a:rPr>
                        <a:t> on a</a:t>
                      </a:r>
                      <a:r>
                        <a:rPr lang="en-US" sz="1200" dirty="0" smtClean="0">
                          <a:solidFill>
                            <a:schemeClr val="tx1"/>
                          </a:solidFill>
                          <a:latin typeface="+mn-lt"/>
                          <a:cs typeface="Arial" pitchFamily="34" charset="0"/>
                        </a:rPr>
                        <a:t> deployment method.</a:t>
                      </a:r>
                    </a:p>
                    <a:p>
                      <a:pPr marL="228600" indent="-228600" algn="l">
                        <a:spcBef>
                          <a:spcPts val="400"/>
                        </a:spcBef>
                        <a:buFont typeface="Arial" pitchFamily="34" charset="0"/>
                        <a:buChar char="•"/>
                      </a:pPr>
                      <a:r>
                        <a:rPr lang="en-US" sz="1200" dirty="0" smtClean="0">
                          <a:solidFill>
                            <a:schemeClr val="tx1"/>
                          </a:solidFill>
                          <a:latin typeface="+mn-lt"/>
                          <a:cs typeface="Arial" pitchFamily="34" charset="0"/>
                        </a:rPr>
                        <a:t>Feature analysis.</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noFill/>
                  </a:tcPr>
                </a:tc>
                <a:tc>
                  <a:txBody>
                    <a:bodyPr/>
                    <a:lstStyle/>
                    <a:p>
                      <a:pPr algn="l"/>
                      <a:r>
                        <a:rPr lang="en-US" sz="1200" b="1" dirty="0" smtClean="0">
                          <a:solidFill>
                            <a:srgbClr val="333333"/>
                          </a:solidFill>
                          <a:latin typeface="+mn-lt"/>
                          <a:cs typeface="Arial" pitchFamily="34" charset="0"/>
                        </a:rPr>
                        <a:t>At the conclusion of the Guided Implementation call, you will have:</a:t>
                      </a:r>
                    </a:p>
                    <a:p>
                      <a:pPr marL="228600" indent="-228600" algn="l">
                        <a:spcBef>
                          <a:spcPts val="400"/>
                        </a:spcBef>
                        <a:buFont typeface="Arial" pitchFamily="34" charset="0"/>
                        <a:buChar char="•"/>
                      </a:pPr>
                      <a:r>
                        <a:rPr lang="en-US" sz="1200" dirty="0" smtClean="0">
                          <a:solidFill>
                            <a:schemeClr val="tx1"/>
                          </a:solidFill>
                          <a:latin typeface="+mn-lt"/>
                          <a:cs typeface="Arial" pitchFamily="34" charset="0"/>
                        </a:rPr>
                        <a:t>An understanding of the market situation.</a:t>
                      </a:r>
                    </a:p>
                    <a:p>
                      <a:pPr marL="228600" indent="-228600" algn="l">
                        <a:spcBef>
                          <a:spcPts val="400"/>
                        </a:spcBef>
                        <a:buFont typeface="Arial" pitchFamily="34" charset="0"/>
                        <a:buChar char="•"/>
                      </a:pPr>
                      <a:r>
                        <a:rPr lang="en-US" sz="1200" dirty="0" smtClean="0">
                          <a:solidFill>
                            <a:schemeClr val="tx1"/>
                          </a:solidFill>
                          <a:latin typeface="+mn-lt"/>
                          <a:cs typeface="Arial" pitchFamily="34" charset="0"/>
                        </a:rPr>
                        <a:t>A narrowed list of vendors with the customized evaluation tool.</a:t>
                      </a:r>
                    </a:p>
                    <a:p>
                      <a:pPr marL="228600" indent="-228600" algn="l">
                        <a:spcBef>
                          <a:spcPts val="400"/>
                        </a:spcBef>
                        <a:buFont typeface="Arial" pitchFamily="34" charset="0"/>
                        <a:buChar char="•"/>
                      </a:pPr>
                      <a:r>
                        <a:rPr lang="en-US" sz="1200" dirty="0" smtClean="0">
                          <a:solidFill>
                            <a:schemeClr val="tx1"/>
                          </a:solidFill>
                          <a:latin typeface="+mn-lt"/>
                          <a:cs typeface="Arial" pitchFamily="34" charset="0"/>
                        </a:rPr>
                        <a:t>An RFP template to distribute to vendors.</a:t>
                      </a:r>
                    </a:p>
                  </a:txBody>
                  <a:tcPr marL="68580" marR="68580" marT="34290" marB="3429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noFill/>
                  </a:tcPr>
                </a:tc>
              </a:tr>
            </a:tbl>
          </a:graphicData>
        </a:graphic>
      </p:graphicFrame>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848364" y="157034"/>
            <a:ext cx="931706" cy="931706"/>
          </a:xfrm>
          <a:prstGeom prst="rect">
            <a:avLst/>
          </a:prstGeom>
        </p:spPr>
      </p:pic>
    </p:spTree>
    <p:extLst>
      <p:ext uri="{BB962C8B-B14F-4D97-AF65-F5344CB8AC3E}">
        <p14:creationId xmlns:p14="http://schemas.microsoft.com/office/powerpoint/2010/main" xmlns="" val="359441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Object 62" hidden="1"/>
          <p:cNvGraphicFramePr>
            <a:graphicFrameLocks noChangeAspect="1"/>
          </p:cNvGraphicFramePr>
          <p:nvPr/>
        </p:nvGraphicFramePr>
        <p:xfrm>
          <a:off x="0" y="0"/>
          <a:ext cx="158750" cy="158750"/>
        </p:xfrm>
        <a:graphic>
          <a:graphicData uri="http://schemas.openxmlformats.org/presentationml/2006/ole">
            <p:oleObj spid="_x0000_s1104195" name="think-cell Slide" r:id="rId17" imgW="360" imgH="360" progId="">
              <p:embed/>
            </p:oleObj>
          </a:graphicData>
        </a:graphic>
      </p:graphicFrame>
      <p:sp>
        <p:nvSpPr>
          <p:cNvPr id="62" name="Round Single Corner Rectangle 61"/>
          <p:cNvSpPr/>
          <p:nvPr>
            <p:custDataLst>
              <p:tags r:id="rId2"/>
            </p:custDataLst>
          </p:nvPr>
        </p:nvSpPr>
        <p:spPr>
          <a:xfrm rot="10800000" flipH="1">
            <a:off x="1" y="2423160"/>
            <a:ext cx="2697480" cy="822960"/>
          </a:xfrm>
          <a:prstGeom prst="round1Rect">
            <a:avLst/>
          </a:prstGeom>
          <a:solidFill>
            <a:schemeClr val="accent3"/>
          </a:solidFill>
          <a:ln w="9525">
            <a:solidFill>
              <a:schemeClr val="accent3">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ext Placeholder 1"/>
          <p:cNvSpPr>
            <a:spLocks noGrp="1"/>
          </p:cNvSpPr>
          <p:nvPr>
            <p:ph type="body" sz="quarter" idx="19"/>
            <p:custDataLst>
              <p:tags r:id="rId3"/>
            </p:custDataLst>
          </p:nvPr>
        </p:nvSpPr>
        <p:spPr>
          <a:xfrm>
            <a:off x="320040" y="1188720"/>
            <a:ext cx="8503285" cy="657225"/>
          </a:xfrm>
        </p:spPr>
        <p:txBody>
          <a:bodyPr/>
          <a:lstStyle/>
          <a:p>
            <a:r>
              <a:rPr lang="en-US" dirty="0" smtClean="0"/>
              <a:t>Single vendor platforms offer the full stack of SDLC activities from requirements tracking to automated release management.</a:t>
            </a:r>
          </a:p>
          <a:p>
            <a:endParaRPr lang="en-US" dirty="0"/>
          </a:p>
        </p:txBody>
      </p:sp>
      <p:sp>
        <p:nvSpPr>
          <p:cNvPr id="3" name="Title 2"/>
          <p:cNvSpPr>
            <a:spLocks noGrp="1"/>
          </p:cNvSpPr>
          <p:nvPr>
            <p:ph type="title"/>
            <p:custDataLst>
              <p:tags r:id="rId4"/>
            </p:custDataLst>
          </p:nvPr>
        </p:nvSpPr>
        <p:spPr/>
        <p:txBody>
          <a:bodyPr/>
          <a:lstStyle/>
          <a:p>
            <a:r>
              <a:rPr lang="en-US" dirty="0" smtClean="0"/>
              <a:t>Use a single vendor ALM stack to help reduce integration costs </a:t>
            </a:r>
            <a:endParaRPr lang="en-US" dirty="0"/>
          </a:p>
        </p:txBody>
      </p:sp>
      <p:sp>
        <p:nvSpPr>
          <p:cNvPr id="38" name="Rounded Rectangle 37"/>
          <p:cNvSpPr/>
          <p:nvPr>
            <p:custDataLst>
              <p:tags r:id="rId5"/>
            </p:custDataLst>
          </p:nvPr>
        </p:nvSpPr>
        <p:spPr>
          <a:xfrm>
            <a:off x="320676" y="3383280"/>
            <a:ext cx="2605087"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b="1" i="1" dirty="0" smtClean="0">
                <a:solidFill>
                  <a:schemeClr val="tx1"/>
                </a:solidFill>
              </a:rPr>
              <a:t>Why Scenarios?</a:t>
            </a:r>
            <a:endParaRPr lang="en-CA" b="1" i="1" dirty="0">
              <a:solidFill>
                <a:schemeClr val="tx1"/>
              </a:solidFill>
            </a:endParaRPr>
          </a:p>
        </p:txBody>
      </p:sp>
      <p:sp>
        <p:nvSpPr>
          <p:cNvPr id="39" name="Rectangle 38"/>
          <p:cNvSpPr/>
          <p:nvPr>
            <p:custDataLst>
              <p:tags r:id="rId6"/>
            </p:custDataLst>
          </p:nvPr>
        </p:nvSpPr>
        <p:spPr>
          <a:xfrm>
            <a:off x="320676" y="3748825"/>
            <a:ext cx="2605087" cy="2123658"/>
          </a:xfrm>
          <a:prstGeom prst="rect">
            <a:avLst/>
          </a:prstGeom>
        </p:spPr>
        <p:txBody>
          <a:bodyPr wrap="square">
            <a:spAutoFit/>
          </a:bodyPr>
          <a:lstStyle/>
          <a:p>
            <a:pPr algn="l"/>
            <a:r>
              <a:rPr lang="en-US" sz="1200" dirty="0" smtClean="0"/>
              <a:t>In reviewing the products included in each Vendor Landscape</a:t>
            </a:r>
            <a:r>
              <a:rPr lang="en-US" sz="1200" baseline="30000" dirty="0" smtClean="0"/>
              <a:t>TM</a:t>
            </a:r>
            <a:r>
              <a:rPr lang="en-US" sz="1200" dirty="0" smtClean="0"/>
              <a:t>, certain use cases come to the forefront. Whether those use cases are defined by applicability in certain locations, relevance for certain industries, or as strengths in delivering a specific capability, Info-Tech recognizes those use cases as Scenarios, and calls attention to them where they exist.</a:t>
            </a:r>
          </a:p>
        </p:txBody>
      </p:sp>
      <p:sp>
        <p:nvSpPr>
          <p:cNvPr id="40" name="Rounded Rectangle 39"/>
          <p:cNvSpPr/>
          <p:nvPr>
            <p:custDataLst>
              <p:tags r:id="rId7"/>
            </p:custDataLst>
          </p:nvPr>
        </p:nvSpPr>
        <p:spPr>
          <a:xfrm rot="10800000">
            <a:off x="320040" y="5852160"/>
            <a:ext cx="2605723"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algn="l"/>
            <a:endParaRPr lang="en-CA" b="1" i="1" dirty="0">
              <a:solidFill>
                <a:schemeClr val="tx1"/>
              </a:solidFill>
            </a:endParaRPr>
          </a:p>
        </p:txBody>
      </p:sp>
      <p:sp>
        <p:nvSpPr>
          <p:cNvPr id="56" name="TextBox 55"/>
          <p:cNvSpPr txBox="1"/>
          <p:nvPr>
            <p:custDataLst>
              <p:tags r:id="rId8"/>
            </p:custDataLst>
          </p:nvPr>
        </p:nvSpPr>
        <p:spPr>
          <a:xfrm>
            <a:off x="367386" y="2821970"/>
            <a:ext cx="344967" cy="400110"/>
          </a:xfrm>
          <a:prstGeom prst="rect">
            <a:avLst/>
          </a:prstGeom>
          <a:noFill/>
        </p:spPr>
        <p:txBody>
          <a:bodyPr wrap="none" anchor="b">
            <a:spAutoFit/>
          </a:bodyPr>
          <a:lstStyle/>
          <a:p>
            <a:pPr>
              <a:defRPr/>
            </a:pPr>
            <a:r>
              <a:rPr lang="en-US" sz="2000" b="1" i="1" dirty="0">
                <a:solidFill>
                  <a:schemeClr val="bg1"/>
                </a:solidFill>
                <a:latin typeface="+mj-lt"/>
              </a:rPr>
              <a:t>3</a:t>
            </a:r>
          </a:p>
        </p:txBody>
      </p:sp>
      <p:sp>
        <p:nvSpPr>
          <p:cNvPr id="61" name="Round Single Corner Rectangle 60"/>
          <p:cNvSpPr/>
          <p:nvPr>
            <p:custDataLst>
              <p:tags r:id="rId9"/>
            </p:custDataLst>
          </p:nvPr>
        </p:nvSpPr>
        <p:spPr>
          <a:xfrm rot="10800000" flipH="1">
            <a:off x="1" y="2137911"/>
            <a:ext cx="2971800" cy="822960"/>
          </a:xfrm>
          <a:prstGeom prst="round1Rect">
            <a:avLst/>
          </a:prstGeom>
          <a:solidFill>
            <a:schemeClr val="accent3"/>
          </a:solidFill>
          <a:ln w="9525">
            <a:solidFill>
              <a:schemeClr val="accent3">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8" name="TextBox 57"/>
          <p:cNvSpPr txBox="1"/>
          <p:nvPr>
            <p:custDataLst>
              <p:tags r:id="rId10"/>
            </p:custDataLst>
          </p:nvPr>
        </p:nvSpPr>
        <p:spPr>
          <a:xfrm>
            <a:off x="387331" y="2534900"/>
            <a:ext cx="344967" cy="400110"/>
          </a:xfrm>
          <a:prstGeom prst="rect">
            <a:avLst/>
          </a:prstGeom>
          <a:noFill/>
        </p:spPr>
        <p:txBody>
          <a:bodyPr wrap="none" anchor="b">
            <a:spAutoFit/>
          </a:bodyPr>
          <a:lstStyle/>
          <a:p>
            <a:pPr>
              <a:defRPr/>
            </a:pPr>
            <a:r>
              <a:rPr lang="en-US" sz="2000" b="1" i="1" dirty="0">
                <a:solidFill>
                  <a:schemeClr val="bg1"/>
                </a:solidFill>
                <a:latin typeface="+mj-lt"/>
              </a:rPr>
              <a:t>2</a:t>
            </a:r>
          </a:p>
        </p:txBody>
      </p:sp>
      <p:sp>
        <p:nvSpPr>
          <p:cNvPr id="59" name="TextBox 58"/>
          <p:cNvSpPr txBox="1"/>
          <p:nvPr>
            <p:custDataLst>
              <p:tags r:id="rId11"/>
            </p:custDataLst>
          </p:nvPr>
        </p:nvSpPr>
        <p:spPr>
          <a:xfrm>
            <a:off x="0" y="1864778"/>
            <a:ext cx="3635896" cy="823912"/>
          </a:xfrm>
          <a:prstGeom prst="homePlate">
            <a:avLst>
              <a:gd name="adj" fmla="val 47046"/>
            </a:avLst>
          </a:prstGeom>
          <a:solidFill>
            <a:srgbClr val="C77709"/>
          </a:solidFill>
          <a:ln w="12700">
            <a:noFill/>
          </a:ln>
        </p:spPr>
        <p:txBody>
          <a:bodyPr anchor="ctr"/>
          <a:lstStyle/>
          <a:p>
            <a:pPr marL="690563" algn="l">
              <a:defRPr/>
            </a:pPr>
            <a:r>
              <a:rPr lang="en-US" sz="1600" b="1" dirty="0" smtClean="0">
                <a:latin typeface="+mn-lt"/>
              </a:rPr>
              <a:t>End-to-End ALM Stack</a:t>
            </a:r>
            <a:endParaRPr lang="en-US" sz="1600" b="1" dirty="0">
              <a:latin typeface="+mn-lt"/>
            </a:endParaRPr>
          </a:p>
        </p:txBody>
      </p:sp>
      <p:sp>
        <p:nvSpPr>
          <p:cNvPr id="60" name="TextBox 59"/>
          <p:cNvSpPr txBox="1"/>
          <p:nvPr>
            <p:custDataLst>
              <p:tags r:id="rId12"/>
            </p:custDataLst>
          </p:nvPr>
        </p:nvSpPr>
        <p:spPr>
          <a:xfrm>
            <a:off x="248696" y="1737360"/>
            <a:ext cx="482824" cy="923330"/>
          </a:xfrm>
          <a:prstGeom prst="rect">
            <a:avLst/>
          </a:prstGeom>
          <a:noFill/>
        </p:spPr>
        <p:txBody>
          <a:bodyPr wrap="none">
            <a:spAutoFit/>
          </a:bodyPr>
          <a:lstStyle/>
          <a:p>
            <a:pPr>
              <a:defRPr/>
            </a:pPr>
            <a:r>
              <a:rPr lang="en-US" sz="5400" i="1" dirty="0">
                <a:latin typeface="+mj-lt"/>
              </a:rPr>
              <a:t>1</a:t>
            </a:r>
          </a:p>
        </p:txBody>
      </p:sp>
      <p:cxnSp>
        <p:nvCxnSpPr>
          <p:cNvPr id="64" name="Straight Connector 63"/>
          <p:cNvCxnSpPr/>
          <p:nvPr/>
        </p:nvCxnSpPr>
        <p:spPr>
          <a:xfrm rot="10800000">
            <a:off x="3881431" y="4606034"/>
            <a:ext cx="5205341" cy="0"/>
          </a:xfrm>
          <a:prstGeom prst="line">
            <a:avLst/>
          </a:prstGeom>
          <a:ln w="317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0800000">
            <a:off x="3881431" y="2239963"/>
            <a:ext cx="5205341" cy="0"/>
          </a:xfrm>
          <a:prstGeom prst="line">
            <a:avLst/>
          </a:prstGeom>
          <a:ln w="317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938656" y="1908718"/>
            <a:ext cx="2480166" cy="369332"/>
          </a:xfrm>
          <a:prstGeom prst="rect">
            <a:avLst/>
          </a:prstGeom>
          <a:noFill/>
        </p:spPr>
        <p:txBody>
          <a:bodyPr wrap="none" rtlCol="0">
            <a:spAutoFit/>
          </a:bodyPr>
          <a:lstStyle/>
          <a:p>
            <a:pPr algn="l"/>
            <a:r>
              <a:rPr lang="en-US" i="1" dirty="0" smtClean="0"/>
              <a:t>Exemplary Performers</a:t>
            </a:r>
            <a:endParaRPr lang="en-US" i="1" dirty="0"/>
          </a:p>
        </p:txBody>
      </p:sp>
      <p:sp>
        <p:nvSpPr>
          <p:cNvPr id="68" name="TextBox 67"/>
          <p:cNvSpPr txBox="1"/>
          <p:nvPr/>
        </p:nvSpPr>
        <p:spPr>
          <a:xfrm>
            <a:off x="3938659" y="4284328"/>
            <a:ext cx="2591415" cy="369332"/>
          </a:xfrm>
          <a:prstGeom prst="rect">
            <a:avLst/>
          </a:prstGeom>
          <a:noFill/>
        </p:spPr>
        <p:txBody>
          <a:bodyPr wrap="none" rtlCol="0">
            <a:spAutoFit/>
          </a:bodyPr>
          <a:lstStyle/>
          <a:p>
            <a:pPr algn="l"/>
            <a:r>
              <a:rPr lang="en-US" i="1" dirty="0" smtClean="0"/>
              <a:t>Well-Suited Candidates</a:t>
            </a:r>
            <a:endParaRPr lang="en-US" i="1" dirty="0"/>
          </a:p>
        </p:txBody>
      </p:sp>
      <p:sp>
        <p:nvSpPr>
          <p:cNvPr id="41" name="TextBox 40"/>
          <p:cNvSpPr txBox="1"/>
          <p:nvPr>
            <p:custDataLst>
              <p:tags r:id="rId13"/>
            </p:custDataLst>
          </p:nvPr>
        </p:nvSpPr>
        <p:spPr>
          <a:xfrm>
            <a:off x="1" y="6246654"/>
            <a:ext cx="9143999" cy="246221"/>
          </a:xfrm>
          <a:prstGeom prst="rect">
            <a:avLst/>
          </a:prstGeom>
          <a:noFill/>
        </p:spPr>
        <p:txBody>
          <a:bodyPr wrap="square" rtlCol="0">
            <a:spAutoFit/>
          </a:bodyPr>
          <a:lstStyle/>
          <a:p>
            <a:pPr lvl="0"/>
            <a:r>
              <a:rPr lang="en-US" sz="1000" dirty="0" smtClean="0">
                <a:latin typeface="+mn-lt"/>
              </a:rPr>
              <a:t>For an explanation of how Scenarios are determined, see </a:t>
            </a:r>
            <a:r>
              <a:rPr lang="en-US" sz="1000" dirty="0" smtClean="0">
                <a:hlinkClick r:id="rId18" action="ppaction://hlinksldjump"/>
              </a:rPr>
              <a:t>Information Presentation – Scenarios</a:t>
            </a:r>
            <a:r>
              <a:rPr lang="en-US" sz="1000" dirty="0" smtClean="0"/>
              <a:t> in the Appendix</a:t>
            </a:r>
            <a:r>
              <a:rPr lang="en-US" sz="1000" dirty="0" smtClean="0">
                <a:latin typeface="+mn-lt"/>
              </a:rPr>
              <a:t>.</a:t>
            </a:r>
          </a:p>
        </p:txBody>
      </p:sp>
      <p:pic>
        <p:nvPicPr>
          <p:cNvPr id="43" name="Picture 2">
            <a:hlinkClick r:id="rId19"/>
          </p:cNvPr>
          <p:cNvPicPr>
            <a:picLocks noChangeAspect="1" noChangeArrowheads="1"/>
          </p:cNvPicPr>
          <p:nvPr>
            <p:custDataLst>
              <p:tags r:id="rId14"/>
            </p:custDataLst>
          </p:nvPr>
        </p:nvPicPr>
        <p:blipFill>
          <a:blip r:embed="rId20" cstate="screen"/>
          <a:srcRect/>
          <a:stretch>
            <a:fillRect/>
          </a:stretch>
        </p:blipFill>
        <p:spPr bwMode="auto">
          <a:xfrm>
            <a:off x="4012303" y="2506748"/>
            <a:ext cx="1046375" cy="488309"/>
          </a:xfrm>
          <a:prstGeom prst="rect">
            <a:avLst/>
          </a:prstGeom>
          <a:noFill/>
          <a:ln w="9525">
            <a:noFill/>
            <a:miter lim="800000"/>
            <a:headEnd/>
            <a:tailEnd/>
          </a:ln>
        </p:spPr>
      </p:pic>
      <p:pic>
        <p:nvPicPr>
          <p:cNvPr id="45" name="Picture 4" descr="http://www.irrigation.org/uploadedImages/Membership/HP_logo.jpg"/>
          <p:cNvPicPr>
            <a:picLocks noChangeAspect="1" noChangeArrowheads="1"/>
          </p:cNvPicPr>
          <p:nvPr/>
        </p:nvPicPr>
        <p:blipFill>
          <a:blip r:embed="rId21" cstate="print">
            <a:extLst>
              <a:ext uri="{28A0092B-C50C-407E-A947-70E740481C1C}">
                <a14:useLocalDpi xmlns:a14="http://schemas.microsoft.com/office/drawing/2010/main" xmlns="" val="0"/>
              </a:ext>
            </a:extLst>
          </a:blip>
          <a:srcRect/>
          <a:stretch>
            <a:fillRect/>
          </a:stretch>
        </p:blipFill>
        <p:spPr bwMode="auto">
          <a:xfrm>
            <a:off x="7542970" y="2325099"/>
            <a:ext cx="1058180" cy="1058181"/>
          </a:xfrm>
          <a:prstGeom prst="rect">
            <a:avLst/>
          </a:prstGeom>
          <a:noFill/>
          <a:extLst>
            <a:ext uri="{909E8E84-426E-40dd-AFC4-6F175D3DCCD1}">
              <a14:hiddenFill xmlns="" xmlns:a14="http://schemas.microsoft.com/office/drawing/2010/main">
                <a:solidFill>
                  <a:srgbClr val="FFFFFF"/>
                </a:solidFill>
              </a14:hiddenFill>
            </a:ext>
          </a:extLst>
        </p:spPr>
      </p:pic>
      <p:pic>
        <p:nvPicPr>
          <p:cNvPr id="46" name="Picture 45" descr="logoAtlassianPNG.png"/>
          <p:cNvPicPr>
            <a:picLocks noChangeAspect="1"/>
          </p:cNvPicPr>
          <p:nvPr/>
        </p:nvPicPr>
        <p:blipFill>
          <a:blip r:embed="rId22" cstate="print"/>
          <a:stretch>
            <a:fillRect/>
          </a:stretch>
        </p:blipFill>
        <p:spPr>
          <a:xfrm>
            <a:off x="3938659" y="4897950"/>
            <a:ext cx="1495139" cy="463178"/>
          </a:xfrm>
          <a:prstGeom prst="rect">
            <a:avLst/>
          </a:prstGeom>
        </p:spPr>
      </p:pic>
      <p:pic>
        <p:nvPicPr>
          <p:cNvPr id="47" name="Picture 163" descr="Borland logo.svg"/>
          <p:cNvPicPr>
            <a:picLocks noChangeAspect="1" noChangeArrowheads="1"/>
          </p:cNvPicPr>
          <p:nvPr/>
        </p:nvPicPr>
        <p:blipFill>
          <a:blip r:embed="rId23" cstate="print">
            <a:extLst>
              <a:ext uri="{28A0092B-C50C-407E-A947-70E740481C1C}">
                <a14:useLocalDpi xmlns:a14="http://schemas.microsoft.com/office/drawing/2010/main" xmlns="" val="0"/>
              </a:ext>
            </a:extLst>
          </a:blip>
          <a:srcRect/>
          <a:stretch>
            <a:fillRect/>
          </a:stretch>
        </p:blipFill>
        <p:spPr bwMode="auto">
          <a:xfrm>
            <a:off x="4012303" y="3438939"/>
            <a:ext cx="1428750" cy="361951"/>
          </a:xfrm>
          <a:prstGeom prst="rect">
            <a:avLst/>
          </a:prstGeom>
          <a:noFill/>
          <a:extLst>
            <a:ext uri="{909E8E84-426E-40dd-AFC4-6F175D3DCCD1}">
              <a14:hiddenFill xmlns="" xmlns:a14="http://schemas.microsoft.com/office/drawing/2010/main">
                <a:solidFill>
                  <a:srgbClr val="FFFFFF"/>
                </a:solidFill>
              </a14:hiddenFill>
            </a:ext>
          </a:extLst>
        </p:spPr>
      </p:pic>
      <p:pic>
        <p:nvPicPr>
          <p:cNvPr id="48" name="Picture 3"/>
          <p:cNvPicPr>
            <a:picLocks noChangeAspect="1" noChangeArrowheads="1"/>
          </p:cNvPicPr>
          <p:nvPr/>
        </p:nvPicPr>
        <p:blipFill>
          <a:blip r:embed="rId24" cstate="print"/>
          <a:srcRect/>
          <a:stretch>
            <a:fillRect/>
          </a:stretch>
        </p:blipFill>
        <p:spPr bwMode="auto">
          <a:xfrm>
            <a:off x="5661141" y="3462717"/>
            <a:ext cx="1645920" cy="316523"/>
          </a:xfrm>
          <a:prstGeom prst="rect">
            <a:avLst/>
          </a:prstGeom>
          <a:noFill/>
          <a:ln w="9525">
            <a:noFill/>
            <a:miter lim="800000"/>
            <a:headEnd/>
            <a:tailEnd/>
          </a:ln>
        </p:spPr>
      </p:pic>
      <p:pic>
        <p:nvPicPr>
          <p:cNvPr id="49" name="Picture 48" descr="v1logo.gif"/>
          <p:cNvPicPr>
            <a:picLocks noChangeAspect="1"/>
          </p:cNvPicPr>
          <p:nvPr/>
        </p:nvPicPr>
        <p:blipFill>
          <a:blip r:embed="rId25" cstate="print"/>
          <a:stretch>
            <a:fillRect/>
          </a:stretch>
        </p:blipFill>
        <p:spPr>
          <a:xfrm>
            <a:off x="5710339" y="4948463"/>
            <a:ext cx="1467701" cy="508051"/>
          </a:xfrm>
          <a:prstGeom prst="rect">
            <a:avLst/>
          </a:prstGeom>
        </p:spPr>
      </p:pic>
      <p:pic>
        <p:nvPicPr>
          <p:cNvPr id="27" name="Picture 4"/>
          <p:cNvPicPr>
            <a:picLocks noChangeAspect="1" noChangeArrowheads="1"/>
          </p:cNvPicPr>
          <p:nvPr/>
        </p:nvPicPr>
        <p:blipFill>
          <a:blip r:embed="rId26" cstate="print">
            <a:extLst>
              <a:ext uri="{28A0092B-C50C-407E-A947-70E740481C1C}">
                <a14:useLocalDpi xmlns:a14="http://schemas.microsoft.com/office/drawing/2010/main" xmlns="" val="0"/>
              </a:ext>
            </a:extLst>
          </a:blip>
          <a:stretch>
            <a:fillRect/>
          </a:stretch>
        </p:blipFill>
        <p:spPr bwMode="auto">
          <a:xfrm>
            <a:off x="5569322" y="2619624"/>
            <a:ext cx="1508760" cy="320611"/>
          </a:xfrm>
          <a:prstGeom prst="rect">
            <a:avLst/>
          </a:prstGeom>
          <a:noFill/>
        </p:spPr>
      </p:pic>
      <p:pic>
        <p:nvPicPr>
          <p:cNvPr id="28" name="Picture 183" descr="Parasoft Logo"/>
          <p:cNvPicPr>
            <a:picLocks noChangeAspect="1" noChangeArrowheads="1"/>
          </p:cNvPicPr>
          <p:nvPr/>
        </p:nvPicPr>
        <p:blipFill>
          <a:blip r:embed="rId27" cstate="print">
            <a:extLst>
              <a:ext uri="{28A0092B-C50C-407E-A947-70E740481C1C}">
                <a14:useLocalDpi xmlns:a14="http://schemas.microsoft.com/office/drawing/2010/main" xmlns="" val="0"/>
              </a:ext>
            </a:extLst>
          </a:blip>
          <a:srcRect/>
          <a:stretch>
            <a:fillRect/>
          </a:stretch>
        </p:blipFill>
        <p:spPr bwMode="auto">
          <a:xfrm>
            <a:off x="7424414" y="5015341"/>
            <a:ext cx="1728932" cy="34578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xmlns="" val="23209819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 name="Object 69" hidden="1"/>
          <p:cNvGraphicFramePr>
            <a:graphicFrameLocks noChangeAspect="1"/>
          </p:cNvGraphicFramePr>
          <p:nvPr/>
        </p:nvGraphicFramePr>
        <p:xfrm>
          <a:off x="0" y="0"/>
          <a:ext cx="158750" cy="158750"/>
        </p:xfrm>
        <a:graphic>
          <a:graphicData uri="http://schemas.openxmlformats.org/presentationml/2006/ole">
            <p:oleObj spid="_x0000_s1105219" name="think-cell Slide" r:id="rId17" imgW="360" imgH="360" progId="">
              <p:embed/>
            </p:oleObj>
          </a:graphicData>
        </a:graphic>
      </p:graphicFrame>
      <p:sp>
        <p:nvSpPr>
          <p:cNvPr id="69" name="Round Single Corner Rectangle 68"/>
          <p:cNvSpPr/>
          <p:nvPr>
            <p:custDataLst>
              <p:tags r:id="rId2"/>
            </p:custDataLst>
          </p:nvPr>
        </p:nvSpPr>
        <p:spPr>
          <a:xfrm rot="10800000" flipH="1">
            <a:off x="1" y="2410490"/>
            <a:ext cx="2971800" cy="822960"/>
          </a:xfrm>
          <a:prstGeom prst="round1Rect">
            <a:avLst/>
          </a:prstGeom>
          <a:solidFill>
            <a:schemeClr val="accent3"/>
          </a:solidFill>
          <a:ln w="9525">
            <a:solidFill>
              <a:schemeClr val="accent3">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ext Placeholder 1"/>
          <p:cNvSpPr>
            <a:spLocks noGrp="1"/>
          </p:cNvSpPr>
          <p:nvPr>
            <p:ph type="body" sz="quarter" idx="19"/>
            <p:custDataLst>
              <p:tags r:id="rId3"/>
            </p:custDataLst>
          </p:nvPr>
        </p:nvSpPr>
        <p:spPr>
          <a:xfrm>
            <a:off x="320676" y="1188720"/>
            <a:ext cx="8502649" cy="657225"/>
          </a:xfrm>
        </p:spPr>
        <p:txBody>
          <a:bodyPr/>
          <a:lstStyle/>
          <a:p>
            <a:r>
              <a:rPr lang="en-US" dirty="0" smtClean="0"/>
              <a:t>Consider an ALM solution that maps management expectations to SDLC work items.</a:t>
            </a:r>
            <a:endParaRPr lang="en-US" dirty="0"/>
          </a:p>
        </p:txBody>
      </p:sp>
      <p:sp>
        <p:nvSpPr>
          <p:cNvPr id="3" name="Title 2"/>
          <p:cNvSpPr>
            <a:spLocks noGrp="1"/>
          </p:cNvSpPr>
          <p:nvPr>
            <p:ph type="title"/>
            <p:custDataLst>
              <p:tags r:id="rId4"/>
            </p:custDataLst>
          </p:nvPr>
        </p:nvSpPr>
        <p:spPr/>
        <p:txBody>
          <a:bodyPr/>
          <a:lstStyle/>
          <a:p>
            <a:r>
              <a:rPr lang="en-US" dirty="0" smtClean="0"/>
              <a:t>Leverage a vendor that focuses on managing business expectations with its ALM suite</a:t>
            </a:r>
            <a:endParaRPr lang="en-US" dirty="0"/>
          </a:p>
        </p:txBody>
      </p:sp>
      <p:sp>
        <p:nvSpPr>
          <p:cNvPr id="28" name="Rounded Rectangle 27"/>
          <p:cNvSpPr/>
          <p:nvPr>
            <p:custDataLst>
              <p:tags r:id="rId5"/>
            </p:custDataLst>
          </p:nvPr>
        </p:nvSpPr>
        <p:spPr>
          <a:xfrm>
            <a:off x="320676" y="3383280"/>
            <a:ext cx="2605087"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b="1" i="1" dirty="0" smtClean="0">
                <a:solidFill>
                  <a:schemeClr val="tx1"/>
                </a:solidFill>
              </a:rPr>
              <a:t>Why Scenarios?</a:t>
            </a:r>
            <a:endParaRPr lang="en-CA" b="1" i="1" dirty="0">
              <a:solidFill>
                <a:schemeClr val="tx1"/>
              </a:solidFill>
            </a:endParaRPr>
          </a:p>
        </p:txBody>
      </p:sp>
      <p:sp>
        <p:nvSpPr>
          <p:cNvPr id="36" name="Rectangle 35"/>
          <p:cNvSpPr/>
          <p:nvPr>
            <p:custDataLst>
              <p:tags r:id="rId6"/>
            </p:custDataLst>
          </p:nvPr>
        </p:nvSpPr>
        <p:spPr>
          <a:xfrm>
            <a:off x="320676" y="3748825"/>
            <a:ext cx="2605087" cy="2123658"/>
          </a:xfrm>
          <a:prstGeom prst="rect">
            <a:avLst/>
          </a:prstGeom>
        </p:spPr>
        <p:txBody>
          <a:bodyPr wrap="square">
            <a:spAutoFit/>
          </a:bodyPr>
          <a:lstStyle/>
          <a:p>
            <a:pPr algn="l"/>
            <a:r>
              <a:rPr lang="en-US" sz="1200" dirty="0" smtClean="0"/>
              <a:t>In reviewing the products included in each Vendor Landscape</a:t>
            </a:r>
            <a:r>
              <a:rPr lang="en-US" sz="1200" baseline="30000" dirty="0" smtClean="0"/>
              <a:t>TM</a:t>
            </a:r>
            <a:r>
              <a:rPr lang="en-US" sz="1200" dirty="0" smtClean="0"/>
              <a:t>, certain use cases come to the forefront. Whether those use cases are defined by applicability in certain locations, relevance for certain industries, or as strengths in delivering a specific capability, Info-Tech recognizes those use cases as Scenarios, and calls attention to them where they exist.</a:t>
            </a:r>
          </a:p>
        </p:txBody>
      </p:sp>
      <p:sp>
        <p:nvSpPr>
          <p:cNvPr id="37" name="Rounded Rectangle 36"/>
          <p:cNvSpPr/>
          <p:nvPr>
            <p:custDataLst>
              <p:tags r:id="rId7"/>
            </p:custDataLst>
          </p:nvPr>
        </p:nvSpPr>
        <p:spPr>
          <a:xfrm rot="10800000">
            <a:off x="320040" y="5852160"/>
            <a:ext cx="2605723"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algn="l"/>
            <a:endParaRPr lang="en-CA" b="1" i="1" dirty="0">
              <a:solidFill>
                <a:schemeClr val="tx1"/>
              </a:solidFill>
            </a:endParaRPr>
          </a:p>
        </p:txBody>
      </p:sp>
      <p:sp>
        <p:nvSpPr>
          <p:cNvPr id="62" name="TextBox 61"/>
          <p:cNvSpPr txBox="1"/>
          <p:nvPr>
            <p:custDataLst>
              <p:tags r:id="rId8"/>
            </p:custDataLst>
          </p:nvPr>
        </p:nvSpPr>
        <p:spPr>
          <a:xfrm>
            <a:off x="367386" y="2821970"/>
            <a:ext cx="344967" cy="400110"/>
          </a:xfrm>
          <a:prstGeom prst="rect">
            <a:avLst/>
          </a:prstGeom>
          <a:noFill/>
        </p:spPr>
        <p:txBody>
          <a:bodyPr wrap="none" anchor="b">
            <a:spAutoFit/>
          </a:bodyPr>
          <a:lstStyle/>
          <a:p>
            <a:pPr>
              <a:defRPr/>
            </a:pPr>
            <a:r>
              <a:rPr lang="en-US" sz="2000" b="1" i="1" dirty="0">
                <a:solidFill>
                  <a:schemeClr val="bg1"/>
                </a:solidFill>
                <a:latin typeface="+mj-lt"/>
              </a:rPr>
              <a:t>3</a:t>
            </a:r>
          </a:p>
        </p:txBody>
      </p:sp>
      <p:sp>
        <p:nvSpPr>
          <p:cNvPr id="63" name="TextBox 62"/>
          <p:cNvSpPr txBox="1"/>
          <p:nvPr>
            <p:custDataLst>
              <p:tags r:id="rId9"/>
            </p:custDataLst>
          </p:nvPr>
        </p:nvSpPr>
        <p:spPr>
          <a:xfrm>
            <a:off x="-318" y="1875155"/>
            <a:ext cx="2972118" cy="822325"/>
          </a:xfrm>
          <a:prstGeom prst="homePlate">
            <a:avLst>
              <a:gd name="adj" fmla="val 0"/>
            </a:avLst>
          </a:prstGeom>
          <a:solidFill>
            <a:schemeClr val="accent3"/>
          </a:solidFill>
          <a:ln>
            <a:solidFill>
              <a:schemeClr val="accent3">
                <a:lumMod val="90000"/>
              </a:schemeClr>
            </a:solidFill>
          </a:ln>
        </p:spPr>
        <p:txBody>
          <a:bodyPr anchor="ctr"/>
          <a:lstStyle/>
          <a:p>
            <a:pPr marL="690563" algn="l">
              <a:defRPr/>
            </a:pPr>
            <a:endParaRPr lang="en-US" sz="1600" dirty="0"/>
          </a:p>
        </p:txBody>
      </p:sp>
      <p:sp>
        <p:nvSpPr>
          <p:cNvPr id="64" name="TextBox 63"/>
          <p:cNvSpPr txBox="1"/>
          <p:nvPr>
            <p:custDataLst>
              <p:tags r:id="rId10"/>
            </p:custDataLst>
          </p:nvPr>
        </p:nvSpPr>
        <p:spPr>
          <a:xfrm>
            <a:off x="404965" y="1874520"/>
            <a:ext cx="309700" cy="400110"/>
          </a:xfrm>
          <a:prstGeom prst="rect">
            <a:avLst/>
          </a:prstGeom>
          <a:noFill/>
        </p:spPr>
        <p:txBody>
          <a:bodyPr wrap="none" anchor="t">
            <a:spAutoFit/>
          </a:bodyPr>
          <a:lstStyle/>
          <a:p>
            <a:pPr>
              <a:defRPr/>
            </a:pPr>
            <a:r>
              <a:rPr lang="en-US" sz="2000" b="1" i="1" dirty="0" smtClean="0">
                <a:solidFill>
                  <a:schemeClr val="bg1"/>
                </a:solidFill>
                <a:latin typeface="+mj-lt"/>
              </a:rPr>
              <a:t>1</a:t>
            </a:r>
            <a:endParaRPr lang="en-US" sz="2000" b="1" i="1" dirty="0">
              <a:solidFill>
                <a:schemeClr val="bg1"/>
              </a:solidFill>
              <a:latin typeface="+mj-lt"/>
            </a:endParaRPr>
          </a:p>
        </p:txBody>
      </p:sp>
      <p:sp>
        <p:nvSpPr>
          <p:cNvPr id="65" name="TextBox 64"/>
          <p:cNvSpPr txBox="1"/>
          <p:nvPr>
            <p:custDataLst>
              <p:tags r:id="rId11"/>
            </p:custDataLst>
          </p:nvPr>
        </p:nvSpPr>
        <p:spPr>
          <a:xfrm>
            <a:off x="0" y="2139098"/>
            <a:ext cx="3635896" cy="823912"/>
          </a:xfrm>
          <a:prstGeom prst="homePlate">
            <a:avLst>
              <a:gd name="adj" fmla="val 47046"/>
            </a:avLst>
          </a:prstGeom>
          <a:solidFill>
            <a:srgbClr val="C77709"/>
          </a:solidFill>
          <a:ln w="12700">
            <a:noFill/>
          </a:ln>
        </p:spPr>
        <p:txBody>
          <a:bodyPr anchor="ctr"/>
          <a:lstStyle/>
          <a:p>
            <a:pPr marL="690563" algn="l">
              <a:defRPr/>
            </a:pPr>
            <a:r>
              <a:rPr lang="en-US" sz="1600" b="1" dirty="0" smtClean="0">
                <a:latin typeface="+mn-lt"/>
              </a:rPr>
              <a:t>Manage Business Expectations</a:t>
            </a:r>
            <a:endParaRPr lang="en-US" sz="1600" b="1" dirty="0">
              <a:latin typeface="+mn-lt"/>
            </a:endParaRPr>
          </a:p>
        </p:txBody>
      </p:sp>
      <p:sp>
        <p:nvSpPr>
          <p:cNvPr id="66" name="TextBox 65"/>
          <p:cNvSpPr txBox="1"/>
          <p:nvPr>
            <p:custDataLst>
              <p:tags r:id="rId12"/>
            </p:custDataLst>
          </p:nvPr>
        </p:nvSpPr>
        <p:spPr>
          <a:xfrm>
            <a:off x="185446" y="2011680"/>
            <a:ext cx="570990" cy="923330"/>
          </a:xfrm>
          <a:prstGeom prst="rect">
            <a:avLst/>
          </a:prstGeom>
          <a:noFill/>
        </p:spPr>
        <p:txBody>
          <a:bodyPr wrap="none">
            <a:spAutoFit/>
          </a:bodyPr>
          <a:lstStyle/>
          <a:p>
            <a:pPr>
              <a:defRPr/>
            </a:pPr>
            <a:r>
              <a:rPr lang="en-US" sz="5400" i="1" dirty="0">
                <a:latin typeface="+mj-lt"/>
              </a:rPr>
              <a:t>2</a:t>
            </a:r>
          </a:p>
        </p:txBody>
      </p:sp>
      <p:cxnSp>
        <p:nvCxnSpPr>
          <p:cNvPr id="71" name="Straight Connector 70"/>
          <p:cNvCxnSpPr/>
          <p:nvPr/>
        </p:nvCxnSpPr>
        <p:spPr>
          <a:xfrm rot="10800000">
            <a:off x="3881431" y="4607064"/>
            <a:ext cx="5205341" cy="0"/>
          </a:xfrm>
          <a:prstGeom prst="line">
            <a:avLst/>
          </a:prstGeom>
          <a:ln w="317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0800000">
            <a:off x="3881431" y="2239963"/>
            <a:ext cx="5205341" cy="0"/>
          </a:xfrm>
          <a:prstGeom prst="line">
            <a:avLst/>
          </a:prstGeom>
          <a:ln w="317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938656" y="1908718"/>
            <a:ext cx="2480166" cy="369332"/>
          </a:xfrm>
          <a:prstGeom prst="rect">
            <a:avLst/>
          </a:prstGeom>
          <a:noFill/>
        </p:spPr>
        <p:txBody>
          <a:bodyPr wrap="none" rtlCol="0">
            <a:spAutoFit/>
          </a:bodyPr>
          <a:lstStyle/>
          <a:p>
            <a:pPr algn="l"/>
            <a:r>
              <a:rPr lang="en-US" i="1" dirty="0" smtClean="0"/>
              <a:t>Exemplary Performers</a:t>
            </a:r>
            <a:endParaRPr lang="en-US" i="1" dirty="0"/>
          </a:p>
        </p:txBody>
      </p:sp>
      <p:sp>
        <p:nvSpPr>
          <p:cNvPr id="40" name="TextBox 39"/>
          <p:cNvSpPr txBox="1"/>
          <p:nvPr/>
        </p:nvSpPr>
        <p:spPr>
          <a:xfrm>
            <a:off x="3938659" y="4285358"/>
            <a:ext cx="2591415" cy="369332"/>
          </a:xfrm>
          <a:prstGeom prst="rect">
            <a:avLst/>
          </a:prstGeom>
          <a:noFill/>
        </p:spPr>
        <p:txBody>
          <a:bodyPr wrap="none" rtlCol="0">
            <a:spAutoFit/>
          </a:bodyPr>
          <a:lstStyle/>
          <a:p>
            <a:pPr algn="l"/>
            <a:r>
              <a:rPr lang="en-US" i="1" dirty="0" smtClean="0"/>
              <a:t>Well-Suited Candidates</a:t>
            </a:r>
            <a:endParaRPr lang="en-US" i="1" dirty="0"/>
          </a:p>
        </p:txBody>
      </p:sp>
      <p:sp>
        <p:nvSpPr>
          <p:cNvPr id="42" name="TextBox 41"/>
          <p:cNvSpPr txBox="1"/>
          <p:nvPr>
            <p:custDataLst>
              <p:tags r:id="rId13"/>
            </p:custDataLst>
          </p:nvPr>
        </p:nvSpPr>
        <p:spPr>
          <a:xfrm>
            <a:off x="1" y="6246654"/>
            <a:ext cx="9143999" cy="246221"/>
          </a:xfrm>
          <a:prstGeom prst="rect">
            <a:avLst/>
          </a:prstGeom>
          <a:noFill/>
        </p:spPr>
        <p:txBody>
          <a:bodyPr wrap="square" rtlCol="0">
            <a:spAutoFit/>
          </a:bodyPr>
          <a:lstStyle/>
          <a:p>
            <a:pPr lvl="0"/>
            <a:r>
              <a:rPr lang="en-US" sz="1000" dirty="0" smtClean="0">
                <a:latin typeface="+mn-lt"/>
              </a:rPr>
              <a:t>For an explanation of how Scenarios are determined, see </a:t>
            </a:r>
            <a:r>
              <a:rPr lang="en-US" sz="1000" dirty="0" smtClean="0">
                <a:hlinkClick r:id="rId18" action="ppaction://hlinksldjump"/>
              </a:rPr>
              <a:t>Information Presentation – Scenarios</a:t>
            </a:r>
            <a:r>
              <a:rPr lang="en-US" sz="1000" dirty="0" smtClean="0"/>
              <a:t> in the Appendix</a:t>
            </a:r>
            <a:r>
              <a:rPr lang="en-US" sz="1000" dirty="0" smtClean="0">
                <a:latin typeface="+mn-lt"/>
              </a:rPr>
              <a:t>.</a:t>
            </a:r>
          </a:p>
        </p:txBody>
      </p:sp>
      <p:pic>
        <p:nvPicPr>
          <p:cNvPr id="43" name="Picture 42" descr="v1logo.gif"/>
          <p:cNvPicPr>
            <a:picLocks noChangeAspect="1"/>
          </p:cNvPicPr>
          <p:nvPr/>
        </p:nvPicPr>
        <p:blipFill>
          <a:blip r:embed="rId19" cstate="print"/>
          <a:stretch>
            <a:fillRect/>
          </a:stretch>
        </p:blipFill>
        <p:spPr>
          <a:xfrm>
            <a:off x="3938659" y="2527033"/>
            <a:ext cx="1467701" cy="508051"/>
          </a:xfrm>
          <a:prstGeom prst="rect">
            <a:avLst/>
          </a:prstGeom>
        </p:spPr>
      </p:pic>
      <p:pic>
        <p:nvPicPr>
          <p:cNvPr id="44" name="Picture 163" descr="Borland logo.svg"/>
          <p:cNvPicPr>
            <a:picLocks noChangeAspect="1" noChangeArrowheads="1"/>
          </p:cNvPicPr>
          <p:nvPr/>
        </p:nvPicPr>
        <p:blipFill>
          <a:blip r:embed="rId20" cstate="print">
            <a:extLst>
              <a:ext uri="{28A0092B-C50C-407E-A947-70E740481C1C}">
                <a14:useLocalDpi xmlns:a14="http://schemas.microsoft.com/office/drawing/2010/main" xmlns="" val="0"/>
              </a:ext>
            </a:extLst>
          </a:blip>
          <a:srcRect/>
          <a:stretch>
            <a:fillRect/>
          </a:stretch>
        </p:blipFill>
        <p:spPr bwMode="auto">
          <a:xfrm>
            <a:off x="5760290" y="2619420"/>
            <a:ext cx="1428750" cy="361951"/>
          </a:xfrm>
          <a:prstGeom prst="rect">
            <a:avLst/>
          </a:prstGeom>
          <a:noFill/>
          <a:extLst>
            <a:ext uri="{909E8E84-426E-40dd-AFC4-6F175D3DCCD1}">
              <a14:hiddenFill xmlns="" xmlns:a14="http://schemas.microsoft.com/office/drawing/2010/main">
                <a:solidFill>
                  <a:srgbClr val="FFFFFF"/>
                </a:solidFill>
              </a14:hiddenFill>
            </a:ext>
          </a:extLst>
        </p:spPr>
      </p:pic>
      <p:pic>
        <p:nvPicPr>
          <p:cNvPr id="45" name="Picture 4" descr="http://www.irrigation.org/uploadedImages/Membership/HP_logo.jpg"/>
          <p:cNvPicPr>
            <a:picLocks noChangeAspect="1" noChangeArrowheads="1"/>
          </p:cNvPicPr>
          <p:nvPr/>
        </p:nvPicPr>
        <p:blipFill>
          <a:blip r:embed="rId21" cstate="print">
            <a:extLst>
              <a:ext uri="{28A0092B-C50C-407E-A947-70E740481C1C}">
                <a14:useLocalDpi xmlns:a14="http://schemas.microsoft.com/office/drawing/2010/main" xmlns="" val="0"/>
              </a:ext>
            </a:extLst>
          </a:blip>
          <a:srcRect/>
          <a:stretch>
            <a:fillRect/>
          </a:stretch>
        </p:blipFill>
        <p:spPr bwMode="auto">
          <a:xfrm>
            <a:off x="7542970" y="2325099"/>
            <a:ext cx="1058180" cy="1058181"/>
          </a:xfrm>
          <a:prstGeom prst="rect">
            <a:avLst/>
          </a:prstGeom>
          <a:noFill/>
          <a:extLst>
            <a:ext uri="{909E8E84-426E-40dd-AFC4-6F175D3DCCD1}">
              <a14:hiddenFill xmlns="" xmlns:a14="http://schemas.microsoft.com/office/drawing/2010/main">
                <a:solidFill>
                  <a:srgbClr val="FFFFFF"/>
                </a:solidFill>
              </a14:hiddenFill>
            </a:ext>
          </a:extLst>
        </p:spPr>
      </p:pic>
      <p:pic>
        <p:nvPicPr>
          <p:cNvPr id="46" name="Picture 2">
            <a:hlinkClick r:id="rId22"/>
          </p:cNvPr>
          <p:cNvPicPr>
            <a:picLocks noChangeAspect="1" noChangeArrowheads="1"/>
          </p:cNvPicPr>
          <p:nvPr>
            <p:custDataLst>
              <p:tags r:id="rId14"/>
            </p:custDataLst>
          </p:nvPr>
        </p:nvPicPr>
        <p:blipFill>
          <a:blip r:embed="rId23" cstate="screen"/>
          <a:srcRect/>
          <a:stretch>
            <a:fillRect/>
          </a:stretch>
        </p:blipFill>
        <p:spPr bwMode="auto">
          <a:xfrm>
            <a:off x="4186373" y="3298960"/>
            <a:ext cx="1046375" cy="488309"/>
          </a:xfrm>
          <a:prstGeom prst="rect">
            <a:avLst/>
          </a:prstGeom>
          <a:noFill/>
          <a:ln w="9525">
            <a:noFill/>
            <a:miter lim="800000"/>
            <a:headEnd/>
            <a:tailEnd/>
          </a:ln>
        </p:spPr>
      </p:pic>
      <p:pic>
        <p:nvPicPr>
          <p:cNvPr id="25" name="Picture 4"/>
          <p:cNvPicPr>
            <a:picLocks noChangeAspect="1" noChangeArrowheads="1"/>
          </p:cNvPicPr>
          <p:nvPr/>
        </p:nvPicPr>
        <p:blipFill>
          <a:blip r:embed="rId24" cstate="print">
            <a:extLst>
              <a:ext uri="{28A0092B-C50C-407E-A947-70E740481C1C}">
                <a14:useLocalDpi xmlns:a14="http://schemas.microsoft.com/office/drawing/2010/main" xmlns="" val="0"/>
              </a:ext>
            </a:extLst>
          </a:blip>
          <a:stretch>
            <a:fillRect/>
          </a:stretch>
        </p:blipFill>
        <p:spPr bwMode="auto">
          <a:xfrm>
            <a:off x="3977640" y="4920177"/>
            <a:ext cx="1508760" cy="320611"/>
          </a:xfrm>
          <a:prstGeom prst="rect">
            <a:avLst/>
          </a:prstGeom>
          <a:noFill/>
        </p:spPr>
      </p:pic>
      <p:pic>
        <p:nvPicPr>
          <p:cNvPr id="26" name="Picture 183" descr="Parasoft Logo"/>
          <p:cNvPicPr>
            <a:picLocks noChangeAspect="1" noChangeArrowheads="1"/>
          </p:cNvPicPr>
          <p:nvPr/>
        </p:nvPicPr>
        <p:blipFill>
          <a:blip r:embed="rId25" cstate="print">
            <a:extLst>
              <a:ext uri="{28A0092B-C50C-407E-A947-70E740481C1C}">
                <a14:useLocalDpi xmlns:a14="http://schemas.microsoft.com/office/drawing/2010/main" xmlns="" val="0"/>
              </a:ext>
            </a:extLst>
          </a:blip>
          <a:srcRect/>
          <a:stretch>
            <a:fillRect/>
          </a:stretch>
        </p:blipFill>
        <p:spPr bwMode="auto">
          <a:xfrm>
            <a:off x="5665608" y="3331197"/>
            <a:ext cx="1728932" cy="34578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xmlns="" val="37298096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descr="logoAtlassianPNG.png"/>
          <p:cNvPicPr>
            <a:picLocks noChangeAspect="1"/>
          </p:cNvPicPr>
          <p:nvPr/>
        </p:nvPicPr>
        <p:blipFill>
          <a:blip r:embed="rId14" cstate="print"/>
          <a:stretch>
            <a:fillRect/>
          </a:stretch>
        </p:blipFill>
        <p:spPr>
          <a:xfrm>
            <a:off x="3928544" y="4225212"/>
            <a:ext cx="1495139" cy="463178"/>
          </a:xfrm>
          <a:prstGeom prst="rect">
            <a:avLst/>
          </a:prstGeom>
        </p:spPr>
      </p:pic>
      <p:sp>
        <p:nvSpPr>
          <p:cNvPr id="2" name="Text Placeholder 1"/>
          <p:cNvSpPr>
            <a:spLocks noGrp="1"/>
          </p:cNvSpPr>
          <p:nvPr>
            <p:ph type="body" sz="quarter" idx="19"/>
          </p:nvPr>
        </p:nvSpPr>
        <p:spPr>
          <a:xfrm>
            <a:off x="320676" y="1188720"/>
            <a:ext cx="8502649" cy="657225"/>
          </a:xfrm>
        </p:spPr>
        <p:txBody>
          <a:bodyPr/>
          <a:lstStyle/>
          <a:p>
            <a:r>
              <a:rPr lang="en-US" dirty="0" smtClean="0"/>
              <a:t>Configure the metadata and flow of the UI to go beyond the “look-and-feel” expectations of end users.</a:t>
            </a:r>
          </a:p>
        </p:txBody>
      </p:sp>
      <p:sp>
        <p:nvSpPr>
          <p:cNvPr id="3" name="Title 2"/>
          <p:cNvSpPr>
            <a:spLocks noGrp="1"/>
          </p:cNvSpPr>
          <p:nvPr>
            <p:ph type="title"/>
          </p:nvPr>
        </p:nvSpPr>
        <p:spPr/>
        <p:txBody>
          <a:bodyPr/>
          <a:lstStyle/>
          <a:p>
            <a:r>
              <a:rPr lang="en-US" dirty="0" smtClean="0"/>
              <a:t>Utilize an ALM solution which provides a highly customizable UI to tailor the solution to your needs</a:t>
            </a:r>
            <a:endParaRPr lang="en-US" dirty="0"/>
          </a:p>
        </p:txBody>
      </p:sp>
      <p:sp>
        <p:nvSpPr>
          <p:cNvPr id="28" name="Rounded Rectangle 27"/>
          <p:cNvSpPr/>
          <p:nvPr>
            <p:custDataLst>
              <p:tags r:id="rId1"/>
            </p:custDataLst>
          </p:nvPr>
        </p:nvSpPr>
        <p:spPr>
          <a:xfrm>
            <a:off x="320676" y="3383280"/>
            <a:ext cx="2605087"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b="1" i="1" dirty="0" smtClean="0">
                <a:solidFill>
                  <a:schemeClr val="tx1"/>
                </a:solidFill>
              </a:rPr>
              <a:t>Why Scenarios?</a:t>
            </a:r>
            <a:endParaRPr lang="en-CA" b="1" i="1" dirty="0">
              <a:solidFill>
                <a:schemeClr val="tx1"/>
              </a:solidFill>
            </a:endParaRPr>
          </a:p>
        </p:txBody>
      </p:sp>
      <p:sp>
        <p:nvSpPr>
          <p:cNvPr id="36" name="Rectangle 35"/>
          <p:cNvSpPr/>
          <p:nvPr/>
        </p:nvSpPr>
        <p:spPr>
          <a:xfrm>
            <a:off x="320676" y="3748825"/>
            <a:ext cx="2605087" cy="2123658"/>
          </a:xfrm>
          <a:prstGeom prst="rect">
            <a:avLst/>
          </a:prstGeom>
        </p:spPr>
        <p:txBody>
          <a:bodyPr wrap="square">
            <a:spAutoFit/>
          </a:bodyPr>
          <a:lstStyle/>
          <a:p>
            <a:pPr algn="l"/>
            <a:r>
              <a:rPr lang="en-US" sz="1200" dirty="0" smtClean="0"/>
              <a:t>In reviewing the products included in each Vendor Landscape</a:t>
            </a:r>
            <a:r>
              <a:rPr lang="en-US" sz="1200" baseline="30000" dirty="0" smtClean="0"/>
              <a:t>TM</a:t>
            </a:r>
            <a:r>
              <a:rPr lang="en-US" sz="1200" dirty="0" smtClean="0"/>
              <a:t>, certain use cases come to the forefront. Whether those use cases are defined by applicability in certain locations, relevance for certain industries, or as strengths in delivering a specific capability, Info-Tech recognizes those use cases as Scenarios, and calls attention to them where they exist.</a:t>
            </a:r>
          </a:p>
        </p:txBody>
      </p:sp>
      <p:sp>
        <p:nvSpPr>
          <p:cNvPr id="37" name="Rounded Rectangle 36"/>
          <p:cNvSpPr/>
          <p:nvPr>
            <p:custDataLst>
              <p:tags r:id="rId2"/>
            </p:custDataLst>
          </p:nvPr>
        </p:nvSpPr>
        <p:spPr>
          <a:xfrm rot="10800000">
            <a:off x="320040" y="5852160"/>
            <a:ext cx="2605723"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algn="l"/>
            <a:endParaRPr lang="en-CA" b="1" i="1" dirty="0">
              <a:solidFill>
                <a:schemeClr val="tx1"/>
              </a:solidFill>
            </a:endParaRPr>
          </a:p>
        </p:txBody>
      </p:sp>
      <p:cxnSp>
        <p:nvCxnSpPr>
          <p:cNvPr id="38" name="Straight Connector 37"/>
          <p:cNvCxnSpPr/>
          <p:nvPr/>
        </p:nvCxnSpPr>
        <p:spPr>
          <a:xfrm rot="10800000">
            <a:off x="3881431" y="3969814"/>
            <a:ext cx="5205341" cy="0"/>
          </a:xfrm>
          <a:prstGeom prst="line">
            <a:avLst/>
          </a:prstGeom>
          <a:ln w="317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0800000">
            <a:off x="3881431" y="2239963"/>
            <a:ext cx="5205341" cy="0"/>
          </a:xfrm>
          <a:prstGeom prst="line">
            <a:avLst/>
          </a:prstGeom>
          <a:ln w="3175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35" name="TextBox 34"/>
          <p:cNvSpPr txBox="1"/>
          <p:nvPr>
            <p:custDataLst>
              <p:tags r:id="rId3"/>
            </p:custDataLst>
          </p:nvPr>
        </p:nvSpPr>
        <p:spPr>
          <a:xfrm>
            <a:off x="0" y="1875155"/>
            <a:ext cx="2697163" cy="822325"/>
          </a:xfrm>
          <a:prstGeom prst="homePlate">
            <a:avLst>
              <a:gd name="adj" fmla="val 0"/>
            </a:avLst>
          </a:prstGeom>
          <a:solidFill>
            <a:schemeClr val="accent3"/>
          </a:solidFill>
          <a:ln>
            <a:solidFill>
              <a:schemeClr val="accent3">
                <a:lumMod val="90000"/>
              </a:schemeClr>
            </a:solidFill>
          </a:ln>
        </p:spPr>
        <p:txBody>
          <a:bodyPr anchor="ctr"/>
          <a:lstStyle/>
          <a:p>
            <a:pPr marL="690563" algn="l">
              <a:defRPr/>
            </a:pPr>
            <a:endParaRPr lang="en-US" sz="1600" dirty="0"/>
          </a:p>
        </p:txBody>
      </p:sp>
      <p:sp>
        <p:nvSpPr>
          <p:cNvPr id="62" name="TextBox 61"/>
          <p:cNvSpPr txBox="1"/>
          <p:nvPr>
            <p:custDataLst>
              <p:tags r:id="rId4"/>
            </p:custDataLst>
          </p:nvPr>
        </p:nvSpPr>
        <p:spPr>
          <a:xfrm>
            <a:off x="0" y="2148840"/>
            <a:ext cx="2971800" cy="823913"/>
          </a:xfrm>
          <a:prstGeom prst="homePlate">
            <a:avLst>
              <a:gd name="adj" fmla="val 0"/>
            </a:avLst>
          </a:prstGeom>
          <a:solidFill>
            <a:schemeClr val="accent3"/>
          </a:solidFill>
          <a:ln>
            <a:solidFill>
              <a:schemeClr val="accent3">
                <a:lumMod val="90000"/>
              </a:schemeClr>
            </a:solidFill>
          </a:ln>
        </p:spPr>
        <p:txBody>
          <a:bodyPr anchor="ctr"/>
          <a:lstStyle/>
          <a:p>
            <a:pPr marL="690563" algn="l">
              <a:defRPr/>
            </a:pPr>
            <a:endParaRPr lang="en-US" sz="1600" dirty="0"/>
          </a:p>
        </p:txBody>
      </p:sp>
      <p:sp>
        <p:nvSpPr>
          <p:cNvPr id="63" name="TextBox 62"/>
          <p:cNvSpPr txBox="1"/>
          <p:nvPr>
            <p:custDataLst>
              <p:tags r:id="rId5"/>
            </p:custDataLst>
          </p:nvPr>
        </p:nvSpPr>
        <p:spPr>
          <a:xfrm>
            <a:off x="367387" y="2148840"/>
            <a:ext cx="344967" cy="400110"/>
          </a:xfrm>
          <a:prstGeom prst="rect">
            <a:avLst/>
          </a:prstGeom>
          <a:noFill/>
        </p:spPr>
        <p:txBody>
          <a:bodyPr wrap="none" anchor="t">
            <a:spAutoFit/>
          </a:bodyPr>
          <a:lstStyle/>
          <a:p>
            <a:pPr>
              <a:defRPr/>
            </a:pPr>
            <a:r>
              <a:rPr lang="en-US" sz="2000" b="1" i="1" dirty="0" smtClean="0">
                <a:solidFill>
                  <a:schemeClr val="bg1"/>
                </a:solidFill>
                <a:latin typeface="+mj-lt"/>
              </a:rPr>
              <a:t>2</a:t>
            </a:r>
            <a:endParaRPr lang="en-US" sz="2000" b="1" i="1" dirty="0">
              <a:solidFill>
                <a:schemeClr val="bg1"/>
              </a:solidFill>
              <a:latin typeface="+mj-lt"/>
            </a:endParaRPr>
          </a:p>
        </p:txBody>
      </p:sp>
      <p:sp>
        <p:nvSpPr>
          <p:cNvPr id="64" name="TextBox 63"/>
          <p:cNvSpPr txBox="1"/>
          <p:nvPr>
            <p:custDataLst>
              <p:tags r:id="rId6"/>
            </p:custDataLst>
          </p:nvPr>
        </p:nvSpPr>
        <p:spPr>
          <a:xfrm>
            <a:off x="404965" y="1874520"/>
            <a:ext cx="309700" cy="400110"/>
          </a:xfrm>
          <a:prstGeom prst="rect">
            <a:avLst/>
          </a:prstGeom>
          <a:noFill/>
        </p:spPr>
        <p:txBody>
          <a:bodyPr wrap="none" anchor="t">
            <a:spAutoFit/>
          </a:bodyPr>
          <a:lstStyle/>
          <a:p>
            <a:pPr>
              <a:defRPr/>
            </a:pPr>
            <a:r>
              <a:rPr lang="en-US" sz="2000" b="1" i="1" dirty="0" smtClean="0">
                <a:solidFill>
                  <a:schemeClr val="bg1"/>
                </a:solidFill>
                <a:latin typeface="+mj-lt"/>
              </a:rPr>
              <a:t>1</a:t>
            </a:r>
            <a:endParaRPr lang="en-US" sz="2000" b="1" i="1" dirty="0">
              <a:solidFill>
                <a:schemeClr val="bg1"/>
              </a:solidFill>
              <a:latin typeface="+mj-lt"/>
            </a:endParaRPr>
          </a:p>
        </p:txBody>
      </p:sp>
      <p:sp>
        <p:nvSpPr>
          <p:cNvPr id="65" name="TextBox 64"/>
          <p:cNvSpPr txBox="1"/>
          <p:nvPr>
            <p:custDataLst>
              <p:tags r:id="rId7"/>
            </p:custDataLst>
          </p:nvPr>
        </p:nvSpPr>
        <p:spPr>
          <a:xfrm>
            <a:off x="0" y="2402048"/>
            <a:ext cx="3635896" cy="823912"/>
          </a:xfrm>
          <a:prstGeom prst="homePlate">
            <a:avLst>
              <a:gd name="adj" fmla="val 47046"/>
            </a:avLst>
          </a:prstGeom>
          <a:solidFill>
            <a:srgbClr val="C77709"/>
          </a:solidFill>
          <a:ln w="12700">
            <a:noFill/>
          </a:ln>
        </p:spPr>
        <p:txBody>
          <a:bodyPr anchor="ctr"/>
          <a:lstStyle/>
          <a:p>
            <a:pPr marL="690563" algn="l">
              <a:defRPr/>
            </a:pPr>
            <a:r>
              <a:rPr lang="en-US" sz="1600" b="1" dirty="0" smtClean="0">
                <a:latin typeface="+mn-lt"/>
              </a:rPr>
              <a:t>UI Customization</a:t>
            </a:r>
            <a:endParaRPr lang="en-US" sz="1600" b="1" dirty="0">
              <a:latin typeface="+mn-lt"/>
            </a:endParaRPr>
          </a:p>
        </p:txBody>
      </p:sp>
      <p:sp>
        <p:nvSpPr>
          <p:cNvPr id="66" name="TextBox 65"/>
          <p:cNvSpPr txBox="1"/>
          <p:nvPr>
            <p:custDataLst>
              <p:tags r:id="rId8"/>
            </p:custDataLst>
          </p:nvPr>
        </p:nvSpPr>
        <p:spPr>
          <a:xfrm>
            <a:off x="204613" y="2274630"/>
            <a:ext cx="570990" cy="923330"/>
          </a:xfrm>
          <a:prstGeom prst="rect">
            <a:avLst/>
          </a:prstGeom>
          <a:noFill/>
        </p:spPr>
        <p:txBody>
          <a:bodyPr wrap="none">
            <a:spAutoFit/>
          </a:bodyPr>
          <a:lstStyle/>
          <a:p>
            <a:pPr>
              <a:defRPr/>
            </a:pPr>
            <a:r>
              <a:rPr lang="en-US" sz="5400" i="1" dirty="0" smtClean="0">
                <a:latin typeface="+mj-lt"/>
              </a:rPr>
              <a:t>3</a:t>
            </a:r>
            <a:endParaRPr lang="en-US" sz="5400" i="1" dirty="0">
              <a:latin typeface="+mj-lt"/>
            </a:endParaRPr>
          </a:p>
        </p:txBody>
      </p:sp>
      <p:sp>
        <p:nvSpPr>
          <p:cNvPr id="45" name="TextBox 44"/>
          <p:cNvSpPr txBox="1"/>
          <p:nvPr/>
        </p:nvSpPr>
        <p:spPr>
          <a:xfrm>
            <a:off x="3938656" y="1908718"/>
            <a:ext cx="3963586" cy="369332"/>
          </a:xfrm>
          <a:prstGeom prst="rect">
            <a:avLst/>
          </a:prstGeom>
          <a:noFill/>
        </p:spPr>
        <p:txBody>
          <a:bodyPr wrap="none" rtlCol="0">
            <a:spAutoFit/>
          </a:bodyPr>
          <a:lstStyle/>
          <a:p>
            <a:pPr algn="l"/>
            <a:r>
              <a:rPr lang="en-US" i="1" dirty="0" smtClean="0"/>
              <a:t>Visual Customization (Non-technical)</a:t>
            </a:r>
            <a:endParaRPr lang="en-US" i="1" dirty="0"/>
          </a:p>
        </p:txBody>
      </p:sp>
      <p:sp>
        <p:nvSpPr>
          <p:cNvPr id="46" name="TextBox 45"/>
          <p:cNvSpPr txBox="1"/>
          <p:nvPr/>
        </p:nvSpPr>
        <p:spPr>
          <a:xfrm>
            <a:off x="3938659" y="3648108"/>
            <a:ext cx="4019370" cy="369332"/>
          </a:xfrm>
          <a:prstGeom prst="rect">
            <a:avLst/>
          </a:prstGeom>
          <a:noFill/>
        </p:spPr>
        <p:txBody>
          <a:bodyPr wrap="none" rtlCol="0">
            <a:spAutoFit/>
          </a:bodyPr>
          <a:lstStyle/>
          <a:p>
            <a:pPr algn="l"/>
            <a:r>
              <a:rPr lang="en-US" i="1" dirty="0" smtClean="0"/>
              <a:t>Non-Visual Customization (Technical)</a:t>
            </a:r>
            <a:endParaRPr lang="en-US" i="1" dirty="0"/>
          </a:p>
        </p:txBody>
      </p:sp>
      <p:sp>
        <p:nvSpPr>
          <p:cNvPr id="41" name="TextBox 40"/>
          <p:cNvSpPr txBox="1"/>
          <p:nvPr>
            <p:custDataLst>
              <p:tags r:id="rId9"/>
            </p:custDataLst>
          </p:nvPr>
        </p:nvSpPr>
        <p:spPr>
          <a:xfrm>
            <a:off x="1" y="6246654"/>
            <a:ext cx="9143999" cy="246221"/>
          </a:xfrm>
          <a:prstGeom prst="rect">
            <a:avLst/>
          </a:prstGeom>
          <a:noFill/>
        </p:spPr>
        <p:txBody>
          <a:bodyPr wrap="square" rtlCol="0">
            <a:spAutoFit/>
          </a:bodyPr>
          <a:lstStyle/>
          <a:p>
            <a:pPr lvl="0"/>
            <a:r>
              <a:rPr lang="en-US" sz="1000" dirty="0" smtClean="0">
                <a:latin typeface="+mn-lt"/>
              </a:rPr>
              <a:t>For an explanation of how Scenarios are determined, see </a:t>
            </a:r>
            <a:r>
              <a:rPr lang="en-US" sz="1000" dirty="0" smtClean="0">
                <a:hlinkClick r:id="rId15" action="ppaction://hlinksldjump"/>
              </a:rPr>
              <a:t>Information Presentation – Scenarios</a:t>
            </a:r>
            <a:r>
              <a:rPr lang="en-US" sz="1000" dirty="0" smtClean="0"/>
              <a:t> in the Appendix</a:t>
            </a:r>
            <a:r>
              <a:rPr lang="en-US" sz="1000" dirty="0" smtClean="0">
                <a:latin typeface="+mn-lt"/>
              </a:rPr>
              <a:t>.</a:t>
            </a:r>
          </a:p>
        </p:txBody>
      </p:sp>
      <p:pic>
        <p:nvPicPr>
          <p:cNvPr id="42" name="Picture 41" descr="v1logo.gif"/>
          <p:cNvPicPr>
            <a:picLocks noChangeAspect="1"/>
          </p:cNvPicPr>
          <p:nvPr/>
        </p:nvPicPr>
        <p:blipFill>
          <a:blip r:embed="rId16" cstate="print"/>
          <a:stretch>
            <a:fillRect/>
          </a:stretch>
        </p:blipFill>
        <p:spPr>
          <a:xfrm>
            <a:off x="7424616" y="2477848"/>
            <a:ext cx="1467701" cy="508051"/>
          </a:xfrm>
          <a:prstGeom prst="rect">
            <a:avLst/>
          </a:prstGeom>
        </p:spPr>
      </p:pic>
      <p:pic>
        <p:nvPicPr>
          <p:cNvPr id="48" name="Picture 2">
            <a:hlinkClick r:id="rId17"/>
          </p:cNvPr>
          <p:cNvPicPr>
            <a:picLocks noChangeAspect="1" noChangeArrowheads="1"/>
          </p:cNvPicPr>
          <p:nvPr>
            <p:custDataLst>
              <p:tags r:id="rId10"/>
            </p:custDataLst>
          </p:nvPr>
        </p:nvPicPr>
        <p:blipFill>
          <a:blip r:embed="rId18" cstate="screen"/>
          <a:srcRect/>
          <a:stretch>
            <a:fillRect/>
          </a:stretch>
        </p:blipFill>
        <p:spPr bwMode="auto">
          <a:xfrm>
            <a:off x="7598292" y="4245531"/>
            <a:ext cx="1046375" cy="488309"/>
          </a:xfrm>
          <a:prstGeom prst="rect">
            <a:avLst/>
          </a:prstGeom>
          <a:noFill/>
          <a:ln w="9525">
            <a:noFill/>
            <a:miter lim="800000"/>
            <a:headEnd/>
            <a:tailEnd/>
          </a:ln>
        </p:spPr>
      </p:pic>
      <p:pic>
        <p:nvPicPr>
          <p:cNvPr id="51" name="Picture 50" descr="rallylogoSMALL.jpg"/>
          <p:cNvPicPr>
            <a:picLocks noChangeAspect="1"/>
          </p:cNvPicPr>
          <p:nvPr/>
        </p:nvPicPr>
        <p:blipFill>
          <a:blip r:embed="rId19" cstate="print"/>
          <a:stretch>
            <a:fillRect/>
          </a:stretch>
        </p:blipFill>
        <p:spPr>
          <a:xfrm>
            <a:off x="4084856" y="2457426"/>
            <a:ext cx="890070" cy="594043"/>
          </a:xfrm>
          <a:prstGeom prst="rect">
            <a:avLst/>
          </a:prstGeom>
        </p:spPr>
      </p:pic>
      <p:pic>
        <p:nvPicPr>
          <p:cNvPr id="52" name="Picture 3"/>
          <p:cNvPicPr>
            <a:picLocks noChangeAspect="1" noChangeArrowheads="1"/>
          </p:cNvPicPr>
          <p:nvPr/>
        </p:nvPicPr>
        <p:blipFill>
          <a:blip r:embed="rId20" cstate="print"/>
          <a:srcRect/>
          <a:stretch>
            <a:fillRect/>
          </a:stretch>
        </p:blipFill>
        <p:spPr bwMode="auto">
          <a:xfrm>
            <a:off x="5376811" y="2548950"/>
            <a:ext cx="1645920" cy="316523"/>
          </a:xfrm>
          <a:prstGeom prst="rect">
            <a:avLst/>
          </a:prstGeom>
          <a:noFill/>
          <a:ln w="9525">
            <a:noFill/>
            <a:miter lim="800000"/>
            <a:headEnd/>
            <a:tailEnd/>
          </a:ln>
        </p:spPr>
      </p:pic>
      <p:pic>
        <p:nvPicPr>
          <p:cNvPr id="33" name="Picture 4" descr="http://www.irrigation.org/uploadedImages/Membership/HP_logo.jpg"/>
          <p:cNvPicPr>
            <a:picLocks noChangeAspect="1" noChangeArrowheads="1"/>
          </p:cNvPicPr>
          <p:nvPr/>
        </p:nvPicPr>
        <p:blipFill>
          <a:blip r:embed="rId21" cstate="print">
            <a:extLst>
              <a:ext uri="{28A0092B-C50C-407E-A947-70E740481C1C}">
                <a14:useLocalDpi xmlns:a14="http://schemas.microsoft.com/office/drawing/2010/main" xmlns="" val="0"/>
              </a:ext>
            </a:extLst>
          </a:blip>
          <a:srcRect/>
          <a:stretch>
            <a:fillRect/>
          </a:stretch>
        </p:blipFill>
        <p:spPr bwMode="auto">
          <a:xfrm>
            <a:off x="4203847" y="4793979"/>
            <a:ext cx="1058180" cy="1058181"/>
          </a:xfrm>
          <a:prstGeom prst="rect">
            <a:avLst/>
          </a:prstGeom>
          <a:noFill/>
          <a:extLst>
            <a:ext uri="{909E8E84-426E-40dd-AFC4-6F175D3DCCD1}">
              <a14:hiddenFill xmlns="" xmlns:a14="http://schemas.microsoft.com/office/drawing/2010/main">
                <a:solidFill>
                  <a:srgbClr val="FFFFFF"/>
                </a:solidFill>
              </a14:hiddenFill>
            </a:ext>
          </a:extLst>
        </p:spPr>
      </p:pic>
      <p:pic>
        <p:nvPicPr>
          <p:cNvPr id="25" name="Picture 4" descr="http://techandlearning.newbay-media.com/resource_center/sites/default/files/images/Microsoft%20Logo.jpg"/>
          <p:cNvPicPr>
            <a:picLocks noChangeAspect="1" noChangeArrowheads="1"/>
          </p:cNvPicPr>
          <p:nvPr/>
        </p:nvPicPr>
        <p:blipFill>
          <a:blip r:embed="rId22" cstate="print"/>
          <a:srcRect/>
          <a:stretch>
            <a:fillRect/>
          </a:stretch>
        </p:blipFill>
        <p:spPr bwMode="auto">
          <a:xfrm>
            <a:off x="5729721" y="4323366"/>
            <a:ext cx="1508760" cy="357301"/>
          </a:xfrm>
          <a:prstGeom prst="rect">
            <a:avLst/>
          </a:prstGeom>
          <a:noFill/>
        </p:spPr>
      </p:pic>
      <p:pic>
        <p:nvPicPr>
          <p:cNvPr id="27" name="Picture 26" descr="rallylogoSMALL.jpg"/>
          <p:cNvPicPr>
            <a:picLocks noChangeAspect="1"/>
          </p:cNvPicPr>
          <p:nvPr/>
        </p:nvPicPr>
        <p:blipFill>
          <a:blip r:embed="rId19" cstate="print"/>
          <a:stretch>
            <a:fillRect/>
          </a:stretch>
        </p:blipFill>
        <p:spPr>
          <a:xfrm>
            <a:off x="5963557" y="4977905"/>
            <a:ext cx="890070" cy="594043"/>
          </a:xfrm>
          <a:prstGeom prst="rect">
            <a:avLst/>
          </a:prstGeom>
        </p:spPr>
      </p:pic>
      <p:pic>
        <p:nvPicPr>
          <p:cNvPr id="26" name="Picture 2">
            <a:hlinkClick r:id="rId17"/>
          </p:cNvPr>
          <p:cNvPicPr>
            <a:picLocks noChangeAspect="1" noChangeArrowheads="1"/>
          </p:cNvPicPr>
          <p:nvPr>
            <p:custDataLst>
              <p:tags r:id="rId11"/>
            </p:custDataLst>
          </p:nvPr>
        </p:nvPicPr>
        <p:blipFill>
          <a:blip r:embed="rId18" cstate="screen"/>
          <a:srcRect/>
          <a:stretch>
            <a:fillRect/>
          </a:stretch>
        </p:blipFill>
        <p:spPr bwMode="auto">
          <a:xfrm>
            <a:off x="4084856" y="3191994"/>
            <a:ext cx="1046375" cy="488309"/>
          </a:xfrm>
          <a:prstGeom prst="rect">
            <a:avLst/>
          </a:prstGeom>
          <a:noFill/>
          <a:ln w="9525">
            <a:noFill/>
            <a:miter lim="800000"/>
            <a:headEnd/>
            <a:tailEnd/>
          </a:ln>
        </p:spPr>
      </p:pic>
    </p:spTree>
    <p:extLst>
      <p:ext uri="{BB962C8B-B14F-4D97-AF65-F5344CB8AC3E}">
        <p14:creationId xmlns:p14="http://schemas.microsoft.com/office/powerpoint/2010/main" xmlns="" val="15825390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a:xfrm>
            <a:off x="257176" y="1160748"/>
            <a:ext cx="8620124" cy="657225"/>
          </a:xfrm>
        </p:spPr>
        <p:txBody>
          <a:bodyPr/>
          <a:lstStyle/>
          <a:p>
            <a:r>
              <a:rPr lang="en-US" dirty="0">
                <a:cs typeface="Arial" pitchFamily="34" charset="0"/>
              </a:rPr>
              <a:t>Arrange a call </a:t>
            </a:r>
            <a:r>
              <a:rPr lang="en-US" dirty="0" smtClean="0">
                <a:cs typeface="Arial" pitchFamily="34" charset="0"/>
              </a:rPr>
              <a:t>now: email </a:t>
            </a:r>
            <a:r>
              <a:rPr lang="en-US" dirty="0" smtClean="0">
                <a:solidFill>
                  <a:schemeClr val="bg1"/>
                </a:solidFill>
                <a:cs typeface="Arial" pitchFamily="34" charset="0"/>
                <a:hlinkClick r:id="rId2"/>
              </a:rPr>
              <a:t>GuidedImplementations@InfoTech.com</a:t>
            </a:r>
            <a:r>
              <a:rPr lang="en-US" dirty="0" smtClean="0">
                <a:solidFill>
                  <a:schemeClr val="bg1"/>
                </a:solidFill>
                <a:cs typeface="Arial" pitchFamily="34" charset="0"/>
              </a:rPr>
              <a:t> </a:t>
            </a:r>
            <a:r>
              <a:rPr lang="en-US" dirty="0">
                <a:cs typeface="Arial" pitchFamily="34" charset="0"/>
              </a:rPr>
              <a:t>or </a:t>
            </a:r>
            <a:r>
              <a:rPr lang="en-US" dirty="0" smtClean="0">
                <a:cs typeface="Arial" pitchFamily="34" charset="0"/>
              </a:rPr>
              <a:t>call       </a:t>
            </a:r>
            <a:r>
              <a:rPr lang="en-CA" dirty="0"/>
              <a:t>1-888-670-8889 and ask for the Guided Implementation </a:t>
            </a:r>
            <a:r>
              <a:rPr lang="en-CA" dirty="0" smtClean="0"/>
              <a:t>Coordinator.</a:t>
            </a:r>
            <a:endParaRPr lang="en-US" dirty="0">
              <a:solidFill>
                <a:schemeClr val="bg1"/>
              </a:solidFill>
              <a:cs typeface="Arial" pitchFamily="34" charset="0"/>
            </a:endParaRPr>
          </a:p>
          <a:p>
            <a:endParaRPr lang="en-US" dirty="0"/>
          </a:p>
        </p:txBody>
      </p:sp>
      <p:sp>
        <p:nvSpPr>
          <p:cNvPr id="3" name="Title 2"/>
          <p:cNvSpPr>
            <a:spLocks noGrp="1"/>
          </p:cNvSpPr>
          <p:nvPr>
            <p:ph type="title"/>
          </p:nvPr>
        </p:nvSpPr>
        <p:spPr/>
        <p:txBody>
          <a:bodyPr/>
          <a:lstStyle/>
          <a:p>
            <a:r>
              <a:rPr lang="en-US" dirty="0" smtClean="0"/>
              <a:t>RFP &amp; Budget Review</a:t>
            </a:r>
            <a:endParaRPr lang="en-US" dirty="0"/>
          </a:p>
        </p:txBody>
      </p:sp>
      <p:graphicFrame>
        <p:nvGraphicFramePr>
          <p:cNvPr id="5" name="Table 4"/>
          <p:cNvGraphicFramePr>
            <a:graphicFrameLocks noGrp="1"/>
          </p:cNvGraphicFramePr>
          <p:nvPr>
            <p:extLst/>
          </p:nvPr>
        </p:nvGraphicFramePr>
        <p:xfrm>
          <a:off x="320039" y="1813076"/>
          <a:ext cx="8557261" cy="3367195"/>
        </p:xfrm>
        <a:graphic>
          <a:graphicData uri="http://schemas.openxmlformats.org/drawingml/2006/table">
            <a:tbl>
              <a:tblPr>
                <a:tableStyleId>{5C22544A-7EE6-4342-B048-85BDC9FD1C3A}</a:tableStyleId>
              </a:tblPr>
              <a:tblGrid>
                <a:gridCol w="2852420"/>
                <a:gridCol w="2852420"/>
                <a:gridCol w="2852421"/>
              </a:tblGrid>
              <a:tr h="4639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mn-lt"/>
                          <a:cs typeface="Arial" pitchFamily="34" charset="0"/>
                        </a:rPr>
                        <a:t>Prior to the Guided</a:t>
                      </a:r>
                      <a:r>
                        <a:rPr lang="en-US" sz="1400" b="1" baseline="0" dirty="0" smtClean="0">
                          <a:solidFill>
                            <a:schemeClr val="tx1"/>
                          </a:solidFill>
                          <a:latin typeface="+mn-lt"/>
                          <a:cs typeface="Arial" pitchFamily="34" charset="0"/>
                        </a:rPr>
                        <a:t> Implementation</a:t>
                      </a:r>
                      <a:endParaRPr lang="en-US" sz="1400" b="1" dirty="0" smtClean="0">
                        <a:solidFill>
                          <a:schemeClr val="tx1"/>
                        </a:solidFill>
                        <a:latin typeface="+mn-lt"/>
                        <a:cs typeface="Arial" pitchFamily="34" charset="0"/>
                      </a:endParaRPr>
                    </a:p>
                  </a:txBody>
                  <a:tcPr marL="68580" marR="68580" marT="34290" marB="34290"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mn-lt"/>
                          <a:cs typeface="Arial" pitchFamily="34" charset="0"/>
                        </a:rPr>
                        <a:t>During the Guided</a:t>
                      </a:r>
                      <a:r>
                        <a:rPr lang="en-US" sz="1400" b="1" baseline="0" dirty="0" smtClean="0">
                          <a:solidFill>
                            <a:schemeClr val="tx1"/>
                          </a:solidFill>
                          <a:latin typeface="+mn-lt"/>
                          <a:cs typeface="Arial" pitchFamily="34" charset="0"/>
                        </a:rPr>
                        <a:t> Implementation</a:t>
                      </a:r>
                      <a:endParaRPr lang="en-US" sz="1400" b="1" dirty="0" smtClean="0">
                        <a:solidFill>
                          <a:schemeClr val="tx1"/>
                        </a:solidFill>
                        <a:latin typeface="+mn-lt"/>
                        <a:cs typeface="Arial" pitchFamily="34" charset="0"/>
                      </a:endParaRPr>
                    </a:p>
                  </a:txBody>
                  <a:tcPr marL="68580" marR="68580" marT="34290" marB="3429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mn-lt"/>
                          <a:cs typeface="Arial" pitchFamily="34" charset="0"/>
                        </a:rPr>
                        <a:t>Value &amp; Outcome</a:t>
                      </a:r>
                    </a:p>
                  </a:txBody>
                  <a:tcPr marL="68580" marR="68580" marT="34290" marB="34290"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accent2">
                        <a:lumMod val="40000"/>
                        <a:lumOff val="60000"/>
                      </a:schemeClr>
                    </a:solidFill>
                  </a:tcPr>
                </a:tc>
              </a:tr>
              <a:tr h="2871895">
                <a:tc>
                  <a:txBody>
                    <a:bodyPr/>
                    <a:lstStyle/>
                    <a:p>
                      <a:pPr marL="228600" indent="-228600" algn="l">
                        <a:spcBef>
                          <a:spcPts val="400"/>
                        </a:spcBef>
                        <a:buFont typeface="+mj-lt"/>
                        <a:buAutoNum type="arabicPeriod"/>
                      </a:pPr>
                      <a:r>
                        <a:rPr lang="en-US" sz="1200" dirty="0" smtClean="0">
                          <a:solidFill>
                            <a:srgbClr val="333333"/>
                          </a:solidFill>
                          <a:latin typeface="+mn-lt"/>
                          <a:cs typeface="Arial" pitchFamily="34" charset="0"/>
                        </a:rPr>
                        <a:t>Collect</a:t>
                      </a:r>
                      <a:r>
                        <a:rPr lang="en-US" sz="1200" baseline="0" dirty="0" smtClean="0">
                          <a:solidFill>
                            <a:srgbClr val="333333"/>
                          </a:solidFill>
                          <a:latin typeface="+mn-lt"/>
                          <a:cs typeface="Arial" pitchFamily="34" charset="0"/>
                        </a:rPr>
                        <a:t> RFPs from vendors based on the template provided.</a:t>
                      </a:r>
                      <a:endParaRPr lang="en-US" sz="1200" dirty="0" smtClean="0">
                        <a:solidFill>
                          <a:srgbClr val="333333"/>
                        </a:solidFill>
                        <a:latin typeface="+mn-lt"/>
                        <a:cs typeface="Arial" pitchFamily="34" charset="0"/>
                      </a:endParaRPr>
                    </a:p>
                  </a:txBody>
                  <a:tcPr marL="68580" marR="68580" marT="34290" marB="3429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noFill/>
                  </a:tcPr>
                </a:tc>
                <a:tc>
                  <a:txBody>
                    <a:bodyPr/>
                    <a:lstStyle/>
                    <a:p>
                      <a:pPr algn="l"/>
                      <a:r>
                        <a:rPr lang="en-US" sz="1200" b="1" dirty="0" smtClean="0">
                          <a:solidFill>
                            <a:srgbClr val="333333"/>
                          </a:solidFill>
                          <a:latin typeface="+mn-lt"/>
                          <a:cs typeface="Arial" pitchFamily="34" charset="0"/>
                        </a:rPr>
                        <a:t>An Info-Tech Consulting Analyst will</a:t>
                      </a:r>
                      <a:br>
                        <a:rPr lang="en-US" sz="1200" b="1" dirty="0" smtClean="0">
                          <a:solidFill>
                            <a:srgbClr val="333333"/>
                          </a:solidFill>
                          <a:latin typeface="+mn-lt"/>
                          <a:cs typeface="Arial" pitchFamily="34" charset="0"/>
                        </a:rPr>
                      </a:br>
                      <a:r>
                        <a:rPr lang="en-US" sz="1200" b="1" dirty="0" smtClean="0">
                          <a:solidFill>
                            <a:srgbClr val="333333"/>
                          </a:solidFill>
                          <a:latin typeface="+mn-lt"/>
                          <a:cs typeface="Arial" pitchFamily="34" charset="0"/>
                        </a:rPr>
                        <a:t>discuss with you:</a:t>
                      </a:r>
                    </a:p>
                    <a:p>
                      <a:pPr marL="171450" indent="-171450">
                        <a:spcBef>
                          <a:spcPts val="300"/>
                        </a:spcBef>
                        <a:spcAft>
                          <a:spcPts val="300"/>
                        </a:spcAft>
                        <a:buFont typeface="Arial" panose="020B0604020202020204" pitchFamily="34" charset="0"/>
                        <a:buChar char="•"/>
                      </a:pPr>
                      <a:r>
                        <a:rPr lang="en-US" sz="1200" baseline="0" dirty="0" smtClean="0">
                          <a:solidFill>
                            <a:schemeClr val="tx1">
                              <a:lumMod val="50000"/>
                            </a:schemeClr>
                          </a:solidFill>
                        </a:rPr>
                        <a:t>Reviewing price benchmarking.</a:t>
                      </a:r>
                    </a:p>
                    <a:p>
                      <a:pPr marL="171450" indent="-171450">
                        <a:spcBef>
                          <a:spcPts val="300"/>
                        </a:spcBef>
                        <a:spcAft>
                          <a:spcPts val="300"/>
                        </a:spcAft>
                        <a:buFont typeface="Arial" panose="020B0604020202020204" pitchFamily="34" charset="0"/>
                        <a:buChar char="•"/>
                      </a:pPr>
                      <a:r>
                        <a:rPr lang="en-US" sz="1200" baseline="0" dirty="0" smtClean="0">
                          <a:solidFill>
                            <a:schemeClr val="tx1">
                              <a:lumMod val="50000"/>
                            </a:schemeClr>
                          </a:solidFill>
                        </a:rPr>
                        <a:t>Reviewing returned RFPs.</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noFill/>
                  </a:tcPr>
                </a:tc>
                <a:tc>
                  <a:txBody>
                    <a:bodyPr/>
                    <a:lstStyle/>
                    <a:p>
                      <a:pPr algn="l"/>
                      <a:r>
                        <a:rPr lang="en-US" sz="1200" b="1" dirty="0" smtClean="0">
                          <a:solidFill>
                            <a:srgbClr val="333333"/>
                          </a:solidFill>
                          <a:latin typeface="+mn-lt"/>
                          <a:cs typeface="Arial" pitchFamily="34" charset="0"/>
                        </a:rPr>
                        <a:t>At the conclusion of the Guided Implementation call, you will have:</a:t>
                      </a:r>
                    </a:p>
                    <a:p>
                      <a:pPr marL="228600" indent="-228600" algn="l">
                        <a:spcBef>
                          <a:spcPts val="400"/>
                        </a:spcBef>
                        <a:buFont typeface="Arial" pitchFamily="34" charset="0"/>
                        <a:buChar char="•"/>
                      </a:pPr>
                      <a:r>
                        <a:rPr lang="en-US" sz="1200" dirty="0" smtClean="0">
                          <a:solidFill>
                            <a:srgbClr val="333333"/>
                          </a:solidFill>
                          <a:latin typeface="+mn-lt"/>
                          <a:cs typeface="Arial" pitchFamily="34" charset="0"/>
                        </a:rPr>
                        <a:t>Narrow</a:t>
                      </a:r>
                      <a:r>
                        <a:rPr lang="en-US" sz="1200" baseline="0" dirty="0" smtClean="0">
                          <a:solidFill>
                            <a:srgbClr val="333333"/>
                          </a:solidFill>
                          <a:latin typeface="+mn-lt"/>
                          <a:cs typeface="Arial" pitchFamily="34" charset="0"/>
                        </a:rPr>
                        <a:t> list of vendors.</a:t>
                      </a:r>
                    </a:p>
                    <a:p>
                      <a:pPr marL="228600" indent="-228600" algn="l">
                        <a:spcBef>
                          <a:spcPts val="400"/>
                        </a:spcBef>
                        <a:buFont typeface="Arial" pitchFamily="34" charset="0"/>
                        <a:buChar char="•"/>
                      </a:pPr>
                      <a:r>
                        <a:rPr lang="en-US" sz="1200" baseline="0" dirty="0" smtClean="0">
                          <a:solidFill>
                            <a:srgbClr val="333333"/>
                          </a:solidFill>
                          <a:latin typeface="+mn-lt"/>
                          <a:cs typeface="Arial" pitchFamily="34" charset="0"/>
                        </a:rPr>
                        <a:t>Clear understanding of the capabilities of the solutions on the shortlist.</a:t>
                      </a:r>
                      <a:endParaRPr lang="en-US" sz="1200" dirty="0" smtClean="0">
                        <a:solidFill>
                          <a:srgbClr val="333333"/>
                        </a:solidFill>
                        <a:latin typeface="+mn-lt"/>
                        <a:cs typeface="Arial" pitchFamily="34" charset="0"/>
                      </a:endParaRPr>
                    </a:p>
                    <a:p>
                      <a:pPr marL="228600" indent="-228600" algn="l">
                        <a:spcBef>
                          <a:spcPts val="400"/>
                        </a:spcBef>
                        <a:buFont typeface="Arial" pitchFamily="34" charset="0"/>
                        <a:buChar char="•"/>
                      </a:pPr>
                      <a:r>
                        <a:rPr lang="en-US" sz="1200" dirty="0" smtClean="0">
                          <a:solidFill>
                            <a:srgbClr val="333333"/>
                          </a:solidFill>
                          <a:latin typeface="+mn-lt"/>
                          <a:cs typeface="Arial" pitchFamily="34" charset="0"/>
                        </a:rPr>
                        <a:t>A demo</a:t>
                      </a:r>
                      <a:r>
                        <a:rPr lang="en-US" sz="1200" baseline="0" dirty="0" smtClean="0">
                          <a:solidFill>
                            <a:srgbClr val="333333"/>
                          </a:solidFill>
                          <a:latin typeface="+mn-lt"/>
                          <a:cs typeface="Arial" pitchFamily="34" charset="0"/>
                        </a:rPr>
                        <a:t> script to use during presentations with the final list of vendors.</a:t>
                      </a:r>
                      <a:endParaRPr lang="en-US" sz="1200" dirty="0" smtClean="0">
                        <a:solidFill>
                          <a:srgbClr val="333333"/>
                        </a:solidFill>
                        <a:latin typeface="+mn-lt"/>
                        <a:cs typeface="Arial" pitchFamily="34" charset="0"/>
                      </a:endParaRPr>
                    </a:p>
                  </a:txBody>
                  <a:tcPr marL="68580" marR="68580" marT="34290" marB="3429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noFill/>
                  </a:tcPr>
                </a:tc>
              </a:tr>
            </a:tbl>
          </a:graphicData>
        </a:graphic>
      </p:graphicFrame>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816356" y="145121"/>
            <a:ext cx="893642" cy="89364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xmlns="" val="19281355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p:cNvGraphicFramePr>
          <p:nvPr/>
        </p:nvGraphicFramePr>
        <p:xfrm>
          <a:off x="0" y="0"/>
          <a:ext cx="158750" cy="158750"/>
        </p:xfrm>
        <a:graphic>
          <a:graphicData uri="http://schemas.openxmlformats.org/presentationml/2006/ole">
            <p:oleObj spid="_x0000_s1049062" name="think-cell Slide" r:id="rId15" imgW="360" imgH="360" progId="">
              <p:embed/>
            </p:oleObj>
          </a:graphicData>
        </a:graphic>
      </p:graphicFrame>
      <p:grpSp>
        <p:nvGrpSpPr>
          <p:cNvPr id="2" name="Group 31"/>
          <p:cNvGrpSpPr>
            <a:grpSpLocks/>
          </p:cNvGrpSpPr>
          <p:nvPr>
            <p:custDataLst>
              <p:tags r:id="rId2"/>
            </p:custDataLst>
          </p:nvPr>
        </p:nvGrpSpPr>
        <p:grpSpPr bwMode="auto">
          <a:xfrm>
            <a:off x="385551" y="1573808"/>
            <a:ext cx="3405399" cy="1334424"/>
            <a:chOff x="276002" y="487956"/>
            <a:chExt cx="3567149" cy="1334432"/>
          </a:xfrm>
          <a:solidFill>
            <a:schemeClr val="bg1"/>
          </a:solidFill>
        </p:grpSpPr>
        <p:sp>
          <p:nvSpPr>
            <p:cNvPr id="39" name="Rectangle 38"/>
            <p:cNvSpPr/>
            <p:nvPr/>
          </p:nvSpPr>
          <p:spPr>
            <a:xfrm>
              <a:off x="276002" y="487957"/>
              <a:ext cx="1217960" cy="1152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r">
                <a:defRPr/>
              </a:pPr>
              <a:r>
                <a:rPr lang="en-US" sz="1200" dirty="0" smtClean="0">
                  <a:solidFill>
                    <a:srgbClr val="333333"/>
                  </a:solidFill>
                  <a:cs typeface="Arial" pitchFamily="34" charset="0"/>
                </a:rPr>
                <a:t>Product:</a:t>
              </a:r>
            </a:p>
            <a:p>
              <a:pPr algn="r">
                <a:defRPr/>
              </a:pPr>
              <a:r>
                <a:rPr lang="en-US" sz="1200" dirty="0" smtClean="0">
                  <a:solidFill>
                    <a:srgbClr val="333333"/>
                  </a:solidFill>
                  <a:cs typeface="Arial" pitchFamily="34" charset="0"/>
                </a:rPr>
                <a:t>Employees</a:t>
              </a:r>
              <a:r>
                <a:rPr lang="en-US" sz="1200" dirty="0">
                  <a:solidFill>
                    <a:srgbClr val="333333"/>
                  </a:solidFill>
                  <a:cs typeface="Arial" pitchFamily="34" charset="0"/>
                </a:rPr>
                <a:t>:</a:t>
              </a:r>
            </a:p>
            <a:p>
              <a:pPr algn="r">
                <a:defRPr/>
              </a:pPr>
              <a:r>
                <a:rPr lang="en-US" sz="1200" dirty="0">
                  <a:solidFill>
                    <a:srgbClr val="333333"/>
                  </a:solidFill>
                  <a:cs typeface="Arial" pitchFamily="34" charset="0"/>
                </a:rPr>
                <a:t>Headquarters:</a:t>
              </a:r>
            </a:p>
            <a:p>
              <a:pPr algn="r">
                <a:defRPr/>
              </a:pPr>
              <a:r>
                <a:rPr lang="en-US" sz="1200" dirty="0">
                  <a:solidFill>
                    <a:srgbClr val="333333"/>
                  </a:solidFill>
                  <a:cs typeface="Arial" pitchFamily="34" charset="0"/>
                </a:rPr>
                <a:t>Website</a:t>
              </a:r>
              <a:r>
                <a:rPr lang="en-US" sz="1200" dirty="0" smtClean="0">
                  <a:solidFill>
                    <a:srgbClr val="333333"/>
                  </a:solidFill>
                  <a:cs typeface="Arial" pitchFamily="34" charset="0"/>
                </a:rPr>
                <a:t>:</a:t>
              </a:r>
            </a:p>
            <a:p>
              <a:pPr algn="r">
                <a:defRPr/>
              </a:pPr>
              <a:r>
                <a:rPr lang="en-US" sz="1200" dirty="0" smtClean="0">
                  <a:solidFill>
                    <a:srgbClr val="333333"/>
                  </a:solidFill>
                  <a:cs typeface="Arial" pitchFamily="34" charset="0"/>
                </a:rPr>
                <a:t>Founded:</a:t>
              </a:r>
            </a:p>
            <a:p>
              <a:pPr algn="r">
                <a:defRPr/>
              </a:pPr>
              <a:r>
                <a:rPr lang="en-US" sz="1200" dirty="0" smtClean="0">
                  <a:solidFill>
                    <a:srgbClr val="333333"/>
                  </a:solidFill>
                  <a:cs typeface="Arial" pitchFamily="34" charset="0"/>
                </a:rPr>
                <a:t>Presence:</a:t>
              </a:r>
              <a:endParaRPr lang="en-US" sz="1200" dirty="0">
                <a:solidFill>
                  <a:srgbClr val="333333"/>
                </a:solidFill>
                <a:cs typeface="Arial" pitchFamily="34" charset="0"/>
              </a:endParaRPr>
            </a:p>
          </p:txBody>
        </p:sp>
        <p:sp>
          <p:nvSpPr>
            <p:cNvPr id="40" name="Rectangle 39"/>
            <p:cNvSpPr/>
            <p:nvPr/>
          </p:nvSpPr>
          <p:spPr>
            <a:xfrm>
              <a:off x="1489145" y="487956"/>
              <a:ext cx="2354006" cy="1334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l">
                <a:defRPr/>
              </a:pPr>
              <a:r>
                <a:rPr lang="en-US" sz="1200" dirty="0" smtClean="0">
                  <a:solidFill>
                    <a:schemeClr val="tx1"/>
                  </a:solidFill>
                  <a:cs typeface="Arial" pitchFamily="34" charset="0"/>
                </a:rPr>
                <a:t>IBM Rational</a:t>
              </a:r>
            </a:p>
            <a:p>
              <a:pPr algn="l">
                <a:defRPr/>
              </a:pPr>
              <a:r>
                <a:rPr lang="en-US" sz="1200" dirty="0" smtClean="0">
                  <a:solidFill>
                    <a:schemeClr val="tx1"/>
                  </a:solidFill>
                  <a:cs typeface="Arial" pitchFamily="34" charset="0"/>
                </a:rPr>
                <a:t>435,000</a:t>
              </a:r>
            </a:p>
            <a:p>
              <a:pPr algn="l">
                <a:defRPr/>
              </a:pPr>
              <a:r>
                <a:rPr lang="en-US" sz="1200" dirty="0" smtClean="0">
                  <a:solidFill>
                    <a:schemeClr val="tx1"/>
                  </a:solidFill>
                  <a:cs typeface="Arial" pitchFamily="34" charset="0"/>
                </a:rPr>
                <a:t>Armonk, NY</a:t>
              </a:r>
            </a:p>
            <a:p>
              <a:pPr algn="l">
                <a:defRPr/>
              </a:pPr>
              <a:r>
                <a:rPr lang="en-US" sz="1200" dirty="0" smtClean="0">
                  <a:solidFill>
                    <a:srgbClr val="FF0000"/>
                  </a:solidFill>
                  <a:cs typeface="Arial" pitchFamily="34" charset="0"/>
                  <a:hlinkClick r:id="rId16"/>
                </a:rPr>
                <a:t>ibm.com</a:t>
              </a:r>
              <a:endParaRPr lang="en-US" sz="1200" dirty="0" smtClean="0">
                <a:solidFill>
                  <a:srgbClr val="FF0000"/>
                </a:solidFill>
                <a:cs typeface="Arial" pitchFamily="34" charset="0"/>
              </a:endParaRPr>
            </a:p>
            <a:p>
              <a:pPr algn="l">
                <a:buFont typeface="Arial" pitchFamily="34" charset="0"/>
                <a:buNone/>
              </a:pPr>
              <a:r>
                <a:rPr lang="en-US" sz="1200" dirty="0" smtClean="0">
                  <a:solidFill>
                    <a:schemeClr val="tx1"/>
                  </a:solidFill>
                  <a:cs typeface="Arial" pitchFamily="34" charset="0"/>
                </a:rPr>
                <a:t>1911</a:t>
              </a:r>
            </a:p>
            <a:p>
              <a:pPr algn="l">
                <a:buFont typeface="Arial" pitchFamily="34" charset="0"/>
                <a:buNone/>
              </a:pPr>
              <a:r>
                <a:rPr lang="en-US" sz="1200" dirty="0" smtClean="0">
                  <a:solidFill>
                    <a:schemeClr val="tx1"/>
                  </a:solidFill>
                  <a:cs typeface="Arial" pitchFamily="34" charset="0"/>
                </a:rPr>
                <a:t>NYSE: IBM</a:t>
              </a:r>
            </a:p>
            <a:p>
              <a:pPr algn="l"/>
              <a:r>
                <a:rPr lang="en-US" sz="1200" dirty="0">
                  <a:solidFill>
                    <a:schemeClr val="tx1"/>
                  </a:solidFill>
                  <a:latin typeface="Arial" pitchFamily="34" charset="0"/>
                  <a:cs typeface="Arial" pitchFamily="34" charset="0"/>
                </a:rPr>
                <a:t>FY13 Revenue: $99.7 </a:t>
              </a:r>
              <a:r>
                <a:rPr lang="en-US" sz="1200" dirty="0" smtClean="0">
                  <a:solidFill>
                    <a:schemeClr val="tx1"/>
                  </a:solidFill>
                  <a:latin typeface="Arial" pitchFamily="34" charset="0"/>
                  <a:cs typeface="Arial" pitchFamily="34" charset="0"/>
                </a:rPr>
                <a:t>B</a:t>
              </a:r>
              <a:endParaRPr lang="en-US" sz="1200" dirty="0">
                <a:solidFill>
                  <a:schemeClr val="tx1"/>
                </a:solidFill>
                <a:latin typeface="Arial" pitchFamily="34" charset="0"/>
                <a:cs typeface="Arial" pitchFamily="34" charset="0"/>
              </a:endParaRPr>
            </a:p>
          </p:txBody>
        </p:sp>
      </p:grpSp>
      <p:sp>
        <p:nvSpPr>
          <p:cNvPr id="8" name="Title 7"/>
          <p:cNvSpPr>
            <a:spLocks noGrp="1"/>
          </p:cNvSpPr>
          <p:nvPr>
            <p:ph type="title"/>
            <p:custDataLst>
              <p:tags r:id="rId3"/>
            </p:custDataLst>
          </p:nvPr>
        </p:nvSpPr>
        <p:spPr/>
        <p:txBody>
          <a:bodyPr/>
          <a:lstStyle/>
          <a:p>
            <a:r>
              <a:rPr lang="en-US" dirty="0">
                <a:ea typeface="ＭＳ Ｐゴシック" charset="-128"/>
              </a:rPr>
              <a:t>IBM has a flexible ALM with extensive configuration</a:t>
            </a:r>
            <a:br>
              <a:rPr lang="en-US" dirty="0">
                <a:ea typeface="ＭＳ Ｐゴシック" charset="-128"/>
              </a:rPr>
            </a:br>
            <a:r>
              <a:rPr lang="en-US" dirty="0">
                <a:ea typeface="ＭＳ Ｐゴシック" charset="-128"/>
              </a:rPr>
              <a:t>options</a:t>
            </a:r>
            <a:endParaRPr lang="en-CA" dirty="0"/>
          </a:p>
        </p:txBody>
      </p:sp>
      <p:sp>
        <p:nvSpPr>
          <p:cNvPr id="25" name="Rounded Rectangle 24"/>
          <p:cNvSpPr/>
          <p:nvPr>
            <p:custDataLst>
              <p:tags r:id="rId4"/>
            </p:custDataLst>
          </p:nvPr>
        </p:nvSpPr>
        <p:spPr>
          <a:xfrm>
            <a:off x="320674" y="1183004"/>
            <a:ext cx="3470275"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r>
              <a:rPr lang="en-CA" b="1" i="1" dirty="0" smtClean="0">
                <a:solidFill>
                  <a:schemeClr val="tx1"/>
                </a:solidFill>
              </a:rPr>
              <a:t>Champion</a:t>
            </a:r>
            <a:endParaRPr lang="en-CA" b="1" i="1" dirty="0">
              <a:solidFill>
                <a:schemeClr val="tx1"/>
              </a:solidFill>
            </a:endParaRPr>
          </a:p>
        </p:txBody>
      </p:sp>
      <p:sp>
        <p:nvSpPr>
          <p:cNvPr id="30" name="Chevron 29"/>
          <p:cNvSpPr/>
          <p:nvPr/>
        </p:nvSpPr>
        <p:spPr>
          <a:xfrm>
            <a:off x="395536" y="1177423"/>
            <a:ext cx="264872" cy="377057"/>
          </a:xfrm>
          <a:prstGeom prst="chevron">
            <a:avLst/>
          </a:prstGeom>
          <a:solidFill>
            <a:srgbClr val="D17D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333333"/>
              </a:solidFill>
            </a:endParaRPr>
          </a:p>
        </p:txBody>
      </p:sp>
      <p:pic>
        <p:nvPicPr>
          <p:cNvPr id="47" name="Picture 2">
            <a:hlinkClick r:id="rId17"/>
          </p:cNvPr>
          <p:cNvPicPr>
            <a:picLocks noChangeAspect="1" noChangeArrowheads="1"/>
          </p:cNvPicPr>
          <p:nvPr>
            <p:custDataLst>
              <p:tags r:id="rId5"/>
            </p:custDataLst>
          </p:nvPr>
        </p:nvPicPr>
        <p:blipFill>
          <a:blip r:embed="rId18" cstate="screen"/>
          <a:stretch>
            <a:fillRect/>
          </a:stretch>
        </p:blipFill>
        <p:spPr bwMode="auto">
          <a:xfrm>
            <a:off x="1121945" y="3141145"/>
            <a:ext cx="1872178" cy="873303"/>
          </a:xfrm>
          <a:prstGeom prst="rect">
            <a:avLst/>
          </a:prstGeom>
          <a:noFill/>
          <a:ln>
            <a:noFill/>
          </a:ln>
        </p:spPr>
      </p:pic>
      <p:sp>
        <p:nvSpPr>
          <p:cNvPr id="38" name="Rounded Rectangle 37"/>
          <p:cNvSpPr/>
          <p:nvPr>
            <p:custDataLst>
              <p:tags r:id="rId6"/>
            </p:custDataLst>
          </p:nvPr>
        </p:nvSpPr>
        <p:spPr>
          <a:xfrm rot="10800000">
            <a:off x="320674" y="6080759"/>
            <a:ext cx="3469766" cy="371475"/>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endParaRPr lang="en-CA" b="1" i="1" dirty="0">
              <a:solidFill>
                <a:srgbClr val="333333"/>
              </a:solidFill>
            </a:endParaRPr>
          </a:p>
        </p:txBody>
      </p:sp>
      <p:grpSp>
        <p:nvGrpSpPr>
          <p:cNvPr id="45" name="Group 46"/>
          <p:cNvGrpSpPr/>
          <p:nvPr/>
        </p:nvGrpSpPr>
        <p:grpSpPr>
          <a:xfrm>
            <a:off x="731521" y="5028881"/>
            <a:ext cx="2651759" cy="731839"/>
            <a:chOff x="685799" y="4209648"/>
            <a:chExt cx="2743197" cy="731523"/>
          </a:xfrm>
        </p:grpSpPr>
        <p:sp>
          <p:nvSpPr>
            <p:cNvPr id="46" name="Rectangle 45"/>
            <p:cNvSpPr/>
            <p:nvPr/>
          </p:nvSpPr>
          <p:spPr>
            <a:xfrm rot="5400000">
              <a:off x="2968980" y="4481151"/>
              <a:ext cx="731520" cy="18851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8" name="Rectangle 57"/>
            <p:cNvSpPr/>
            <p:nvPr/>
          </p:nvSpPr>
          <p:spPr>
            <a:xfrm rot="5400000">
              <a:off x="2720004" y="4517297"/>
              <a:ext cx="657946" cy="1897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9" name="Rectangle 58"/>
            <p:cNvSpPr/>
            <p:nvPr/>
          </p:nvSpPr>
          <p:spPr>
            <a:xfrm rot="5400000">
              <a:off x="2472909" y="4553850"/>
              <a:ext cx="584841" cy="1897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69" name="Rectangle 68"/>
            <p:cNvSpPr/>
            <p:nvPr/>
          </p:nvSpPr>
          <p:spPr>
            <a:xfrm rot="5400000">
              <a:off x="2226114" y="4590709"/>
              <a:ext cx="511736" cy="18918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1" name="Rectangle 70"/>
            <p:cNvSpPr/>
            <p:nvPr/>
          </p:nvSpPr>
          <p:spPr>
            <a:xfrm rot="5400000">
              <a:off x="1979671" y="4626795"/>
              <a:ext cx="438631"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2" name="Rectangle 71"/>
            <p:cNvSpPr/>
            <p:nvPr/>
          </p:nvSpPr>
          <p:spPr>
            <a:xfrm rot="5400000">
              <a:off x="1732507" y="4663349"/>
              <a:ext cx="365527"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3" name="Rectangle 72"/>
            <p:cNvSpPr/>
            <p:nvPr/>
          </p:nvSpPr>
          <p:spPr>
            <a:xfrm rot="5400000">
              <a:off x="1485340" y="4699903"/>
              <a:ext cx="292421"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4" name="Rectangle 73"/>
            <p:cNvSpPr/>
            <p:nvPr/>
          </p:nvSpPr>
          <p:spPr>
            <a:xfrm rot="5400000">
              <a:off x="1238173" y="4736461"/>
              <a:ext cx="219316"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5" name="Rectangle 74"/>
            <p:cNvSpPr/>
            <p:nvPr/>
          </p:nvSpPr>
          <p:spPr>
            <a:xfrm rot="5400000">
              <a:off x="991008" y="4773012"/>
              <a:ext cx="146210"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6" name="Rectangle 75"/>
            <p:cNvSpPr/>
            <p:nvPr/>
          </p:nvSpPr>
          <p:spPr>
            <a:xfrm rot="5400000">
              <a:off x="743840" y="4809570"/>
              <a:ext cx="73105"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grpSp>
      <p:sp>
        <p:nvSpPr>
          <p:cNvPr id="77" name="Down Arrow 76"/>
          <p:cNvSpPr/>
          <p:nvPr/>
        </p:nvSpPr>
        <p:spPr>
          <a:xfrm>
            <a:off x="2102830" y="4525963"/>
            <a:ext cx="182880" cy="411796"/>
          </a:xfrm>
          <a:prstGeom prst="downArrow">
            <a:avLst/>
          </a:prstGeom>
          <a:gradFill flip="none" rotWithShape="1">
            <a:gsLst>
              <a:gs pos="0">
                <a:schemeClr val="accent1"/>
              </a:gs>
              <a:gs pos="100000">
                <a:schemeClr val="accent1">
                  <a:tint val="44500"/>
                  <a:satMod val="160000"/>
                  <a:alpha val="0"/>
                </a:schemeClr>
              </a:gs>
            </a:gsLst>
            <a:lin ang="54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8" name="Rounded Rectangle 77"/>
          <p:cNvSpPr/>
          <p:nvPr/>
        </p:nvSpPr>
        <p:spPr>
          <a:xfrm>
            <a:off x="320674" y="4069080"/>
            <a:ext cx="3474720" cy="457200"/>
          </a:xfrm>
          <a:prstGeom prst="roundRect">
            <a:avLst/>
          </a:prstGeom>
          <a:solidFill>
            <a:schemeClr val="accent1"/>
          </a:solidFill>
          <a:ln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3 year TCO for this solution falls into pricing tier 6, between $50,000 and $100,000</a:t>
            </a:r>
            <a:endParaRPr lang="en-CA" sz="1200" b="1" dirty="0">
              <a:solidFill>
                <a:srgbClr val="FFFFFF"/>
              </a:solidFill>
            </a:endParaRPr>
          </a:p>
        </p:txBody>
      </p:sp>
      <p:sp>
        <p:nvSpPr>
          <p:cNvPr id="79" name="TextBox 78"/>
          <p:cNvSpPr txBox="1"/>
          <p:nvPr>
            <p:custDataLst>
              <p:tags r:id="rId7"/>
            </p:custDataLst>
          </p:nvPr>
        </p:nvSpPr>
        <p:spPr>
          <a:xfrm>
            <a:off x="640080" y="5760720"/>
            <a:ext cx="329184" cy="228600"/>
          </a:xfrm>
          <a:prstGeom prst="rect">
            <a:avLst/>
          </a:prstGeom>
          <a:noFill/>
        </p:spPr>
        <p:txBody>
          <a:bodyPr wrap="square" numCol="1" rtlCol="0">
            <a:spAutoFit/>
          </a:bodyPr>
          <a:lstStyle/>
          <a:p>
            <a:pPr algn="r" defTabSz="2194560"/>
            <a:r>
              <a:rPr lang="en-CA" sz="1000" b="1" dirty="0" smtClean="0">
                <a:solidFill>
                  <a:srgbClr val="333333"/>
                </a:solidFill>
              </a:rPr>
              <a:t>$1</a:t>
            </a:r>
            <a:endParaRPr lang="en-CA" sz="1000" b="1" dirty="0">
              <a:solidFill>
                <a:srgbClr val="333333"/>
              </a:solidFill>
            </a:endParaRPr>
          </a:p>
        </p:txBody>
      </p:sp>
      <p:sp>
        <p:nvSpPr>
          <p:cNvPr id="80" name="TextBox 79"/>
          <p:cNvSpPr txBox="1"/>
          <p:nvPr>
            <p:custDataLst>
              <p:tags r:id="rId8"/>
            </p:custDataLst>
          </p:nvPr>
        </p:nvSpPr>
        <p:spPr>
          <a:xfrm>
            <a:off x="3054096" y="5760720"/>
            <a:ext cx="512064" cy="228600"/>
          </a:xfrm>
          <a:prstGeom prst="rect">
            <a:avLst/>
          </a:prstGeom>
          <a:noFill/>
        </p:spPr>
        <p:txBody>
          <a:bodyPr wrap="square" numCol="1" rtlCol="0">
            <a:spAutoFit/>
          </a:bodyPr>
          <a:lstStyle/>
          <a:p>
            <a:pPr algn="r" defTabSz="2194560"/>
            <a:r>
              <a:rPr lang="en-CA" sz="1000" b="1" dirty="0" smtClean="0">
                <a:solidFill>
                  <a:srgbClr val="333333"/>
                </a:solidFill>
              </a:rPr>
              <a:t>$1M+</a:t>
            </a:r>
            <a:endParaRPr lang="en-CA" sz="1000" b="1" dirty="0">
              <a:solidFill>
                <a:srgbClr val="333333"/>
              </a:solidFill>
            </a:endParaRPr>
          </a:p>
        </p:txBody>
      </p:sp>
      <p:cxnSp>
        <p:nvCxnSpPr>
          <p:cNvPr id="81" name="Straight Arrow Connector 80"/>
          <p:cNvCxnSpPr>
            <a:stCxn id="79" idx="3"/>
            <a:endCxn id="80" idx="1"/>
          </p:cNvCxnSpPr>
          <p:nvPr/>
        </p:nvCxnSpPr>
        <p:spPr>
          <a:xfrm>
            <a:off x="969264" y="5875020"/>
            <a:ext cx="208483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custDataLst>
              <p:tags r:id="rId9"/>
            </p:custDataLst>
          </p:nvPr>
        </p:nvSpPr>
        <p:spPr>
          <a:xfrm>
            <a:off x="288034" y="5986641"/>
            <a:ext cx="3491804" cy="276999"/>
          </a:xfrm>
          <a:prstGeom prst="rect">
            <a:avLst/>
          </a:prstGeom>
          <a:noFill/>
        </p:spPr>
        <p:txBody>
          <a:bodyPr wrap="square" rtlCol="0">
            <a:spAutoFit/>
          </a:bodyPr>
          <a:lstStyle/>
          <a:p>
            <a:r>
              <a:rPr lang="en-CA" sz="1200" dirty="0" smtClean="0"/>
              <a:t>Pricing provided by vendor.</a:t>
            </a:r>
            <a:endParaRPr lang="en-CA" sz="1200" dirty="0"/>
          </a:p>
        </p:txBody>
      </p:sp>
      <p:pic>
        <p:nvPicPr>
          <p:cNvPr id="42" name="Picture 41" descr="Inf-Tech-Champion-Circle.jpg"/>
          <p:cNvPicPr>
            <a:picLocks noChangeAspect="1"/>
          </p:cNvPicPr>
          <p:nvPr/>
        </p:nvPicPr>
        <p:blipFill>
          <a:blip r:embed="rId19" cstate="print"/>
          <a:stretch>
            <a:fillRect/>
          </a:stretch>
        </p:blipFill>
        <p:spPr>
          <a:xfrm>
            <a:off x="8001000" y="320040"/>
            <a:ext cx="822960" cy="712176"/>
          </a:xfrm>
          <a:prstGeom prst="rect">
            <a:avLst/>
          </a:prstGeom>
        </p:spPr>
      </p:pic>
      <p:grpSp>
        <p:nvGrpSpPr>
          <p:cNvPr id="43" name="Group 33"/>
          <p:cNvGrpSpPr/>
          <p:nvPr>
            <p:custDataLst>
              <p:tags r:id="rId10"/>
            </p:custDataLst>
          </p:nvPr>
        </p:nvGrpSpPr>
        <p:grpSpPr>
          <a:xfrm>
            <a:off x="3977639" y="1192176"/>
            <a:ext cx="4845685" cy="1185899"/>
            <a:chOff x="5543549" y="2724370"/>
            <a:chExt cx="3295651" cy="1064698"/>
          </a:xfrm>
        </p:grpSpPr>
        <p:sp>
          <p:nvSpPr>
            <p:cNvPr id="44" name="Rectangle 43"/>
            <p:cNvSpPr/>
            <p:nvPr/>
          </p:nvSpPr>
          <p:spPr>
            <a:xfrm>
              <a:off x="5543549" y="2970654"/>
              <a:ext cx="3295651" cy="818414"/>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chemeClr val="tx1"/>
                  </a:solidFill>
                </a:rPr>
                <a:t>An open unified platform of all lifecycle activities that provides a fusion of workflows across collaborative lifecycle management (CLM), builds on a common set of security, reporting, linking, and process templates which are shared across disparate teams.</a:t>
              </a:r>
              <a:endParaRPr lang="en-US" sz="1200" dirty="0">
                <a:solidFill>
                  <a:schemeClr val="tx1"/>
                </a:solidFill>
              </a:endParaRPr>
            </a:p>
          </p:txBody>
        </p:sp>
        <p:sp>
          <p:nvSpPr>
            <p:cNvPr id="48" name="Round Same Side Corner Rectangle 47"/>
            <p:cNvSpPr/>
            <p:nvPr/>
          </p:nvSpPr>
          <p:spPr>
            <a:xfrm>
              <a:off x="5543550" y="2724370"/>
              <a:ext cx="3295650" cy="246284"/>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Overview</a:t>
              </a:r>
              <a:endParaRPr lang="en-CA" sz="1400" b="1" dirty="0">
                <a:solidFill>
                  <a:srgbClr val="FFFFFF"/>
                </a:solidFill>
              </a:endParaRPr>
            </a:p>
          </p:txBody>
        </p:sp>
      </p:grpSp>
      <p:grpSp>
        <p:nvGrpSpPr>
          <p:cNvPr id="49" name="Group 33"/>
          <p:cNvGrpSpPr/>
          <p:nvPr>
            <p:custDataLst>
              <p:tags r:id="rId11"/>
            </p:custDataLst>
          </p:nvPr>
        </p:nvGrpSpPr>
        <p:grpSpPr>
          <a:xfrm>
            <a:off x="3977640" y="2468562"/>
            <a:ext cx="4845684" cy="1966912"/>
            <a:chOff x="5543549" y="2783385"/>
            <a:chExt cx="3295651" cy="2076092"/>
          </a:xfrm>
        </p:grpSpPr>
        <p:sp>
          <p:nvSpPr>
            <p:cNvPr id="50" name="Rectangle 49"/>
            <p:cNvSpPr/>
            <p:nvPr/>
          </p:nvSpPr>
          <p:spPr>
            <a:xfrm>
              <a:off x="5543549" y="3073268"/>
              <a:ext cx="3295651" cy="1786209"/>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chemeClr val="tx1"/>
                  </a:solidFill>
                </a:rPr>
                <a:t>Extensive traceability capabilities with built-in traceability views as well as offline traceability reporting.</a:t>
              </a:r>
            </a:p>
            <a:p>
              <a:pPr marL="180000" indent="-171450" algn="l">
                <a:buFont typeface="Arial" pitchFamily="34" charset="0"/>
                <a:buChar char="•"/>
                <a:defRPr/>
              </a:pPr>
              <a:r>
                <a:rPr lang="en-US" sz="1200" dirty="0" smtClean="0">
                  <a:solidFill>
                    <a:schemeClr val="tx1"/>
                  </a:solidFill>
                </a:rPr>
                <a:t>Comprehensive release management processes which include tracking end-to-end development release pipelines, plan and automate operational change and service requests, and automated deployment of apps to production/test environments.</a:t>
              </a:r>
            </a:p>
            <a:p>
              <a:pPr marL="180000" indent="-171450" algn="l">
                <a:buFont typeface="Arial" pitchFamily="34" charset="0"/>
                <a:buChar char="•"/>
                <a:defRPr/>
              </a:pPr>
              <a:endParaRPr lang="en-US" sz="1200" dirty="0" smtClean="0">
                <a:solidFill>
                  <a:schemeClr val="tx1"/>
                </a:solidFill>
              </a:endParaRPr>
            </a:p>
          </p:txBody>
        </p:sp>
        <p:sp>
          <p:nvSpPr>
            <p:cNvPr id="51" name="Round Same Side Corner Rectangle 50"/>
            <p:cNvSpPr/>
            <p:nvPr/>
          </p:nvSpPr>
          <p:spPr>
            <a:xfrm>
              <a:off x="5543550" y="2783385"/>
              <a:ext cx="3295650" cy="289547"/>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Strengths</a:t>
              </a:r>
              <a:endParaRPr lang="en-CA" sz="1400" b="1" dirty="0">
                <a:solidFill>
                  <a:srgbClr val="FFFFFF"/>
                </a:solidFill>
              </a:endParaRPr>
            </a:p>
          </p:txBody>
        </p:sp>
      </p:grpSp>
      <p:grpSp>
        <p:nvGrpSpPr>
          <p:cNvPr id="52" name="Group 33"/>
          <p:cNvGrpSpPr/>
          <p:nvPr>
            <p:custDataLst>
              <p:tags r:id="rId12"/>
            </p:custDataLst>
          </p:nvPr>
        </p:nvGrpSpPr>
        <p:grpSpPr>
          <a:xfrm>
            <a:off x="3977639" y="4525963"/>
            <a:ext cx="4845685" cy="1926272"/>
            <a:chOff x="5543549" y="2693067"/>
            <a:chExt cx="3295651" cy="2289173"/>
          </a:xfrm>
        </p:grpSpPr>
        <p:sp>
          <p:nvSpPr>
            <p:cNvPr id="53" name="Rectangle 52"/>
            <p:cNvSpPr/>
            <p:nvPr/>
          </p:nvSpPr>
          <p:spPr>
            <a:xfrm>
              <a:off x="5543549" y="3019068"/>
              <a:ext cx="3295651" cy="1963172"/>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a:solidFill>
                    <a:schemeClr val="tx1"/>
                  </a:solidFill>
                </a:rPr>
                <a:t>IBM has a rich ALM toolset, but may require separate purchases for product extensions to aid in </a:t>
              </a:r>
              <a:r>
                <a:rPr lang="en-US" sz="1200" dirty="0" smtClean="0">
                  <a:solidFill>
                    <a:schemeClr val="tx1"/>
                  </a:solidFill>
                </a:rPr>
                <a:t>development – flexible licensing is available.</a:t>
              </a:r>
              <a:endParaRPr lang="en-US" sz="1200" dirty="0" smtClean="0">
                <a:solidFill>
                  <a:srgbClr val="FF0000"/>
                </a:solidFill>
              </a:endParaRPr>
            </a:p>
          </p:txBody>
        </p:sp>
        <p:sp>
          <p:nvSpPr>
            <p:cNvPr id="54" name="Round Same Side Corner Rectangle 53"/>
            <p:cNvSpPr/>
            <p:nvPr/>
          </p:nvSpPr>
          <p:spPr>
            <a:xfrm>
              <a:off x="5543550" y="2693067"/>
              <a:ext cx="3295650" cy="326001"/>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Challenges</a:t>
              </a:r>
            </a:p>
          </p:txBody>
        </p:sp>
      </p:grpSp>
    </p:spTree>
    <p:extLst>
      <p:ext uri="{BB962C8B-B14F-4D97-AF65-F5344CB8AC3E}">
        <p14:creationId xmlns:p14="http://schemas.microsoft.com/office/powerpoint/2010/main" xmlns="" val="14165733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nvGraphicFramePr>
        <p:xfrm>
          <a:off x="0" y="0"/>
          <a:ext cx="158750" cy="158750"/>
        </p:xfrm>
        <a:graphic>
          <a:graphicData uri="http://schemas.openxmlformats.org/presentationml/2006/ole">
            <p:oleObj spid="_x0000_s1126468" name="think-cell Slide" r:id="rId14" imgW="360" imgH="360" progId="">
              <p:embed/>
            </p:oleObj>
          </a:graphicData>
        </a:graphic>
      </p:graphicFrame>
      <p:grpSp>
        <p:nvGrpSpPr>
          <p:cNvPr id="2" name="Group 104"/>
          <p:cNvGrpSpPr/>
          <p:nvPr>
            <p:custDataLst>
              <p:tags r:id="rId2"/>
            </p:custDataLst>
          </p:nvPr>
        </p:nvGrpSpPr>
        <p:grpSpPr>
          <a:xfrm>
            <a:off x="320040" y="1188721"/>
            <a:ext cx="2286000" cy="2514919"/>
            <a:chOff x="320041" y="3840162"/>
            <a:chExt cx="2559684" cy="1300977"/>
          </a:xfrm>
        </p:grpSpPr>
        <p:sp>
          <p:nvSpPr>
            <p:cNvPr id="106" name="Rectangle 105"/>
            <p:cNvSpPr/>
            <p:nvPr/>
          </p:nvSpPr>
          <p:spPr>
            <a:xfrm>
              <a:off x="320041" y="3958418"/>
              <a:ext cx="2559684" cy="118272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endParaRPr lang="en-US" sz="1200" dirty="0" smtClean="0">
                <a:solidFill>
                  <a:srgbClr val="333333"/>
                </a:solidFill>
                <a:latin typeface="Georgia"/>
              </a:endParaRPr>
            </a:p>
          </p:txBody>
        </p:sp>
        <p:sp>
          <p:nvSpPr>
            <p:cNvPr id="107" name="Round Same Side Corner Rectangle 106"/>
            <p:cNvSpPr/>
            <p:nvPr/>
          </p:nvSpPr>
          <p:spPr>
            <a:xfrm>
              <a:off x="320042" y="3840162"/>
              <a:ext cx="2559683" cy="118256"/>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Vendor Landscape</a:t>
              </a:r>
              <a:endParaRPr lang="en-CA" sz="1200" b="1" dirty="0">
                <a:solidFill>
                  <a:srgbClr val="FFFFFF"/>
                </a:solidFill>
              </a:endParaRPr>
            </a:p>
          </p:txBody>
        </p:sp>
      </p:grpSp>
      <p:sp>
        <p:nvSpPr>
          <p:cNvPr id="8" name="Title 7"/>
          <p:cNvSpPr>
            <a:spLocks noGrp="1"/>
          </p:cNvSpPr>
          <p:nvPr>
            <p:ph type="title"/>
            <p:custDataLst>
              <p:tags r:id="rId3"/>
            </p:custDataLst>
          </p:nvPr>
        </p:nvSpPr>
        <p:spPr/>
        <p:txBody>
          <a:bodyPr/>
          <a:lstStyle/>
          <a:p>
            <a:r>
              <a:rPr lang="en-US" dirty="0">
                <a:ea typeface="ＭＳ Ｐゴシック" charset="-128"/>
              </a:rPr>
              <a:t>IBM has a flexible ALM with extensive configuration</a:t>
            </a:r>
            <a:br>
              <a:rPr lang="en-US" dirty="0">
                <a:ea typeface="ＭＳ Ｐゴシック" charset="-128"/>
              </a:rPr>
            </a:br>
            <a:r>
              <a:rPr lang="en-US" dirty="0">
                <a:ea typeface="ＭＳ Ｐゴシック" charset="-128"/>
              </a:rPr>
              <a:t>options</a:t>
            </a:r>
            <a:endParaRPr lang="en-CA" dirty="0"/>
          </a:p>
        </p:txBody>
      </p:sp>
      <p:grpSp>
        <p:nvGrpSpPr>
          <p:cNvPr id="4" name="Group 97"/>
          <p:cNvGrpSpPr/>
          <p:nvPr>
            <p:custDataLst>
              <p:tags r:id="rId4"/>
            </p:custDataLst>
          </p:nvPr>
        </p:nvGrpSpPr>
        <p:grpSpPr>
          <a:xfrm>
            <a:off x="320040" y="5349240"/>
            <a:ext cx="8503920" cy="1143634"/>
            <a:chOff x="320040" y="5349240"/>
            <a:chExt cx="8503920" cy="1143634"/>
          </a:xfrm>
        </p:grpSpPr>
        <p:sp>
          <p:nvSpPr>
            <p:cNvPr id="26" name="Round Same Side Corner Rectangle 25"/>
            <p:cNvSpPr/>
            <p:nvPr>
              <p:custDataLst>
                <p:tags r:id="rId11"/>
              </p:custDataLst>
            </p:nvPr>
          </p:nvSpPr>
          <p:spPr>
            <a:xfrm>
              <a:off x="320040" y="5349240"/>
              <a:ext cx="8503920" cy="274320"/>
            </a:xfrm>
            <a:prstGeom prst="round2SameRect">
              <a:avLst>
                <a:gd name="adj1" fmla="val 10667"/>
                <a:gd name="adj2" fmla="val 0"/>
              </a:avLst>
            </a:prstGeom>
            <a:solidFill>
              <a:srgbClr val="D17D08"/>
            </a:solidFill>
            <a:ln w="12700">
              <a:solidFill>
                <a:srgbClr val="D17D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solidFill>
                    <a:srgbClr val="FFFFFF"/>
                  </a:solidFill>
                </a:rPr>
                <a:t>Info-Tech Recommends:</a:t>
              </a:r>
              <a:endParaRPr lang="en-CA" sz="1400" b="1" dirty="0">
                <a:solidFill>
                  <a:srgbClr val="FFFFFF"/>
                </a:solidFill>
              </a:endParaRPr>
            </a:p>
          </p:txBody>
        </p:sp>
        <p:sp>
          <p:nvSpPr>
            <p:cNvPr id="28" name="Rectangle 27"/>
            <p:cNvSpPr/>
            <p:nvPr/>
          </p:nvSpPr>
          <p:spPr>
            <a:xfrm>
              <a:off x="320040" y="5623383"/>
              <a:ext cx="8503919" cy="86949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188" algn="l">
                <a:defRPr/>
              </a:pPr>
              <a:r>
                <a:rPr lang="en-US" sz="1400" dirty="0">
                  <a:solidFill>
                    <a:schemeClr val="tx1"/>
                  </a:solidFill>
                </a:rPr>
                <a:t>Organizations seeking a premium product to manage complex requirements should add IBM’s line of Rational products to their shortlist.  </a:t>
              </a:r>
            </a:p>
          </p:txBody>
        </p:sp>
      </p:grpSp>
      <p:graphicFrame>
        <p:nvGraphicFramePr>
          <p:cNvPr id="77" name="Table 76"/>
          <p:cNvGraphicFramePr>
            <a:graphicFrameLocks noGrp="1"/>
          </p:cNvGraphicFramePr>
          <p:nvPr>
            <p:custDataLst>
              <p:tags r:id="rId5"/>
            </p:custDataLst>
            <p:extLst>
              <p:ext uri="{D42A27DB-BD31-4B8C-83A1-F6EECF244321}">
                <p14:modId xmlns:p14="http://schemas.microsoft.com/office/powerpoint/2010/main" xmlns="" val="1363910473"/>
              </p:ext>
            </p:extLst>
          </p:nvPr>
        </p:nvGraphicFramePr>
        <p:xfrm>
          <a:off x="2834640" y="1417320"/>
          <a:ext cx="5943600" cy="606265"/>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4360"/>
                <a:gridCol w="594360"/>
                <a:gridCol w="594360"/>
                <a:gridCol w="594360"/>
                <a:gridCol w="594360"/>
                <a:gridCol w="594360"/>
                <a:gridCol w="594360"/>
                <a:gridCol w="594360"/>
                <a:gridCol w="594360"/>
                <a:gridCol w="594360"/>
              </a:tblGrid>
              <a:tr h="28797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9525" cap="flat" cmpd="sng" algn="ctr">
                      <a:noFill/>
                      <a:prstDash val="solid"/>
                    </a:lnL>
                    <a:lnR w="38100" cap="flat" cmpd="sng" algn="ctr">
                      <a:solidFill>
                        <a:sysClr val="window" lastClr="FFFFFF"/>
                      </a:solid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243F5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Features</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Usability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Afford.</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Arch.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5715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36B41"/>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Viability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Strategy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Reach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Channel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18287">
                <a:tc>
                  <a:txBody>
                    <a:bodyPr/>
                    <a:lstStyle/>
                    <a:p>
                      <a:pPr algn="ctr" fontAlgn="ctr"/>
                      <a:r>
                        <a:rPr lang="en-US" sz="1750" b="0" i="0" u="none" strike="noStrike" dirty="0">
                          <a:ln>
                            <a:solidFill>
                              <a:srgbClr val="D17D08"/>
                            </a:solidFill>
                          </a:ln>
                          <a:solidFill>
                            <a:srgbClr val="C77709"/>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5"/>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rgbClr val="C77709"/>
                            </a:solidFill>
                          </a:ln>
                          <a:solidFill>
                            <a:srgbClr val="C77709"/>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7"/>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r>
            </a:tbl>
          </a:graphicData>
        </a:graphic>
      </p:graphicFrame>
      <p:sp>
        <p:nvSpPr>
          <p:cNvPr id="78" name="Round Same Side Corner Rectangle 77"/>
          <p:cNvSpPr/>
          <p:nvPr>
            <p:custDataLst>
              <p:tags r:id="rId6"/>
            </p:custDataLst>
          </p:nvPr>
        </p:nvSpPr>
        <p:spPr>
          <a:xfrm flipH="1">
            <a:off x="2830068" y="1189037"/>
            <a:ext cx="2953512"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Product</a:t>
            </a:r>
            <a:endParaRPr lang="en-US" sz="1200" b="1" dirty="0">
              <a:solidFill>
                <a:srgbClr val="FFFFFF"/>
              </a:solidFill>
            </a:endParaRPr>
          </a:p>
        </p:txBody>
      </p:sp>
      <p:sp>
        <p:nvSpPr>
          <p:cNvPr id="79" name="Round Same Side Corner Rectangle 78"/>
          <p:cNvSpPr/>
          <p:nvPr>
            <p:custDataLst>
              <p:tags r:id="rId7"/>
            </p:custDataLst>
          </p:nvPr>
        </p:nvSpPr>
        <p:spPr>
          <a:xfrm flipH="1">
            <a:off x="5827868" y="1189037"/>
            <a:ext cx="2935224" cy="228600"/>
          </a:xfrm>
          <a:prstGeom prst="round2Same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Vendor</a:t>
            </a:r>
          </a:p>
        </p:txBody>
      </p:sp>
      <p:sp>
        <p:nvSpPr>
          <p:cNvPr id="80" name="Round Same Side Corner Rectangle 79"/>
          <p:cNvSpPr/>
          <p:nvPr>
            <p:custDataLst>
              <p:tags r:id="rId8"/>
            </p:custDataLst>
          </p:nvPr>
        </p:nvSpPr>
        <p:spPr>
          <a:xfrm flipH="1">
            <a:off x="2857882" y="4496784"/>
            <a:ext cx="5893616"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Features</a:t>
            </a:r>
            <a:endParaRPr lang="en-US" sz="1200" b="1" dirty="0">
              <a:solidFill>
                <a:srgbClr val="FFFFFF"/>
              </a:solidFill>
            </a:endParaRPr>
          </a:p>
        </p:txBody>
      </p:sp>
      <p:graphicFrame>
        <p:nvGraphicFramePr>
          <p:cNvPr id="69" name="Table 68"/>
          <p:cNvGraphicFramePr>
            <a:graphicFrameLocks noGrp="1"/>
          </p:cNvGraphicFramePr>
          <p:nvPr>
            <p:custDataLst>
              <p:tags r:id="rId9"/>
            </p:custDataLst>
            <p:extLst>
              <p:ext uri="{D42A27DB-BD31-4B8C-83A1-F6EECF244321}">
                <p14:modId xmlns:p14="http://schemas.microsoft.com/office/powerpoint/2010/main" xmlns="" val="2108355159"/>
              </p:ext>
            </p:extLst>
          </p:nvPr>
        </p:nvGraphicFramePr>
        <p:xfrm>
          <a:off x="2849790" y="4729799"/>
          <a:ext cx="5928450" cy="573721"/>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2845"/>
                <a:gridCol w="592845"/>
                <a:gridCol w="592845"/>
                <a:gridCol w="592845"/>
                <a:gridCol w="592845"/>
                <a:gridCol w="592845"/>
                <a:gridCol w="592845"/>
                <a:gridCol w="592845"/>
                <a:gridCol w="592845"/>
                <a:gridCol w="592845"/>
              </a:tblGrid>
              <a:tr h="241781">
                <a:tc>
                  <a:txBody>
                    <a:bodyPr/>
                    <a:lstStyle/>
                    <a:p>
                      <a:pPr algn="ctr" fontAlgn="ctr"/>
                      <a:r>
                        <a:rPr lang="en-US" sz="700" b="0" i="0" u="none" strike="noStrike" dirty="0" smtClean="0">
                          <a:solidFill>
                            <a:schemeClr val="tx1"/>
                          </a:solidFill>
                          <a:latin typeface="Arial" pitchFamily="34" charset="0"/>
                          <a:cs typeface="Arial" pitchFamily="34" charset="0"/>
                        </a:rPr>
                        <a:t>Rqmt Mgmt</a:t>
                      </a:r>
                      <a:endParaRPr lang="en-US" sz="700" b="0" i="0" u="none" strike="noStrike" dirty="0">
                        <a:solidFill>
                          <a:schemeClr val="tx1"/>
                        </a:solidFill>
                        <a:latin typeface="Arial" pitchFamily="34" charset="0"/>
                        <a:cs typeface="Arial" pitchFamily="34" charset="0"/>
                      </a:endParaRPr>
                    </a:p>
                  </a:txBody>
                  <a:tcPr marL="9525" marR="9525" marT="9525"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Build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Test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Bug/Issue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Reporting &amp; Analytics</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Source Code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Workflow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Accessibility</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Deployment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Release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r>
              <a:tr h="331940">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r>
            </a:tbl>
          </a:graphicData>
        </a:graphic>
      </p:graphicFrame>
      <p:grpSp>
        <p:nvGrpSpPr>
          <p:cNvPr id="70" name="Group 69"/>
          <p:cNvGrpSpPr/>
          <p:nvPr/>
        </p:nvGrpSpPr>
        <p:grpSpPr>
          <a:xfrm>
            <a:off x="2842732" y="2114497"/>
            <a:ext cx="5935508" cy="2244990"/>
            <a:chOff x="2842732" y="2114497"/>
            <a:chExt cx="5935508" cy="2244990"/>
          </a:xfrm>
        </p:grpSpPr>
        <p:sp>
          <p:nvSpPr>
            <p:cNvPr id="71" name="Rectangle 70"/>
            <p:cNvSpPr/>
            <p:nvPr/>
          </p:nvSpPr>
          <p:spPr>
            <a:xfrm>
              <a:off x="2842732" y="2318821"/>
              <a:ext cx="5920360" cy="1981940"/>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grpSp>
          <p:nvGrpSpPr>
            <p:cNvPr id="72" name="Group 101"/>
            <p:cNvGrpSpPr/>
            <p:nvPr>
              <p:custDataLst>
                <p:tags r:id="rId10"/>
              </p:custDataLst>
            </p:nvPr>
          </p:nvGrpSpPr>
          <p:grpSpPr>
            <a:xfrm>
              <a:off x="2842732" y="2114497"/>
              <a:ext cx="5920360" cy="2227592"/>
              <a:chOff x="3336925" y="2310276"/>
              <a:chExt cx="5486400" cy="2227592"/>
            </a:xfrm>
          </p:grpSpPr>
          <p:sp>
            <p:nvSpPr>
              <p:cNvPr id="182" name="Rectangle 181"/>
              <p:cNvSpPr/>
              <p:nvPr/>
            </p:nvSpPr>
            <p:spPr>
              <a:xfrm>
                <a:off x="3336925" y="2542390"/>
                <a:ext cx="5486400" cy="1995478"/>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sp>
            <p:nvSpPr>
              <p:cNvPr id="183" name="Round Same Side Corner Rectangle 182"/>
              <p:cNvSpPr/>
              <p:nvPr/>
            </p:nvSpPr>
            <p:spPr>
              <a:xfrm>
                <a:off x="3336927" y="2310276"/>
                <a:ext cx="54863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spcBef>
                    <a:spcPts val="0"/>
                  </a:spcBef>
                  <a:spcAft>
                    <a:spcPts val="0"/>
                  </a:spcAft>
                </a:pPr>
                <a:r>
                  <a:rPr lang="en-CA" sz="1200" b="1" dirty="0" smtClean="0">
                    <a:solidFill>
                      <a:srgbClr val="FFFFFF"/>
                    </a:solidFill>
                  </a:rPr>
                  <a:t>Lifecycle Components</a:t>
                </a:r>
                <a:endParaRPr lang="en-CA" sz="1200" b="1" dirty="0">
                  <a:solidFill>
                    <a:srgbClr val="FFFFFF"/>
                  </a:solidFill>
                </a:endParaRPr>
              </a:p>
            </p:txBody>
          </p:sp>
        </p:grpSp>
        <p:sp>
          <p:nvSpPr>
            <p:cNvPr id="73" name="Cloud 72"/>
            <p:cNvSpPr/>
            <p:nvPr/>
          </p:nvSpPr>
          <p:spPr>
            <a:xfrm>
              <a:off x="3253275" y="3569127"/>
              <a:ext cx="1181565" cy="404250"/>
            </a:xfrm>
            <a:prstGeom prst="cloud">
              <a:avLst/>
            </a:prstGeom>
            <a:solidFill>
              <a:schemeClr val="accent1">
                <a:lumMod val="20000"/>
                <a:lumOff val="80000"/>
              </a:schemeClr>
            </a:solidFill>
            <a:ln w="9525" cap="flat" cmpd="sng" algn="ctr">
              <a:solidFill>
                <a:srgbClr val="4F81BD">
                  <a:shade val="95000"/>
                  <a:satMod val="105000"/>
                </a:srgb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74" name="Donut 73"/>
            <p:cNvSpPr/>
            <p:nvPr/>
          </p:nvSpPr>
          <p:spPr>
            <a:xfrm>
              <a:off x="5264697" y="2912546"/>
              <a:ext cx="1076429" cy="1097280"/>
            </a:xfrm>
            <a:prstGeom prst="donut">
              <a:avLst>
                <a:gd name="adj" fmla="val 12724"/>
              </a:avLst>
            </a:prstGeom>
            <a:solidFill>
              <a:schemeClr val="accent1">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Text" lastClr="000000"/>
                </a:solidFill>
                <a:latin typeface="Calibri"/>
              </a:endParaRPr>
            </a:p>
          </p:txBody>
        </p:sp>
        <p:sp>
          <p:nvSpPr>
            <p:cNvPr id="75" name="Rounded Rectangle 74"/>
            <p:cNvSpPr/>
            <p:nvPr/>
          </p:nvSpPr>
          <p:spPr>
            <a:xfrm>
              <a:off x="5974751" y="3671329"/>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Testing</a:t>
              </a:r>
              <a:endParaRPr lang="en-US" sz="1100" b="1" kern="0" dirty="0">
                <a:solidFill>
                  <a:sysClr val="window" lastClr="FFFFFF"/>
                </a:solidFill>
                <a:latin typeface="Calibri"/>
              </a:endParaRPr>
            </a:p>
          </p:txBody>
        </p:sp>
        <p:sp>
          <p:nvSpPr>
            <p:cNvPr id="135" name="Rounded Rectangle 134"/>
            <p:cNvSpPr/>
            <p:nvPr/>
          </p:nvSpPr>
          <p:spPr>
            <a:xfrm>
              <a:off x="4609870" y="3671329"/>
              <a:ext cx="99757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Deployment</a:t>
              </a:r>
              <a:endParaRPr lang="en-US" sz="1100" b="1" kern="0" dirty="0">
                <a:solidFill>
                  <a:sysClr val="window" lastClr="FFFFFF"/>
                </a:solidFill>
                <a:latin typeface="Calibri"/>
              </a:endParaRPr>
            </a:p>
          </p:txBody>
        </p:sp>
        <p:sp>
          <p:nvSpPr>
            <p:cNvPr id="136" name="Rounded Rectangle 135"/>
            <p:cNvSpPr/>
            <p:nvPr/>
          </p:nvSpPr>
          <p:spPr>
            <a:xfrm>
              <a:off x="4475316" y="321412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Maintenance</a:t>
              </a:r>
              <a:endParaRPr lang="en-US" sz="1100" b="1" kern="0" dirty="0">
                <a:solidFill>
                  <a:sysClr val="window" lastClr="FFFFFF"/>
                </a:solidFill>
                <a:latin typeface="Calibri"/>
              </a:endParaRPr>
            </a:p>
          </p:txBody>
        </p:sp>
        <p:sp>
          <p:nvSpPr>
            <p:cNvPr id="137" name="Rounded Rectangle 136"/>
            <p:cNvSpPr/>
            <p:nvPr/>
          </p:nvSpPr>
          <p:spPr>
            <a:xfrm>
              <a:off x="5275910" y="2829613"/>
              <a:ext cx="1054003" cy="183706"/>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Requirements</a:t>
              </a:r>
              <a:endParaRPr lang="en-US" sz="1100" b="1" kern="0" dirty="0">
                <a:solidFill>
                  <a:sysClr val="window" lastClr="FFFFFF"/>
                </a:solidFill>
                <a:latin typeface="Calibri"/>
              </a:endParaRPr>
            </a:p>
          </p:txBody>
        </p:sp>
        <p:sp>
          <p:nvSpPr>
            <p:cNvPr id="138" name="Rounded Rectangle 137"/>
            <p:cNvSpPr/>
            <p:nvPr/>
          </p:nvSpPr>
          <p:spPr>
            <a:xfrm>
              <a:off x="6045109" y="3198972"/>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Build</a:t>
              </a:r>
              <a:endParaRPr lang="en-US" sz="1100" b="1" kern="0" dirty="0">
                <a:solidFill>
                  <a:sysClr val="window" lastClr="FFFFFF"/>
                </a:solidFill>
                <a:latin typeface="Calibri"/>
              </a:endParaRPr>
            </a:p>
          </p:txBody>
        </p:sp>
        <p:sp>
          <p:nvSpPr>
            <p:cNvPr id="139" name="TextBox 138"/>
            <p:cNvSpPr txBox="1"/>
            <p:nvPr/>
          </p:nvSpPr>
          <p:spPr>
            <a:xfrm flipH="1">
              <a:off x="3059836" y="2651760"/>
              <a:ext cx="1370629"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Real time</a:t>
              </a:r>
              <a:endParaRPr lang="en-US" sz="800" kern="0" dirty="0">
                <a:solidFill>
                  <a:sysClr val="windowText" lastClr="000000"/>
                </a:solidFill>
                <a:latin typeface="Arial"/>
              </a:endParaRPr>
            </a:p>
          </p:txBody>
        </p:sp>
        <p:sp>
          <p:nvSpPr>
            <p:cNvPr id="140" name="TextBox 139"/>
            <p:cNvSpPr txBox="1"/>
            <p:nvPr/>
          </p:nvSpPr>
          <p:spPr>
            <a:xfrm>
              <a:off x="7087714" y="3087712"/>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Continuous integration</a:t>
              </a:r>
              <a:endParaRPr lang="en-US" sz="800" kern="0" dirty="0">
                <a:solidFill>
                  <a:sysClr val="windowText" lastClr="000000"/>
                </a:solidFill>
                <a:latin typeface="Arial"/>
              </a:endParaRPr>
            </a:p>
          </p:txBody>
        </p:sp>
        <p:sp>
          <p:nvSpPr>
            <p:cNvPr id="141" name="TextBox 140"/>
            <p:cNvSpPr txBox="1"/>
            <p:nvPr/>
          </p:nvSpPr>
          <p:spPr>
            <a:xfrm>
              <a:off x="7085654" y="2880360"/>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Multi-repository support</a:t>
              </a:r>
              <a:endParaRPr lang="en-US" sz="800" kern="0" dirty="0">
                <a:solidFill>
                  <a:sysClr val="windowText" lastClr="000000"/>
                </a:solidFill>
                <a:latin typeface="Arial"/>
              </a:endParaRPr>
            </a:p>
          </p:txBody>
        </p:sp>
        <p:sp>
          <p:nvSpPr>
            <p:cNvPr id="142" name="TextBox 141"/>
            <p:cNvSpPr txBox="1"/>
            <p:nvPr/>
          </p:nvSpPr>
          <p:spPr>
            <a:xfrm>
              <a:off x="3069235" y="3108960"/>
              <a:ext cx="176489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Interactive</a:t>
              </a:r>
              <a:endParaRPr lang="en-US" sz="800" kern="0" dirty="0">
                <a:solidFill>
                  <a:sysClr val="windowText" lastClr="000000"/>
                </a:solidFill>
                <a:latin typeface="Arial"/>
              </a:endParaRPr>
            </a:p>
          </p:txBody>
        </p:sp>
        <p:sp>
          <p:nvSpPr>
            <p:cNvPr id="143" name="Oval 142"/>
            <p:cNvSpPr/>
            <p:nvPr/>
          </p:nvSpPr>
          <p:spPr>
            <a:xfrm>
              <a:off x="5327489" y="2382359"/>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4" name="Oval 143"/>
            <p:cNvSpPr/>
            <p:nvPr/>
          </p:nvSpPr>
          <p:spPr>
            <a:xfrm>
              <a:off x="5327489" y="2518070"/>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5" name="TextBox 144"/>
            <p:cNvSpPr txBox="1"/>
            <p:nvPr/>
          </p:nvSpPr>
          <p:spPr>
            <a:xfrm>
              <a:off x="5423792" y="2331720"/>
              <a:ext cx="187277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Artifact-to-requirement traceability</a:t>
              </a:r>
              <a:endParaRPr lang="en-US" sz="800" kern="0" dirty="0">
                <a:solidFill>
                  <a:sysClr val="windowText" lastClr="000000"/>
                </a:solidFill>
                <a:latin typeface="Arial"/>
              </a:endParaRPr>
            </a:p>
          </p:txBody>
        </p:sp>
        <p:sp>
          <p:nvSpPr>
            <p:cNvPr id="146" name="TextBox 145"/>
            <p:cNvSpPr txBox="1"/>
            <p:nvPr/>
          </p:nvSpPr>
          <p:spPr>
            <a:xfrm>
              <a:off x="5423792" y="2468880"/>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pipeline traceability</a:t>
              </a:r>
              <a:endParaRPr lang="en-US" sz="800" kern="0" dirty="0">
                <a:solidFill>
                  <a:sysClr val="windowText" lastClr="000000"/>
                </a:solidFill>
                <a:latin typeface="Arial"/>
              </a:endParaRPr>
            </a:p>
          </p:txBody>
        </p:sp>
        <p:sp>
          <p:nvSpPr>
            <p:cNvPr id="147" name="TextBox 146"/>
            <p:cNvSpPr txBox="1"/>
            <p:nvPr/>
          </p:nvSpPr>
          <p:spPr>
            <a:xfrm>
              <a:off x="6453233" y="3854209"/>
              <a:ext cx="1378135"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Cloud lab management</a:t>
              </a:r>
              <a:endParaRPr lang="en-US" sz="800" kern="0" dirty="0">
                <a:solidFill>
                  <a:sysClr val="windowText" lastClr="000000"/>
                </a:solidFill>
                <a:latin typeface="Arial"/>
              </a:endParaRPr>
            </a:p>
          </p:txBody>
        </p:sp>
        <p:sp>
          <p:nvSpPr>
            <p:cNvPr id="148" name="TextBox 147"/>
            <p:cNvSpPr txBox="1"/>
            <p:nvPr/>
          </p:nvSpPr>
          <p:spPr>
            <a:xfrm>
              <a:off x="6451046" y="3991643"/>
              <a:ext cx="1018227"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Risk management</a:t>
              </a:r>
              <a:endParaRPr lang="en-US" sz="800" kern="0" dirty="0">
                <a:solidFill>
                  <a:sysClr val="windowText" lastClr="000000"/>
                </a:solidFill>
                <a:latin typeface="Arial"/>
              </a:endParaRPr>
            </a:p>
          </p:txBody>
        </p:sp>
        <p:pic>
          <p:nvPicPr>
            <p:cNvPr id="149" name="Picture 148" descr="115345284.jpg"/>
            <p:cNvPicPr>
              <a:picLocks noChangeAspect="1"/>
            </p:cNvPicPr>
            <p:nvPr/>
          </p:nvPicPr>
          <p:blipFill>
            <a:blip r:embed="rId20" cstate="print"/>
            <a:stretch>
              <a:fillRect/>
            </a:stretch>
          </p:blipFill>
          <p:spPr>
            <a:xfrm>
              <a:off x="6353687" y="3894838"/>
              <a:ext cx="148298" cy="133425"/>
            </a:xfrm>
            <a:prstGeom prst="rect">
              <a:avLst/>
            </a:prstGeom>
          </p:spPr>
        </p:pic>
        <p:sp>
          <p:nvSpPr>
            <p:cNvPr id="150" name="TextBox 149"/>
            <p:cNvSpPr txBox="1"/>
            <p:nvPr/>
          </p:nvSpPr>
          <p:spPr>
            <a:xfrm>
              <a:off x="7083594" y="3297798"/>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151" name="TextBox 150"/>
            <p:cNvSpPr txBox="1"/>
            <p:nvPr/>
          </p:nvSpPr>
          <p:spPr>
            <a:xfrm>
              <a:off x="3069235" y="2880360"/>
              <a:ext cx="194429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Web enabled</a:t>
              </a:r>
              <a:endParaRPr lang="en-US" sz="800" kern="0" dirty="0">
                <a:solidFill>
                  <a:sysClr val="windowText" lastClr="000000"/>
                </a:solidFill>
                <a:latin typeface="Arial"/>
              </a:endParaRPr>
            </a:p>
          </p:txBody>
        </p:sp>
        <p:grpSp>
          <p:nvGrpSpPr>
            <p:cNvPr id="152" name="Group 8"/>
            <p:cNvGrpSpPr>
              <a:grpSpLocks noChangeAspect="1"/>
            </p:cNvGrpSpPr>
            <p:nvPr/>
          </p:nvGrpSpPr>
          <p:grpSpPr bwMode="auto">
            <a:xfrm>
              <a:off x="2915122" y="2610429"/>
              <a:ext cx="201930" cy="226272"/>
              <a:chOff x="2436" y="1936"/>
              <a:chExt cx="365" cy="409"/>
            </a:xfrm>
          </p:grpSpPr>
          <p:sp>
            <p:nvSpPr>
              <p:cNvPr id="180"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81"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grpSp>
          <p:nvGrpSpPr>
            <p:cNvPr id="153" name="Group 8"/>
            <p:cNvGrpSpPr>
              <a:grpSpLocks noChangeAspect="1"/>
            </p:cNvGrpSpPr>
            <p:nvPr/>
          </p:nvGrpSpPr>
          <p:grpSpPr bwMode="auto">
            <a:xfrm>
              <a:off x="2915122" y="2833251"/>
              <a:ext cx="201930" cy="226272"/>
              <a:chOff x="2436" y="1936"/>
              <a:chExt cx="365" cy="409"/>
            </a:xfrm>
          </p:grpSpPr>
          <p:sp>
            <p:nvSpPr>
              <p:cNvPr id="178"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79"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grpSp>
          <p:nvGrpSpPr>
            <p:cNvPr id="154" name="Group 8"/>
            <p:cNvGrpSpPr>
              <a:grpSpLocks noChangeAspect="1"/>
            </p:cNvGrpSpPr>
            <p:nvPr/>
          </p:nvGrpSpPr>
          <p:grpSpPr bwMode="auto">
            <a:xfrm>
              <a:off x="2915122" y="3056073"/>
              <a:ext cx="201930" cy="226272"/>
              <a:chOff x="2436" y="1936"/>
              <a:chExt cx="365" cy="409"/>
            </a:xfrm>
          </p:grpSpPr>
          <p:sp>
            <p:nvSpPr>
              <p:cNvPr id="176"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77"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pic>
          <p:nvPicPr>
            <p:cNvPr id="155" name="Picture 154" descr="115345284.jpg"/>
            <p:cNvPicPr>
              <a:picLocks noChangeAspect="1"/>
            </p:cNvPicPr>
            <p:nvPr/>
          </p:nvPicPr>
          <p:blipFill>
            <a:blip r:embed="rId20" cstate="print"/>
            <a:stretch>
              <a:fillRect/>
            </a:stretch>
          </p:blipFill>
          <p:spPr>
            <a:xfrm>
              <a:off x="6355081" y="4032134"/>
              <a:ext cx="151171" cy="133425"/>
            </a:xfrm>
            <a:prstGeom prst="rect">
              <a:avLst/>
            </a:prstGeom>
          </p:spPr>
        </p:pic>
        <p:pic>
          <p:nvPicPr>
            <p:cNvPr id="156" name="Picture 155" descr="115345284.jpg"/>
            <p:cNvPicPr>
              <a:picLocks noChangeAspect="1"/>
            </p:cNvPicPr>
            <p:nvPr/>
          </p:nvPicPr>
          <p:blipFill>
            <a:blip r:embed="rId20" cstate="print"/>
            <a:stretch>
              <a:fillRect/>
            </a:stretch>
          </p:blipFill>
          <p:spPr>
            <a:xfrm>
              <a:off x="6355080" y="4167336"/>
              <a:ext cx="151171" cy="133425"/>
            </a:xfrm>
            <a:prstGeom prst="rect">
              <a:avLst/>
            </a:prstGeom>
          </p:spPr>
        </p:pic>
        <p:sp>
          <p:nvSpPr>
            <p:cNvPr id="157" name="TextBox 156"/>
            <p:cNvSpPr txBox="1"/>
            <p:nvPr/>
          </p:nvSpPr>
          <p:spPr>
            <a:xfrm>
              <a:off x="6446520" y="4144043"/>
              <a:ext cx="1192955"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158" name="Oval 157"/>
            <p:cNvSpPr/>
            <p:nvPr/>
          </p:nvSpPr>
          <p:spPr>
            <a:xfrm>
              <a:off x="5328585" y="2653758"/>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59" name="TextBox 158"/>
            <p:cNvSpPr txBox="1"/>
            <p:nvPr/>
          </p:nvSpPr>
          <p:spPr>
            <a:xfrm>
              <a:off x="5424888" y="2604568"/>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Issue resolution traceability</a:t>
              </a:r>
              <a:endParaRPr lang="en-US" sz="800" kern="0" dirty="0">
                <a:solidFill>
                  <a:sysClr val="windowText" lastClr="000000"/>
                </a:solidFill>
                <a:latin typeface="Arial"/>
              </a:endParaRPr>
            </a:p>
          </p:txBody>
        </p:sp>
        <p:sp>
          <p:nvSpPr>
            <p:cNvPr id="160" name="TextBox 159"/>
            <p:cNvSpPr txBox="1"/>
            <p:nvPr/>
          </p:nvSpPr>
          <p:spPr>
            <a:xfrm>
              <a:off x="7073677" y="3500334"/>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In-line peer code review</a:t>
              </a:r>
              <a:endParaRPr lang="en-US" sz="800" kern="0" dirty="0">
                <a:solidFill>
                  <a:sysClr val="windowText" lastClr="000000"/>
                </a:solidFill>
                <a:latin typeface="Arial"/>
              </a:endParaRPr>
            </a:p>
          </p:txBody>
        </p:sp>
        <p:grpSp>
          <p:nvGrpSpPr>
            <p:cNvPr id="161" name="Group 160"/>
            <p:cNvGrpSpPr/>
            <p:nvPr/>
          </p:nvGrpSpPr>
          <p:grpSpPr>
            <a:xfrm>
              <a:off x="6837345" y="2899556"/>
              <a:ext cx="232920" cy="712324"/>
              <a:chOff x="6837345" y="2821869"/>
              <a:chExt cx="232920" cy="712324"/>
            </a:xfrm>
          </p:grpSpPr>
          <p:sp>
            <p:nvSpPr>
              <p:cNvPr id="172" name="Chevron 171"/>
              <p:cNvSpPr/>
              <p:nvPr/>
            </p:nvSpPr>
            <p:spPr>
              <a:xfrm rot="16200000">
                <a:off x="6891452" y="2970258"/>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3" name="Chevron 172"/>
              <p:cNvSpPr/>
              <p:nvPr/>
            </p:nvSpPr>
            <p:spPr>
              <a:xfrm rot="16200000">
                <a:off x="6896694" y="3165440"/>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4" name="Chevron 173"/>
              <p:cNvSpPr/>
              <p:nvPr/>
            </p:nvSpPr>
            <p:spPr>
              <a:xfrm rot="16200000">
                <a:off x="6896695" y="3360623"/>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5" name="Chevron 174"/>
              <p:cNvSpPr/>
              <p:nvPr/>
            </p:nvSpPr>
            <p:spPr>
              <a:xfrm rot="16200000">
                <a:off x="6884607" y="2774607"/>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grpSp>
        <p:sp>
          <p:nvSpPr>
            <p:cNvPr id="162" name="TextBox 161"/>
            <p:cNvSpPr txBox="1"/>
            <p:nvPr/>
          </p:nvSpPr>
          <p:spPr>
            <a:xfrm>
              <a:off x="3023012" y="3920541"/>
              <a:ext cx="1137508"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scheduling</a:t>
              </a:r>
              <a:endParaRPr lang="en-US" sz="800" kern="0" dirty="0">
                <a:solidFill>
                  <a:sysClr val="windowText" lastClr="000000"/>
                </a:solidFill>
                <a:latin typeface="Arial"/>
              </a:endParaRPr>
            </a:p>
          </p:txBody>
        </p:sp>
        <p:sp>
          <p:nvSpPr>
            <p:cNvPr id="163" name="TextBox 162"/>
            <p:cNvSpPr txBox="1"/>
            <p:nvPr/>
          </p:nvSpPr>
          <p:spPr>
            <a:xfrm>
              <a:off x="3010985" y="4111244"/>
              <a:ext cx="1378135"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Operational activities</a:t>
              </a:r>
              <a:endParaRPr lang="en-US" sz="800" kern="0" dirty="0">
                <a:solidFill>
                  <a:sysClr val="windowText" lastClr="000000"/>
                </a:solidFill>
                <a:latin typeface="Arial"/>
              </a:endParaRPr>
            </a:p>
          </p:txBody>
        </p:sp>
        <p:sp>
          <p:nvSpPr>
            <p:cNvPr id="164" name="TextBox 163"/>
            <p:cNvSpPr txBox="1"/>
            <p:nvPr/>
          </p:nvSpPr>
          <p:spPr>
            <a:xfrm>
              <a:off x="4392414" y="39319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Forecasting/estimation</a:t>
              </a:r>
              <a:endParaRPr lang="en-US" sz="800" kern="0" dirty="0">
                <a:solidFill>
                  <a:sysClr val="windowText" lastClr="000000"/>
                </a:solidFill>
                <a:latin typeface="Arial"/>
              </a:endParaRPr>
            </a:p>
          </p:txBody>
        </p:sp>
        <p:sp>
          <p:nvSpPr>
            <p:cNvPr id="165" name="TextBox 164"/>
            <p:cNvSpPr txBox="1"/>
            <p:nvPr/>
          </p:nvSpPr>
          <p:spPr>
            <a:xfrm>
              <a:off x="4392414" y="41117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Cloud</a:t>
              </a:r>
              <a:endParaRPr lang="en-US" sz="800" kern="0" dirty="0">
                <a:solidFill>
                  <a:sysClr val="windowText" lastClr="000000"/>
                </a:solidFill>
                <a:latin typeface="Arial"/>
              </a:endParaRPr>
            </a:p>
          </p:txBody>
        </p:sp>
        <p:sp>
          <p:nvSpPr>
            <p:cNvPr id="166" name="Cube 165"/>
            <p:cNvSpPr/>
            <p:nvPr/>
          </p:nvSpPr>
          <p:spPr>
            <a:xfrm>
              <a:off x="2906998" y="394863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7" name="Cube 166"/>
            <p:cNvSpPr/>
            <p:nvPr/>
          </p:nvSpPr>
          <p:spPr>
            <a:xfrm>
              <a:off x="2905425" y="4131378"/>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8" name="Cube 167"/>
            <p:cNvSpPr/>
            <p:nvPr/>
          </p:nvSpPr>
          <p:spPr>
            <a:xfrm>
              <a:off x="4278598" y="3948632"/>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9" name="Cube 168"/>
            <p:cNvSpPr/>
            <p:nvPr/>
          </p:nvSpPr>
          <p:spPr>
            <a:xfrm>
              <a:off x="4277025" y="413137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70" name="Rounded Rectangle 169"/>
            <p:cNvSpPr/>
            <p:nvPr/>
          </p:nvSpPr>
          <p:spPr>
            <a:xfrm>
              <a:off x="2885032" y="236354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Reporting</a:t>
              </a:r>
              <a:endParaRPr lang="en-US" sz="1100" b="1" kern="0" dirty="0">
                <a:solidFill>
                  <a:sysClr val="window" lastClr="FFFFFF"/>
                </a:solidFill>
                <a:latin typeface="Calibri"/>
              </a:endParaRPr>
            </a:p>
          </p:txBody>
        </p:sp>
        <p:sp>
          <p:nvSpPr>
            <p:cNvPr id="171" name="TextBox 170"/>
            <p:cNvSpPr txBox="1"/>
            <p:nvPr/>
          </p:nvSpPr>
          <p:spPr>
            <a:xfrm>
              <a:off x="5486400" y="3273326"/>
              <a:ext cx="618845" cy="338554"/>
            </a:xfrm>
            <a:prstGeom prst="rect">
              <a:avLst/>
            </a:prstGeom>
            <a:noFill/>
          </p:spPr>
          <p:txBody>
            <a:bodyPr wrap="square" rtlCol="0">
              <a:spAutoFit/>
            </a:bodyPr>
            <a:lstStyle/>
            <a:p>
              <a:pPr fontAlgn="auto">
                <a:spcBef>
                  <a:spcPts val="0"/>
                </a:spcBef>
                <a:spcAft>
                  <a:spcPts val="0"/>
                </a:spcAft>
                <a:defRPr/>
              </a:pPr>
              <a:r>
                <a:rPr lang="en-US" sz="800" kern="0" dirty="0" smtClean="0">
                  <a:solidFill>
                    <a:sysClr val="windowText" lastClr="000000"/>
                  </a:solidFill>
                  <a:latin typeface="Arial"/>
                </a:rPr>
                <a:t>Task board</a:t>
              </a:r>
              <a:endParaRPr lang="en-US" sz="800" kern="0" dirty="0">
                <a:solidFill>
                  <a:sysClr val="windowText" lastClr="000000"/>
                </a:solidFill>
                <a:latin typeface="Arial"/>
              </a:endParaRPr>
            </a:p>
          </p:txBody>
        </p:sp>
      </p:grpSp>
      <p:sp>
        <p:nvSpPr>
          <p:cNvPr id="82" name="Rectangle 81"/>
          <p:cNvSpPr/>
          <p:nvPr/>
        </p:nvSpPr>
        <p:spPr>
          <a:xfrm>
            <a:off x="320041" y="4068762"/>
            <a:ext cx="2285999" cy="114300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4800" dirty="0" smtClean="0">
                <a:solidFill>
                  <a:schemeClr val="tx1"/>
                </a:solidFill>
                <a:latin typeface="Georgia"/>
              </a:rPr>
              <a:t>83</a:t>
            </a:r>
          </a:p>
          <a:p>
            <a:pPr>
              <a:defRPr/>
            </a:pPr>
            <a:r>
              <a:rPr lang="en-US" sz="1200" dirty="0">
                <a:solidFill>
                  <a:schemeClr val="tx1"/>
                </a:solidFill>
                <a:latin typeface="Georgia"/>
              </a:rPr>
              <a:t>4</a:t>
            </a:r>
            <a:r>
              <a:rPr lang="en-US" sz="1200" baseline="30000" dirty="0" smtClean="0">
                <a:solidFill>
                  <a:schemeClr val="tx1"/>
                </a:solidFill>
                <a:latin typeface="Georgia"/>
              </a:rPr>
              <a:t>th</a:t>
            </a:r>
            <a:r>
              <a:rPr lang="en-US" sz="1200" dirty="0" smtClean="0">
                <a:solidFill>
                  <a:schemeClr val="tx1"/>
                </a:solidFill>
                <a:latin typeface="Georgia"/>
              </a:rPr>
              <a:t> out of 14</a:t>
            </a:r>
          </a:p>
        </p:txBody>
      </p:sp>
      <p:sp>
        <p:nvSpPr>
          <p:cNvPr id="83" name="Round Same Side Corner Rectangle 82"/>
          <p:cNvSpPr/>
          <p:nvPr/>
        </p:nvSpPr>
        <p:spPr>
          <a:xfrm>
            <a:off x="320042" y="3840162"/>
            <a:ext cx="22859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Value Index</a:t>
            </a:r>
            <a:endParaRPr lang="en-CA" sz="1200" b="1" dirty="0">
              <a:solidFill>
                <a:srgbClr val="FFFFFF"/>
              </a:solidFill>
            </a:endParaRPr>
          </a:p>
        </p:txBody>
      </p:sp>
      <p:graphicFrame>
        <p:nvGraphicFramePr>
          <p:cNvPr id="81" name="Chart 80"/>
          <p:cNvGraphicFramePr>
            <a:graphicFrameLocks/>
          </p:cNvGraphicFramePr>
          <p:nvPr>
            <p:extLst>
              <p:ext uri="{D42A27DB-BD31-4B8C-83A1-F6EECF244321}">
                <p14:modId xmlns:p14="http://schemas.microsoft.com/office/powerpoint/2010/main" xmlns="" val="430946964"/>
              </p:ext>
            </p:extLst>
          </p:nvPr>
        </p:nvGraphicFramePr>
        <p:xfrm>
          <a:off x="320043" y="1417637"/>
          <a:ext cx="2285998" cy="2286003"/>
        </p:xfrm>
        <a:graphic>
          <a:graphicData uri="http://schemas.openxmlformats.org/drawingml/2006/chart">
            <c:chart xmlns:c="http://schemas.openxmlformats.org/drawingml/2006/chart" xmlns:r="http://schemas.openxmlformats.org/officeDocument/2006/relationships" r:id="rId21"/>
          </a:graphicData>
        </a:graphic>
      </p:graphicFrame>
    </p:spTree>
    <p:extLst>
      <p:ext uri="{BB962C8B-B14F-4D97-AF65-F5344CB8AC3E}">
        <p14:creationId xmlns:p14="http://schemas.microsoft.com/office/powerpoint/2010/main" xmlns="" val="23062401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custDataLst>
              <p:tags r:id="rId2"/>
            </p:custDataLst>
          </p:nvPr>
        </p:nvSpPr>
        <p:spPr/>
        <p:txBody>
          <a:bodyPr/>
          <a:lstStyle/>
          <a:p>
            <a:r>
              <a:rPr lang="en-US" dirty="0">
                <a:ea typeface="ＭＳ Ｐゴシック" charset="-128"/>
              </a:rPr>
              <a:t>Serena delivers a high-functionality ALM suite packaged within a powerful process orchestration engine</a:t>
            </a:r>
            <a:endParaRPr lang="en-CA" dirty="0"/>
          </a:p>
        </p:txBody>
      </p:sp>
      <p:graphicFrame>
        <p:nvGraphicFramePr>
          <p:cNvPr id="41" name="Object 40" hidden="1"/>
          <p:cNvGraphicFramePr>
            <a:graphicFrameLocks/>
          </p:cNvGraphicFramePr>
          <p:nvPr/>
        </p:nvGraphicFramePr>
        <p:xfrm>
          <a:off x="0" y="0"/>
          <a:ext cx="158750" cy="158750"/>
        </p:xfrm>
        <a:graphic>
          <a:graphicData uri="http://schemas.openxmlformats.org/presentationml/2006/ole">
            <p:oleObj spid="_x0000_s1048038" name="think-cell Slide" r:id="rId15" imgW="360" imgH="360" progId="">
              <p:embed/>
            </p:oleObj>
          </a:graphicData>
        </a:graphic>
      </p:graphicFrame>
      <p:grpSp>
        <p:nvGrpSpPr>
          <p:cNvPr id="3" name="Group 31"/>
          <p:cNvGrpSpPr>
            <a:grpSpLocks/>
          </p:cNvGrpSpPr>
          <p:nvPr>
            <p:custDataLst>
              <p:tags r:id="rId3"/>
            </p:custDataLst>
          </p:nvPr>
        </p:nvGrpSpPr>
        <p:grpSpPr bwMode="auto">
          <a:xfrm>
            <a:off x="385551" y="1573808"/>
            <a:ext cx="3405399" cy="1351955"/>
            <a:chOff x="276002" y="487956"/>
            <a:chExt cx="3567149" cy="1351963"/>
          </a:xfrm>
          <a:solidFill>
            <a:schemeClr val="bg1"/>
          </a:solidFill>
        </p:grpSpPr>
        <p:sp>
          <p:nvSpPr>
            <p:cNvPr id="39" name="Rectangle 38"/>
            <p:cNvSpPr/>
            <p:nvPr/>
          </p:nvSpPr>
          <p:spPr>
            <a:xfrm>
              <a:off x="276002" y="487957"/>
              <a:ext cx="1217960" cy="1351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r">
                <a:defRPr/>
              </a:pPr>
              <a:r>
                <a:rPr lang="en-US" sz="1200" dirty="0" smtClean="0">
                  <a:solidFill>
                    <a:srgbClr val="333333"/>
                  </a:solidFill>
                  <a:cs typeface="Arial" pitchFamily="34" charset="0"/>
                </a:rPr>
                <a:t>Product:</a:t>
              </a:r>
            </a:p>
            <a:p>
              <a:pPr algn="r">
                <a:defRPr/>
              </a:pPr>
              <a:r>
                <a:rPr lang="en-US" sz="1200" dirty="0" smtClean="0">
                  <a:solidFill>
                    <a:srgbClr val="333333"/>
                  </a:solidFill>
                  <a:cs typeface="Arial" pitchFamily="34" charset="0"/>
                </a:rPr>
                <a:t>Employees:</a:t>
              </a:r>
            </a:p>
            <a:p>
              <a:pPr algn="r">
                <a:defRPr/>
              </a:pPr>
              <a:r>
                <a:rPr lang="en-US" sz="1200" dirty="0" smtClean="0">
                  <a:solidFill>
                    <a:srgbClr val="333333"/>
                  </a:solidFill>
                  <a:cs typeface="Arial" pitchFamily="34" charset="0"/>
                </a:rPr>
                <a:t>Headquarters:</a:t>
              </a:r>
            </a:p>
            <a:p>
              <a:pPr algn="r">
                <a:defRPr/>
              </a:pPr>
              <a:r>
                <a:rPr lang="en-US" sz="1200" dirty="0" smtClean="0">
                  <a:solidFill>
                    <a:srgbClr val="333333"/>
                  </a:solidFill>
                  <a:cs typeface="Arial" pitchFamily="34" charset="0"/>
                </a:rPr>
                <a:t>Website:</a:t>
              </a:r>
            </a:p>
            <a:p>
              <a:pPr algn="r">
                <a:defRPr/>
              </a:pPr>
              <a:r>
                <a:rPr lang="en-US" sz="1200" dirty="0" smtClean="0">
                  <a:solidFill>
                    <a:srgbClr val="333333"/>
                  </a:solidFill>
                  <a:cs typeface="Arial" pitchFamily="34" charset="0"/>
                </a:rPr>
                <a:t>Founded:</a:t>
              </a:r>
            </a:p>
            <a:p>
              <a:pPr algn="r">
                <a:defRPr/>
              </a:pPr>
              <a:r>
                <a:rPr lang="en-US" sz="1200" dirty="0" smtClean="0">
                  <a:solidFill>
                    <a:srgbClr val="333333"/>
                  </a:solidFill>
                  <a:cs typeface="Arial" pitchFamily="34" charset="0"/>
                </a:rPr>
                <a:t>Presence:</a:t>
              </a:r>
              <a:endParaRPr lang="en-US" sz="1200" dirty="0">
                <a:solidFill>
                  <a:srgbClr val="333333"/>
                </a:solidFill>
                <a:cs typeface="Arial" pitchFamily="34" charset="0"/>
              </a:endParaRPr>
            </a:p>
          </p:txBody>
        </p:sp>
        <p:sp>
          <p:nvSpPr>
            <p:cNvPr id="40" name="Rectangle 39"/>
            <p:cNvSpPr/>
            <p:nvPr/>
          </p:nvSpPr>
          <p:spPr>
            <a:xfrm>
              <a:off x="1489145" y="487956"/>
              <a:ext cx="2354006" cy="135196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l">
                <a:defRPr/>
              </a:pPr>
              <a:r>
                <a:rPr lang="en-US" sz="1200" dirty="0" smtClean="0">
                  <a:solidFill>
                    <a:schemeClr val="tx1"/>
                  </a:solidFill>
                  <a:cs typeface="Arial" pitchFamily="34" charset="0"/>
                </a:rPr>
                <a:t>Serena Suite</a:t>
              </a:r>
            </a:p>
            <a:p>
              <a:pPr algn="l">
                <a:defRPr/>
              </a:pPr>
              <a:r>
                <a:rPr lang="en-US" sz="1200" dirty="0" smtClean="0">
                  <a:solidFill>
                    <a:schemeClr val="tx1"/>
                  </a:solidFill>
                  <a:cs typeface="Arial" pitchFamily="34" charset="0"/>
                </a:rPr>
                <a:t>550</a:t>
              </a:r>
            </a:p>
            <a:p>
              <a:pPr algn="l">
                <a:defRPr/>
              </a:pPr>
              <a:r>
                <a:rPr lang="en-US" sz="1200" dirty="0" smtClean="0">
                  <a:solidFill>
                    <a:schemeClr val="tx1"/>
                  </a:solidFill>
                  <a:cs typeface="Arial" pitchFamily="34" charset="0"/>
                </a:rPr>
                <a:t>San Mateo, CA</a:t>
              </a:r>
            </a:p>
            <a:p>
              <a:pPr algn="l">
                <a:defRPr/>
              </a:pPr>
              <a:r>
                <a:rPr lang="en-US" sz="1200" dirty="0" smtClean="0">
                  <a:solidFill>
                    <a:srgbClr val="FF0000"/>
                  </a:solidFill>
                  <a:cs typeface="Arial" pitchFamily="34" charset="0"/>
                  <a:hlinkClick r:id="rId16"/>
                </a:rPr>
                <a:t>serena.com</a:t>
              </a:r>
              <a:endParaRPr lang="en-US" sz="1200" dirty="0" smtClean="0">
                <a:solidFill>
                  <a:srgbClr val="FF0000"/>
                </a:solidFill>
                <a:cs typeface="Arial" pitchFamily="34" charset="0"/>
              </a:endParaRPr>
            </a:p>
            <a:p>
              <a:pPr algn="l">
                <a:buFont typeface="Arial" pitchFamily="34" charset="0"/>
                <a:buNone/>
              </a:pPr>
              <a:r>
                <a:rPr lang="en-US" sz="1200" dirty="0" smtClean="0">
                  <a:solidFill>
                    <a:schemeClr val="tx1"/>
                  </a:solidFill>
                  <a:cs typeface="Arial" pitchFamily="34" charset="0"/>
                </a:rPr>
                <a:t>1980</a:t>
              </a:r>
            </a:p>
            <a:p>
              <a:pPr algn="l">
                <a:buFont typeface="Arial" pitchFamily="34" charset="0"/>
                <a:buNone/>
              </a:pPr>
              <a:r>
                <a:rPr lang="en-US" sz="1200" dirty="0" smtClean="0">
                  <a:solidFill>
                    <a:schemeClr val="tx1"/>
                  </a:solidFill>
                  <a:cs typeface="Arial" pitchFamily="34" charset="0"/>
                </a:rPr>
                <a:t>Privately Held</a:t>
              </a:r>
            </a:p>
          </p:txBody>
        </p:sp>
      </p:grpSp>
      <p:sp>
        <p:nvSpPr>
          <p:cNvPr id="25" name="Rounded Rectangle 24"/>
          <p:cNvSpPr/>
          <p:nvPr>
            <p:custDataLst>
              <p:tags r:id="rId4"/>
            </p:custDataLst>
          </p:nvPr>
        </p:nvSpPr>
        <p:spPr>
          <a:xfrm>
            <a:off x="320674" y="1183004"/>
            <a:ext cx="3470275"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r>
              <a:rPr lang="en-CA" b="1" i="1" dirty="0" smtClean="0">
                <a:solidFill>
                  <a:schemeClr val="tx1"/>
                </a:solidFill>
              </a:rPr>
              <a:t>Champion</a:t>
            </a:r>
            <a:endParaRPr lang="en-CA" b="1" i="1" dirty="0">
              <a:solidFill>
                <a:schemeClr val="tx1"/>
              </a:solidFill>
            </a:endParaRPr>
          </a:p>
        </p:txBody>
      </p:sp>
      <p:sp>
        <p:nvSpPr>
          <p:cNvPr id="30" name="Chevron 29"/>
          <p:cNvSpPr/>
          <p:nvPr>
            <p:custDataLst>
              <p:tags r:id="rId5"/>
            </p:custDataLst>
          </p:nvPr>
        </p:nvSpPr>
        <p:spPr>
          <a:xfrm>
            <a:off x="395536" y="1177423"/>
            <a:ext cx="264872" cy="377057"/>
          </a:xfrm>
          <a:prstGeom prst="chevron">
            <a:avLst/>
          </a:prstGeom>
          <a:solidFill>
            <a:srgbClr val="D17D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333333"/>
              </a:solidFill>
            </a:endParaRPr>
          </a:p>
        </p:txBody>
      </p:sp>
      <p:pic>
        <p:nvPicPr>
          <p:cNvPr id="62" name="Picture 3"/>
          <p:cNvPicPr>
            <a:picLocks noChangeAspect="1" noChangeArrowheads="1"/>
          </p:cNvPicPr>
          <p:nvPr/>
        </p:nvPicPr>
        <p:blipFill>
          <a:blip r:embed="rId17" cstate="print"/>
          <a:srcRect/>
          <a:stretch>
            <a:fillRect/>
          </a:stretch>
        </p:blipFill>
        <p:spPr bwMode="auto">
          <a:xfrm>
            <a:off x="701801" y="3200400"/>
            <a:ext cx="2712466" cy="521628"/>
          </a:xfrm>
          <a:prstGeom prst="rect">
            <a:avLst/>
          </a:prstGeom>
          <a:noFill/>
          <a:ln w="9525">
            <a:noFill/>
            <a:miter lim="800000"/>
            <a:headEnd/>
            <a:tailEnd/>
          </a:ln>
        </p:spPr>
      </p:pic>
      <p:sp>
        <p:nvSpPr>
          <p:cNvPr id="79" name="Rounded Rectangle 78"/>
          <p:cNvSpPr/>
          <p:nvPr>
            <p:custDataLst>
              <p:tags r:id="rId6"/>
            </p:custDataLst>
          </p:nvPr>
        </p:nvSpPr>
        <p:spPr>
          <a:xfrm rot="10800000">
            <a:off x="320674" y="6080759"/>
            <a:ext cx="3469766" cy="371475"/>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endParaRPr lang="en-CA" b="1" i="1" dirty="0">
              <a:solidFill>
                <a:srgbClr val="333333"/>
              </a:solidFill>
            </a:endParaRPr>
          </a:p>
        </p:txBody>
      </p:sp>
      <p:grpSp>
        <p:nvGrpSpPr>
          <p:cNvPr id="80" name="Group 46"/>
          <p:cNvGrpSpPr/>
          <p:nvPr/>
        </p:nvGrpSpPr>
        <p:grpSpPr>
          <a:xfrm>
            <a:off x="731521" y="5028881"/>
            <a:ext cx="2651759" cy="731839"/>
            <a:chOff x="685799" y="4209648"/>
            <a:chExt cx="2743197" cy="731523"/>
          </a:xfrm>
        </p:grpSpPr>
        <p:sp>
          <p:nvSpPr>
            <p:cNvPr id="81" name="Rectangle 80"/>
            <p:cNvSpPr/>
            <p:nvPr/>
          </p:nvSpPr>
          <p:spPr>
            <a:xfrm rot="5400000">
              <a:off x="2968980" y="4481151"/>
              <a:ext cx="731520" cy="18851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82" name="Rectangle 81"/>
            <p:cNvSpPr/>
            <p:nvPr/>
          </p:nvSpPr>
          <p:spPr>
            <a:xfrm rot="5400000">
              <a:off x="2720004" y="4517297"/>
              <a:ext cx="657946" cy="1897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83" name="Rectangle 82"/>
            <p:cNvSpPr/>
            <p:nvPr/>
          </p:nvSpPr>
          <p:spPr>
            <a:xfrm rot="5400000">
              <a:off x="2472909" y="4553850"/>
              <a:ext cx="584841" cy="1897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84" name="Rectangle 83"/>
            <p:cNvSpPr/>
            <p:nvPr/>
          </p:nvSpPr>
          <p:spPr>
            <a:xfrm rot="5400000">
              <a:off x="2226114" y="4590709"/>
              <a:ext cx="511736"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85" name="Rectangle 84"/>
            <p:cNvSpPr/>
            <p:nvPr/>
          </p:nvSpPr>
          <p:spPr>
            <a:xfrm rot="5400000">
              <a:off x="1979671" y="4626795"/>
              <a:ext cx="438631"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86" name="Rectangle 85"/>
            <p:cNvSpPr/>
            <p:nvPr/>
          </p:nvSpPr>
          <p:spPr>
            <a:xfrm rot="5400000">
              <a:off x="1732507" y="4663349"/>
              <a:ext cx="365527"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87" name="Rectangle 86"/>
            <p:cNvSpPr/>
            <p:nvPr/>
          </p:nvSpPr>
          <p:spPr>
            <a:xfrm rot="5400000">
              <a:off x="1485340" y="4699903"/>
              <a:ext cx="292421"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88" name="Rectangle 87"/>
            <p:cNvSpPr/>
            <p:nvPr/>
          </p:nvSpPr>
          <p:spPr>
            <a:xfrm rot="5400000">
              <a:off x="1238173" y="4736461"/>
              <a:ext cx="219316"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90" name="Rectangle 89"/>
            <p:cNvSpPr/>
            <p:nvPr/>
          </p:nvSpPr>
          <p:spPr>
            <a:xfrm rot="5400000">
              <a:off x="991008" y="4773012"/>
              <a:ext cx="146210"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91" name="Rectangle 90"/>
            <p:cNvSpPr/>
            <p:nvPr/>
          </p:nvSpPr>
          <p:spPr>
            <a:xfrm rot="5400000">
              <a:off x="743840" y="4809570"/>
              <a:ext cx="73105"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grpSp>
      <p:sp>
        <p:nvSpPr>
          <p:cNvPr id="92" name="Down Arrow 91"/>
          <p:cNvSpPr/>
          <p:nvPr/>
        </p:nvSpPr>
        <p:spPr>
          <a:xfrm>
            <a:off x="2376391" y="4525963"/>
            <a:ext cx="182880" cy="411796"/>
          </a:xfrm>
          <a:prstGeom prst="downArrow">
            <a:avLst/>
          </a:prstGeom>
          <a:gradFill flip="none" rotWithShape="1">
            <a:gsLst>
              <a:gs pos="0">
                <a:schemeClr val="accent1"/>
              </a:gs>
              <a:gs pos="100000">
                <a:schemeClr val="accent1">
                  <a:tint val="44500"/>
                  <a:satMod val="160000"/>
                  <a:alpha val="0"/>
                </a:schemeClr>
              </a:gs>
            </a:gsLst>
            <a:lin ang="54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93" name="Rounded Rectangle 92"/>
          <p:cNvSpPr/>
          <p:nvPr/>
        </p:nvSpPr>
        <p:spPr>
          <a:xfrm>
            <a:off x="320674" y="4069080"/>
            <a:ext cx="3474720" cy="457200"/>
          </a:xfrm>
          <a:prstGeom prst="roundRect">
            <a:avLst/>
          </a:prstGeom>
          <a:solidFill>
            <a:schemeClr val="accent1"/>
          </a:solidFill>
          <a:ln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3 year TCO for this solution falls into pricing tier 7, between $100,000 and $250,000</a:t>
            </a:r>
            <a:endParaRPr lang="en-CA" sz="1200" b="1" dirty="0">
              <a:solidFill>
                <a:srgbClr val="FFFFFF"/>
              </a:solidFill>
            </a:endParaRPr>
          </a:p>
        </p:txBody>
      </p:sp>
      <p:sp>
        <p:nvSpPr>
          <p:cNvPr id="94" name="TextBox 93"/>
          <p:cNvSpPr txBox="1"/>
          <p:nvPr>
            <p:custDataLst>
              <p:tags r:id="rId7"/>
            </p:custDataLst>
          </p:nvPr>
        </p:nvSpPr>
        <p:spPr>
          <a:xfrm>
            <a:off x="640080" y="5760720"/>
            <a:ext cx="329184" cy="228600"/>
          </a:xfrm>
          <a:prstGeom prst="rect">
            <a:avLst/>
          </a:prstGeom>
          <a:noFill/>
        </p:spPr>
        <p:txBody>
          <a:bodyPr wrap="square" numCol="1" rtlCol="0">
            <a:spAutoFit/>
          </a:bodyPr>
          <a:lstStyle/>
          <a:p>
            <a:pPr algn="r" defTabSz="2194560"/>
            <a:r>
              <a:rPr lang="en-CA" sz="1000" b="1" dirty="0" smtClean="0">
                <a:solidFill>
                  <a:srgbClr val="333333"/>
                </a:solidFill>
              </a:rPr>
              <a:t>$1</a:t>
            </a:r>
            <a:endParaRPr lang="en-CA" sz="1000" b="1" dirty="0">
              <a:solidFill>
                <a:srgbClr val="333333"/>
              </a:solidFill>
            </a:endParaRPr>
          </a:p>
        </p:txBody>
      </p:sp>
      <p:sp>
        <p:nvSpPr>
          <p:cNvPr id="95" name="TextBox 94"/>
          <p:cNvSpPr txBox="1"/>
          <p:nvPr>
            <p:custDataLst>
              <p:tags r:id="rId8"/>
            </p:custDataLst>
          </p:nvPr>
        </p:nvSpPr>
        <p:spPr>
          <a:xfrm>
            <a:off x="3054096" y="5760720"/>
            <a:ext cx="512064" cy="228600"/>
          </a:xfrm>
          <a:prstGeom prst="rect">
            <a:avLst/>
          </a:prstGeom>
          <a:noFill/>
        </p:spPr>
        <p:txBody>
          <a:bodyPr wrap="square" numCol="1" rtlCol="0">
            <a:spAutoFit/>
          </a:bodyPr>
          <a:lstStyle/>
          <a:p>
            <a:pPr algn="r" defTabSz="2194560"/>
            <a:r>
              <a:rPr lang="en-CA" sz="1000" b="1" dirty="0" smtClean="0">
                <a:solidFill>
                  <a:srgbClr val="333333"/>
                </a:solidFill>
              </a:rPr>
              <a:t>$1M+</a:t>
            </a:r>
            <a:endParaRPr lang="en-CA" sz="1000" b="1" dirty="0">
              <a:solidFill>
                <a:srgbClr val="333333"/>
              </a:solidFill>
            </a:endParaRPr>
          </a:p>
        </p:txBody>
      </p:sp>
      <p:cxnSp>
        <p:nvCxnSpPr>
          <p:cNvPr id="96" name="Straight Arrow Connector 95"/>
          <p:cNvCxnSpPr>
            <a:stCxn id="94" idx="3"/>
            <a:endCxn id="95" idx="1"/>
          </p:cNvCxnSpPr>
          <p:nvPr/>
        </p:nvCxnSpPr>
        <p:spPr>
          <a:xfrm>
            <a:off x="969264" y="5875020"/>
            <a:ext cx="208483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custDataLst>
              <p:tags r:id="rId9"/>
            </p:custDataLst>
          </p:nvPr>
        </p:nvSpPr>
        <p:spPr>
          <a:xfrm>
            <a:off x="288034" y="5986641"/>
            <a:ext cx="3491804" cy="276999"/>
          </a:xfrm>
          <a:prstGeom prst="rect">
            <a:avLst/>
          </a:prstGeom>
          <a:noFill/>
        </p:spPr>
        <p:txBody>
          <a:bodyPr wrap="square" rtlCol="0">
            <a:spAutoFit/>
          </a:bodyPr>
          <a:lstStyle/>
          <a:p>
            <a:r>
              <a:rPr lang="en-CA" sz="1200" dirty="0" smtClean="0"/>
              <a:t>Pricing provided by vendor.</a:t>
            </a:r>
            <a:endParaRPr lang="en-CA" sz="1200" dirty="0"/>
          </a:p>
        </p:txBody>
      </p:sp>
      <p:grpSp>
        <p:nvGrpSpPr>
          <p:cNvPr id="43" name="Group 33"/>
          <p:cNvGrpSpPr/>
          <p:nvPr>
            <p:custDataLst>
              <p:tags r:id="rId10"/>
            </p:custDataLst>
          </p:nvPr>
        </p:nvGrpSpPr>
        <p:grpSpPr>
          <a:xfrm>
            <a:off x="3977639" y="1192176"/>
            <a:ext cx="4845685" cy="1185899"/>
            <a:chOff x="5543549" y="2724370"/>
            <a:chExt cx="3295651" cy="1064698"/>
          </a:xfrm>
        </p:grpSpPr>
        <p:sp>
          <p:nvSpPr>
            <p:cNvPr id="44" name="Rectangle 43"/>
            <p:cNvSpPr/>
            <p:nvPr/>
          </p:nvSpPr>
          <p:spPr>
            <a:xfrm>
              <a:off x="5543549" y="2970654"/>
              <a:ext cx="3295651" cy="818414"/>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rgbClr val="000000"/>
                  </a:solidFill>
                </a:rPr>
                <a:t>ALM suite with a process-based </a:t>
              </a:r>
              <a:r>
                <a:rPr lang="en-US" sz="1200" dirty="0">
                  <a:solidFill>
                    <a:srgbClr val="000000"/>
                  </a:solidFill>
                </a:rPr>
                <a:t>approach to managing the ALM lifecycle </a:t>
              </a:r>
              <a:r>
                <a:rPr lang="en-US" sz="1200" dirty="0" smtClean="0">
                  <a:solidFill>
                    <a:srgbClr val="000000"/>
                  </a:solidFill>
                </a:rPr>
                <a:t>to help </a:t>
              </a:r>
              <a:r>
                <a:rPr lang="en-US" sz="1200" dirty="0">
                  <a:solidFill>
                    <a:srgbClr val="000000"/>
                  </a:solidFill>
                </a:rPr>
                <a:t>organizations coordinate processes and tools across traditionally siloed departments like development, </a:t>
              </a:r>
              <a:r>
                <a:rPr lang="en-US" sz="1200" dirty="0" smtClean="0">
                  <a:solidFill>
                    <a:srgbClr val="000000"/>
                  </a:solidFill>
                </a:rPr>
                <a:t>operations, </a:t>
              </a:r>
              <a:r>
                <a:rPr lang="en-US" sz="1200" dirty="0">
                  <a:solidFill>
                    <a:srgbClr val="000000"/>
                  </a:solidFill>
                </a:rPr>
                <a:t>and </a:t>
              </a:r>
              <a:r>
                <a:rPr lang="en-US" sz="1200" dirty="0" smtClean="0">
                  <a:solidFill>
                    <a:srgbClr val="000000"/>
                  </a:solidFill>
                </a:rPr>
                <a:t>IT help desk.</a:t>
              </a:r>
              <a:endParaRPr lang="en-US" sz="1200" dirty="0">
                <a:solidFill>
                  <a:srgbClr val="000000"/>
                </a:solidFill>
              </a:endParaRPr>
            </a:p>
          </p:txBody>
        </p:sp>
        <p:sp>
          <p:nvSpPr>
            <p:cNvPr id="47" name="Round Same Side Corner Rectangle 46"/>
            <p:cNvSpPr/>
            <p:nvPr/>
          </p:nvSpPr>
          <p:spPr>
            <a:xfrm>
              <a:off x="5543550" y="2724370"/>
              <a:ext cx="3295650" cy="246284"/>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Overview</a:t>
              </a:r>
              <a:endParaRPr lang="en-CA" sz="1400" b="1" dirty="0">
                <a:solidFill>
                  <a:srgbClr val="FFFFFF"/>
                </a:solidFill>
              </a:endParaRPr>
            </a:p>
          </p:txBody>
        </p:sp>
      </p:grpSp>
      <p:grpSp>
        <p:nvGrpSpPr>
          <p:cNvPr id="48" name="Group 33"/>
          <p:cNvGrpSpPr/>
          <p:nvPr>
            <p:custDataLst>
              <p:tags r:id="rId11"/>
            </p:custDataLst>
          </p:nvPr>
        </p:nvGrpSpPr>
        <p:grpSpPr>
          <a:xfrm>
            <a:off x="3977640" y="2468562"/>
            <a:ext cx="4845684" cy="1966912"/>
            <a:chOff x="5543549" y="2783385"/>
            <a:chExt cx="3295651" cy="2076092"/>
          </a:xfrm>
        </p:grpSpPr>
        <p:sp>
          <p:nvSpPr>
            <p:cNvPr id="49" name="Rectangle 48"/>
            <p:cNvSpPr/>
            <p:nvPr/>
          </p:nvSpPr>
          <p:spPr>
            <a:xfrm>
              <a:off x="5543549" y="3073268"/>
              <a:ext cx="3295651" cy="1786209"/>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rgbClr val="000000"/>
                  </a:solidFill>
                </a:rPr>
                <a:t>Bridge the Agile-Waterfall </a:t>
              </a:r>
              <a:r>
                <a:rPr lang="en-US" sz="1200" dirty="0">
                  <a:solidFill>
                    <a:srgbClr val="000000"/>
                  </a:solidFill>
                </a:rPr>
                <a:t>gap by orchestrating processes across distributed “water-scrum-fall” projects and teams – from the initial business request through development and into </a:t>
              </a:r>
              <a:r>
                <a:rPr lang="en-US" sz="1200" dirty="0" smtClean="0">
                  <a:solidFill>
                    <a:srgbClr val="000000"/>
                  </a:solidFill>
                </a:rPr>
                <a:t>deployment/production.</a:t>
              </a:r>
            </a:p>
            <a:p>
              <a:pPr marL="180000" indent="-171450" algn="l">
                <a:buFont typeface="Arial" pitchFamily="34" charset="0"/>
                <a:buChar char="•"/>
                <a:defRPr/>
              </a:pPr>
              <a:r>
                <a:rPr lang="en-US" sz="1200" dirty="0" smtClean="0">
                  <a:solidFill>
                    <a:srgbClr val="000000"/>
                  </a:solidFill>
                </a:rPr>
                <a:t>Integrated solution support offering for mainframe and distributed environments for entire lifecycle.</a:t>
              </a:r>
            </a:p>
            <a:p>
              <a:pPr marL="180000" indent="-171450" algn="l">
                <a:buFont typeface="Arial" pitchFamily="34" charset="0"/>
                <a:buChar char="•"/>
                <a:defRPr/>
              </a:pPr>
              <a:r>
                <a:rPr lang="en-US" sz="1200" dirty="0" smtClean="0">
                  <a:solidFill>
                    <a:srgbClr val="000000"/>
                  </a:solidFill>
                </a:rPr>
                <a:t>Comprehensive release management capabilities with automated deployment of applications into production/test environments.</a:t>
              </a:r>
            </a:p>
          </p:txBody>
        </p:sp>
        <p:sp>
          <p:nvSpPr>
            <p:cNvPr id="50" name="Round Same Side Corner Rectangle 49"/>
            <p:cNvSpPr/>
            <p:nvPr/>
          </p:nvSpPr>
          <p:spPr>
            <a:xfrm>
              <a:off x="5543550" y="2783385"/>
              <a:ext cx="3295650" cy="289547"/>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Strengths</a:t>
              </a:r>
              <a:endParaRPr lang="en-CA" sz="1400" b="1" dirty="0">
                <a:solidFill>
                  <a:srgbClr val="FFFFFF"/>
                </a:solidFill>
              </a:endParaRPr>
            </a:p>
          </p:txBody>
        </p:sp>
      </p:grpSp>
      <p:grpSp>
        <p:nvGrpSpPr>
          <p:cNvPr id="51" name="Group 33"/>
          <p:cNvGrpSpPr/>
          <p:nvPr>
            <p:custDataLst>
              <p:tags r:id="rId12"/>
            </p:custDataLst>
          </p:nvPr>
        </p:nvGrpSpPr>
        <p:grpSpPr>
          <a:xfrm>
            <a:off x="3977639" y="4525963"/>
            <a:ext cx="4845685" cy="1926272"/>
            <a:chOff x="5543549" y="2693067"/>
            <a:chExt cx="3295651" cy="2289173"/>
          </a:xfrm>
        </p:grpSpPr>
        <p:sp>
          <p:nvSpPr>
            <p:cNvPr id="52" name="Rectangle 51"/>
            <p:cNvSpPr/>
            <p:nvPr/>
          </p:nvSpPr>
          <p:spPr>
            <a:xfrm>
              <a:off x="5543549" y="3019068"/>
              <a:ext cx="3295651" cy="1963172"/>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rgbClr val="000000"/>
                  </a:solidFill>
                </a:rPr>
                <a:t>Relatively expensive ALM solution.</a:t>
              </a:r>
              <a:endParaRPr lang="en-US" sz="1200" dirty="0">
                <a:solidFill>
                  <a:srgbClr val="000000"/>
                </a:solidFill>
              </a:endParaRPr>
            </a:p>
          </p:txBody>
        </p:sp>
        <p:sp>
          <p:nvSpPr>
            <p:cNvPr id="53" name="Round Same Side Corner Rectangle 52"/>
            <p:cNvSpPr/>
            <p:nvPr/>
          </p:nvSpPr>
          <p:spPr>
            <a:xfrm>
              <a:off x="5543550" y="2693067"/>
              <a:ext cx="3295650" cy="326001"/>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Challenges</a:t>
              </a:r>
            </a:p>
          </p:txBody>
        </p:sp>
      </p:grpSp>
      <p:pic>
        <p:nvPicPr>
          <p:cNvPr id="38" name="Picture 37" descr="Inf-Tech-Champion-Circle.jpg"/>
          <p:cNvPicPr>
            <a:picLocks noChangeAspect="1"/>
          </p:cNvPicPr>
          <p:nvPr/>
        </p:nvPicPr>
        <p:blipFill>
          <a:blip r:embed="rId18" cstate="print"/>
          <a:stretch>
            <a:fillRect/>
          </a:stretch>
        </p:blipFill>
        <p:spPr>
          <a:xfrm>
            <a:off x="8001000" y="320040"/>
            <a:ext cx="822960" cy="712176"/>
          </a:xfrm>
          <a:prstGeom prst="rect">
            <a:avLst/>
          </a:prstGeom>
        </p:spPr>
      </p:pic>
    </p:spTree>
    <p:extLst>
      <p:ext uri="{BB962C8B-B14F-4D97-AF65-F5344CB8AC3E}">
        <p14:creationId xmlns:p14="http://schemas.microsoft.com/office/powerpoint/2010/main" xmlns="" val="24548626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nvGraphicFramePr>
        <p:xfrm>
          <a:off x="0" y="0"/>
          <a:ext cx="158750" cy="158750"/>
        </p:xfrm>
        <a:graphic>
          <a:graphicData uri="http://schemas.openxmlformats.org/presentationml/2006/ole">
            <p:oleObj spid="_x0000_s1122590" name="think-cell Slide" r:id="rId14" imgW="360" imgH="360" progId="">
              <p:embed/>
            </p:oleObj>
          </a:graphicData>
        </a:graphic>
      </p:graphicFrame>
      <p:grpSp>
        <p:nvGrpSpPr>
          <p:cNvPr id="2" name="Group 104"/>
          <p:cNvGrpSpPr/>
          <p:nvPr>
            <p:custDataLst>
              <p:tags r:id="rId2"/>
            </p:custDataLst>
          </p:nvPr>
        </p:nvGrpSpPr>
        <p:grpSpPr>
          <a:xfrm>
            <a:off x="320040" y="1188721"/>
            <a:ext cx="2286000" cy="2514919"/>
            <a:chOff x="320041" y="3840162"/>
            <a:chExt cx="2559684" cy="1300977"/>
          </a:xfrm>
        </p:grpSpPr>
        <p:sp>
          <p:nvSpPr>
            <p:cNvPr id="106" name="Rectangle 105"/>
            <p:cNvSpPr/>
            <p:nvPr/>
          </p:nvSpPr>
          <p:spPr>
            <a:xfrm>
              <a:off x="320041" y="3958418"/>
              <a:ext cx="2559684" cy="118272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endParaRPr lang="en-US" sz="1200" dirty="0" smtClean="0">
                <a:solidFill>
                  <a:srgbClr val="333333"/>
                </a:solidFill>
                <a:latin typeface="Georgia"/>
              </a:endParaRPr>
            </a:p>
          </p:txBody>
        </p:sp>
        <p:sp>
          <p:nvSpPr>
            <p:cNvPr id="107" name="Round Same Side Corner Rectangle 106"/>
            <p:cNvSpPr/>
            <p:nvPr/>
          </p:nvSpPr>
          <p:spPr>
            <a:xfrm>
              <a:off x="320042" y="3840162"/>
              <a:ext cx="2559683" cy="118256"/>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Vendor Landscape</a:t>
              </a:r>
              <a:endParaRPr lang="en-CA" sz="1200" b="1" dirty="0">
                <a:solidFill>
                  <a:srgbClr val="FFFFFF"/>
                </a:solidFill>
              </a:endParaRPr>
            </a:p>
          </p:txBody>
        </p:sp>
      </p:grpSp>
      <p:sp>
        <p:nvSpPr>
          <p:cNvPr id="8" name="Title 7"/>
          <p:cNvSpPr>
            <a:spLocks noGrp="1"/>
          </p:cNvSpPr>
          <p:nvPr>
            <p:ph type="title"/>
            <p:custDataLst>
              <p:tags r:id="rId3"/>
            </p:custDataLst>
          </p:nvPr>
        </p:nvSpPr>
        <p:spPr/>
        <p:txBody>
          <a:bodyPr/>
          <a:lstStyle/>
          <a:p>
            <a:r>
              <a:rPr lang="en-US" dirty="0">
                <a:ea typeface="ＭＳ Ｐゴシック" charset="-128"/>
              </a:rPr>
              <a:t>Serena delivers a high-functionality ALM suite packaged within a powerful process orchestration engine</a:t>
            </a:r>
            <a:endParaRPr lang="en-CA" dirty="0"/>
          </a:p>
        </p:txBody>
      </p:sp>
      <p:grpSp>
        <p:nvGrpSpPr>
          <p:cNvPr id="4" name="Group 97"/>
          <p:cNvGrpSpPr/>
          <p:nvPr>
            <p:custDataLst>
              <p:tags r:id="rId4"/>
            </p:custDataLst>
          </p:nvPr>
        </p:nvGrpSpPr>
        <p:grpSpPr>
          <a:xfrm>
            <a:off x="320040" y="5349240"/>
            <a:ext cx="8503920" cy="1143634"/>
            <a:chOff x="320040" y="5349240"/>
            <a:chExt cx="8503920" cy="1143634"/>
          </a:xfrm>
        </p:grpSpPr>
        <p:sp>
          <p:nvSpPr>
            <p:cNvPr id="26" name="Round Same Side Corner Rectangle 25"/>
            <p:cNvSpPr/>
            <p:nvPr>
              <p:custDataLst>
                <p:tags r:id="rId11"/>
              </p:custDataLst>
            </p:nvPr>
          </p:nvSpPr>
          <p:spPr>
            <a:xfrm>
              <a:off x="320040" y="5349240"/>
              <a:ext cx="8503920" cy="274320"/>
            </a:xfrm>
            <a:prstGeom prst="round2SameRect">
              <a:avLst>
                <a:gd name="adj1" fmla="val 10667"/>
                <a:gd name="adj2" fmla="val 0"/>
              </a:avLst>
            </a:prstGeom>
            <a:solidFill>
              <a:srgbClr val="D17D08"/>
            </a:solidFill>
            <a:ln w="12700">
              <a:solidFill>
                <a:srgbClr val="D17D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solidFill>
                    <a:srgbClr val="FFFFFF"/>
                  </a:solidFill>
                </a:rPr>
                <a:t>Info-Tech Recommends:</a:t>
              </a:r>
              <a:endParaRPr lang="en-CA" sz="1400" b="1" dirty="0">
                <a:solidFill>
                  <a:srgbClr val="FFFFFF"/>
                </a:solidFill>
              </a:endParaRPr>
            </a:p>
          </p:txBody>
        </p:sp>
        <p:sp>
          <p:nvSpPr>
            <p:cNvPr id="28" name="Rectangle 27"/>
            <p:cNvSpPr/>
            <p:nvPr/>
          </p:nvSpPr>
          <p:spPr>
            <a:xfrm>
              <a:off x="320040" y="5623383"/>
              <a:ext cx="8503919" cy="86949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188" algn="l">
                <a:defRPr/>
              </a:pPr>
              <a:r>
                <a:rPr lang="en-US" sz="1400" dirty="0">
                  <a:solidFill>
                    <a:schemeClr val="tx1"/>
                  </a:solidFill>
                </a:rPr>
                <a:t>Serena will make sense for large organizations that are looking to integrate teams distributed across silos, using different tools, and developing for multiple platforms. </a:t>
              </a:r>
            </a:p>
          </p:txBody>
        </p:sp>
      </p:grpSp>
      <p:graphicFrame>
        <p:nvGraphicFramePr>
          <p:cNvPr id="77" name="Table 76"/>
          <p:cNvGraphicFramePr>
            <a:graphicFrameLocks noGrp="1"/>
          </p:cNvGraphicFramePr>
          <p:nvPr>
            <p:custDataLst>
              <p:tags r:id="rId5"/>
            </p:custDataLst>
            <p:extLst>
              <p:ext uri="{D42A27DB-BD31-4B8C-83A1-F6EECF244321}">
                <p14:modId xmlns:p14="http://schemas.microsoft.com/office/powerpoint/2010/main" xmlns="" val="3072566229"/>
              </p:ext>
            </p:extLst>
          </p:nvPr>
        </p:nvGraphicFramePr>
        <p:xfrm>
          <a:off x="2834640" y="1417320"/>
          <a:ext cx="5943600" cy="606265"/>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4360"/>
                <a:gridCol w="594360"/>
                <a:gridCol w="594360"/>
                <a:gridCol w="594360"/>
                <a:gridCol w="594360"/>
                <a:gridCol w="594360"/>
                <a:gridCol w="594360"/>
                <a:gridCol w="594360"/>
                <a:gridCol w="594360"/>
                <a:gridCol w="594360"/>
              </a:tblGrid>
              <a:tr h="28797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9525" cap="flat" cmpd="sng" algn="ctr">
                      <a:noFill/>
                      <a:prstDash val="solid"/>
                    </a:lnL>
                    <a:lnR w="38100" cap="flat" cmpd="sng" algn="ctr">
                      <a:solidFill>
                        <a:sysClr val="window" lastClr="FFFFFF"/>
                      </a:solid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243F5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Features</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Usability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Afford.</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Arch.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5715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36B41"/>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Viability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Strategy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Reach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Channel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18287">
                <a:tc>
                  <a:txBody>
                    <a:bodyPr/>
                    <a:lstStyle/>
                    <a:p>
                      <a:pPr algn="ctr" fontAlgn="ctr"/>
                      <a:r>
                        <a:rPr lang="en-US" sz="1800" b="0" i="0" u="none" strike="noStrike" dirty="0" smtClean="0">
                          <a:ln>
                            <a:solidFill>
                              <a:srgbClr val="D17D08"/>
                            </a:solidFill>
                          </a:ln>
                          <a:solidFill>
                            <a:srgbClr val="D17D08"/>
                          </a:solidFill>
                          <a:latin typeface="Harvey Balls"/>
                        </a:rPr>
                        <a:t>4</a:t>
                      </a:r>
                      <a:endParaRPr lang="en-US" sz="1750" b="0" i="0" u="none" strike="noStrike" dirty="0">
                        <a:ln>
                          <a:solidFill>
                            <a:srgbClr val="C77709"/>
                          </a:solidFill>
                        </a:ln>
                        <a:solidFill>
                          <a:srgbClr val="C77709"/>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5"/>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rgbClr val="C77709"/>
                            </a:solidFill>
                          </a:ln>
                          <a:solidFill>
                            <a:srgbClr val="C77709"/>
                          </a:solidFill>
                          <a:latin typeface="Harvey Balls"/>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7"/>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4</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2</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r>
            </a:tbl>
          </a:graphicData>
        </a:graphic>
      </p:graphicFrame>
      <p:sp>
        <p:nvSpPr>
          <p:cNvPr id="78" name="Round Same Side Corner Rectangle 77"/>
          <p:cNvSpPr/>
          <p:nvPr>
            <p:custDataLst>
              <p:tags r:id="rId6"/>
            </p:custDataLst>
          </p:nvPr>
        </p:nvSpPr>
        <p:spPr>
          <a:xfrm flipH="1">
            <a:off x="2830068" y="1189037"/>
            <a:ext cx="2953512"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Product</a:t>
            </a:r>
            <a:endParaRPr lang="en-US" sz="1200" b="1" dirty="0">
              <a:solidFill>
                <a:srgbClr val="FFFFFF"/>
              </a:solidFill>
            </a:endParaRPr>
          </a:p>
        </p:txBody>
      </p:sp>
      <p:sp>
        <p:nvSpPr>
          <p:cNvPr id="79" name="Round Same Side Corner Rectangle 78"/>
          <p:cNvSpPr/>
          <p:nvPr>
            <p:custDataLst>
              <p:tags r:id="rId7"/>
            </p:custDataLst>
          </p:nvPr>
        </p:nvSpPr>
        <p:spPr>
          <a:xfrm flipH="1">
            <a:off x="5827868" y="1189037"/>
            <a:ext cx="2935224" cy="228600"/>
          </a:xfrm>
          <a:prstGeom prst="round2Same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Vendor</a:t>
            </a:r>
          </a:p>
        </p:txBody>
      </p:sp>
      <p:sp>
        <p:nvSpPr>
          <p:cNvPr id="80" name="Round Same Side Corner Rectangle 79"/>
          <p:cNvSpPr/>
          <p:nvPr>
            <p:custDataLst>
              <p:tags r:id="rId8"/>
            </p:custDataLst>
          </p:nvPr>
        </p:nvSpPr>
        <p:spPr>
          <a:xfrm flipH="1">
            <a:off x="2857882" y="4496784"/>
            <a:ext cx="5893616"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Features</a:t>
            </a:r>
            <a:endParaRPr lang="en-US" sz="1200" b="1" dirty="0">
              <a:solidFill>
                <a:srgbClr val="FFFFFF"/>
              </a:solidFill>
            </a:endParaRPr>
          </a:p>
        </p:txBody>
      </p:sp>
      <p:graphicFrame>
        <p:nvGraphicFramePr>
          <p:cNvPr id="70" name="Table 69"/>
          <p:cNvGraphicFramePr>
            <a:graphicFrameLocks noGrp="1"/>
          </p:cNvGraphicFramePr>
          <p:nvPr>
            <p:custDataLst>
              <p:tags r:id="rId9"/>
            </p:custDataLst>
            <p:extLst>
              <p:ext uri="{D42A27DB-BD31-4B8C-83A1-F6EECF244321}">
                <p14:modId xmlns:p14="http://schemas.microsoft.com/office/powerpoint/2010/main" xmlns="" val="3894820616"/>
              </p:ext>
            </p:extLst>
          </p:nvPr>
        </p:nvGraphicFramePr>
        <p:xfrm>
          <a:off x="2849790" y="4729799"/>
          <a:ext cx="5928450" cy="573721"/>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2845"/>
                <a:gridCol w="592845"/>
                <a:gridCol w="592845"/>
                <a:gridCol w="592845"/>
                <a:gridCol w="592845"/>
                <a:gridCol w="592845"/>
                <a:gridCol w="592845"/>
                <a:gridCol w="592845"/>
                <a:gridCol w="592845"/>
                <a:gridCol w="592845"/>
              </a:tblGrid>
              <a:tr h="241781">
                <a:tc>
                  <a:txBody>
                    <a:bodyPr/>
                    <a:lstStyle/>
                    <a:p>
                      <a:pPr algn="ctr" fontAlgn="ctr"/>
                      <a:r>
                        <a:rPr lang="en-US" sz="700" b="0" i="0" u="none" strike="noStrike" dirty="0" smtClean="0">
                          <a:solidFill>
                            <a:schemeClr val="tx1"/>
                          </a:solidFill>
                          <a:latin typeface="Arial" pitchFamily="34" charset="0"/>
                          <a:cs typeface="Arial" pitchFamily="34" charset="0"/>
                        </a:rPr>
                        <a:t>Rqmt Mgmt</a:t>
                      </a:r>
                      <a:endParaRPr lang="en-US" sz="700" b="0" i="0" u="none" strike="noStrike" dirty="0">
                        <a:solidFill>
                          <a:schemeClr val="tx1"/>
                        </a:solidFill>
                        <a:latin typeface="Arial" pitchFamily="34" charset="0"/>
                        <a:cs typeface="Arial" pitchFamily="34" charset="0"/>
                      </a:endParaRPr>
                    </a:p>
                  </a:txBody>
                  <a:tcPr marL="9525" marR="9525" marT="9525"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Build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Test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Bug/Issue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Reporting &amp; Analytics</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Source Code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Workflow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Accessibility</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Deployment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Release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r>
              <a:tr h="331940">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r>
            </a:tbl>
          </a:graphicData>
        </a:graphic>
      </p:graphicFrame>
      <p:grpSp>
        <p:nvGrpSpPr>
          <p:cNvPr id="71" name="Group 70"/>
          <p:cNvGrpSpPr/>
          <p:nvPr/>
        </p:nvGrpSpPr>
        <p:grpSpPr>
          <a:xfrm>
            <a:off x="2842732" y="2114497"/>
            <a:ext cx="5935508" cy="2244990"/>
            <a:chOff x="2842732" y="2114497"/>
            <a:chExt cx="5935508" cy="2244990"/>
          </a:xfrm>
        </p:grpSpPr>
        <p:sp>
          <p:nvSpPr>
            <p:cNvPr id="72" name="Rectangle 71"/>
            <p:cNvSpPr/>
            <p:nvPr/>
          </p:nvSpPr>
          <p:spPr>
            <a:xfrm>
              <a:off x="2842732" y="2318821"/>
              <a:ext cx="5920360" cy="1981940"/>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grpSp>
          <p:nvGrpSpPr>
            <p:cNvPr id="73" name="Group 101"/>
            <p:cNvGrpSpPr/>
            <p:nvPr>
              <p:custDataLst>
                <p:tags r:id="rId10"/>
              </p:custDataLst>
            </p:nvPr>
          </p:nvGrpSpPr>
          <p:grpSpPr>
            <a:xfrm>
              <a:off x="2842732" y="2114497"/>
              <a:ext cx="5920360" cy="2227592"/>
              <a:chOff x="3336925" y="2310276"/>
              <a:chExt cx="5486400" cy="2227592"/>
            </a:xfrm>
          </p:grpSpPr>
          <p:sp>
            <p:nvSpPr>
              <p:cNvPr id="183" name="Rectangle 182"/>
              <p:cNvSpPr/>
              <p:nvPr/>
            </p:nvSpPr>
            <p:spPr>
              <a:xfrm>
                <a:off x="3336925" y="2542390"/>
                <a:ext cx="5486400" cy="1995478"/>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sp>
            <p:nvSpPr>
              <p:cNvPr id="184" name="Round Same Side Corner Rectangle 183"/>
              <p:cNvSpPr/>
              <p:nvPr/>
            </p:nvSpPr>
            <p:spPr>
              <a:xfrm>
                <a:off x="3336927" y="2310276"/>
                <a:ext cx="54863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spcBef>
                    <a:spcPts val="0"/>
                  </a:spcBef>
                  <a:spcAft>
                    <a:spcPts val="0"/>
                  </a:spcAft>
                </a:pPr>
                <a:r>
                  <a:rPr lang="en-CA" sz="1200" b="1" dirty="0" smtClean="0">
                    <a:solidFill>
                      <a:srgbClr val="FFFFFF"/>
                    </a:solidFill>
                  </a:rPr>
                  <a:t>Lifecycle Components</a:t>
                </a:r>
                <a:endParaRPr lang="en-CA" sz="1200" b="1" dirty="0">
                  <a:solidFill>
                    <a:srgbClr val="FFFFFF"/>
                  </a:solidFill>
                </a:endParaRPr>
              </a:p>
            </p:txBody>
          </p:sp>
        </p:grpSp>
        <p:sp>
          <p:nvSpPr>
            <p:cNvPr id="74" name="Cloud 73"/>
            <p:cNvSpPr/>
            <p:nvPr/>
          </p:nvSpPr>
          <p:spPr>
            <a:xfrm>
              <a:off x="3253275" y="3569127"/>
              <a:ext cx="1181565" cy="404250"/>
            </a:xfrm>
            <a:prstGeom prst="cloud">
              <a:avLst/>
            </a:prstGeom>
            <a:solidFill>
              <a:schemeClr val="accent1">
                <a:lumMod val="20000"/>
                <a:lumOff val="80000"/>
              </a:schemeClr>
            </a:solidFill>
            <a:ln w="9525" cap="flat" cmpd="sng" algn="ctr">
              <a:solidFill>
                <a:srgbClr val="4F81BD">
                  <a:shade val="95000"/>
                  <a:satMod val="105000"/>
                </a:srgb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75" name="Donut 74"/>
            <p:cNvSpPr/>
            <p:nvPr/>
          </p:nvSpPr>
          <p:spPr>
            <a:xfrm>
              <a:off x="5264697" y="2912546"/>
              <a:ext cx="1076429" cy="1097280"/>
            </a:xfrm>
            <a:prstGeom prst="donut">
              <a:avLst>
                <a:gd name="adj" fmla="val 12724"/>
              </a:avLst>
            </a:prstGeom>
            <a:solidFill>
              <a:schemeClr val="accent1">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Text" lastClr="000000"/>
                </a:solidFill>
                <a:latin typeface="Calibri"/>
              </a:endParaRPr>
            </a:p>
          </p:txBody>
        </p:sp>
        <p:sp>
          <p:nvSpPr>
            <p:cNvPr id="135" name="Rounded Rectangle 134"/>
            <p:cNvSpPr/>
            <p:nvPr/>
          </p:nvSpPr>
          <p:spPr>
            <a:xfrm>
              <a:off x="5974751" y="3671329"/>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Testing</a:t>
              </a:r>
              <a:endParaRPr lang="en-US" sz="1100" b="1" kern="0" dirty="0">
                <a:solidFill>
                  <a:sysClr val="window" lastClr="FFFFFF"/>
                </a:solidFill>
                <a:latin typeface="Calibri"/>
              </a:endParaRPr>
            </a:p>
          </p:txBody>
        </p:sp>
        <p:sp>
          <p:nvSpPr>
            <p:cNvPr id="136" name="Rounded Rectangle 135"/>
            <p:cNvSpPr/>
            <p:nvPr/>
          </p:nvSpPr>
          <p:spPr>
            <a:xfrm>
              <a:off x="4609870" y="3671329"/>
              <a:ext cx="99757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Deployment</a:t>
              </a:r>
              <a:endParaRPr lang="en-US" sz="1100" b="1" kern="0" dirty="0">
                <a:solidFill>
                  <a:sysClr val="window" lastClr="FFFFFF"/>
                </a:solidFill>
                <a:latin typeface="Calibri"/>
              </a:endParaRPr>
            </a:p>
          </p:txBody>
        </p:sp>
        <p:sp>
          <p:nvSpPr>
            <p:cNvPr id="137" name="Rounded Rectangle 136"/>
            <p:cNvSpPr/>
            <p:nvPr/>
          </p:nvSpPr>
          <p:spPr>
            <a:xfrm>
              <a:off x="4475316" y="321412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Maintenance</a:t>
              </a:r>
              <a:endParaRPr lang="en-US" sz="1100" b="1" kern="0" dirty="0">
                <a:solidFill>
                  <a:sysClr val="window" lastClr="FFFFFF"/>
                </a:solidFill>
                <a:latin typeface="Calibri"/>
              </a:endParaRPr>
            </a:p>
          </p:txBody>
        </p:sp>
        <p:sp>
          <p:nvSpPr>
            <p:cNvPr id="138" name="Rounded Rectangle 137"/>
            <p:cNvSpPr/>
            <p:nvPr/>
          </p:nvSpPr>
          <p:spPr>
            <a:xfrm>
              <a:off x="5275910" y="2829613"/>
              <a:ext cx="1054003" cy="183706"/>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Requirements</a:t>
              </a:r>
              <a:endParaRPr lang="en-US" sz="1100" b="1" kern="0" dirty="0">
                <a:solidFill>
                  <a:sysClr val="window" lastClr="FFFFFF"/>
                </a:solidFill>
                <a:latin typeface="Calibri"/>
              </a:endParaRPr>
            </a:p>
          </p:txBody>
        </p:sp>
        <p:sp>
          <p:nvSpPr>
            <p:cNvPr id="139" name="Rounded Rectangle 138"/>
            <p:cNvSpPr/>
            <p:nvPr/>
          </p:nvSpPr>
          <p:spPr>
            <a:xfrm>
              <a:off x="6045109" y="3198972"/>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Build</a:t>
              </a:r>
              <a:endParaRPr lang="en-US" sz="1100" b="1" kern="0" dirty="0">
                <a:solidFill>
                  <a:sysClr val="window" lastClr="FFFFFF"/>
                </a:solidFill>
                <a:latin typeface="Calibri"/>
              </a:endParaRPr>
            </a:p>
          </p:txBody>
        </p:sp>
        <p:sp>
          <p:nvSpPr>
            <p:cNvPr id="140" name="TextBox 139"/>
            <p:cNvSpPr txBox="1"/>
            <p:nvPr/>
          </p:nvSpPr>
          <p:spPr>
            <a:xfrm flipH="1">
              <a:off x="3059836" y="2651760"/>
              <a:ext cx="1370629"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Real time</a:t>
              </a:r>
              <a:endParaRPr lang="en-US" sz="800" kern="0" dirty="0">
                <a:solidFill>
                  <a:sysClr val="windowText" lastClr="000000"/>
                </a:solidFill>
                <a:latin typeface="Arial"/>
              </a:endParaRPr>
            </a:p>
          </p:txBody>
        </p:sp>
        <p:sp>
          <p:nvSpPr>
            <p:cNvPr id="141" name="TextBox 140"/>
            <p:cNvSpPr txBox="1"/>
            <p:nvPr/>
          </p:nvSpPr>
          <p:spPr>
            <a:xfrm>
              <a:off x="7087714" y="3087712"/>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Continuous integration</a:t>
              </a:r>
              <a:endParaRPr lang="en-US" sz="800" kern="0" dirty="0">
                <a:solidFill>
                  <a:sysClr val="windowText" lastClr="000000"/>
                </a:solidFill>
                <a:latin typeface="Arial"/>
              </a:endParaRPr>
            </a:p>
          </p:txBody>
        </p:sp>
        <p:sp>
          <p:nvSpPr>
            <p:cNvPr id="142" name="TextBox 141"/>
            <p:cNvSpPr txBox="1"/>
            <p:nvPr/>
          </p:nvSpPr>
          <p:spPr>
            <a:xfrm>
              <a:off x="7085654" y="2880360"/>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Multi-repository support</a:t>
              </a:r>
              <a:endParaRPr lang="en-US" sz="800" kern="0" dirty="0">
                <a:solidFill>
                  <a:sysClr val="windowText" lastClr="000000"/>
                </a:solidFill>
                <a:latin typeface="Arial"/>
              </a:endParaRPr>
            </a:p>
          </p:txBody>
        </p:sp>
        <p:sp>
          <p:nvSpPr>
            <p:cNvPr id="143" name="TextBox 142"/>
            <p:cNvSpPr txBox="1"/>
            <p:nvPr/>
          </p:nvSpPr>
          <p:spPr>
            <a:xfrm>
              <a:off x="3069235" y="3108960"/>
              <a:ext cx="176489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Interactive</a:t>
              </a:r>
              <a:endParaRPr lang="en-US" sz="800" kern="0" dirty="0">
                <a:solidFill>
                  <a:sysClr val="windowText" lastClr="000000"/>
                </a:solidFill>
                <a:latin typeface="Arial"/>
              </a:endParaRPr>
            </a:p>
          </p:txBody>
        </p:sp>
        <p:sp>
          <p:nvSpPr>
            <p:cNvPr id="144" name="Oval 143"/>
            <p:cNvSpPr/>
            <p:nvPr/>
          </p:nvSpPr>
          <p:spPr>
            <a:xfrm>
              <a:off x="5327489" y="2382359"/>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5" name="Oval 144"/>
            <p:cNvSpPr/>
            <p:nvPr/>
          </p:nvSpPr>
          <p:spPr>
            <a:xfrm>
              <a:off x="5327489" y="2518070"/>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6" name="TextBox 145"/>
            <p:cNvSpPr txBox="1"/>
            <p:nvPr/>
          </p:nvSpPr>
          <p:spPr>
            <a:xfrm>
              <a:off x="5423792" y="2331720"/>
              <a:ext cx="187277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Artifact-to-requirement traceability</a:t>
              </a:r>
              <a:endParaRPr lang="en-US" sz="800" kern="0" dirty="0">
                <a:solidFill>
                  <a:sysClr val="windowText" lastClr="000000"/>
                </a:solidFill>
                <a:latin typeface="Arial"/>
              </a:endParaRPr>
            </a:p>
          </p:txBody>
        </p:sp>
        <p:sp>
          <p:nvSpPr>
            <p:cNvPr id="147" name="TextBox 146"/>
            <p:cNvSpPr txBox="1"/>
            <p:nvPr/>
          </p:nvSpPr>
          <p:spPr>
            <a:xfrm>
              <a:off x="5423792" y="2468880"/>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pipeline traceability</a:t>
              </a:r>
              <a:endParaRPr lang="en-US" sz="800" kern="0" dirty="0">
                <a:solidFill>
                  <a:sysClr val="windowText" lastClr="000000"/>
                </a:solidFill>
                <a:latin typeface="Arial"/>
              </a:endParaRPr>
            </a:p>
          </p:txBody>
        </p:sp>
        <p:sp>
          <p:nvSpPr>
            <p:cNvPr id="148" name="TextBox 147"/>
            <p:cNvSpPr txBox="1"/>
            <p:nvPr/>
          </p:nvSpPr>
          <p:spPr>
            <a:xfrm>
              <a:off x="6453233" y="3854209"/>
              <a:ext cx="1378135"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Cloud lab management</a:t>
              </a:r>
              <a:endParaRPr lang="en-US" sz="800" kern="0" dirty="0">
                <a:solidFill>
                  <a:sysClr val="windowText" lastClr="000000"/>
                </a:solidFill>
                <a:latin typeface="Arial"/>
              </a:endParaRPr>
            </a:p>
          </p:txBody>
        </p:sp>
        <p:sp>
          <p:nvSpPr>
            <p:cNvPr id="149" name="TextBox 148"/>
            <p:cNvSpPr txBox="1"/>
            <p:nvPr/>
          </p:nvSpPr>
          <p:spPr>
            <a:xfrm>
              <a:off x="6451046" y="3991643"/>
              <a:ext cx="1018227"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Risk management</a:t>
              </a:r>
              <a:endParaRPr lang="en-US" sz="800" kern="0" dirty="0">
                <a:solidFill>
                  <a:sysClr val="windowText" lastClr="000000"/>
                </a:solidFill>
                <a:latin typeface="Arial"/>
              </a:endParaRPr>
            </a:p>
          </p:txBody>
        </p:sp>
        <p:pic>
          <p:nvPicPr>
            <p:cNvPr id="150" name="Picture 149" descr="115345284.jpg"/>
            <p:cNvPicPr>
              <a:picLocks noChangeAspect="1"/>
            </p:cNvPicPr>
            <p:nvPr/>
          </p:nvPicPr>
          <p:blipFill>
            <a:blip r:embed="rId20" cstate="print"/>
            <a:stretch>
              <a:fillRect/>
            </a:stretch>
          </p:blipFill>
          <p:spPr>
            <a:xfrm>
              <a:off x="6353687" y="3894838"/>
              <a:ext cx="148298" cy="133425"/>
            </a:xfrm>
            <a:prstGeom prst="rect">
              <a:avLst/>
            </a:prstGeom>
          </p:spPr>
        </p:pic>
        <p:sp>
          <p:nvSpPr>
            <p:cNvPr id="151" name="TextBox 150"/>
            <p:cNvSpPr txBox="1"/>
            <p:nvPr/>
          </p:nvSpPr>
          <p:spPr>
            <a:xfrm>
              <a:off x="7083594" y="3297798"/>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152" name="TextBox 151"/>
            <p:cNvSpPr txBox="1"/>
            <p:nvPr/>
          </p:nvSpPr>
          <p:spPr>
            <a:xfrm>
              <a:off x="3069235" y="2880360"/>
              <a:ext cx="194429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Web enabled</a:t>
              </a:r>
              <a:endParaRPr lang="en-US" sz="800" kern="0" dirty="0">
                <a:solidFill>
                  <a:sysClr val="windowText" lastClr="000000"/>
                </a:solidFill>
                <a:latin typeface="Arial"/>
              </a:endParaRPr>
            </a:p>
          </p:txBody>
        </p:sp>
        <p:grpSp>
          <p:nvGrpSpPr>
            <p:cNvPr id="153" name="Group 8"/>
            <p:cNvGrpSpPr>
              <a:grpSpLocks noChangeAspect="1"/>
            </p:cNvGrpSpPr>
            <p:nvPr/>
          </p:nvGrpSpPr>
          <p:grpSpPr bwMode="auto">
            <a:xfrm>
              <a:off x="2915122" y="2610429"/>
              <a:ext cx="201930" cy="226272"/>
              <a:chOff x="2436" y="1936"/>
              <a:chExt cx="365" cy="409"/>
            </a:xfrm>
          </p:grpSpPr>
          <p:sp>
            <p:nvSpPr>
              <p:cNvPr id="181"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82"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grpSp>
          <p:nvGrpSpPr>
            <p:cNvPr id="154" name="Group 8"/>
            <p:cNvGrpSpPr>
              <a:grpSpLocks noChangeAspect="1"/>
            </p:cNvGrpSpPr>
            <p:nvPr/>
          </p:nvGrpSpPr>
          <p:grpSpPr bwMode="auto">
            <a:xfrm>
              <a:off x="2915122" y="2833251"/>
              <a:ext cx="201930" cy="226272"/>
              <a:chOff x="2436" y="1936"/>
              <a:chExt cx="365" cy="409"/>
            </a:xfrm>
          </p:grpSpPr>
          <p:sp>
            <p:nvSpPr>
              <p:cNvPr id="179"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80"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grpSp>
          <p:nvGrpSpPr>
            <p:cNvPr id="155" name="Group 8"/>
            <p:cNvGrpSpPr>
              <a:grpSpLocks noChangeAspect="1"/>
            </p:cNvGrpSpPr>
            <p:nvPr/>
          </p:nvGrpSpPr>
          <p:grpSpPr bwMode="auto">
            <a:xfrm>
              <a:off x="2915122" y="3056073"/>
              <a:ext cx="201930" cy="226272"/>
              <a:chOff x="2436" y="1936"/>
              <a:chExt cx="365" cy="409"/>
            </a:xfrm>
          </p:grpSpPr>
          <p:sp>
            <p:nvSpPr>
              <p:cNvPr id="177"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78"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pic>
          <p:nvPicPr>
            <p:cNvPr id="156" name="Picture 155" descr="115345284.jpg"/>
            <p:cNvPicPr>
              <a:picLocks noChangeAspect="1"/>
            </p:cNvPicPr>
            <p:nvPr/>
          </p:nvPicPr>
          <p:blipFill>
            <a:blip r:embed="rId20" cstate="print"/>
            <a:stretch>
              <a:fillRect/>
            </a:stretch>
          </p:blipFill>
          <p:spPr>
            <a:xfrm>
              <a:off x="6355081" y="4032134"/>
              <a:ext cx="151171" cy="133425"/>
            </a:xfrm>
            <a:prstGeom prst="rect">
              <a:avLst/>
            </a:prstGeom>
          </p:spPr>
        </p:pic>
        <p:pic>
          <p:nvPicPr>
            <p:cNvPr id="157" name="Picture 156" descr="115345284.jpg"/>
            <p:cNvPicPr>
              <a:picLocks noChangeAspect="1"/>
            </p:cNvPicPr>
            <p:nvPr/>
          </p:nvPicPr>
          <p:blipFill>
            <a:blip r:embed="rId20" cstate="print"/>
            <a:stretch>
              <a:fillRect/>
            </a:stretch>
          </p:blipFill>
          <p:spPr>
            <a:xfrm>
              <a:off x="6355080" y="4167336"/>
              <a:ext cx="151171" cy="133425"/>
            </a:xfrm>
            <a:prstGeom prst="rect">
              <a:avLst/>
            </a:prstGeom>
          </p:spPr>
        </p:pic>
        <p:sp>
          <p:nvSpPr>
            <p:cNvPr id="158" name="TextBox 157"/>
            <p:cNvSpPr txBox="1"/>
            <p:nvPr/>
          </p:nvSpPr>
          <p:spPr>
            <a:xfrm>
              <a:off x="6446520" y="4144043"/>
              <a:ext cx="1192955"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159" name="Oval 158"/>
            <p:cNvSpPr/>
            <p:nvPr/>
          </p:nvSpPr>
          <p:spPr>
            <a:xfrm>
              <a:off x="5328585" y="2653758"/>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0" name="TextBox 159"/>
            <p:cNvSpPr txBox="1"/>
            <p:nvPr/>
          </p:nvSpPr>
          <p:spPr>
            <a:xfrm>
              <a:off x="5424888" y="2604568"/>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Issue resolution traceability</a:t>
              </a:r>
              <a:endParaRPr lang="en-US" sz="800" kern="0" dirty="0">
                <a:solidFill>
                  <a:sysClr val="windowText" lastClr="000000"/>
                </a:solidFill>
                <a:latin typeface="Arial"/>
              </a:endParaRPr>
            </a:p>
          </p:txBody>
        </p:sp>
        <p:sp>
          <p:nvSpPr>
            <p:cNvPr id="161" name="TextBox 160"/>
            <p:cNvSpPr txBox="1"/>
            <p:nvPr/>
          </p:nvSpPr>
          <p:spPr>
            <a:xfrm>
              <a:off x="7073677" y="3500334"/>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In-line peer code review</a:t>
              </a:r>
              <a:endParaRPr lang="en-US" sz="800" kern="0" dirty="0">
                <a:solidFill>
                  <a:sysClr val="windowText" lastClr="000000"/>
                </a:solidFill>
                <a:latin typeface="Arial"/>
              </a:endParaRPr>
            </a:p>
          </p:txBody>
        </p:sp>
        <p:grpSp>
          <p:nvGrpSpPr>
            <p:cNvPr id="162" name="Group 161"/>
            <p:cNvGrpSpPr/>
            <p:nvPr/>
          </p:nvGrpSpPr>
          <p:grpSpPr>
            <a:xfrm>
              <a:off x="6837345" y="2899556"/>
              <a:ext cx="232920" cy="712324"/>
              <a:chOff x="6837345" y="2821869"/>
              <a:chExt cx="232920" cy="712324"/>
            </a:xfrm>
          </p:grpSpPr>
          <p:sp>
            <p:nvSpPr>
              <p:cNvPr id="173" name="Chevron 172"/>
              <p:cNvSpPr/>
              <p:nvPr/>
            </p:nvSpPr>
            <p:spPr>
              <a:xfrm rot="16200000">
                <a:off x="6891452" y="2970258"/>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4" name="Chevron 173"/>
              <p:cNvSpPr/>
              <p:nvPr/>
            </p:nvSpPr>
            <p:spPr>
              <a:xfrm rot="16200000">
                <a:off x="6896694" y="3165440"/>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5" name="Chevron 174"/>
              <p:cNvSpPr/>
              <p:nvPr/>
            </p:nvSpPr>
            <p:spPr>
              <a:xfrm rot="16200000">
                <a:off x="6896695" y="3360623"/>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6" name="Chevron 175"/>
              <p:cNvSpPr/>
              <p:nvPr/>
            </p:nvSpPr>
            <p:spPr>
              <a:xfrm rot="16200000">
                <a:off x="6884607" y="2774607"/>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grpSp>
        <p:sp>
          <p:nvSpPr>
            <p:cNvPr id="163" name="TextBox 162"/>
            <p:cNvSpPr txBox="1"/>
            <p:nvPr/>
          </p:nvSpPr>
          <p:spPr>
            <a:xfrm>
              <a:off x="3023012" y="3920541"/>
              <a:ext cx="1137508"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scheduling</a:t>
              </a:r>
              <a:endParaRPr lang="en-US" sz="800" kern="0" dirty="0">
                <a:solidFill>
                  <a:sysClr val="windowText" lastClr="000000"/>
                </a:solidFill>
                <a:latin typeface="Arial"/>
              </a:endParaRPr>
            </a:p>
          </p:txBody>
        </p:sp>
        <p:sp>
          <p:nvSpPr>
            <p:cNvPr id="164" name="TextBox 163"/>
            <p:cNvSpPr txBox="1"/>
            <p:nvPr/>
          </p:nvSpPr>
          <p:spPr>
            <a:xfrm>
              <a:off x="3010985" y="4111244"/>
              <a:ext cx="1378135"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Operational activities</a:t>
              </a:r>
              <a:endParaRPr lang="en-US" sz="800" kern="0" dirty="0">
                <a:solidFill>
                  <a:sysClr val="windowText" lastClr="000000"/>
                </a:solidFill>
                <a:latin typeface="Arial"/>
              </a:endParaRPr>
            </a:p>
          </p:txBody>
        </p:sp>
        <p:sp>
          <p:nvSpPr>
            <p:cNvPr id="165" name="TextBox 164"/>
            <p:cNvSpPr txBox="1"/>
            <p:nvPr/>
          </p:nvSpPr>
          <p:spPr>
            <a:xfrm>
              <a:off x="4392414" y="39319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Forecasting/estimation</a:t>
              </a:r>
              <a:endParaRPr lang="en-US" sz="800" kern="0" dirty="0">
                <a:solidFill>
                  <a:sysClr val="windowText" lastClr="000000"/>
                </a:solidFill>
                <a:latin typeface="Arial"/>
              </a:endParaRPr>
            </a:p>
          </p:txBody>
        </p:sp>
        <p:sp>
          <p:nvSpPr>
            <p:cNvPr id="166" name="TextBox 165"/>
            <p:cNvSpPr txBox="1"/>
            <p:nvPr/>
          </p:nvSpPr>
          <p:spPr>
            <a:xfrm>
              <a:off x="4392414" y="41117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Cloud</a:t>
              </a:r>
              <a:endParaRPr lang="en-US" sz="800" kern="0" dirty="0">
                <a:solidFill>
                  <a:sysClr val="windowText" lastClr="000000"/>
                </a:solidFill>
                <a:latin typeface="Arial"/>
              </a:endParaRPr>
            </a:p>
          </p:txBody>
        </p:sp>
        <p:sp>
          <p:nvSpPr>
            <p:cNvPr id="167" name="Cube 166"/>
            <p:cNvSpPr/>
            <p:nvPr/>
          </p:nvSpPr>
          <p:spPr>
            <a:xfrm>
              <a:off x="2906998" y="394863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8" name="Cube 167"/>
            <p:cNvSpPr/>
            <p:nvPr/>
          </p:nvSpPr>
          <p:spPr>
            <a:xfrm>
              <a:off x="2905425" y="4131378"/>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9" name="Cube 168"/>
            <p:cNvSpPr/>
            <p:nvPr/>
          </p:nvSpPr>
          <p:spPr>
            <a:xfrm>
              <a:off x="4278598" y="3948632"/>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70" name="Cube 169"/>
            <p:cNvSpPr/>
            <p:nvPr/>
          </p:nvSpPr>
          <p:spPr>
            <a:xfrm>
              <a:off x="4277025" y="413137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71" name="Rounded Rectangle 170"/>
            <p:cNvSpPr/>
            <p:nvPr/>
          </p:nvSpPr>
          <p:spPr>
            <a:xfrm>
              <a:off x="2885032" y="236354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Reporting</a:t>
              </a:r>
              <a:endParaRPr lang="en-US" sz="1100" b="1" kern="0" dirty="0">
                <a:solidFill>
                  <a:sysClr val="window" lastClr="FFFFFF"/>
                </a:solidFill>
                <a:latin typeface="Calibri"/>
              </a:endParaRPr>
            </a:p>
          </p:txBody>
        </p:sp>
        <p:sp>
          <p:nvSpPr>
            <p:cNvPr id="172" name="TextBox 171"/>
            <p:cNvSpPr txBox="1"/>
            <p:nvPr/>
          </p:nvSpPr>
          <p:spPr>
            <a:xfrm>
              <a:off x="5486400" y="3273326"/>
              <a:ext cx="618845" cy="338554"/>
            </a:xfrm>
            <a:prstGeom prst="rect">
              <a:avLst/>
            </a:prstGeom>
            <a:noFill/>
          </p:spPr>
          <p:txBody>
            <a:bodyPr wrap="square" rtlCol="0">
              <a:spAutoFit/>
            </a:bodyPr>
            <a:lstStyle/>
            <a:p>
              <a:pPr fontAlgn="auto">
                <a:spcBef>
                  <a:spcPts val="0"/>
                </a:spcBef>
                <a:spcAft>
                  <a:spcPts val="0"/>
                </a:spcAft>
                <a:defRPr/>
              </a:pPr>
              <a:r>
                <a:rPr lang="en-US" sz="800" kern="0" dirty="0" smtClean="0">
                  <a:solidFill>
                    <a:sysClr val="windowText" lastClr="000000"/>
                  </a:solidFill>
                  <a:latin typeface="Arial"/>
                </a:rPr>
                <a:t>Task board</a:t>
              </a:r>
              <a:endParaRPr lang="en-US" sz="800" kern="0" dirty="0">
                <a:solidFill>
                  <a:sysClr val="windowText" lastClr="000000"/>
                </a:solidFill>
                <a:latin typeface="Arial"/>
              </a:endParaRPr>
            </a:p>
          </p:txBody>
        </p:sp>
      </p:grpSp>
      <p:sp>
        <p:nvSpPr>
          <p:cNvPr id="82" name="Rectangle 81"/>
          <p:cNvSpPr/>
          <p:nvPr/>
        </p:nvSpPr>
        <p:spPr>
          <a:xfrm>
            <a:off x="320041" y="4068762"/>
            <a:ext cx="2285999" cy="114300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4800" dirty="0" smtClean="0">
                <a:solidFill>
                  <a:schemeClr val="tx1"/>
                </a:solidFill>
                <a:latin typeface="Georgia"/>
              </a:rPr>
              <a:t>24</a:t>
            </a:r>
          </a:p>
          <a:p>
            <a:pPr>
              <a:defRPr/>
            </a:pPr>
            <a:r>
              <a:rPr lang="en-US" sz="1200" dirty="0" smtClean="0">
                <a:solidFill>
                  <a:schemeClr val="tx1"/>
                </a:solidFill>
                <a:latin typeface="Georgia"/>
              </a:rPr>
              <a:t>11</a:t>
            </a:r>
            <a:r>
              <a:rPr lang="en-US" sz="1200" baseline="30000" dirty="0" smtClean="0">
                <a:solidFill>
                  <a:schemeClr val="tx1"/>
                </a:solidFill>
                <a:latin typeface="Georgia"/>
              </a:rPr>
              <a:t>th</a:t>
            </a:r>
            <a:r>
              <a:rPr lang="en-US" sz="1200" dirty="0" smtClean="0">
                <a:solidFill>
                  <a:schemeClr val="tx1"/>
                </a:solidFill>
                <a:latin typeface="Georgia"/>
              </a:rPr>
              <a:t> out of 14</a:t>
            </a:r>
          </a:p>
        </p:txBody>
      </p:sp>
      <p:sp>
        <p:nvSpPr>
          <p:cNvPr id="83" name="Round Same Side Corner Rectangle 82"/>
          <p:cNvSpPr/>
          <p:nvPr/>
        </p:nvSpPr>
        <p:spPr>
          <a:xfrm>
            <a:off x="320042" y="3840162"/>
            <a:ext cx="22859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Value Index</a:t>
            </a:r>
            <a:endParaRPr lang="en-CA" sz="1200" b="1" dirty="0">
              <a:solidFill>
                <a:srgbClr val="FFFFFF"/>
              </a:solidFill>
            </a:endParaRPr>
          </a:p>
        </p:txBody>
      </p:sp>
      <p:graphicFrame>
        <p:nvGraphicFramePr>
          <p:cNvPr id="76" name="Chart 75"/>
          <p:cNvGraphicFramePr>
            <a:graphicFrameLocks/>
          </p:cNvGraphicFramePr>
          <p:nvPr>
            <p:extLst>
              <p:ext uri="{D42A27DB-BD31-4B8C-83A1-F6EECF244321}">
                <p14:modId xmlns:p14="http://schemas.microsoft.com/office/powerpoint/2010/main" xmlns="" val="2496060601"/>
              </p:ext>
            </p:extLst>
          </p:nvPr>
        </p:nvGraphicFramePr>
        <p:xfrm>
          <a:off x="320043" y="1417637"/>
          <a:ext cx="2285998" cy="2286003"/>
        </p:xfrm>
        <a:graphic>
          <a:graphicData uri="http://schemas.openxmlformats.org/drawingml/2006/chart">
            <c:chart xmlns:c="http://schemas.openxmlformats.org/drawingml/2006/chart" xmlns:r="http://schemas.openxmlformats.org/officeDocument/2006/relationships" r:id="rId21"/>
          </a:graphicData>
        </a:graphic>
      </p:graphicFrame>
    </p:spTree>
    <p:extLst>
      <p:ext uri="{BB962C8B-B14F-4D97-AF65-F5344CB8AC3E}">
        <p14:creationId xmlns:p14="http://schemas.microsoft.com/office/powerpoint/2010/main" xmlns="" val="34527839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nvGraphicFramePr>
        <p:xfrm>
          <a:off x="0" y="0"/>
          <a:ext cx="158750" cy="158750"/>
        </p:xfrm>
        <a:graphic>
          <a:graphicData uri="http://schemas.openxmlformats.org/presentationml/2006/ole">
            <p:oleObj spid="_x0000_s1056232" name="think-cell Slide" r:id="rId14" imgW="360" imgH="360" progId="">
              <p:embed/>
            </p:oleObj>
          </a:graphicData>
        </a:graphic>
      </p:graphicFrame>
      <p:sp>
        <p:nvSpPr>
          <p:cNvPr id="8" name="Title 7"/>
          <p:cNvSpPr>
            <a:spLocks noGrp="1"/>
          </p:cNvSpPr>
          <p:nvPr>
            <p:ph type="title"/>
            <p:custDataLst>
              <p:tags r:id="rId2"/>
            </p:custDataLst>
          </p:nvPr>
        </p:nvSpPr>
        <p:spPr>
          <a:xfrm>
            <a:off x="251520" y="260648"/>
            <a:ext cx="7749480" cy="864096"/>
          </a:xfrm>
        </p:spPr>
        <p:txBody>
          <a:bodyPr/>
          <a:lstStyle/>
          <a:p>
            <a:r>
              <a:rPr lang="en-US" dirty="0" smtClean="0"/>
              <a:t>Microsoft provides an ALM collaboration </a:t>
            </a:r>
            <a:r>
              <a:rPr lang="en-US" dirty="0"/>
              <a:t>platform </a:t>
            </a:r>
            <a:r>
              <a:rPr lang="en-US" dirty="0" smtClean="0"/>
              <a:t>which supports Agile </a:t>
            </a:r>
            <a:r>
              <a:rPr lang="en-US" dirty="0"/>
              <a:t>across the </a:t>
            </a:r>
            <a:r>
              <a:rPr lang="en-US" dirty="0" smtClean="0"/>
              <a:t>entire IT lifecycle</a:t>
            </a:r>
            <a:endParaRPr lang="en-CA" dirty="0"/>
          </a:p>
        </p:txBody>
      </p:sp>
      <p:sp>
        <p:nvSpPr>
          <p:cNvPr id="25" name="Rounded Rectangle 24"/>
          <p:cNvSpPr/>
          <p:nvPr>
            <p:custDataLst>
              <p:tags r:id="rId3"/>
            </p:custDataLst>
          </p:nvPr>
        </p:nvSpPr>
        <p:spPr>
          <a:xfrm>
            <a:off x="320674" y="1183004"/>
            <a:ext cx="3470275"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r>
              <a:rPr lang="en-CA" b="1" i="1" dirty="0" smtClean="0">
                <a:solidFill>
                  <a:schemeClr val="tx1"/>
                </a:solidFill>
              </a:rPr>
              <a:t>Champion</a:t>
            </a:r>
            <a:endParaRPr lang="en-CA" b="1" i="1" dirty="0">
              <a:solidFill>
                <a:schemeClr val="tx1"/>
              </a:solidFill>
            </a:endParaRPr>
          </a:p>
        </p:txBody>
      </p:sp>
      <p:sp>
        <p:nvSpPr>
          <p:cNvPr id="30" name="Chevron 29"/>
          <p:cNvSpPr/>
          <p:nvPr/>
        </p:nvSpPr>
        <p:spPr>
          <a:xfrm>
            <a:off x="395536" y="1177423"/>
            <a:ext cx="264872" cy="377057"/>
          </a:xfrm>
          <a:prstGeom prst="chevron">
            <a:avLst/>
          </a:prstGeom>
          <a:solidFill>
            <a:srgbClr val="D17D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333333"/>
              </a:solidFill>
            </a:endParaRPr>
          </a:p>
        </p:txBody>
      </p:sp>
      <p:grpSp>
        <p:nvGrpSpPr>
          <p:cNvPr id="40" name="Group 31"/>
          <p:cNvGrpSpPr>
            <a:grpSpLocks/>
          </p:cNvGrpSpPr>
          <p:nvPr>
            <p:custDataLst>
              <p:tags r:id="rId4"/>
            </p:custDataLst>
          </p:nvPr>
        </p:nvGrpSpPr>
        <p:grpSpPr bwMode="auto">
          <a:xfrm>
            <a:off x="385551" y="1573808"/>
            <a:ext cx="3405399" cy="1553843"/>
            <a:chOff x="276002" y="487956"/>
            <a:chExt cx="3567149" cy="1553852"/>
          </a:xfrm>
          <a:solidFill>
            <a:schemeClr val="bg1"/>
          </a:solidFill>
        </p:grpSpPr>
        <p:sp>
          <p:nvSpPr>
            <p:cNvPr id="42" name="Rectangle 41"/>
            <p:cNvSpPr/>
            <p:nvPr/>
          </p:nvSpPr>
          <p:spPr>
            <a:xfrm>
              <a:off x="276002" y="487957"/>
              <a:ext cx="1217960" cy="1152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r">
                <a:defRPr/>
              </a:pPr>
              <a:r>
                <a:rPr lang="en-US" sz="1200" dirty="0" smtClean="0">
                  <a:solidFill>
                    <a:srgbClr val="333333"/>
                  </a:solidFill>
                  <a:cs typeface="Arial" pitchFamily="34" charset="0"/>
                </a:rPr>
                <a:t>Product:</a:t>
              </a:r>
            </a:p>
            <a:p>
              <a:pPr algn="r">
                <a:defRPr/>
              </a:pPr>
              <a:endParaRPr lang="en-US" sz="1200" dirty="0" smtClean="0">
                <a:solidFill>
                  <a:srgbClr val="333333"/>
                </a:solidFill>
                <a:cs typeface="Arial" pitchFamily="34" charset="0"/>
              </a:endParaRPr>
            </a:p>
            <a:p>
              <a:pPr algn="r">
                <a:defRPr/>
              </a:pPr>
              <a:r>
                <a:rPr lang="en-US" sz="1200" dirty="0" smtClean="0">
                  <a:solidFill>
                    <a:srgbClr val="333333"/>
                  </a:solidFill>
                  <a:cs typeface="Arial" pitchFamily="34" charset="0"/>
                </a:rPr>
                <a:t>Employees</a:t>
              </a:r>
              <a:r>
                <a:rPr lang="en-US" sz="1200" dirty="0">
                  <a:solidFill>
                    <a:srgbClr val="333333"/>
                  </a:solidFill>
                  <a:cs typeface="Arial" pitchFamily="34" charset="0"/>
                </a:rPr>
                <a:t>:</a:t>
              </a:r>
            </a:p>
            <a:p>
              <a:pPr algn="r">
                <a:defRPr/>
              </a:pPr>
              <a:r>
                <a:rPr lang="en-US" sz="1200" dirty="0">
                  <a:solidFill>
                    <a:srgbClr val="333333"/>
                  </a:solidFill>
                  <a:cs typeface="Arial" pitchFamily="34" charset="0"/>
                </a:rPr>
                <a:t>Headquarters:</a:t>
              </a:r>
            </a:p>
            <a:p>
              <a:pPr algn="r">
                <a:defRPr/>
              </a:pPr>
              <a:r>
                <a:rPr lang="en-US" sz="1200" dirty="0">
                  <a:solidFill>
                    <a:srgbClr val="333333"/>
                  </a:solidFill>
                  <a:cs typeface="Arial" pitchFamily="34" charset="0"/>
                </a:rPr>
                <a:t>Website</a:t>
              </a:r>
              <a:r>
                <a:rPr lang="en-US" sz="1200" dirty="0" smtClean="0">
                  <a:solidFill>
                    <a:srgbClr val="333333"/>
                  </a:solidFill>
                  <a:cs typeface="Arial" pitchFamily="34" charset="0"/>
                </a:rPr>
                <a:t>:</a:t>
              </a:r>
            </a:p>
            <a:p>
              <a:pPr algn="r">
                <a:defRPr/>
              </a:pPr>
              <a:r>
                <a:rPr lang="en-US" sz="1200" dirty="0" smtClean="0">
                  <a:solidFill>
                    <a:srgbClr val="333333"/>
                  </a:solidFill>
                  <a:cs typeface="Arial" pitchFamily="34" charset="0"/>
                </a:rPr>
                <a:t>Founded:</a:t>
              </a:r>
            </a:p>
            <a:p>
              <a:pPr algn="r">
                <a:defRPr/>
              </a:pPr>
              <a:r>
                <a:rPr lang="en-US" sz="1200" dirty="0" smtClean="0">
                  <a:solidFill>
                    <a:srgbClr val="333333"/>
                  </a:solidFill>
                  <a:cs typeface="Arial" pitchFamily="34" charset="0"/>
                </a:rPr>
                <a:t>Presence:</a:t>
              </a:r>
              <a:endParaRPr lang="en-US" sz="1200" dirty="0">
                <a:solidFill>
                  <a:srgbClr val="333333"/>
                </a:solidFill>
                <a:cs typeface="Arial" pitchFamily="34" charset="0"/>
              </a:endParaRPr>
            </a:p>
          </p:txBody>
        </p:sp>
        <p:sp>
          <p:nvSpPr>
            <p:cNvPr id="70" name="Rectangle 69"/>
            <p:cNvSpPr/>
            <p:nvPr/>
          </p:nvSpPr>
          <p:spPr>
            <a:xfrm>
              <a:off x="1489145" y="487956"/>
              <a:ext cx="2354006" cy="15538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l">
                <a:defRPr/>
              </a:pPr>
              <a:r>
                <a:rPr lang="en-US" sz="1200" dirty="0" smtClean="0">
                  <a:solidFill>
                    <a:schemeClr val="tx1"/>
                  </a:solidFill>
                  <a:cs typeface="Arial" pitchFamily="34" charset="0"/>
                </a:rPr>
                <a:t>Microsoft Visual Studio Team Foundation Server (TFS)</a:t>
              </a:r>
            </a:p>
            <a:p>
              <a:pPr algn="l">
                <a:defRPr/>
              </a:pPr>
              <a:r>
                <a:rPr lang="en-US" sz="1200" dirty="0" smtClean="0">
                  <a:solidFill>
                    <a:schemeClr val="tx1"/>
                  </a:solidFill>
                  <a:cs typeface="Arial" pitchFamily="34" charset="0"/>
                </a:rPr>
                <a:t>127,104</a:t>
              </a:r>
            </a:p>
            <a:p>
              <a:pPr algn="l">
                <a:defRPr/>
              </a:pPr>
              <a:r>
                <a:rPr lang="en-US" sz="1200" dirty="0" smtClean="0">
                  <a:solidFill>
                    <a:schemeClr val="tx1"/>
                  </a:solidFill>
                  <a:cs typeface="Arial" pitchFamily="34" charset="0"/>
                </a:rPr>
                <a:t>Redmond, WA</a:t>
              </a:r>
            </a:p>
            <a:p>
              <a:pPr algn="l">
                <a:defRPr/>
              </a:pPr>
              <a:r>
                <a:rPr lang="en-US" sz="1200" dirty="0" smtClean="0">
                  <a:solidFill>
                    <a:schemeClr val="tx1"/>
                  </a:solidFill>
                  <a:cs typeface="Arial" pitchFamily="34" charset="0"/>
                  <a:hlinkClick r:id="rId15"/>
                </a:rPr>
                <a:t>microsoft.com</a:t>
              </a:r>
              <a:endParaRPr lang="en-US" sz="1200" dirty="0" smtClean="0">
                <a:solidFill>
                  <a:schemeClr val="tx1"/>
                </a:solidFill>
                <a:cs typeface="Arial" pitchFamily="34" charset="0"/>
              </a:endParaRPr>
            </a:p>
            <a:p>
              <a:pPr algn="l">
                <a:buFont typeface="Arial" pitchFamily="34" charset="0"/>
                <a:buNone/>
              </a:pPr>
              <a:r>
                <a:rPr lang="en-US" sz="1200" dirty="0" smtClean="0">
                  <a:solidFill>
                    <a:schemeClr val="tx1"/>
                  </a:solidFill>
                  <a:cs typeface="Arial" pitchFamily="34" charset="0"/>
                </a:rPr>
                <a:t>1975</a:t>
              </a:r>
            </a:p>
            <a:p>
              <a:pPr algn="l">
                <a:buFont typeface="Arial" pitchFamily="34" charset="0"/>
                <a:buNone/>
              </a:pPr>
              <a:r>
                <a:rPr lang="en-US" sz="1200" dirty="0" smtClean="0">
                  <a:solidFill>
                    <a:schemeClr val="tx1"/>
                  </a:solidFill>
                  <a:cs typeface="Arial" pitchFamily="34" charset="0"/>
                </a:rPr>
                <a:t>NASDAQ: MSFT</a:t>
              </a:r>
            </a:p>
            <a:p>
              <a:pPr algn="l">
                <a:buFont typeface="Arial" pitchFamily="34" charset="0"/>
                <a:buNone/>
              </a:pPr>
              <a:r>
                <a:rPr lang="en-US" sz="1200" dirty="0" smtClean="0">
                  <a:solidFill>
                    <a:schemeClr val="tx1"/>
                  </a:solidFill>
                  <a:cs typeface="Arial" pitchFamily="34" charset="0"/>
                </a:rPr>
                <a:t>FY13 Revenue: $77.8 B</a:t>
              </a:r>
            </a:p>
          </p:txBody>
        </p:sp>
      </p:grpSp>
      <p:sp>
        <p:nvSpPr>
          <p:cNvPr id="39" name="Rounded Rectangle 38"/>
          <p:cNvSpPr/>
          <p:nvPr>
            <p:custDataLst>
              <p:tags r:id="rId5"/>
            </p:custDataLst>
          </p:nvPr>
        </p:nvSpPr>
        <p:spPr>
          <a:xfrm rot="10800000">
            <a:off x="320674" y="6080759"/>
            <a:ext cx="3469766" cy="371475"/>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endParaRPr lang="en-CA" b="1" i="1" dirty="0">
              <a:solidFill>
                <a:srgbClr val="333333"/>
              </a:solidFill>
            </a:endParaRPr>
          </a:p>
        </p:txBody>
      </p:sp>
      <p:grpSp>
        <p:nvGrpSpPr>
          <p:cNvPr id="43" name="Group 46"/>
          <p:cNvGrpSpPr/>
          <p:nvPr/>
        </p:nvGrpSpPr>
        <p:grpSpPr>
          <a:xfrm>
            <a:off x="731521" y="5028881"/>
            <a:ext cx="2651759" cy="731839"/>
            <a:chOff x="685799" y="4209648"/>
            <a:chExt cx="2743197" cy="731523"/>
          </a:xfrm>
        </p:grpSpPr>
        <p:sp>
          <p:nvSpPr>
            <p:cNvPr id="46" name="Rectangle 45"/>
            <p:cNvSpPr/>
            <p:nvPr/>
          </p:nvSpPr>
          <p:spPr>
            <a:xfrm rot="5400000">
              <a:off x="2968980" y="4481151"/>
              <a:ext cx="731520" cy="18851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7" name="Rectangle 56"/>
            <p:cNvSpPr/>
            <p:nvPr/>
          </p:nvSpPr>
          <p:spPr>
            <a:xfrm rot="5400000">
              <a:off x="2720004" y="4517297"/>
              <a:ext cx="657946" cy="1897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8" name="Rectangle 57"/>
            <p:cNvSpPr/>
            <p:nvPr/>
          </p:nvSpPr>
          <p:spPr>
            <a:xfrm rot="5400000">
              <a:off x="2472909" y="4553850"/>
              <a:ext cx="584841" cy="1897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9" name="Rectangle 58"/>
            <p:cNvSpPr/>
            <p:nvPr/>
          </p:nvSpPr>
          <p:spPr>
            <a:xfrm rot="5400000">
              <a:off x="2226114" y="4590709"/>
              <a:ext cx="511736"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69" name="Rectangle 68"/>
            <p:cNvSpPr/>
            <p:nvPr/>
          </p:nvSpPr>
          <p:spPr>
            <a:xfrm rot="5400000">
              <a:off x="1979671" y="4626795"/>
              <a:ext cx="438631"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4" name="Rectangle 73"/>
            <p:cNvSpPr/>
            <p:nvPr/>
          </p:nvSpPr>
          <p:spPr>
            <a:xfrm rot="5400000">
              <a:off x="1732507" y="4663349"/>
              <a:ext cx="365527"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5" name="Rectangle 74"/>
            <p:cNvSpPr/>
            <p:nvPr/>
          </p:nvSpPr>
          <p:spPr>
            <a:xfrm rot="5400000">
              <a:off x="1485340" y="4699903"/>
              <a:ext cx="292421"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6" name="Rectangle 75"/>
            <p:cNvSpPr/>
            <p:nvPr/>
          </p:nvSpPr>
          <p:spPr>
            <a:xfrm rot="5400000">
              <a:off x="1238173" y="4736461"/>
              <a:ext cx="219316"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7" name="Rectangle 76"/>
            <p:cNvSpPr/>
            <p:nvPr/>
          </p:nvSpPr>
          <p:spPr>
            <a:xfrm rot="5400000">
              <a:off x="991008" y="4773012"/>
              <a:ext cx="146210"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8" name="Rectangle 77"/>
            <p:cNvSpPr/>
            <p:nvPr/>
          </p:nvSpPr>
          <p:spPr>
            <a:xfrm rot="5400000">
              <a:off x="743840" y="4809570"/>
              <a:ext cx="73105"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grpSp>
      <p:sp>
        <p:nvSpPr>
          <p:cNvPr id="79" name="Down Arrow 78"/>
          <p:cNvSpPr/>
          <p:nvPr/>
        </p:nvSpPr>
        <p:spPr>
          <a:xfrm>
            <a:off x="2376391" y="4525963"/>
            <a:ext cx="182880" cy="411796"/>
          </a:xfrm>
          <a:prstGeom prst="downArrow">
            <a:avLst/>
          </a:prstGeom>
          <a:gradFill flip="none" rotWithShape="1">
            <a:gsLst>
              <a:gs pos="0">
                <a:schemeClr val="accent1"/>
              </a:gs>
              <a:gs pos="100000">
                <a:schemeClr val="accent1">
                  <a:tint val="44500"/>
                  <a:satMod val="160000"/>
                  <a:alpha val="0"/>
                </a:schemeClr>
              </a:gs>
            </a:gsLst>
            <a:lin ang="54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80" name="Rounded Rectangle 79"/>
          <p:cNvSpPr/>
          <p:nvPr/>
        </p:nvSpPr>
        <p:spPr>
          <a:xfrm>
            <a:off x="320674" y="4069080"/>
            <a:ext cx="3474720" cy="457200"/>
          </a:xfrm>
          <a:prstGeom prst="roundRect">
            <a:avLst/>
          </a:prstGeom>
          <a:solidFill>
            <a:schemeClr val="accent1"/>
          </a:solidFill>
          <a:ln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3 year TCO for this solution falls into pricing tier 7, between $100,000 and $250,000</a:t>
            </a:r>
            <a:endParaRPr lang="en-CA" sz="1200" b="1" dirty="0">
              <a:solidFill>
                <a:srgbClr val="FFFFFF"/>
              </a:solidFill>
            </a:endParaRPr>
          </a:p>
        </p:txBody>
      </p:sp>
      <p:sp>
        <p:nvSpPr>
          <p:cNvPr id="81" name="TextBox 80"/>
          <p:cNvSpPr txBox="1"/>
          <p:nvPr>
            <p:custDataLst>
              <p:tags r:id="rId6"/>
            </p:custDataLst>
          </p:nvPr>
        </p:nvSpPr>
        <p:spPr>
          <a:xfrm>
            <a:off x="640080" y="5760720"/>
            <a:ext cx="329184" cy="228600"/>
          </a:xfrm>
          <a:prstGeom prst="rect">
            <a:avLst/>
          </a:prstGeom>
          <a:noFill/>
        </p:spPr>
        <p:txBody>
          <a:bodyPr wrap="square" numCol="1" rtlCol="0">
            <a:spAutoFit/>
          </a:bodyPr>
          <a:lstStyle/>
          <a:p>
            <a:pPr algn="r" defTabSz="2194560"/>
            <a:r>
              <a:rPr lang="en-CA" sz="1000" b="1" dirty="0" smtClean="0">
                <a:solidFill>
                  <a:srgbClr val="333333"/>
                </a:solidFill>
              </a:rPr>
              <a:t>$1</a:t>
            </a:r>
            <a:endParaRPr lang="en-CA" sz="1000" b="1" dirty="0">
              <a:solidFill>
                <a:srgbClr val="333333"/>
              </a:solidFill>
            </a:endParaRPr>
          </a:p>
        </p:txBody>
      </p:sp>
      <p:sp>
        <p:nvSpPr>
          <p:cNvPr id="82" name="TextBox 81"/>
          <p:cNvSpPr txBox="1"/>
          <p:nvPr>
            <p:custDataLst>
              <p:tags r:id="rId7"/>
            </p:custDataLst>
          </p:nvPr>
        </p:nvSpPr>
        <p:spPr>
          <a:xfrm>
            <a:off x="3054096" y="5760720"/>
            <a:ext cx="512064" cy="228600"/>
          </a:xfrm>
          <a:prstGeom prst="rect">
            <a:avLst/>
          </a:prstGeom>
          <a:noFill/>
        </p:spPr>
        <p:txBody>
          <a:bodyPr wrap="square" numCol="1" rtlCol="0">
            <a:spAutoFit/>
          </a:bodyPr>
          <a:lstStyle/>
          <a:p>
            <a:pPr algn="r" defTabSz="2194560"/>
            <a:r>
              <a:rPr lang="en-CA" sz="1000" b="1" dirty="0" smtClean="0">
                <a:solidFill>
                  <a:srgbClr val="333333"/>
                </a:solidFill>
              </a:rPr>
              <a:t>$1M+</a:t>
            </a:r>
            <a:endParaRPr lang="en-CA" sz="1000" b="1" dirty="0">
              <a:solidFill>
                <a:srgbClr val="333333"/>
              </a:solidFill>
            </a:endParaRPr>
          </a:p>
        </p:txBody>
      </p:sp>
      <p:cxnSp>
        <p:nvCxnSpPr>
          <p:cNvPr id="83" name="Straight Arrow Connector 82"/>
          <p:cNvCxnSpPr>
            <a:stCxn id="81" idx="3"/>
            <a:endCxn id="82" idx="1"/>
          </p:cNvCxnSpPr>
          <p:nvPr/>
        </p:nvCxnSpPr>
        <p:spPr>
          <a:xfrm>
            <a:off x="969264" y="5875020"/>
            <a:ext cx="208483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custDataLst>
              <p:tags r:id="rId8"/>
            </p:custDataLst>
          </p:nvPr>
        </p:nvSpPr>
        <p:spPr>
          <a:xfrm>
            <a:off x="288034" y="5986641"/>
            <a:ext cx="3491804" cy="276999"/>
          </a:xfrm>
          <a:prstGeom prst="rect">
            <a:avLst/>
          </a:prstGeom>
          <a:noFill/>
        </p:spPr>
        <p:txBody>
          <a:bodyPr wrap="square" rtlCol="0">
            <a:spAutoFit/>
          </a:bodyPr>
          <a:lstStyle/>
          <a:p>
            <a:r>
              <a:rPr lang="en-CA" sz="1200" dirty="0" smtClean="0"/>
              <a:t>Pricing solicited from public sources.</a:t>
            </a:r>
            <a:endParaRPr lang="en-CA" sz="1200" dirty="0"/>
          </a:p>
        </p:txBody>
      </p:sp>
      <p:pic>
        <p:nvPicPr>
          <p:cNvPr id="44" name="Picture 4"/>
          <p:cNvPicPr>
            <a:picLocks noChangeAspect="1" noChangeArrowheads="1"/>
          </p:cNvPicPr>
          <p:nvPr/>
        </p:nvPicPr>
        <p:blipFill>
          <a:blip r:embed="rId16" cstate="print">
            <a:extLst>
              <a:ext uri="{28A0092B-C50C-407E-A947-70E740481C1C}">
                <a14:useLocalDpi xmlns:a14="http://schemas.microsoft.com/office/drawing/2010/main" xmlns="" val="0"/>
              </a:ext>
            </a:extLst>
          </a:blip>
          <a:stretch>
            <a:fillRect/>
          </a:stretch>
        </p:blipFill>
        <p:spPr bwMode="auto">
          <a:xfrm>
            <a:off x="1301177" y="3416692"/>
            <a:ext cx="1508760" cy="320611"/>
          </a:xfrm>
          <a:prstGeom prst="rect">
            <a:avLst/>
          </a:prstGeom>
          <a:noFill/>
        </p:spPr>
      </p:pic>
      <p:grpSp>
        <p:nvGrpSpPr>
          <p:cNvPr id="45" name="Group 33"/>
          <p:cNvGrpSpPr/>
          <p:nvPr>
            <p:custDataLst>
              <p:tags r:id="rId9"/>
            </p:custDataLst>
          </p:nvPr>
        </p:nvGrpSpPr>
        <p:grpSpPr>
          <a:xfrm>
            <a:off x="3977639" y="1192176"/>
            <a:ext cx="4845685" cy="1185899"/>
            <a:chOff x="5543549" y="2724370"/>
            <a:chExt cx="3295651" cy="1064698"/>
          </a:xfrm>
        </p:grpSpPr>
        <p:sp>
          <p:nvSpPr>
            <p:cNvPr id="47" name="Rectangle 46"/>
            <p:cNvSpPr/>
            <p:nvPr/>
          </p:nvSpPr>
          <p:spPr>
            <a:xfrm>
              <a:off x="5543549" y="2970654"/>
              <a:ext cx="3295651" cy="818414"/>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a:solidFill>
                    <a:schemeClr val="tx1"/>
                  </a:solidFill>
                </a:rPr>
                <a:t>Microsoft Visual Studio TFS delivers a tightly integrated ALM solution that is architected for the Microsoft stack and works out-of-the-box with Agile and CMMI ALM methodologies as well as any customized flow a development team </a:t>
              </a:r>
              <a:r>
                <a:rPr lang="en-US" sz="1200" dirty="0" smtClean="0">
                  <a:solidFill>
                    <a:schemeClr val="tx1"/>
                  </a:solidFill>
                </a:rPr>
                <a:t>chooses.</a:t>
              </a:r>
              <a:endParaRPr lang="en-US" sz="1200" dirty="0">
                <a:solidFill>
                  <a:schemeClr val="tx1"/>
                </a:solidFill>
              </a:endParaRPr>
            </a:p>
          </p:txBody>
        </p:sp>
        <p:sp>
          <p:nvSpPr>
            <p:cNvPr id="48" name="Round Same Side Corner Rectangle 47"/>
            <p:cNvSpPr/>
            <p:nvPr/>
          </p:nvSpPr>
          <p:spPr>
            <a:xfrm>
              <a:off x="5543550" y="2724370"/>
              <a:ext cx="3295650" cy="246284"/>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Overview</a:t>
              </a:r>
              <a:endParaRPr lang="en-CA" sz="1400" b="1" dirty="0">
                <a:solidFill>
                  <a:srgbClr val="FFFFFF"/>
                </a:solidFill>
              </a:endParaRPr>
            </a:p>
          </p:txBody>
        </p:sp>
      </p:grpSp>
      <p:grpSp>
        <p:nvGrpSpPr>
          <p:cNvPr id="49" name="Group 33"/>
          <p:cNvGrpSpPr/>
          <p:nvPr>
            <p:custDataLst>
              <p:tags r:id="rId10"/>
            </p:custDataLst>
          </p:nvPr>
        </p:nvGrpSpPr>
        <p:grpSpPr>
          <a:xfrm>
            <a:off x="3977640" y="2468562"/>
            <a:ext cx="4845684" cy="1966912"/>
            <a:chOff x="5543549" y="2783385"/>
            <a:chExt cx="3295651" cy="2076092"/>
          </a:xfrm>
        </p:grpSpPr>
        <p:sp>
          <p:nvSpPr>
            <p:cNvPr id="50" name="Rectangle 49"/>
            <p:cNvSpPr/>
            <p:nvPr/>
          </p:nvSpPr>
          <p:spPr>
            <a:xfrm>
              <a:off x="5543549" y="3073268"/>
              <a:ext cx="3295651" cy="1786209"/>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a:solidFill>
                    <a:schemeClr val="tx1"/>
                  </a:solidFill>
                </a:rPr>
                <a:t>Microsoft demonstrates strong integration with the Microsoft stack from task creation to the build cycle with policy-based controls and deployment to Azure or on-premise </a:t>
              </a:r>
              <a:r>
                <a:rPr lang="en-US" sz="1200" dirty="0" smtClean="0">
                  <a:solidFill>
                    <a:schemeClr val="tx1"/>
                  </a:solidFill>
                </a:rPr>
                <a:t>infrastructure.</a:t>
              </a:r>
            </a:p>
            <a:p>
              <a:pPr marL="180000" indent="-171450" algn="l">
                <a:buFont typeface="Arial" pitchFamily="34" charset="0"/>
                <a:buChar char="•"/>
                <a:defRPr/>
              </a:pPr>
              <a:r>
                <a:rPr lang="en-US" sz="1200" dirty="0">
                  <a:solidFill>
                    <a:schemeClr val="tx1"/>
                  </a:solidFill>
                </a:rPr>
                <a:t>Visual Studio TFS provides leading edge capabilities around virtualization and management for construction and reusability of test labs for scenario-based </a:t>
              </a:r>
              <a:r>
                <a:rPr lang="en-US" sz="1200" dirty="0" smtClean="0">
                  <a:solidFill>
                    <a:schemeClr val="tx1"/>
                  </a:solidFill>
                </a:rPr>
                <a:t>testing.</a:t>
              </a:r>
              <a:endParaRPr lang="en-US" sz="1200" dirty="0" smtClean="0">
                <a:solidFill>
                  <a:srgbClr val="FF0000"/>
                </a:solidFill>
              </a:endParaRPr>
            </a:p>
          </p:txBody>
        </p:sp>
        <p:sp>
          <p:nvSpPr>
            <p:cNvPr id="51" name="Round Same Side Corner Rectangle 50"/>
            <p:cNvSpPr/>
            <p:nvPr/>
          </p:nvSpPr>
          <p:spPr>
            <a:xfrm>
              <a:off x="5543550" y="2783385"/>
              <a:ext cx="3295650" cy="289547"/>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Strengths</a:t>
              </a:r>
              <a:endParaRPr lang="en-CA" sz="1400" b="1" dirty="0">
                <a:solidFill>
                  <a:srgbClr val="FFFFFF"/>
                </a:solidFill>
              </a:endParaRPr>
            </a:p>
          </p:txBody>
        </p:sp>
      </p:grpSp>
      <p:grpSp>
        <p:nvGrpSpPr>
          <p:cNvPr id="52" name="Group 33"/>
          <p:cNvGrpSpPr/>
          <p:nvPr>
            <p:custDataLst>
              <p:tags r:id="rId11"/>
            </p:custDataLst>
          </p:nvPr>
        </p:nvGrpSpPr>
        <p:grpSpPr>
          <a:xfrm>
            <a:off x="3977639" y="4525963"/>
            <a:ext cx="4845685" cy="1926272"/>
            <a:chOff x="5543549" y="2693067"/>
            <a:chExt cx="3295651" cy="2289173"/>
          </a:xfrm>
        </p:grpSpPr>
        <p:sp>
          <p:nvSpPr>
            <p:cNvPr id="53" name="Rectangle 52"/>
            <p:cNvSpPr/>
            <p:nvPr/>
          </p:nvSpPr>
          <p:spPr>
            <a:xfrm>
              <a:off x="5543549" y="3019068"/>
              <a:ext cx="3295651" cy="1963172"/>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chemeClr val="tx1"/>
                  </a:solidFill>
                </a:rPr>
                <a:t>Microsoft relies on third-party plug-in support for early stage requirements gathering.</a:t>
              </a:r>
            </a:p>
            <a:p>
              <a:pPr marL="180000" indent="-171450" algn="l">
                <a:buFont typeface="Arial" pitchFamily="34" charset="0"/>
                <a:buChar char="•"/>
                <a:defRPr/>
              </a:pPr>
              <a:r>
                <a:rPr lang="en-US" sz="1200" dirty="0" smtClean="0">
                  <a:solidFill>
                    <a:schemeClr val="tx1"/>
                  </a:solidFill>
                </a:rPr>
                <a:t>Unable to provision cloud-based test environments.</a:t>
              </a:r>
            </a:p>
            <a:p>
              <a:pPr marL="180000" indent="-171450" algn="l">
                <a:buFont typeface="Arial" pitchFamily="34" charset="0"/>
                <a:buChar char="•"/>
                <a:defRPr/>
              </a:pPr>
              <a:endParaRPr lang="en-US" sz="1200" dirty="0" smtClean="0">
                <a:solidFill>
                  <a:srgbClr val="FF0000"/>
                </a:solidFill>
              </a:endParaRPr>
            </a:p>
          </p:txBody>
        </p:sp>
        <p:sp>
          <p:nvSpPr>
            <p:cNvPr id="54" name="Round Same Side Corner Rectangle 53"/>
            <p:cNvSpPr/>
            <p:nvPr/>
          </p:nvSpPr>
          <p:spPr>
            <a:xfrm>
              <a:off x="5543550" y="2693067"/>
              <a:ext cx="3295650" cy="326001"/>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Challenges</a:t>
              </a:r>
            </a:p>
          </p:txBody>
        </p:sp>
      </p:grpSp>
      <p:pic>
        <p:nvPicPr>
          <p:cNvPr id="55" name="Picture 54" descr="Inf-Tech-Champion-Circle.jpg"/>
          <p:cNvPicPr>
            <a:picLocks noChangeAspect="1"/>
          </p:cNvPicPr>
          <p:nvPr/>
        </p:nvPicPr>
        <p:blipFill>
          <a:blip r:embed="rId17" cstate="print"/>
          <a:stretch>
            <a:fillRect/>
          </a:stretch>
        </p:blipFill>
        <p:spPr>
          <a:xfrm>
            <a:off x="8001000" y="320040"/>
            <a:ext cx="822960" cy="712176"/>
          </a:xfrm>
          <a:prstGeom prst="rect">
            <a:avLst/>
          </a:prstGeom>
        </p:spPr>
      </p:pic>
    </p:spTree>
    <p:extLst>
      <p:ext uri="{BB962C8B-B14F-4D97-AF65-F5344CB8AC3E}">
        <p14:creationId xmlns:p14="http://schemas.microsoft.com/office/powerpoint/2010/main" xmlns="" val="2798675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CA" dirty="0" smtClean="0"/>
              <a:t>Executive summary</a:t>
            </a:r>
            <a:endParaRPr lang="en-CA" dirty="0"/>
          </a:p>
        </p:txBody>
      </p:sp>
      <p:sp>
        <p:nvSpPr>
          <p:cNvPr id="5" name="Text Placeholder 4"/>
          <p:cNvSpPr>
            <a:spLocks noGrp="1"/>
          </p:cNvSpPr>
          <p:nvPr>
            <p:ph type="body" sz="quarter" idx="16"/>
          </p:nvPr>
        </p:nvSpPr>
        <p:spPr>
          <a:xfrm>
            <a:off x="320675" y="1189038"/>
            <a:ext cx="4891088" cy="5303837"/>
          </a:xfrm>
        </p:spPr>
        <p:txBody>
          <a:bodyPr/>
          <a:lstStyle/>
          <a:p>
            <a:pPr marL="0" indent="0">
              <a:lnSpc>
                <a:spcPct val="100000"/>
              </a:lnSpc>
              <a:buNone/>
            </a:pPr>
            <a:r>
              <a:rPr lang="en-CA" sz="1400" dirty="0" smtClean="0"/>
              <a:t>Info-Tech evaluated 14 competitors in the ALM market, including the following notable performers:</a:t>
            </a:r>
          </a:p>
          <a:p>
            <a:pPr marL="179388" indent="-179388">
              <a:lnSpc>
                <a:spcPct val="100000"/>
              </a:lnSpc>
              <a:spcBef>
                <a:spcPts val="1200"/>
              </a:spcBef>
              <a:buNone/>
            </a:pPr>
            <a:r>
              <a:rPr lang="en-CA" sz="1400" b="1" dirty="0" smtClean="0"/>
              <a:t>Champions:</a:t>
            </a:r>
          </a:p>
          <a:p>
            <a:pPr marL="179388" indent="-179388">
              <a:lnSpc>
                <a:spcPct val="100000"/>
              </a:lnSpc>
            </a:pPr>
            <a:r>
              <a:rPr lang="en-CA" b="1" dirty="0" smtClean="0"/>
              <a:t>Serena </a:t>
            </a:r>
            <a:r>
              <a:rPr lang="en-CA" dirty="0" smtClean="0"/>
              <a:t>has distinguished itself as a leader of ALM innovation.</a:t>
            </a:r>
            <a:endParaRPr lang="en-CA" b="1" dirty="0" smtClean="0"/>
          </a:p>
          <a:p>
            <a:pPr marL="179388" indent="-179388">
              <a:lnSpc>
                <a:spcPct val="100000"/>
              </a:lnSpc>
            </a:pPr>
            <a:r>
              <a:rPr lang="en-CA" b="1" dirty="0" smtClean="0"/>
              <a:t>IBM</a:t>
            </a:r>
            <a:r>
              <a:rPr lang="en-CA" dirty="0" smtClean="0"/>
              <a:t> continues to come out strong with the largest product offering geared at the ALM market.</a:t>
            </a:r>
            <a:endParaRPr lang="en-CA" dirty="0" smtClean="0">
              <a:solidFill>
                <a:srgbClr val="FF0000"/>
              </a:solidFill>
            </a:endParaRPr>
          </a:p>
          <a:p>
            <a:pPr marL="179388" indent="-179388">
              <a:lnSpc>
                <a:spcPct val="100000"/>
              </a:lnSpc>
            </a:pPr>
            <a:r>
              <a:rPr lang="en-CA" b="1" dirty="0" smtClean="0"/>
              <a:t>Microsoft </a:t>
            </a:r>
            <a:r>
              <a:rPr lang="en-CA" dirty="0" smtClean="0"/>
              <a:t>is an established player in the ALM marketplace.</a:t>
            </a:r>
          </a:p>
          <a:p>
            <a:pPr marL="179388" indent="-179388">
              <a:lnSpc>
                <a:spcPct val="100000"/>
              </a:lnSpc>
            </a:pPr>
            <a:r>
              <a:rPr lang="en-CA" b="1" dirty="0" smtClean="0"/>
              <a:t>HP</a:t>
            </a:r>
            <a:r>
              <a:rPr lang="en-CA" dirty="0"/>
              <a:t> </a:t>
            </a:r>
            <a:r>
              <a:rPr lang="en-CA" dirty="0" smtClean="0"/>
              <a:t>has proven itself time and time again with its extensive experience in the ALM market.</a:t>
            </a:r>
            <a:endParaRPr lang="en-CA" b="1" dirty="0" smtClean="0"/>
          </a:p>
          <a:p>
            <a:pPr marL="179388" indent="-179388">
              <a:lnSpc>
                <a:spcPct val="100000"/>
              </a:lnSpc>
            </a:pPr>
            <a:r>
              <a:rPr lang="en-CA" b="1" dirty="0" smtClean="0"/>
              <a:t>VersionOne </a:t>
            </a:r>
            <a:r>
              <a:rPr lang="en-US" dirty="0">
                <a:ea typeface="ＭＳ Ｐゴシック" charset="-128"/>
              </a:rPr>
              <a:t>brings </a:t>
            </a:r>
            <a:r>
              <a:rPr lang="en-US" dirty="0" smtClean="0">
                <a:ea typeface="ＭＳ Ｐゴシック" charset="-128"/>
              </a:rPr>
              <a:t>innovative </a:t>
            </a:r>
            <a:r>
              <a:rPr lang="en-US" dirty="0">
                <a:ea typeface="ＭＳ Ｐゴシック" charset="-128"/>
              </a:rPr>
              <a:t>strides in </a:t>
            </a:r>
            <a:r>
              <a:rPr lang="en-US" dirty="0" smtClean="0">
                <a:ea typeface="ＭＳ Ｐゴシック" charset="-128"/>
              </a:rPr>
              <a:t>business collaboration </a:t>
            </a:r>
            <a:r>
              <a:rPr lang="en-US" dirty="0">
                <a:ea typeface="ＭＳ Ｐゴシック" charset="-128"/>
              </a:rPr>
              <a:t>and workflow </a:t>
            </a:r>
            <a:r>
              <a:rPr lang="en-US" dirty="0" smtClean="0">
                <a:ea typeface="ＭＳ Ｐゴシック" charset="-128"/>
              </a:rPr>
              <a:t>management throughout the development lifecycle.</a:t>
            </a:r>
          </a:p>
          <a:p>
            <a:pPr marL="179388" indent="-179388">
              <a:lnSpc>
                <a:spcPct val="100000"/>
              </a:lnSpc>
            </a:pPr>
            <a:r>
              <a:rPr lang="en-US" b="1" dirty="0" smtClean="0"/>
              <a:t>Borland</a:t>
            </a:r>
            <a:r>
              <a:rPr lang="en-US" dirty="0" smtClean="0"/>
              <a:t> </a:t>
            </a:r>
            <a:r>
              <a:rPr lang="en-US" dirty="0"/>
              <a:t>continues to offer seamless integration with Borland and </a:t>
            </a:r>
            <a:r>
              <a:rPr lang="en-US" dirty="0" smtClean="0"/>
              <a:t>third-party </a:t>
            </a:r>
            <a:r>
              <a:rPr lang="en-US" dirty="0"/>
              <a:t>offerings in </a:t>
            </a:r>
            <a:r>
              <a:rPr lang="en-US" dirty="0" smtClean="0"/>
              <a:t>its </a:t>
            </a:r>
            <a:r>
              <a:rPr lang="en-US" dirty="0"/>
              <a:t>ALM product </a:t>
            </a:r>
            <a:r>
              <a:rPr lang="en-US" dirty="0" smtClean="0"/>
              <a:t>suite.</a:t>
            </a:r>
          </a:p>
          <a:p>
            <a:pPr marL="0" indent="0">
              <a:lnSpc>
                <a:spcPct val="100000"/>
              </a:lnSpc>
              <a:buNone/>
            </a:pPr>
            <a:r>
              <a:rPr lang="en-CA" sz="1400" b="1" dirty="0" smtClean="0"/>
              <a:t>Value Award:</a:t>
            </a:r>
          </a:p>
          <a:p>
            <a:pPr marL="179388" indent="-179388">
              <a:lnSpc>
                <a:spcPct val="100000"/>
              </a:lnSpc>
            </a:pPr>
            <a:r>
              <a:rPr lang="en-CA" b="1" dirty="0"/>
              <a:t>Atlassian </a:t>
            </a:r>
            <a:r>
              <a:rPr lang="en-CA" dirty="0"/>
              <a:t>delivers unbeatable value with its functional ALM suite</a:t>
            </a:r>
            <a:r>
              <a:rPr lang="en-CA" dirty="0" smtClean="0"/>
              <a:t>.</a:t>
            </a:r>
          </a:p>
          <a:p>
            <a:pPr marL="179388" indent="-179388">
              <a:lnSpc>
                <a:spcPct val="100000"/>
              </a:lnSpc>
              <a:spcBef>
                <a:spcPts val="1200"/>
              </a:spcBef>
              <a:buNone/>
            </a:pPr>
            <a:r>
              <a:rPr lang="en-CA" sz="1400" b="1" dirty="0" smtClean="0"/>
              <a:t>Trend Setter Award:</a:t>
            </a:r>
          </a:p>
          <a:p>
            <a:pPr marL="179388" indent="-179388">
              <a:lnSpc>
                <a:spcPct val="100000"/>
              </a:lnSpc>
            </a:pPr>
            <a:r>
              <a:rPr lang="en-CA" b="1" dirty="0" smtClean="0"/>
              <a:t>Rally </a:t>
            </a:r>
            <a:r>
              <a:rPr lang="en-CA" dirty="0" smtClean="0"/>
              <a:t>provides a highly configurable ALM suite which allows you a high degree of customization.</a:t>
            </a:r>
            <a:endParaRPr lang="en-CA" b="1" dirty="0" smtClean="0"/>
          </a:p>
        </p:txBody>
      </p:sp>
      <p:grpSp>
        <p:nvGrpSpPr>
          <p:cNvPr id="6" name="Group 91"/>
          <p:cNvGrpSpPr/>
          <p:nvPr/>
        </p:nvGrpSpPr>
        <p:grpSpPr>
          <a:xfrm>
            <a:off x="5394325" y="1189037"/>
            <a:ext cx="3429000" cy="4945536"/>
            <a:chOff x="7294118" y="18188"/>
            <a:chExt cx="1646637" cy="4031980"/>
          </a:xfrm>
        </p:grpSpPr>
        <p:sp>
          <p:nvSpPr>
            <p:cNvPr id="8" name="Rectangle 7"/>
            <p:cNvSpPr/>
            <p:nvPr/>
          </p:nvSpPr>
          <p:spPr>
            <a:xfrm>
              <a:off x="7294118" y="316125"/>
              <a:ext cx="1646636" cy="3734043"/>
            </a:xfrm>
            <a:prstGeom prst="rect">
              <a:avLst/>
            </a:prstGeom>
            <a:solidFill>
              <a:srgbClr val="F1F2E0"/>
            </a:solidFill>
            <a:ln w="12700">
              <a:solidFill>
                <a:srgbClr val="D3D3B9"/>
              </a:solidFill>
            </a:ln>
            <a:effectLst>
              <a:outerShdw blurRad="25400" dist="381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l">
                <a:spcBef>
                  <a:spcPts val="0"/>
                </a:spcBef>
                <a:buFont typeface="+mj-lt"/>
                <a:buAutoNum type="arabicPeriod"/>
              </a:pPr>
              <a:r>
                <a:rPr lang="en-US" sz="1200" b="1" dirty="0" smtClean="0">
                  <a:solidFill>
                    <a:schemeClr val="tx1"/>
                  </a:solidFill>
                </a:rPr>
                <a:t>Release management supports concurrent short lifecycles.</a:t>
              </a:r>
              <a:br>
                <a:rPr lang="en-US" sz="1200" b="1" dirty="0" smtClean="0">
                  <a:solidFill>
                    <a:schemeClr val="tx1"/>
                  </a:solidFill>
                </a:rPr>
              </a:br>
              <a:r>
                <a:rPr lang="en-US" sz="1200" dirty="0" smtClean="0">
                  <a:solidFill>
                    <a:schemeClr val="tx1"/>
                  </a:solidFill>
                </a:rPr>
                <a:t>Release management continues to strengthen with the ability to conduct concurrent releases all traced within the pipeline back to requirements.</a:t>
              </a:r>
            </a:p>
            <a:p>
              <a:pPr marL="228600" indent="-228600" algn="l">
                <a:spcBef>
                  <a:spcPts val="0"/>
                </a:spcBef>
                <a:buFont typeface="+mj-lt"/>
                <a:buAutoNum type="arabicPeriod"/>
              </a:pPr>
              <a:endParaRPr lang="en-US" sz="1200" dirty="0">
                <a:solidFill>
                  <a:schemeClr val="tx1"/>
                </a:solidFill>
              </a:endParaRPr>
            </a:p>
            <a:p>
              <a:pPr marL="228600" indent="-228600" algn="l">
                <a:spcBef>
                  <a:spcPts val="0"/>
                </a:spcBef>
                <a:buFont typeface="+mj-lt"/>
                <a:buAutoNum type="arabicPeriod"/>
              </a:pPr>
              <a:r>
                <a:rPr lang="en-US" sz="1200" b="1" dirty="0" smtClean="0">
                  <a:solidFill>
                    <a:schemeClr val="tx1"/>
                  </a:solidFill>
                </a:rPr>
                <a:t>Virtual test lab management aims at both convenience and test lifecycle reduction.</a:t>
              </a:r>
              <a:r>
                <a:rPr lang="en-US" sz="1200" b="1" dirty="0">
                  <a:solidFill>
                    <a:schemeClr val="tx1"/>
                  </a:solidFill>
                </a:rPr>
                <a:t/>
              </a:r>
              <a:br>
                <a:rPr lang="en-US" sz="1200" b="1" dirty="0">
                  <a:solidFill>
                    <a:schemeClr val="tx1"/>
                  </a:solidFill>
                </a:rPr>
              </a:br>
              <a:r>
                <a:rPr lang="en-US" sz="1200" dirty="0" smtClean="0">
                  <a:solidFill>
                    <a:schemeClr val="tx1"/>
                  </a:solidFill>
                </a:rPr>
                <a:t>The ability to more closely approximate production environments removes some guesswork in performance gaps. Provisioning separate labs using virtualization and automation speeds up concurrent functional testing.</a:t>
              </a:r>
              <a:endParaRPr lang="en-US" sz="1200" dirty="0">
                <a:solidFill>
                  <a:schemeClr val="tx1"/>
                </a:solidFill>
              </a:endParaRPr>
            </a:p>
            <a:p>
              <a:pPr algn="l">
                <a:spcBef>
                  <a:spcPts val="0"/>
                </a:spcBef>
              </a:pPr>
              <a:endParaRPr lang="en-US" sz="1200" b="1" dirty="0" smtClean="0">
                <a:solidFill>
                  <a:schemeClr val="tx1"/>
                </a:solidFill>
              </a:endParaRPr>
            </a:p>
            <a:p>
              <a:pPr marL="228600" indent="-228600" algn="l">
                <a:spcBef>
                  <a:spcPts val="0"/>
                </a:spcBef>
                <a:buFont typeface="+mj-lt"/>
                <a:buAutoNum type="arabicPeriod" startAt="3"/>
              </a:pPr>
              <a:r>
                <a:rPr lang="en-US" sz="1200" b="1" dirty="0" smtClean="0">
                  <a:solidFill>
                    <a:schemeClr val="tx1"/>
                  </a:solidFill>
                </a:rPr>
                <a:t>Emphasis on policy and compliance.</a:t>
              </a:r>
              <a:r>
                <a:rPr lang="en-US" sz="1200" b="1" dirty="0">
                  <a:solidFill>
                    <a:schemeClr val="tx1"/>
                  </a:solidFill>
                </a:rPr>
                <a:t/>
              </a:r>
              <a:br>
                <a:rPr lang="en-US" sz="1200" b="1" dirty="0">
                  <a:solidFill>
                    <a:schemeClr val="tx1"/>
                  </a:solidFill>
                </a:rPr>
              </a:br>
              <a:r>
                <a:rPr lang="en-US" sz="1200" dirty="0" smtClean="0">
                  <a:solidFill>
                    <a:schemeClr val="tx1"/>
                  </a:solidFill>
                </a:rPr>
                <a:t>Business stakeholders have the ability to assess launch risk based on policy and measured aggregated metrics from all domains within the SDLC. With full stack solutions offering integration with multiple competing solutions, aggregate data points are available to decision makers.</a:t>
              </a:r>
              <a:endParaRPr lang="en-US" sz="1200" b="1" dirty="0">
                <a:solidFill>
                  <a:schemeClr val="tx1"/>
                </a:solidFill>
              </a:endParaRPr>
            </a:p>
          </p:txBody>
        </p:sp>
        <p:grpSp>
          <p:nvGrpSpPr>
            <p:cNvPr id="9" name="Group 88"/>
            <p:cNvGrpSpPr/>
            <p:nvPr/>
          </p:nvGrpSpPr>
          <p:grpSpPr>
            <a:xfrm>
              <a:off x="7294119" y="18188"/>
              <a:ext cx="1646636" cy="298795"/>
              <a:chOff x="3991296" y="1961752"/>
              <a:chExt cx="1646636" cy="298795"/>
            </a:xfrm>
          </p:grpSpPr>
          <p:sp>
            <p:nvSpPr>
              <p:cNvPr id="10" name="Round Same Side Corner Rectangle 9"/>
              <p:cNvSpPr/>
              <p:nvPr/>
            </p:nvSpPr>
            <p:spPr>
              <a:xfrm>
                <a:off x="3991296" y="1961752"/>
                <a:ext cx="1646636" cy="298196"/>
              </a:xfrm>
              <a:prstGeom prst="round2SameRect">
                <a:avLst>
                  <a:gd name="adj1" fmla="val 10667"/>
                  <a:gd name="adj2" fmla="val 0"/>
                </a:avLst>
              </a:prstGeom>
              <a:gradFill>
                <a:gsLst>
                  <a:gs pos="0">
                    <a:schemeClr val="accent1"/>
                  </a:gs>
                  <a:gs pos="50000">
                    <a:schemeClr val="accent1">
                      <a:alpha val="90000"/>
                    </a:schemeClr>
                  </a:gs>
                  <a:gs pos="100000">
                    <a:schemeClr val="accent1"/>
                  </a:gs>
                </a:gsLst>
                <a:lin ang="10800000" scaled="0"/>
              </a:gra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i="1" dirty="0" smtClean="0">
                    <a:solidFill>
                      <a:srgbClr val="FFFFFF"/>
                    </a:solidFill>
                    <a:latin typeface="Georgia"/>
                  </a:rPr>
                  <a:t>Info-Tech Insight</a:t>
                </a:r>
                <a:endParaRPr lang="en-CA" sz="1400" b="1" i="1" dirty="0">
                  <a:solidFill>
                    <a:srgbClr val="FFFFFF"/>
                  </a:solidFill>
                  <a:latin typeface="Georgia"/>
                </a:endParaRPr>
              </a:p>
            </p:txBody>
          </p:sp>
          <p:pic>
            <p:nvPicPr>
              <p:cNvPr id="11" name="Picture 10" descr="insight-sm.wmf"/>
              <p:cNvPicPr>
                <a:picLocks noChangeAspect="1"/>
              </p:cNvPicPr>
              <p:nvPr/>
            </p:nvPicPr>
            <p:blipFill>
              <a:blip r:embed="rId3" cstate="print"/>
              <a:stretch>
                <a:fillRect/>
              </a:stretch>
            </p:blipFill>
            <p:spPr>
              <a:xfrm>
                <a:off x="5364395" y="1965458"/>
                <a:ext cx="242546" cy="295089"/>
              </a:xfrm>
              <a:prstGeom prst="rect">
                <a:avLst/>
              </a:prstGeom>
            </p:spPr>
          </p:pic>
        </p:grpSp>
      </p:grpSp>
    </p:spTree>
    <p:extLst>
      <p:ext uri="{BB962C8B-B14F-4D97-AF65-F5344CB8AC3E}">
        <p14:creationId xmlns:p14="http://schemas.microsoft.com/office/powerpoint/2010/main" xmlns="" val="2550207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nvGraphicFramePr>
        <p:xfrm>
          <a:off x="0" y="0"/>
          <a:ext cx="158750" cy="158750"/>
        </p:xfrm>
        <a:graphic>
          <a:graphicData uri="http://schemas.openxmlformats.org/presentationml/2006/ole">
            <p:oleObj spid="_x0000_s1115425" name="think-cell Slide" r:id="rId14" imgW="360" imgH="360" progId="">
              <p:embed/>
            </p:oleObj>
          </a:graphicData>
        </a:graphic>
      </p:graphicFrame>
      <p:grpSp>
        <p:nvGrpSpPr>
          <p:cNvPr id="2" name="Group 104"/>
          <p:cNvGrpSpPr/>
          <p:nvPr>
            <p:custDataLst>
              <p:tags r:id="rId2"/>
            </p:custDataLst>
          </p:nvPr>
        </p:nvGrpSpPr>
        <p:grpSpPr>
          <a:xfrm>
            <a:off x="320040" y="1188721"/>
            <a:ext cx="2286000" cy="2514919"/>
            <a:chOff x="320041" y="3840162"/>
            <a:chExt cx="2559684" cy="1300977"/>
          </a:xfrm>
        </p:grpSpPr>
        <p:sp>
          <p:nvSpPr>
            <p:cNvPr id="106" name="Rectangle 105"/>
            <p:cNvSpPr/>
            <p:nvPr/>
          </p:nvSpPr>
          <p:spPr>
            <a:xfrm>
              <a:off x="320041" y="3958418"/>
              <a:ext cx="2559684" cy="118272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endParaRPr lang="en-US" sz="1200" dirty="0" smtClean="0">
                <a:solidFill>
                  <a:srgbClr val="333333"/>
                </a:solidFill>
                <a:latin typeface="Georgia"/>
              </a:endParaRPr>
            </a:p>
          </p:txBody>
        </p:sp>
        <p:sp>
          <p:nvSpPr>
            <p:cNvPr id="107" name="Round Same Side Corner Rectangle 106"/>
            <p:cNvSpPr/>
            <p:nvPr/>
          </p:nvSpPr>
          <p:spPr>
            <a:xfrm>
              <a:off x="320042" y="3840162"/>
              <a:ext cx="2559683" cy="118256"/>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Vendor Landscape</a:t>
              </a:r>
              <a:endParaRPr lang="en-CA" sz="1200" b="1" dirty="0">
                <a:solidFill>
                  <a:srgbClr val="FFFFFF"/>
                </a:solidFill>
              </a:endParaRPr>
            </a:p>
          </p:txBody>
        </p:sp>
      </p:grpSp>
      <p:sp>
        <p:nvSpPr>
          <p:cNvPr id="8" name="Title 7"/>
          <p:cNvSpPr>
            <a:spLocks noGrp="1"/>
          </p:cNvSpPr>
          <p:nvPr>
            <p:ph type="title"/>
            <p:custDataLst>
              <p:tags r:id="rId3"/>
            </p:custDataLst>
          </p:nvPr>
        </p:nvSpPr>
        <p:spPr/>
        <p:txBody>
          <a:bodyPr/>
          <a:lstStyle/>
          <a:p>
            <a:r>
              <a:rPr lang="en-US" dirty="0"/>
              <a:t>Microsoft provides an ALM collaboration platform which supports </a:t>
            </a:r>
            <a:r>
              <a:rPr lang="en-US" dirty="0" smtClean="0"/>
              <a:t>Agile </a:t>
            </a:r>
            <a:r>
              <a:rPr lang="en-US" dirty="0"/>
              <a:t>across the entire IT lifecycle</a:t>
            </a:r>
            <a:endParaRPr lang="en-CA" dirty="0"/>
          </a:p>
        </p:txBody>
      </p:sp>
      <p:grpSp>
        <p:nvGrpSpPr>
          <p:cNvPr id="4" name="Group 97"/>
          <p:cNvGrpSpPr/>
          <p:nvPr>
            <p:custDataLst>
              <p:tags r:id="rId4"/>
            </p:custDataLst>
          </p:nvPr>
        </p:nvGrpSpPr>
        <p:grpSpPr>
          <a:xfrm>
            <a:off x="320040" y="5349240"/>
            <a:ext cx="8503920" cy="1143634"/>
            <a:chOff x="320040" y="5349240"/>
            <a:chExt cx="8503920" cy="1143634"/>
          </a:xfrm>
        </p:grpSpPr>
        <p:sp>
          <p:nvSpPr>
            <p:cNvPr id="26" name="Round Same Side Corner Rectangle 25"/>
            <p:cNvSpPr/>
            <p:nvPr>
              <p:custDataLst>
                <p:tags r:id="rId11"/>
              </p:custDataLst>
            </p:nvPr>
          </p:nvSpPr>
          <p:spPr>
            <a:xfrm>
              <a:off x="320040" y="5349240"/>
              <a:ext cx="8503920" cy="274320"/>
            </a:xfrm>
            <a:prstGeom prst="round2SameRect">
              <a:avLst>
                <a:gd name="adj1" fmla="val 10667"/>
                <a:gd name="adj2" fmla="val 0"/>
              </a:avLst>
            </a:prstGeom>
            <a:solidFill>
              <a:srgbClr val="D17D08"/>
            </a:solidFill>
            <a:ln w="12700">
              <a:solidFill>
                <a:srgbClr val="D17D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solidFill>
                    <a:srgbClr val="FFFFFF"/>
                  </a:solidFill>
                </a:rPr>
                <a:t>Info-Tech Recommends:</a:t>
              </a:r>
              <a:endParaRPr lang="en-CA" sz="1400" b="1" dirty="0">
                <a:solidFill>
                  <a:srgbClr val="FFFFFF"/>
                </a:solidFill>
              </a:endParaRPr>
            </a:p>
          </p:txBody>
        </p:sp>
        <p:sp>
          <p:nvSpPr>
            <p:cNvPr id="28" name="Rectangle 27"/>
            <p:cNvSpPr/>
            <p:nvPr/>
          </p:nvSpPr>
          <p:spPr>
            <a:xfrm>
              <a:off x="320040" y="5623383"/>
              <a:ext cx="8503919" cy="86949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188" algn="l">
                <a:defRPr/>
              </a:pPr>
              <a:r>
                <a:rPr lang="en-US" sz="1400" dirty="0">
                  <a:solidFill>
                    <a:schemeClr val="tx1"/>
                  </a:solidFill>
                </a:rPr>
                <a:t>Clients developing specifically for Microsoft stack environments will benefit most from Visual Studio TFS. While this offering may not be ideal for hybrid development environments, clients should still consider the benefits of this highly integrated </a:t>
              </a:r>
              <a:r>
                <a:rPr lang="en-US" sz="1400" dirty="0" smtClean="0">
                  <a:solidFill>
                    <a:schemeClr val="tx1"/>
                  </a:solidFill>
                </a:rPr>
                <a:t>solution.</a:t>
              </a:r>
            </a:p>
          </p:txBody>
        </p:sp>
      </p:grpSp>
      <p:graphicFrame>
        <p:nvGraphicFramePr>
          <p:cNvPr id="54" name="Table 53"/>
          <p:cNvGraphicFramePr>
            <a:graphicFrameLocks noGrp="1"/>
          </p:cNvGraphicFramePr>
          <p:nvPr>
            <p:custDataLst>
              <p:tags r:id="rId5"/>
            </p:custDataLst>
            <p:extLst>
              <p:ext uri="{D42A27DB-BD31-4B8C-83A1-F6EECF244321}">
                <p14:modId xmlns:p14="http://schemas.microsoft.com/office/powerpoint/2010/main" xmlns="" val="3887152791"/>
              </p:ext>
            </p:extLst>
          </p:nvPr>
        </p:nvGraphicFramePr>
        <p:xfrm>
          <a:off x="2849790" y="4729799"/>
          <a:ext cx="5928450" cy="573721"/>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2845"/>
                <a:gridCol w="592845"/>
                <a:gridCol w="592845"/>
                <a:gridCol w="592845"/>
                <a:gridCol w="592845"/>
                <a:gridCol w="592845"/>
                <a:gridCol w="592845"/>
                <a:gridCol w="592845"/>
                <a:gridCol w="592845"/>
                <a:gridCol w="592845"/>
              </a:tblGrid>
              <a:tr h="241781">
                <a:tc>
                  <a:txBody>
                    <a:bodyPr/>
                    <a:lstStyle/>
                    <a:p>
                      <a:pPr algn="ctr" fontAlgn="ctr"/>
                      <a:r>
                        <a:rPr lang="en-US" sz="700" b="0" i="0" u="none" strike="noStrike" dirty="0" smtClean="0">
                          <a:solidFill>
                            <a:schemeClr val="tx1"/>
                          </a:solidFill>
                          <a:latin typeface="Arial" pitchFamily="34" charset="0"/>
                          <a:cs typeface="Arial" pitchFamily="34" charset="0"/>
                        </a:rPr>
                        <a:t>Rqmt Mgmt</a:t>
                      </a:r>
                      <a:endParaRPr lang="en-US" sz="700" b="0" i="0" u="none" strike="noStrike" dirty="0">
                        <a:solidFill>
                          <a:schemeClr val="tx1"/>
                        </a:solidFill>
                        <a:latin typeface="Arial" pitchFamily="34" charset="0"/>
                        <a:cs typeface="Arial" pitchFamily="34" charset="0"/>
                      </a:endParaRPr>
                    </a:p>
                  </a:txBody>
                  <a:tcPr marL="9525" marR="9525" marT="9525"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Build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Test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Bug/Issue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Reporting &amp; Analytics</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Source Code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Workflow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Accessibility</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Deployment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Release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r>
              <a:tr h="331940">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r>
            </a:tbl>
          </a:graphicData>
        </a:graphic>
      </p:graphicFrame>
      <p:graphicFrame>
        <p:nvGraphicFramePr>
          <p:cNvPr id="77" name="Table 76"/>
          <p:cNvGraphicFramePr>
            <a:graphicFrameLocks noGrp="1"/>
          </p:cNvGraphicFramePr>
          <p:nvPr>
            <p:custDataLst>
              <p:tags r:id="rId6"/>
            </p:custDataLst>
            <p:extLst>
              <p:ext uri="{D42A27DB-BD31-4B8C-83A1-F6EECF244321}">
                <p14:modId xmlns:p14="http://schemas.microsoft.com/office/powerpoint/2010/main" xmlns="" val="2114991138"/>
              </p:ext>
            </p:extLst>
          </p:nvPr>
        </p:nvGraphicFramePr>
        <p:xfrm>
          <a:off x="2834640" y="1417320"/>
          <a:ext cx="5943600" cy="606265"/>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4360"/>
                <a:gridCol w="594360"/>
                <a:gridCol w="594360"/>
                <a:gridCol w="594360"/>
                <a:gridCol w="594360"/>
                <a:gridCol w="594360"/>
                <a:gridCol w="594360"/>
                <a:gridCol w="594360"/>
                <a:gridCol w="594360"/>
                <a:gridCol w="594360"/>
              </a:tblGrid>
              <a:tr h="28797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9525" cap="flat" cmpd="sng" algn="ctr">
                      <a:noFill/>
                      <a:prstDash val="solid"/>
                    </a:lnL>
                    <a:lnR w="38100" cap="flat" cmpd="sng" algn="ctr">
                      <a:solidFill>
                        <a:sysClr val="window" lastClr="FFFFFF"/>
                      </a:solid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243F5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Features</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Usability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Afford.</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Arch.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5715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36B41"/>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Viability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Strategy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Reach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Channel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18287">
                <a:tc>
                  <a:txBody>
                    <a:bodyPr/>
                    <a:lstStyle/>
                    <a:p>
                      <a:pPr algn="ctr" fontAlgn="ctr"/>
                      <a:r>
                        <a:rPr lang="en-US" sz="1750" b="0" i="0" u="none" strike="noStrike" dirty="0">
                          <a:ln>
                            <a:solidFill>
                              <a:srgbClr val="C77709"/>
                            </a:solidFill>
                          </a:ln>
                          <a:solidFill>
                            <a:srgbClr val="C77709"/>
                          </a:solidFill>
                          <a:latin typeface="Harvey Balls"/>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7"/>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a:ln>
                            <a:solidFill>
                              <a:srgbClr val="C77709"/>
                            </a:solidFill>
                          </a:ln>
                          <a:solidFill>
                            <a:srgbClr val="C77709"/>
                          </a:solidFill>
                          <a:latin typeface="Harvey Balls"/>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9"/>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2</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r>
            </a:tbl>
          </a:graphicData>
        </a:graphic>
      </p:graphicFrame>
      <p:sp>
        <p:nvSpPr>
          <p:cNvPr id="78" name="Round Same Side Corner Rectangle 77"/>
          <p:cNvSpPr/>
          <p:nvPr>
            <p:custDataLst>
              <p:tags r:id="rId7"/>
            </p:custDataLst>
          </p:nvPr>
        </p:nvSpPr>
        <p:spPr>
          <a:xfrm flipH="1">
            <a:off x="2830068" y="1189037"/>
            <a:ext cx="2953512"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Product</a:t>
            </a:r>
            <a:endParaRPr lang="en-US" sz="1200" b="1" dirty="0">
              <a:solidFill>
                <a:srgbClr val="FFFFFF"/>
              </a:solidFill>
            </a:endParaRPr>
          </a:p>
        </p:txBody>
      </p:sp>
      <p:sp>
        <p:nvSpPr>
          <p:cNvPr id="79" name="Round Same Side Corner Rectangle 78"/>
          <p:cNvSpPr/>
          <p:nvPr>
            <p:custDataLst>
              <p:tags r:id="rId8"/>
            </p:custDataLst>
          </p:nvPr>
        </p:nvSpPr>
        <p:spPr>
          <a:xfrm flipH="1">
            <a:off x="5827868" y="1189037"/>
            <a:ext cx="2935224" cy="228600"/>
          </a:xfrm>
          <a:prstGeom prst="round2Same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Vendor</a:t>
            </a:r>
          </a:p>
        </p:txBody>
      </p:sp>
      <p:sp>
        <p:nvSpPr>
          <p:cNvPr id="80" name="Round Same Side Corner Rectangle 79"/>
          <p:cNvSpPr/>
          <p:nvPr>
            <p:custDataLst>
              <p:tags r:id="rId9"/>
            </p:custDataLst>
          </p:nvPr>
        </p:nvSpPr>
        <p:spPr>
          <a:xfrm flipH="1">
            <a:off x="2857882" y="4496784"/>
            <a:ext cx="5893616"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Features</a:t>
            </a:r>
            <a:endParaRPr lang="en-US" sz="1200" b="1" dirty="0">
              <a:solidFill>
                <a:srgbClr val="FFFFFF"/>
              </a:solidFill>
            </a:endParaRPr>
          </a:p>
        </p:txBody>
      </p:sp>
      <p:grpSp>
        <p:nvGrpSpPr>
          <p:cNvPr id="70" name="Group 69"/>
          <p:cNvGrpSpPr/>
          <p:nvPr/>
        </p:nvGrpSpPr>
        <p:grpSpPr>
          <a:xfrm>
            <a:off x="2842732" y="2114497"/>
            <a:ext cx="5935508" cy="2244990"/>
            <a:chOff x="2842732" y="2114497"/>
            <a:chExt cx="5935508" cy="2244990"/>
          </a:xfrm>
        </p:grpSpPr>
        <p:sp>
          <p:nvSpPr>
            <p:cNvPr id="71" name="Rectangle 70"/>
            <p:cNvSpPr/>
            <p:nvPr/>
          </p:nvSpPr>
          <p:spPr>
            <a:xfrm>
              <a:off x="2842732" y="2318821"/>
              <a:ext cx="5920360" cy="1981940"/>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grpSp>
          <p:nvGrpSpPr>
            <p:cNvPr id="72" name="Group 101"/>
            <p:cNvGrpSpPr/>
            <p:nvPr>
              <p:custDataLst>
                <p:tags r:id="rId10"/>
              </p:custDataLst>
            </p:nvPr>
          </p:nvGrpSpPr>
          <p:grpSpPr>
            <a:xfrm>
              <a:off x="2842732" y="2114497"/>
              <a:ext cx="5920360" cy="2227592"/>
              <a:chOff x="3336925" y="2310276"/>
              <a:chExt cx="5486400" cy="2227592"/>
            </a:xfrm>
          </p:grpSpPr>
          <p:sp>
            <p:nvSpPr>
              <p:cNvPr id="182" name="Rectangle 181"/>
              <p:cNvSpPr/>
              <p:nvPr/>
            </p:nvSpPr>
            <p:spPr>
              <a:xfrm>
                <a:off x="3336925" y="2542390"/>
                <a:ext cx="5486400" cy="1995478"/>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sp>
            <p:nvSpPr>
              <p:cNvPr id="183" name="Round Same Side Corner Rectangle 182"/>
              <p:cNvSpPr/>
              <p:nvPr/>
            </p:nvSpPr>
            <p:spPr>
              <a:xfrm>
                <a:off x="3336927" y="2310276"/>
                <a:ext cx="54863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spcBef>
                    <a:spcPts val="0"/>
                  </a:spcBef>
                  <a:spcAft>
                    <a:spcPts val="0"/>
                  </a:spcAft>
                </a:pPr>
                <a:r>
                  <a:rPr lang="en-CA" sz="1200" b="1" dirty="0" smtClean="0">
                    <a:solidFill>
                      <a:srgbClr val="FFFFFF"/>
                    </a:solidFill>
                  </a:rPr>
                  <a:t>Lifecycle Components</a:t>
                </a:r>
                <a:endParaRPr lang="en-CA" sz="1200" b="1" dirty="0">
                  <a:solidFill>
                    <a:srgbClr val="FFFFFF"/>
                  </a:solidFill>
                </a:endParaRPr>
              </a:p>
            </p:txBody>
          </p:sp>
        </p:grpSp>
        <p:sp>
          <p:nvSpPr>
            <p:cNvPr id="73" name="Cloud 72"/>
            <p:cNvSpPr/>
            <p:nvPr/>
          </p:nvSpPr>
          <p:spPr>
            <a:xfrm>
              <a:off x="3253275" y="3569127"/>
              <a:ext cx="1181565" cy="404250"/>
            </a:xfrm>
            <a:prstGeom prst="cloud">
              <a:avLst/>
            </a:prstGeom>
            <a:solidFill>
              <a:schemeClr val="accent1">
                <a:lumMod val="20000"/>
                <a:lumOff val="80000"/>
              </a:schemeClr>
            </a:solidFill>
            <a:ln w="9525" cap="flat" cmpd="sng" algn="ctr">
              <a:solidFill>
                <a:srgbClr val="4F81BD">
                  <a:shade val="95000"/>
                  <a:satMod val="105000"/>
                </a:srgb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74" name="Donut 73"/>
            <p:cNvSpPr/>
            <p:nvPr/>
          </p:nvSpPr>
          <p:spPr>
            <a:xfrm>
              <a:off x="5264697" y="2912546"/>
              <a:ext cx="1076429" cy="1097280"/>
            </a:xfrm>
            <a:prstGeom prst="donut">
              <a:avLst>
                <a:gd name="adj" fmla="val 12724"/>
              </a:avLst>
            </a:prstGeom>
            <a:solidFill>
              <a:schemeClr val="accent1">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Text" lastClr="000000"/>
                </a:solidFill>
                <a:latin typeface="Calibri"/>
              </a:endParaRPr>
            </a:p>
          </p:txBody>
        </p:sp>
        <p:sp>
          <p:nvSpPr>
            <p:cNvPr id="75" name="Rounded Rectangle 74"/>
            <p:cNvSpPr/>
            <p:nvPr/>
          </p:nvSpPr>
          <p:spPr>
            <a:xfrm>
              <a:off x="5974751" y="3671329"/>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Testing</a:t>
              </a:r>
              <a:endParaRPr lang="en-US" sz="1100" b="1" kern="0" dirty="0">
                <a:solidFill>
                  <a:sysClr val="window" lastClr="FFFFFF"/>
                </a:solidFill>
                <a:latin typeface="Calibri"/>
              </a:endParaRPr>
            </a:p>
          </p:txBody>
        </p:sp>
        <p:sp>
          <p:nvSpPr>
            <p:cNvPr id="135" name="Rounded Rectangle 134"/>
            <p:cNvSpPr/>
            <p:nvPr/>
          </p:nvSpPr>
          <p:spPr>
            <a:xfrm>
              <a:off x="4609870" y="3671329"/>
              <a:ext cx="99757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Deployment</a:t>
              </a:r>
              <a:endParaRPr lang="en-US" sz="1100" b="1" kern="0" dirty="0">
                <a:solidFill>
                  <a:sysClr val="window" lastClr="FFFFFF"/>
                </a:solidFill>
                <a:latin typeface="Calibri"/>
              </a:endParaRPr>
            </a:p>
          </p:txBody>
        </p:sp>
        <p:sp>
          <p:nvSpPr>
            <p:cNvPr id="136" name="Rounded Rectangle 135"/>
            <p:cNvSpPr/>
            <p:nvPr/>
          </p:nvSpPr>
          <p:spPr>
            <a:xfrm>
              <a:off x="4475316" y="321412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Maintenance</a:t>
              </a:r>
              <a:endParaRPr lang="en-US" sz="1100" b="1" kern="0" dirty="0">
                <a:solidFill>
                  <a:sysClr val="window" lastClr="FFFFFF"/>
                </a:solidFill>
                <a:latin typeface="Calibri"/>
              </a:endParaRPr>
            </a:p>
          </p:txBody>
        </p:sp>
        <p:sp>
          <p:nvSpPr>
            <p:cNvPr id="137" name="Rounded Rectangle 136"/>
            <p:cNvSpPr/>
            <p:nvPr/>
          </p:nvSpPr>
          <p:spPr>
            <a:xfrm>
              <a:off x="5275910" y="2829613"/>
              <a:ext cx="1054003" cy="183706"/>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Requirements</a:t>
              </a:r>
              <a:endParaRPr lang="en-US" sz="1100" b="1" kern="0" dirty="0">
                <a:solidFill>
                  <a:sysClr val="window" lastClr="FFFFFF"/>
                </a:solidFill>
                <a:latin typeface="Calibri"/>
              </a:endParaRPr>
            </a:p>
          </p:txBody>
        </p:sp>
        <p:sp>
          <p:nvSpPr>
            <p:cNvPr id="138" name="Rounded Rectangle 137"/>
            <p:cNvSpPr/>
            <p:nvPr/>
          </p:nvSpPr>
          <p:spPr>
            <a:xfrm>
              <a:off x="6045109" y="3198972"/>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Build</a:t>
              </a:r>
              <a:endParaRPr lang="en-US" sz="1100" b="1" kern="0" dirty="0">
                <a:solidFill>
                  <a:sysClr val="window" lastClr="FFFFFF"/>
                </a:solidFill>
                <a:latin typeface="Calibri"/>
              </a:endParaRPr>
            </a:p>
          </p:txBody>
        </p:sp>
        <p:sp>
          <p:nvSpPr>
            <p:cNvPr id="139" name="TextBox 138"/>
            <p:cNvSpPr txBox="1"/>
            <p:nvPr/>
          </p:nvSpPr>
          <p:spPr>
            <a:xfrm flipH="1">
              <a:off x="3059836" y="2651760"/>
              <a:ext cx="1370629"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Real time</a:t>
              </a:r>
              <a:endParaRPr lang="en-US" sz="800" kern="0" dirty="0">
                <a:solidFill>
                  <a:sysClr val="windowText" lastClr="000000"/>
                </a:solidFill>
                <a:latin typeface="Arial"/>
              </a:endParaRPr>
            </a:p>
          </p:txBody>
        </p:sp>
        <p:sp>
          <p:nvSpPr>
            <p:cNvPr id="140" name="TextBox 139"/>
            <p:cNvSpPr txBox="1"/>
            <p:nvPr/>
          </p:nvSpPr>
          <p:spPr>
            <a:xfrm>
              <a:off x="7087714" y="3087712"/>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Continuous integration</a:t>
              </a:r>
              <a:endParaRPr lang="en-US" sz="800" kern="0" dirty="0">
                <a:solidFill>
                  <a:sysClr val="windowText" lastClr="000000"/>
                </a:solidFill>
                <a:latin typeface="Arial"/>
              </a:endParaRPr>
            </a:p>
          </p:txBody>
        </p:sp>
        <p:sp>
          <p:nvSpPr>
            <p:cNvPr id="141" name="TextBox 140"/>
            <p:cNvSpPr txBox="1"/>
            <p:nvPr/>
          </p:nvSpPr>
          <p:spPr>
            <a:xfrm>
              <a:off x="7085654" y="2880360"/>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Multi-repository support</a:t>
              </a:r>
              <a:endParaRPr lang="en-US" sz="800" kern="0" dirty="0">
                <a:solidFill>
                  <a:sysClr val="windowText" lastClr="000000"/>
                </a:solidFill>
                <a:latin typeface="Arial"/>
              </a:endParaRPr>
            </a:p>
          </p:txBody>
        </p:sp>
        <p:sp>
          <p:nvSpPr>
            <p:cNvPr id="142" name="TextBox 141"/>
            <p:cNvSpPr txBox="1"/>
            <p:nvPr/>
          </p:nvSpPr>
          <p:spPr>
            <a:xfrm>
              <a:off x="3069235" y="2879663"/>
              <a:ext cx="176489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Interactive</a:t>
              </a:r>
              <a:endParaRPr lang="en-US" sz="800" kern="0" dirty="0">
                <a:solidFill>
                  <a:sysClr val="windowText" lastClr="000000"/>
                </a:solidFill>
                <a:latin typeface="Arial"/>
              </a:endParaRPr>
            </a:p>
          </p:txBody>
        </p:sp>
        <p:sp>
          <p:nvSpPr>
            <p:cNvPr id="143" name="Oval 142"/>
            <p:cNvSpPr/>
            <p:nvPr/>
          </p:nvSpPr>
          <p:spPr>
            <a:xfrm>
              <a:off x="5327489" y="2382359"/>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4" name="Oval 143"/>
            <p:cNvSpPr/>
            <p:nvPr/>
          </p:nvSpPr>
          <p:spPr>
            <a:xfrm>
              <a:off x="5327489" y="2518070"/>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5" name="TextBox 144"/>
            <p:cNvSpPr txBox="1"/>
            <p:nvPr/>
          </p:nvSpPr>
          <p:spPr>
            <a:xfrm>
              <a:off x="5423792" y="2331720"/>
              <a:ext cx="187277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Artifact-to-requirement traceability</a:t>
              </a:r>
              <a:endParaRPr lang="en-US" sz="800" kern="0" dirty="0">
                <a:solidFill>
                  <a:sysClr val="windowText" lastClr="000000"/>
                </a:solidFill>
                <a:latin typeface="Arial"/>
              </a:endParaRPr>
            </a:p>
          </p:txBody>
        </p:sp>
        <p:sp>
          <p:nvSpPr>
            <p:cNvPr id="146" name="TextBox 145"/>
            <p:cNvSpPr txBox="1"/>
            <p:nvPr/>
          </p:nvSpPr>
          <p:spPr>
            <a:xfrm>
              <a:off x="5423792" y="2468880"/>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pipeline traceability</a:t>
              </a:r>
              <a:endParaRPr lang="en-US" sz="800" kern="0" dirty="0">
                <a:solidFill>
                  <a:sysClr val="windowText" lastClr="000000"/>
                </a:solidFill>
                <a:latin typeface="Arial"/>
              </a:endParaRPr>
            </a:p>
          </p:txBody>
        </p:sp>
        <p:sp>
          <p:nvSpPr>
            <p:cNvPr id="148" name="TextBox 147"/>
            <p:cNvSpPr txBox="1"/>
            <p:nvPr/>
          </p:nvSpPr>
          <p:spPr>
            <a:xfrm>
              <a:off x="6451046" y="3991643"/>
              <a:ext cx="1018227"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Risk management</a:t>
              </a:r>
              <a:endParaRPr lang="en-US" sz="800" kern="0" dirty="0">
                <a:solidFill>
                  <a:sysClr val="windowText" lastClr="000000"/>
                </a:solidFill>
                <a:latin typeface="Arial"/>
              </a:endParaRPr>
            </a:p>
          </p:txBody>
        </p:sp>
        <p:sp>
          <p:nvSpPr>
            <p:cNvPr id="150" name="TextBox 149"/>
            <p:cNvSpPr txBox="1"/>
            <p:nvPr/>
          </p:nvSpPr>
          <p:spPr>
            <a:xfrm>
              <a:off x="7083594" y="3297798"/>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grpSp>
          <p:nvGrpSpPr>
            <p:cNvPr id="152" name="Group 8"/>
            <p:cNvGrpSpPr>
              <a:grpSpLocks noChangeAspect="1"/>
            </p:cNvGrpSpPr>
            <p:nvPr/>
          </p:nvGrpSpPr>
          <p:grpSpPr bwMode="auto">
            <a:xfrm>
              <a:off x="2915122" y="2610429"/>
              <a:ext cx="201930" cy="226272"/>
              <a:chOff x="2436" y="1936"/>
              <a:chExt cx="365" cy="409"/>
            </a:xfrm>
          </p:grpSpPr>
          <p:sp>
            <p:nvSpPr>
              <p:cNvPr id="180"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81"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sp>
          <p:nvSpPr>
            <p:cNvPr id="178" name="AutoShape 7"/>
            <p:cNvSpPr>
              <a:spLocks noChangeAspect="1" noChangeArrowheads="1" noTextEdit="1"/>
            </p:cNvSpPr>
            <p:nvPr/>
          </p:nvSpPr>
          <p:spPr bwMode="auto">
            <a:xfrm>
              <a:off x="2915122" y="2833251"/>
              <a:ext cx="201930" cy="226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nvGrpSpPr>
            <p:cNvPr id="154" name="Group 8"/>
            <p:cNvGrpSpPr>
              <a:grpSpLocks noChangeAspect="1"/>
            </p:cNvGrpSpPr>
            <p:nvPr/>
          </p:nvGrpSpPr>
          <p:grpSpPr bwMode="auto">
            <a:xfrm>
              <a:off x="2915122" y="2826479"/>
              <a:ext cx="201930" cy="455862"/>
              <a:chOff x="2436" y="1521"/>
              <a:chExt cx="365" cy="824"/>
            </a:xfrm>
          </p:grpSpPr>
          <p:sp>
            <p:nvSpPr>
              <p:cNvPr id="176"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77" name="Freeform 9"/>
              <p:cNvSpPr>
                <a:spLocks/>
              </p:cNvSpPr>
              <p:nvPr/>
            </p:nvSpPr>
            <p:spPr bwMode="auto">
              <a:xfrm>
                <a:off x="2436" y="1521"/>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pic>
          <p:nvPicPr>
            <p:cNvPr id="155" name="Picture 154" descr="115345284.jpg"/>
            <p:cNvPicPr>
              <a:picLocks noChangeAspect="1"/>
            </p:cNvPicPr>
            <p:nvPr/>
          </p:nvPicPr>
          <p:blipFill>
            <a:blip r:embed="rId20" cstate="print"/>
            <a:stretch>
              <a:fillRect/>
            </a:stretch>
          </p:blipFill>
          <p:spPr>
            <a:xfrm>
              <a:off x="6355081" y="4032134"/>
              <a:ext cx="151171" cy="133425"/>
            </a:xfrm>
            <a:prstGeom prst="rect">
              <a:avLst/>
            </a:prstGeom>
          </p:spPr>
        </p:pic>
        <p:pic>
          <p:nvPicPr>
            <p:cNvPr id="156" name="Picture 155" descr="115345284.jpg"/>
            <p:cNvPicPr>
              <a:picLocks noChangeAspect="1"/>
            </p:cNvPicPr>
            <p:nvPr/>
          </p:nvPicPr>
          <p:blipFill>
            <a:blip r:embed="rId20" cstate="print"/>
            <a:stretch>
              <a:fillRect/>
            </a:stretch>
          </p:blipFill>
          <p:spPr>
            <a:xfrm>
              <a:off x="6355080" y="4167336"/>
              <a:ext cx="151171" cy="133425"/>
            </a:xfrm>
            <a:prstGeom prst="rect">
              <a:avLst/>
            </a:prstGeom>
          </p:spPr>
        </p:pic>
        <p:sp>
          <p:nvSpPr>
            <p:cNvPr id="157" name="TextBox 156"/>
            <p:cNvSpPr txBox="1"/>
            <p:nvPr/>
          </p:nvSpPr>
          <p:spPr>
            <a:xfrm>
              <a:off x="6446520" y="4144043"/>
              <a:ext cx="1192955"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158" name="Oval 157"/>
            <p:cNvSpPr/>
            <p:nvPr/>
          </p:nvSpPr>
          <p:spPr>
            <a:xfrm>
              <a:off x="5328585" y="2653758"/>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59" name="TextBox 158"/>
            <p:cNvSpPr txBox="1"/>
            <p:nvPr/>
          </p:nvSpPr>
          <p:spPr>
            <a:xfrm>
              <a:off x="5424888" y="2604568"/>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Issue resolution traceability</a:t>
              </a:r>
              <a:endParaRPr lang="en-US" sz="800" kern="0" dirty="0">
                <a:solidFill>
                  <a:sysClr val="windowText" lastClr="000000"/>
                </a:solidFill>
                <a:latin typeface="Arial"/>
              </a:endParaRPr>
            </a:p>
          </p:txBody>
        </p:sp>
        <p:sp>
          <p:nvSpPr>
            <p:cNvPr id="160" name="TextBox 159"/>
            <p:cNvSpPr txBox="1"/>
            <p:nvPr/>
          </p:nvSpPr>
          <p:spPr>
            <a:xfrm>
              <a:off x="7073677" y="3500334"/>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In-line peer code review</a:t>
              </a:r>
              <a:endParaRPr lang="en-US" sz="800" kern="0" dirty="0">
                <a:solidFill>
                  <a:sysClr val="windowText" lastClr="000000"/>
                </a:solidFill>
                <a:latin typeface="Arial"/>
              </a:endParaRPr>
            </a:p>
          </p:txBody>
        </p:sp>
        <p:grpSp>
          <p:nvGrpSpPr>
            <p:cNvPr id="161" name="Group 160"/>
            <p:cNvGrpSpPr/>
            <p:nvPr/>
          </p:nvGrpSpPr>
          <p:grpSpPr>
            <a:xfrm>
              <a:off x="6837345" y="2899556"/>
              <a:ext cx="232920" cy="712324"/>
              <a:chOff x="6837345" y="2821869"/>
              <a:chExt cx="232920" cy="712324"/>
            </a:xfrm>
          </p:grpSpPr>
          <p:sp>
            <p:nvSpPr>
              <p:cNvPr id="172" name="Chevron 171"/>
              <p:cNvSpPr/>
              <p:nvPr/>
            </p:nvSpPr>
            <p:spPr>
              <a:xfrm rot="16200000">
                <a:off x="6891452" y="2970258"/>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3" name="Chevron 172"/>
              <p:cNvSpPr/>
              <p:nvPr/>
            </p:nvSpPr>
            <p:spPr>
              <a:xfrm rot="16200000">
                <a:off x="6896694" y="3165440"/>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4" name="Chevron 173"/>
              <p:cNvSpPr/>
              <p:nvPr/>
            </p:nvSpPr>
            <p:spPr>
              <a:xfrm rot="16200000">
                <a:off x="6896695" y="3360623"/>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5" name="Chevron 174"/>
              <p:cNvSpPr/>
              <p:nvPr/>
            </p:nvSpPr>
            <p:spPr>
              <a:xfrm rot="16200000">
                <a:off x="6884607" y="2774607"/>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grpSp>
        <p:sp>
          <p:nvSpPr>
            <p:cNvPr id="162" name="TextBox 161"/>
            <p:cNvSpPr txBox="1"/>
            <p:nvPr/>
          </p:nvSpPr>
          <p:spPr>
            <a:xfrm>
              <a:off x="3023012" y="3920541"/>
              <a:ext cx="1137508"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scheduling</a:t>
              </a:r>
              <a:endParaRPr lang="en-US" sz="800" kern="0" dirty="0">
                <a:solidFill>
                  <a:sysClr val="windowText" lastClr="000000"/>
                </a:solidFill>
                <a:latin typeface="Arial"/>
              </a:endParaRPr>
            </a:p>
          </p:txBody>
        </p:sp>
        <p:sp>
          <p:nvSpPr>
            <p:cNvPr id="163" name="TextBox 162"/>
            <p:cNvSpPr txBox="1"/>
            <p:nvPr/>
          </p:nvSpPr>
          <p:spPr>
            <a:xfrm>
              <a:off x="3010985" y="4111244"/>
              <a:ext cx="1378135"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Operational activities</a:t>
              </a:r>
              <a:endParaRPr lang="en-US" sz="800" kern="0" dirty="0">
                <a:solidFill>
                  <a:sysClr val="windowText" lastClr="000000"/>
                </a:solidFill>
                <a:latin typeface="Arial"/>
              </a:endParaRPr>
            </a:p>
          </p:txBody>
        </p:sp>
        <p:sp>
          <p:nvSpPr>
            <p:cNvPr id="164" name="TextBox 163"/>
            <p:cNvSpPr txBox="1"/>
            <p:nvPr/>
          </p:nvSpPr>
          <p:spPr>
            <a:xfrm>
              <a:off x="4392414" y="39319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Forecasting/estimation</a:t>
              </a:r>
              <a:endParaRPr lang="en-US" sz="800" kern="0" dirty="0">
                <a:solidFill>
                  <a:sysClr val="windowText" lastClr="000000"/>
                </a:solidFill>
                <a:latin typeface="Arial"/>
              </a:endParaRPr>
            </a:p>
          </p:txBody>
        </p:sp>
        <p:sp>
          <p:nvSpPr>
            <p:cNvPr id="165" name="TextBox 164"/>
            <p:cNvSpPr txBox="1"/>
            <p:nvPr/>
          </p:nvSpPr>
          <p:spPr>
            <a:xfrm>
              <a:off x="4392414" y="41117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Cloud</a:t>
              </a:r>
              <a:endParaRPr lang="en-US" sz="800" kern="0" dirty="0">
                <a:solidFill>
                  <a:sysClr val="windowText" lastClr="000000"/>
                </a:solidFill>
                <a:latin typeface="Arial"/>
              </a:endParaRPr>
            </a:p>
          </p:txBody>
        </p:sp>
        <p:sp>
          <p:nvSpPr>
            <p:cNvPr id="166" name="Cube 165"/>
            <p:cNvSpPr/>
            <p:nvPr/>
          </p:nvSpPr>
          <p:spPr>
            <a:xfrm>
              <a:off x="2906998" y="394863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7" name="Cube 166"/>
            <p:cNvSpPr/>
            <p:nvPr/>
          </p:nvSpPr>
          <p:spPr>
            <a:xfrm>
              <a:off x="2905425" y="4131378"/>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8" name="Cube 167"/>
            <p:cNvSpPr/>
            <p:nvPr/>
          </p:nvSpPr>
          <p:spPr>
            <a:xfrm>
              <a:off x="4278598" y="3948632"/>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9" name="Cube 168"/>
            <p:cNvSpPr/>
            <p:nvPr/>
          </p:nvSpPr>
          <p:spPr>
            <a:xfrm>
              <a:off x="4277025" y="413137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70" name="Rounded Rectangle 169"/>
            <p:cNvSpPr/>
            <p:nvPr/>
          </p:nvSpPr>
          <p:spPr>
            <a:xfrm>
              <a:off x="2885032" y="236354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Reporting</a:t>
              </a:r>
              <a:endParaRPr lang="en-US" sz="1100" b="1" kern="0" dirty="0">
                <a:solidFill>
                  <a:sysClr val="window" lastClr="FFFFFF"/>
                </a:solidFill>
                <a:latin typeface="Calibri"/>
              </a:endParaRPr>
            </a:p>
          </p:txBody>
        </p:sp>
        <p:sp>
          <p:nvSpPr>
            <p:cNvPr id="171" name="TextBox 170"/>
            <p:cNvSpPr txBox="1"/>
            <p:nvPr/>
          </p:nvSpPr>
          <p:spPr>
            <a:xfrm>
              <a:off x="5486400" y="3273326"/>
              <a:ext cx="618845" cy="338554"/>
            </a:xfrm>
            <a:prstGeom prst="rect">
              <a:avLst/>
            </a:prstGeom>
            <a:noFill/>
          </p:spPr>
          <p:txBody>
            <a:bodyPr wrap="square" rtlCol="0">
              <a:spAutoFit/>
            </a:bodyPr>
            <a:lstStyle/>
            <a:p>
              <a:pPr fontAlgn="auto">
                <a:spcBef>
                  <a:spcPts val="0"/>
                </a:spcBef>
                <a:spcAft>
                  <a:spcPts val="0"/>
                </a:spcAft>
                <a:defRPr/>
              </a:pPr>
              <a:r>
                <a:rPr lang="en-US" sz="800" kern="0" dirty="0" smtClean="0">
                  <a:solidFill>
                    <a:sysClr val="windowText" lastClr="000000"/>
                  </a:solidFill>
                  <a:latin typeface="Arial"/>
                </a:rPr>
                <a:t>Task board</a:t>
              </a:r>
              <a:endParaRPr lang="en-US" sz="800" kern="0" dirty="0">
                <a:solidFill>
                  <a:sysClr val="windowText" lastClr="000000"/>
                </a:solidFill>
                <a:latin typeface="Arial"/>
              </a:endParaRPr>
            </a:p>
          </p:txBody>
        </p:sp>
      </p:grpSp>
      <p:sp>
        <p:nvSpPr>
          <p:cNvPr id="89" name="Rectangle 88"/>
          <p:cNvSpPr/>
          <p:nvPr/>
        </p:nvSpPr>
        <p:spPr>
          <a:xfrm>
            <a:off x="320041" y="4068762"/>
            <a:ext cx="2285999" cy="114300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4800" dirty="0" smtClean="0">
                <a:solidFill>
                  <a:schemeClr val="tx1"/>
                </a:solidFill>
                <a:latin typeface="Georgia"/>
              </a:rPr>
              <a:t>23</a:t>
            </a:r>
          </a:p>
          <a:p>
            <a:pPr>
              <a:defRPr/>
            </a:pPr>
            <a:r>
              <a:rPr lang="en-US" sz="1200" dirty="0" smtClean="0">
                <a:solidFill>
                  <a:schemeClr val="tx1"/>
                </a:solidFill>
                <a:latin typeface="Georgia"/>
              </a:rPr>
              <a:t>12</a:t>
            </a:r>
            <a:r>
              <a:rPr lang="en-US" sz="1200" baseline="30000" dirty="0" smtClean="0">
                <a:solidFill>
                  <a:schemeClr val="tx1"/>
                </a:solidFill>
                <a:latin typeface="Georgia"/>
              </a:rPr>
              <a:t>th</a:t>
            </a:r>
            <a:r>
              <a:rPr lang="en-US" sz="1200" dirty="0" smtClean="0">
                <a:solidFill>
                  <a:schemeClr val="tx1"/>
                </a:solidFill>
                <a:latin typeface="Georgia"/>
              </a:rPr>
              <a:t> out of 14</a:t>
            </a:r>
          </a:p>
        </p:txBody>
      </p:sp>
      <p:sp>
        <p:nvSpPr>
          <p:cNvPr id="90" name="Round Same Side Corner Rectangle 89"/>
          <p:cNvSpPr/>
          <p:nvPr/>
        </p:nvSpPr>
        <p:spPr>
          <a:xfrm>
            <a:off x="320042" y="3840162"/>
            <a:ext cx="22859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Value Index</a:t>
            </a:r>
            <a:endParaRPr lang="en-CA" sz="1200" b="1" dirty="0">
              <a:solidFill>
                <a:srgbClr val="FFFFFF"/>
              </a:solidFill>
            </a:endParaRPr>
          </a:p>
        </p:txBody>
      </p:sp>
      <p:graphicFrame>
        <p:nvGraphicFramePr>
          <p:cNvPr id="69" name="Chart 68"/>
          <p:cNvGraphicFramePr>
            <a:graphicFrameLocks/>
          </p:cNvGraphicFramePr>
          <p:nvPr>
            <p:extLst>
              <p:ext uri="{D42A27DB-BD31-4B8C-83A1-F6EECF244321}">
                <p14:modId xmlns:p14="http://schemas.microsoft.com/office/powerpoint/2010/main" xmlns="" val="1912303463"/>
              </p:ext>
            </p:extLst>
          </p:nvPr>
        </p:nvGraphicFramePr>
        <p:xfrm>
          <a:off x="320043" y="1417637"/>
          <a:ext cx="2285998" cy="2286003"/>
        </p:xfrm>
        <a:graphic>
          <a:graphicData uri="http://schemas.openxmlformats.org/drawingml/2006/chart">
            <c:chart xmlns:c="http://schemas.openxmlformats.org/drawingml/2006/chart" xmlns:r="http://schemas.openxmlformats.org/officeDocument/2006/relationships" r:id="rId21"/>
          </a:graphicData>
        </a:graphic>
      </p:graphicFrame>
    </p:spTree>
    <p:extLst>
      <p:ext uri="{BB962C8B-B14F-4D97-AF65-F5344CB8AC3E}">
        <p14:creationId xmlns:p14="http://schemas.microsoft.com/office/powerpoint/2010/main" xmlns="" val="42429905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nvGraphicFramePr>
        <p:xfrm>
          <a:off x="0" y="0"/>
          <a:ext cx="158750" cy="158750"/>
        </p:xfrm>
        <a:graphic>
          <a:graphicData uri="http://schemas.openxmlformats.org/presentationml/2006/ole">
            <p:oleObj spid="_x0000_s1099097" name="think-cell Slide" r:id="rId14" imgW="360" imgH="360" progId="">
              <p:embed/>
            </p:oleObj>
          </a:graphicData>
        </a:graphic>
      </p:graphicFrame>
      <p:grpSp>
        <p:nvGrpSpPr>
          <p:cNvPr id="2" name="Group 31"/>
          <p:cNvGrpSpPr>
            <a:grpSpLocks/>
          </p:cNvGrpSpPr>
          <p:nvPr>
            <p:custDataLst>
              <p:tags r:id="rId2"/>
            </p:custDataLst>
          </p:nvPr>
        </p:nvGrpSpPr>
        <p:grpSpPr bwMode="auto">
          <a:xfrm>
            <a:off x="385551" y="1573808"/>
            <a:ext cx="3405399" cy="1152128"/>
            <a:chOff x="276002" y="487956"/>
            <a:chExt cx="3567149" cy="1152135"/>
          </a:xfrm>
          <a:solidFill>
            <a:schemeClr val="bg1"/>
          </a:solidFill>
        </p:grpSpPr>
        <p:sp>
          <p:nvSpPr>
            <p:cNvPr id="39" name="Rectangle 38"/>
            <p:cNvSpPr/>
            <p:nvPr/>
          </p:nvSpPr>
          <p:spPr>
            <a:xfrm>
              <a:off x="276002" y="487957"/>
              <a:ext cx="1217960" cy="1152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r">
                <a:defRPr/>
              </a:pPr>
              <a:r>
                <a:rPr lang="en-US" sz="1200" dirty="0" smtClean="0">
                  <a:solidFill>
                    <a:srgbClr val="333333"/>
                  </a:solidFill>
                  <a:cs typeface="Arial" pitchFamily="34" charset="0"/>
                </a:rPr>
                <a:t>Product:</a:t>
              </a:r>
            </a:p>
            <a:p>
              <a:pPr algn="r">
                <a:defRPr/>
              </a:pPr>
              <a:r>
                <a:rPr lang="en-US" sz="1200" dirty="0" smtClean="0">
                  <a:solidFill>
                    <a:srgbClr val="333333"/>
                  </a:solidFill>
                  <a:cs typeface="Arial" pitchFamily="34" charset="0"/>
                </a:rPr>
                <a:t>Employees</a:t>
              </a:r>
              <a:r>
                <a:rPr lang="en-US" sz="1200" dirty="0">
                  <a:solidFill>
                    <a:srgbClr val="333333"/>
                  </a:solidFill>
                  <a:cs typeface="Arial" pitchFamily="34" charset="0"/>
                </a:rPr>
                <a:t>:</a:t>
              </a:r>
            </a:p>
            <a:p>
              <a:pPr algn="r">
                <a:defRPr/>
              </a:pPr>
              <a:r>
                <a:rPr lang="en-US" sz="1200" dirty="0">
                  <a:solidFill>
                    <a:srgbClr val="333333"/>
                  </a:solidFill>
                  <a:cs typeface="Arial" pitchFamily="34" charset="0"/>
                </a:rPr>
                <a:t>Headquarters:</a:t>
              </a:r>
            </a:p>
            <a:p>
              <a:pPr algn="r">
                <a:defRPr/>
              </a:pPr>
              <a:r>
                <a:rPr lang="en-US" sz="1200" dirty="0">
                  <a:solidFill>
                    <a:srgbClr val="333333"/>
                  </a:solidFill>
                  <a:cs typeface="Arial" pitchFamily="34" charset="0"/>
                </a:rPr>
                <a:t>Website</a:t>
              </a:r>
              <a:r>
                <a:rPr lang="en-US" sz="1200" dirty="0" smtClean="0">
                  <a:solidFill>
                    <a:srgbClr val="333333"/>
                  </a:solidFill>
                  <a:cs typeface="Arial" pitchFamily="34" charset="0"/>
                </a:rPr>
                <a:t>:</a:t>
              </a:r>
            </a:p>
            <a:p>
              <a:pPr algn="r">
                <a:defRPr/>
              </a:pPr>
              <a:r>
                <a:rPr lang="en-US" sz="1200" dirty="0" smtClean="0">
                  <a:solidFill>
                    <a:srgbClr val="333333"/>
                  </a:solidFill>
                  <a:cs typeface="Arial" pitchFamily="34" charset="0"/>
                </a:rPr>
                <a:t>Founded:</a:t>
              </a:r>
            </a:p>
            <a:p>
              <a:pPr algn="r">
                <a:defRPr/>
              </a:pPr>
              <a:r>
                <a:rPr lang="en-US" sz="1200" dirty="0" smtClean="0">
                  <a:solidFill>
                    <a:srgbClr val="333333"/>
                  </a:solidFill>
                  <a:cs typeface="Arial" pitchFamily="34" charset="0"/>
                </a:rPr>
                <a:t>Presence:</a:t>
              </a:r>
              <a:endParaRPr lang="en-US" sz="1200" dirty="0">
                <a:solidFill>
                  <a:srgbClr val="333333"/>
                </a:solidFill>
                <a:cs typeface="Arial" pitchFamily="34" charset="0"/>
              </a:endParaRPr>
            </a:p>
          </p:txBody>
        </p:sp>
        <p:sp>
          <p:nvSpPr>
            <p:cNvPr id="40" name="Rectangle 39"/>
            <p:cNvSpPr/>
            <p:nvPr/>
          </p:nvSpPr>
          <p:spPr>
            <a:xfrm>
              <a:off x="1489145" y="487956"/>
              <a:ext cx="2354006" cy="1152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l">
                <a:defRPr/>
              </a:pPr>
              <a:r>
                <a:rPr lang="en-US" sz="1200" dirty="0" smtClean="0">
                  <a:solidFill>
                    <a:schemeClr val="tx1"/>
                  </a:solidFill>
                  <a:cs typeface="Arial" pitchFamily="34" charset="0"/>
                </a:rPr>
                <a:t>Agile ALM</a:t>
              </a:r>
            </a:p>
            <a:p>
              <a:pPr algn="l">
                <a:defRPr/>
              </a:pPr>
              <a:r>
                <a:rPr lang="en-US" sz="1200" dirty="0" smtClean="0">
                  <a:solidFill>
                    <a:schemeClr val="tx1"/>
                  </a:solidFill>
                  <a:cs typeface="Arial" pitchFamily="34" charset="0"/>
                </a:rPr>
                <a:t>135</a:t>
              </a:r>
            </a:p>
            <a:p>
              <a:pPr algn="l">
                <a:defRPr/>
              </a:pPr>
              <a:r>
                <a:rPr lang="en-US" sz="1200" dirty="0" smtClean="0">
                  <a:solidFill>
                    <a:schemeClr val="tx1"/>
                  </a:solidFill>
                  <a:cs typeface="Arial" pitchFamily="34" charset="0"/>
                </a:rPr>
                <a:t>Alpharetta, GA</a:t>
              </a:r>
            </a:p>
            <a:p>
              <a:pPr algn="l">
                <a:defRPr/>
              </a:pPr>
              <a:r>
                <a:rPr lang="en-US" sz="1200" dirty="0" smtClean="0">
                  <a:solidFill>
                    <a:schemeClr val="tx1"/>
                  </a:solidFill>
                  <a:cs typeface="Arial" pitchFamily="34" charset="0"/>
                  <a:hlinkClick r:id="rId15"/>
                </a:rPr>
                <a:t>versionone.com</a:t>
              </a:r>
              <a:endParaRPr lang="en-US" sz="1200" dirty="0" smtClean="0">
                <a:solidFill>
                  <a:schemeClr val="tx1"/>
                </a:solidFill>
                <a:cs typeface="Arial" pitchFamily="34" charset="0"/>
              </a:endParaRPr>
            </a:p>
            <a:p>
              <a:pPr algn="l">
                <a:buFont typeface="Arial" pitchFamily="34" charset="0"/>
                <a:buNone/>
              </a:pPr>
              <a:r>
                <a:rPr lang="en-US" sz="1200" dirty="0" smtClean="0">
                  <a:solidFill>
                    <a:schemeClr val="tx1"/>
                  </a:solidFill>
                  <a:cs typeface="Arial" pitchFamily="34" charset="0"/>
                </a:rPr>
                <a:t>2002</a:t>
              </a:r>
            </a:p>
            <a:p>
              <a:pPr algn="l">
                <a:buFont typeface="Arial" pitchFamily="34" charset="0"/>
                <a:buNone/>
              </a:pPr>
              <a:r>
                <a:rPr lang="en-US" sz="1200" dirty="0" smtClean="0">
                  <a:solidFill>
                    <a:schemeClr val="tx1"/>
                  </a:solidFill>
                  <a:cs typeface="Arial" pitchFamily="34" charset="0"/>
                </a:rPr>
                <a:t>Privately Held</a:t>
              </a:r>
            </a:p>
          </p:txBody>
        </p:sp>
      </p:grpSp>
      <p:sp>
        <p:nvSpPr>
          <p:cNvPr id="8" name="Title 7"/>
          <p:cNvSpPr>
            <a:spLocks noGrp="1"/>
          </p:cNvSpPr>
          <p:nvPr>
            <p:ph type="title"/>
            <p:custDataLst>
              <p:tags r:id="rId3"/>
            </p:custDataLst>
          </p:nvPr>
        </p:nvSpPr>
        <p:spPr>
          <a:xfrm>
            <a:off x="251520" y="260648"/>
            <a:ext cx="7749480" cy="864096"/>
          </a:xfrm>
        </p:spPr>
        <p:txBody>
          <a:bodyPr/>
          <a:lstStyle/>
          <a:p>
            <a:r>
              <a:rPr lang="en-US" dirty="0">
                <a:ea typeface="ＭＳ Ｐゴシック" charset="-128"/>
              </a:rPr>
              <a:t>VersionOne </a:t>
            </a:r>
            <a:r>
              <a:rPr lang="en-US" dirty="0" smtClean="0">
                <a:ea typeface="ＭＳ Ｐゴシック" charset="-128"/>
              </a:rPr>
              <a:t>is a </a:t>
            </a:r>
            <a:r>
              <a:rPr lang="en-US" dirty="0">
                <a:ea typeface="ＭＳ Ｐゴシック" charset="-128"/>
              </a:rPr>
              <a:t>full-featured ALM making innovative strides in collaboration and </a:t>
            </a:r>
            <a:r>
              <a:rPr lang="en-US" dirty="0" smtClean="0">
                <a:ea typeface="ＭＳ Ｐゴシック" charset="-128"/>
              </a:rPr>
              <a:t>workflow management</a:t>
            </a:r>
            <a:endParaRPr lang="en-CA" dirty="0"/>
          </a:p>
        </p:txBody>
      </p:sp>
      <p:sp>
        <p:nvSpPr>
          <p:cNvPr id="25" name="Rounded Rectangle 24"/>
          <p:cNvSpPr/>
          <p:nvPr>
            <p:custDataLst>
              <p:tags r:id="rId4"/>
            </p:custDataLst>
          </p:nvPr>
        </p:nvSpPr>
        <p:spPr>
          <a:xfrm>
            <a:off x="320674" y="1183004"/>
            <a:ext cx="3470275"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r>
              <a:rPr lang="en-CA" b="1" i="1" dirty="0" smtClean="0">
                <a:solidFill>
                  <a:schemeClr val="tx1"/>
                </a:solidFill>
              </a:rPr>
              <a:t>Champion</a:t>
            </a:r>
            <a:endParaRPr lang="en-CA" b="1" i="1" dirty="0">
              <a:solidFill>
                <a:schemeClr val="tx1"/>
              </a:solidFill>
            </a:endParaRPr>
          </a:p>
        </p:txBody>
      </p:sp>
      <p:sp>
        <p:nvSpPr>
          <p:cNvPr id="30" name="Chevron 29"/>
          <p:cNvSpPr/>
          <p:nvPr/>
        </p:nvSpPr>
        <p:spPr>
          <a:xfrm>
            <a:off x="395536" y="1177423"/>
            <a:ext cx="264872" cy="377057"/>
          </a:xfrm>
          <a:prstGeom prst="chevron">
            <a:avLst/>
          </a:prstGeom>
          <a:solidFill>
            <a:srgbClr val="D17D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333333"/>
              </a:solidFill>
            </a:endParaRPr>
          </a:p>
        </p:txBody>
      </p:sp>
      <p:pic>
        <p:nvPicPr>
          <p:cNvPr id="38" name="Picture 37" descr="v1logo.gif"/>
          <p:cNvPicPr>
            <a:picLocks noChangeAspect="1"/>
          </p:cNvPicPr>
          <p:nvPr/>
        </p:nvPicPr>
        <p:blipFill>
          <a:blip r:embed="rId16" cstate="print"/>
          <a:stretch>
            <a:fillRect/>
          </a:stretch>
        </p:blipFill>
        <p:spPr>
          <a:xfrm>
            <a:off x="943609" y="3010134"/>
            <a:ext cx="2228850" cy="771525"/>
          </a:xfrm>
          <a:prstGeom prst="rect">
            <a:avLst/>
          </a:prstGeom>
          <a:noFill/>
          <a:ln>
            <a:noFill/>
          </a:ln>
        </p:spPr>
      </p:pic>
      <p:sp>
        <p:nvSpPr>
          <p:cNvPr id="42" name="Rounded Rectangle 41"/>
          <p:cNvSpPr/>
          <p:nvPr>
            <p:custDataLst>
              <p:tags r:id="rId5"/>
            </p:custDataLst>
          </p:nvPr>
        </p:nvSpPr>
        <p:spPr>
          <a:xfrm rot="10800000">
            <a:off x="320674" y="6080759"/>
            <a:ext cx="3469766" cy="371475"/>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endParaRPr lang="en-CA" b="1" i="1" dirty="0">
              <a:solidFill>
                <a:srgbClr val="333333"/>
              </a:solidFill>
            </a:endParaRPr>
          </a:p>
        </p:txBody>
      </p:sp>
      <p:grpSp>
        <p:nvGrpSpPr>
          <p:cNvPr id="43" name="Group 46"/>
          <p:cNvGrpSpPr/>
          <p:nvPr/>
        </p:nvGrpSpPr>
        <p:grpSpPr>
          <a:xfrm>
            <a:off x="731521" y="5028881"/>
            <a:ext cx="2651759" cy="731839"/>
            <a:chOff x="685799" y="4209648"/>
            <a:chExt cx="2743197" cy="731523"/>
          </a:xfrm>
        </p:grpSpPr>
        <p:sp>
          <p:nvSpPr>
            <p:cNvPr id="46" name="Rectangle 45"/>
            <p:cNvSpPr/>
            <p:nvPr/>
          </p:nvSpPr>
          <p:spPr>
            <a:xfrm rot="5400000">
              <a:off x="2968980" y="4481151"/>
              <a:ext cx="731520" cy="18851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7" name="Rectangle 56"/>
            <p:cNvSpPr/>
            <p:nvPr/>
          </p:nvSpPr>
          <p:spPr>
            <a:xfrm rot="5400000">
              <a:off x="2720004" y="4517297"/>
              <a:ext cx="657946" cy="1897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69" name="Rectangle 68"/>
            <p:cNvSpPr/>
            <p:nvPr/>
          </p:nvSpPr>
          <p:spPr>
            <a:xfrm rot="5400000">
              <a:off x="2472909" y="4553850"/>
              <a:ext cx="584841" cy="1897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0" name="Rectangle 69"/>
            <p:cNvSpPr/>
            <p:nvPr/>
          </p:nvSpPr>
          <p:spPr>
            <a:xfrm rot="5400000">
              <a:off x="2226114" y="4590709"/>
              <a:ext cx="511736" cy="18918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1" name="Rectangle 70"/>
            <p:cNvSpPr/>
            <p:nvPr/>
          </p:nvSpPr>
          <p:spPr>
            <a:xfrm rot="5400000">
              <a:off x="1979671" y="4626795"/>
              <a:ext cx="438631" cy="18918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2" name="Rectangle 71"/>
            <p:cNvSpPr/>
            <p:nvPr/>
          </p:nvSpPr>
          <p:spPr>
            <a:xfrm rot="5400000">
              <a:off x="1732507" y="4663349"/>
              <a:ext cx="365527"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3" name="Rectangle 72"/>
            <p:cNvSpPr/>
            <p:nvPr/>
          </p:nvSpPr>
          <p:spPr>
            <a:xfrm rot="5400000">
              <a:off x="1485340" y="4699903"/>
              <a:ext cx="292421"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4" name="Rectangle 73"/>
            <p:cNvSpPr/>
            <p:nvPr/>
          </p:nvSpPr>
          <p:spPr>
            <a:xfrm rot="5400000">
              <a:off x="1238173" y="4736461"/>
              <a:ext cx="219316"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5" name="Rectangle 74"/>
            <p:cNvSpPr/>
            <p:nvPr/>
          </p:nvSpPr>
          <p:spPr>
            <a:xfrm rot="5400000">
              <a:off x="991008" y="4773012"/>
              <a:ext cx="146210"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6" name="Rectangle 75"/>
            <p:cNvSpPr/>
            <p:nvPr/>
          </p:nvSpPr>
          <p:spPr>
            <a:xfrm rot="5400000">
              <a:off x="743840" y="4809570"/>
              <a:ext cx="73105"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grpSp>
      <p:sp>
        <p:nvSpPr>
          <p:cNvPr id="77" name="Down Arrow 76"/>
          <p:cNvSpPr/>
          <p:nvPr/>
        </p:nvSpPr>
        <p:spPr>
          <a:xfrm>
            <a:off x="1828570" y="4525963"/>
            <a:ext cx="182880" cy="411796"/>
          </a:xfrm>
          <a:prstGeom prst="downArrow">
            <a:avLst/>
          </a:prstGeom>
          <a:gradFill flip="none" rotWithShape="1">
            <a:gsLst>
              <a:gs pos="0">
                <a:schemeClr val="accent1"/>
              </a:gs>
              <a:gs pos="100000">
                <a:schemeClr val="accent1">
                  <a:tint val="44500"/>
                  <a:satMod val="160000"/>
                  <a:alpha val="0"/>
                </a:schemeClr>
              </a:gs>
            </a:gsLst>
            <a:lin ang="54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8" name="Rounded Rectangle 77"/>
          <p:cNvSpPr/>
          <p:nvPr/>
        </p:nvSpPr>
        <p:spPr>
          <a:xfrm>
            <a:off x="320674" y="4069080"/>
            <a:ext cx="3474720" cy="457200"/>
          </a:xfrm>
          <a:prstGeom prst="roundRect">
            <a:avLst/>
          </a:prstGeom>
          <a:solidFill>
            <a:schemeClr val="accent1"/>
          </a:solidFill>
          <a:ln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3 year TCO for this solution falls into pricing tier 5, between $25,000 and $50,000</a:t>
            </a:r>
            <a:endParaRPr lang="en-CA" sz="1200" b="1" dirty="0">
              <a:solidFill>
                <a:srgbClr val="FFFFFF"/>
              </a:solidFill>
            </a:endParaRPr>
          </a:p>
        </p:txBody>
      </p:sp>
      <p:sp>
        <p:nvSpPr>
          <p:cNvPr id="79" name="TextBox 78"/>
          <p:cNvSpPr txBox="1"/>
          <p:nvPr>
            <p:custDataLst>
              <p:tags r:id="rId6"/>
            </p:custDataLst>
          </p:nvPr>
        </p:nvSpPr>
        <p:spPr>
          <a:xfrm>
            <a:off x="640080" y="5760720"/>
            <a:ext cx="329184" cy="228600"/>
          </a:xfrm>
          <a:prstGeom prst="rect">
            <a:avLst/>
          </a:prstGeom>
          <a:noFill/>
        </p:spPr>
        <p:txBody>
          <a:bodyPr wrap="square" numCol="1" rtlCol="0">
            <a:spAutoFit/>
          </a:bodyPr>
          <a:lstStyle/>
          <a:p>
            <a:pPr algn="r" defTabSz="2194560"/>
            <a:r>
              <a:rPr lang="en-CA" sz="1000" b="1" dirty="0" smtClean="0">
                <a:solidFill>
                  <a:srgbClr val="333333"/>
                </a:solidFill>
              </a:rPr>
              <a:t>$1</a:t>
            </a:r>
            <a:endParaRPr lang="en-CA" sz="1000" b="1" dirty="0">
              <a:solidFill>
                <a:srgbClr val="333333"/>
              </a:solidFill>
            </a:endParaRPr>
          </a:p>
        </p:txBody>
      </p:sp>
      <p:sp>
        <p:nvSpPr>
          <p:cNvPr id="80" name="TextBox 79"/>
          <p:cNvSpPr txBox="1"/>
          <p:nvPr>
            <p:custDataLst>
              <p:tags r:id="rId7"/>
            </p:custDataLst>
          </p:nvPr>
        </p:nvSpPr>
        <p:spPr>
          <a:xfrm>
            <a:off x="3054096" y="5760720"/>
            <a:ext cx="512064" cy="228600"/>
          </a:xfrm>
          <a:prstGeom prst="rect">
            <a:avLst/>
          </a:prstGeom>
          <a:noFill/>
        </p:spPr>
        <p:txBody>
          <a:bodyPr wrap="square" numCol="1" rtlCol="0">
            <a:spAutoFit/>
          </a:bodyPr>
          <a:lstStyle/>
          <a:p>
            <a:pPr algn="r" defTabSz="2194560"/>
            <a:r>
              <a:rPr lang="en-CA" sz="1000" b="1" dirty="0" smtClean="0">
                <a:solidFill>
                  <a:srgbClr val="333333"/>
                </a:solidFill>
              </a:rPr>
              <a:t>$1M+</a:t>
            </a:r>
            <a:endParaRPr lang="en-CA" sz="1000" b="1" dirty="0">
              <a:solidFill>
                <a:srgbClr val="333333"/>
              </a:solidFill>
            </a:endParaRPr>
          </a:p>
        </p:txBody>
      </p:sp>
      <p:cxnSp>
        <p:nvCxnSpPr>
          <p:cNvPr id="81" name="Straight Arrow Connector 80"/>
          <p:cNvCxnSpPr>
            <a:stCxn id="79" idx="3"/>
            <a:endCxn id="80" idx="1"/>
          </p:cNvCxnSpPr>
          <p:nvPr/>
        </p:nvCxnSpPr>
        <p:spPr>
          <a:xfrm>
            <a:off x="969264" y="5875020"/>
            <a:ext cx="208483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custDataLst>
              <p:tags r:id="rId8"/>
            </p:custDataLst>
          </p:nvPr>
        </p:nvSpPr>
        <p:spPr>
          <a:xfrm>
            <a:off x="288034" y="5986641"/>
            <a:ext cx="3491804" cy="276999"/>
          </a:xfrm>
          <a:prstGeom prst="rect">
            <a:avLst/>
          </a:prstGeom>
          <a:noFill/>
        </p:spPr>
        <p:txBody>
          <a:bodyPr wrap="square" rtlCol="0">
            <a:spAutoFit/>
          </a:bodyPr>
          <a:lstStyle/>
          <a:p>
            <a:r>
              <a:rPr lang="en-CA" sz="1200" dirty="0" smtClean="0"/>
              <a:t>Pricing provided by vendor.</a:t>
            </a:r>
            <a:endParaRPr lang="en-CA" sz="1200" dirty="0"/>
          </a:p>
        </p:txBody>
      </p:sp>
      <p:grpSp>
        <p:nvGrpSpPr>
          <p:cNvPr id="37" name="Group 33"/>
          <p:cNvGrpSpPr/>
          <p:nvPr>
            <p:custDataLst>
              <p:tags r:id="rId9"/>
            </p:custDataLst>
          </p:nvPr>
        </p:nvGrpSpPr>
        <p:grpSpPr>
          <a:xfrm>
            <a:off x="3977639" y="1192177"/>
            <a:ext cx="4845685" cy="1185898"/>
            <a:chOff x="5543549" y="2724370"/>
            <a:chExt cx="3295651" cy="1064697"/>
          </a:xfrm>
        </p:grpSpPr>
        <p:sp>
          <p:nvSpPr>
            <p:cNvPr id="44" name="Rectangle 43"/>
            <p:cNvSpPr/>
            <p:nvPr/>
          </p:nvSpPr>
          <p:spPr>
            <a:xfrm>
              <a:off x="5543549" y="2970653"/>
              <a:ext cx="3295651" cy="818414"/>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rgbClr val="000000"/>
                  </a:solidFill>
                </a:rPr>
                <a:t>Agile project and portfolio management solution focusing on integrating with best of breed solutions to target upstream planning and management capabilities.</a:t>
              </a:r>
            </a:p>
            <a:p>
              <a:pPr marL="180000" indent="-171450" algn="l">
                <a:buFont typeface="Arial" pitchFamily="34" charset="0"/>
                <a:buChar char="•"/>
                <a:defRPr/>
              </a:pPr>
              <a:r>
                <a:rPr lang="en-US" sz="1200" dirty="0" smtClean="0">
                  <a:solidFill>
                    <a:srgbClr val="000000"/>
                  </a:solidFill>
                </a:rPr>
                <a:t>Built </a:t>
              </a:r>
              <a:r>
                <a:rPr lang="en-US" sz="1200" dirty="0">
                  <a:solidFill>
                    <a:srgbClr val="000000"/>
                  </a:solidFill>
                </a:rPr>
                <a:t>from the ground up to scale </a:t>
              </a:r>
              <a:r>
                <a:rPr lang="en-US" sz="1200" dirty="0" smtClean="0">
                  <a:solidFill>
                    <a:srgbClr val="000000"/>
                  </a:solidFill>
                </a:rPr>
                <a:t>Agile </a:t>
              </a:r>
              <a:r>
                <a:rPr lang="en-US" sz="1200" dirty="0">
                  <a:solidFill>
                    <a:srgbClr val="000000"/>
                  </a:solidFill>
                </a:rPr>
                <a:t>within large </a:t>
              </a:r>
              <a:r>
                <a:rPr lang="en-US" sz="1200" dirty="0" smtClean="0">
                  <a:solidFill>
                    <a:srgbClr val="000000"/>
                  </a:solidFill>
                </a:rPr>
                <a:t>organizations. </a:t>
              </a:r>
              <a:endParaRPr lang="en-US" sz="1200" dirty="0">
                <a:solidFill>
                  <a:srgbClr val="000000"/>
                </a:solidFill>
              </a:endParaRPr>
            </a:p>
          </p:txBody>
        </p:sp>
        <p:sp>
          <p:nvSpPr>
            <p:cNvPr id="45" name="Round Same Side Corner Rectangle 44"/>
            <p:cNvSpPr/>
            <p:nvPr/>
          </p:nvSpPr>
          <p:spPr>
            <a:xfrm>
              <a:off x="5543550" y="2724370"/>
              <a:ext cx="3295650" cy="246284"/>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Overview</a:t>
              </a:r>
              <a:endParaRPr lang="en-CA" sz="1400" b="1" dirty="0">
                <a:solidFill>
                  <a:srgbClr val="FFFFFF"/>
                </a:solidFill>
              </a:endParaRPr>
            </a:p>
          </p:txBody>
        </p:sp>
      </p:grpSp>
      <p:grpSp>
        <p:nvGrpSpPr>
          <p:cNvPr id="47" name="Group 33"/>
          <p:cNvGrpSpPr/>
          <p:nvPr>
            <p:custDataLst>
              <p:tags r:id="rId10"/>
            </p:custDataLst>
          </p:nvPr>
        </p:nvGrpSpPr>
        <p:grpSpPr>
          <a:xfrm>
            <a:off x="3977640" y="2468562"/>
            <a:ext cx="4845684" cy="1966912"/>
            <a:chOff x="5543549" y="2783385"/>
            <a:chExt cx="3295651" cy="2076092"/>
          </a:xfrm>
        </p:grpSpPr>
        <p:sp>
          <p:nvSpPr>
            <p:cNvPr id="48" name="Rectangle 47"/>
            <p:cNvSpPr/>
            <p:nvPr/>
          </p:nvSpPr>
          <p:spPr>
            <a:xfrm>
              <a:off x="5543549" y="3073268"/>
              <a:ext cx="3295651" cy="1786209"/>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rgbClr val="000000"/>
                  </a:solidFill>
                </a:rPr>
                <a:t>Release </a:t>
              </a:r>
              <a:r>
                <a:rPr lang="en-US" sz="1200" dirty="0">
                  <a:solidFill>
                    <a:srgbClr val="000000"/>
                  </a:solidFill>
                </a:rPr>
                <a:t>and iteration planning and management with integrated time, progress, and status </a:t>
              </a:r>
              <a:r>
                <a:rPr lang="en-US" sz="1200" dirty="0" smtClean="0">
                  <a:solidFill>
                    <a:srgbClr val="000000"/>
                  </a:solidFill>
                </a:rPr>
                <a:t>tracking.</a:t>
              </a:r>
            </a:p>
            <a:p>
              <a:pPr marL="180000" indent="-171450" algn="l">
                <a:buFont typeface="Arial" pitchFamily="34" charset="0"/>
                <a:buChar char="•"/>
                <a:defRPr/>
              </a:pPr>
              <a:r>
                <a:rPr lang="en-US" sz="1200" dirty="0" smtClean="0">
                  <a:solidFill>
                    <a:srgbClr val="000000"/>
                  </a:solidFill>
                </a:rPr>
                <a:t>Built-in customer collaboration to automatically generate issues, defects, stories, and epics, and maintain traceability across the lifecycle.</a:t>
              </a:r>
            </a:p>
            <a:p>
              <a:pPr marL="180000" indent="-171450" algn="l">
                <a:buFont typeface="Arial" pitchFamily="34" charset="0"/>
                <a:buChar char="•"/>
                <a:defRPr/>
              </a:pPr>
              <a:r>
                <a:rPr lang="en-US" sz="1200" dirty="0" smtClean="0">
                  <a:solidFill>
                    <a:srgbClr val="000000"/>
                  </a:solidFill>
                </a:rPr>
                <a:t>Multiple API connectors to </a:t>
              </a:r>
              <a:r>
                <a:rPr lang="en-US" sz="1200" dirty="0">
                  <a:solidFill>
                    <a:srgbClr val="000000"/>
                  </a:solidFill>
                </a:rPr>
                <a:t>leading third-party commercial and open-source ALM </a:t>
              </a:r>
              <a:r>
                <a:rPr lang="en-US" sz="1200" dirty="0" smtClean="0">
                  <a:solidFill>
                    <a:srgbClr val="000000"/>
                  </a:solidFill>
                </a:rPr>
                <a:t>tools.</a:t>
              </a:r>
            </a:p>
          </p:txBody>
        </p:sp>
        <p:sp>
          <p:nvSpPr>
            <p:cNvPr id="49" name="Round Same Side Corner Rectangle 48"/>
            <p:cNvSpPr/>
            <p:nvPr/>
          </p:nvSpPr>
          <p:spPr>
            <a:xfrm>
              <a:off x="5543550" y="2783385"/>
              <a:ext cx="3295650" cy="289547"/>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Strengths</a:t>
              </a:r>
              <a:endParaRPr lang="en-CA" sz="1400" b="1" dirty="0">
                <a:solidFill>
                  <a:srgbClr val="FFFFFF"/>
                </a:solidFill>
              </a:endParaRPr>
            </a:p>
          </p:txBody>
        </p:sp>
      </p:grpSp>
      <p:grpSp>
        <p:nvGrpSpPr>
          <p:cNvPr id="50" name="Group 33"/>
          <p:cNvGrpSpPr/>
          <p:nvPr>
            <p:custDataLst>
              <p:tags r:id="rId11"/>
            </p:custDataLst>
          </p:nvPr>
        </p:nvGrpSpPr>
        <p:grpSpPr>
          <a:xfrm>
            <a:off x="3977639" y="4525963"/>
            <a:ext cx="4845685" cy="1926272"/>
            <a:chOff x="5543549" y="2693067"/>
            <a:chExt cx="3295651" cy="2289173"/>
          </a:xfrm>
        </p:grpSpPr>
        <p:sp>
          <p:nvSpPr>
            <p:cNvPr id="51" name="Rectangle 50"/>
            <p:cNvSpPr/>
            <p:nvPr/>
          </p:nvSpPr>
          <p:spPr>
            <a:xfrm>
              <a:off x="5543549" y="3019068"/>
              <a:ext cx="3295651" cy="1963172"/>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rgbClr val="000000"/>
                  </a:solidFill>
                </a:rPr>
                <a:t>Lack of built-in build management capabilities.</a:t>
              </a:r>
            </a:p>
            <a:p>
              <a:pPr marL="180000" indent="-171450" algn="l">
                <a:buFont typeface="Arial" pitchFamily="34" charset="0"/>
                <a:buChar char="•"/>
                <a:defRPr/>
              </a:pPr>
              <a:r>
                <a:rPr lang="en-US" sz="1200" dirty="0" smtClean="0">
                  <a:solidFill>
                    <a:srgbClr val="000000"/>
                  </a:solidFill>
                </a:rPr>
                <a:t>Lack of content assessment solution integration capabilities.</a:t>
              </a:r>
            </a:p>
            <a:p>
              <a:pPr marL="180000" indent="-171450" algn="l">
                <a:buFont typeface="Arial" pitchFamily="34" charset="0"/>
                <a:buChar char="•"/>
                <a:defRPr/>
              </a:pPr>
              <a:endParaRPr lang="en-US" sz="1200" dirty="0" smtClean="0">
                <a:solidFill>
                  <a:srgbClr val="000000"/>
                </a:solidFill>
              </a:endParaRPr>
            </a:p>
          </p:txBody>
        </p:sp>
        <p:sp>
          <p:nvSpPr>
            <p:cNvPr id="52" name="Round Same Side Corner Rectangle 51"/>
            <p:cNvSpPr/>
            <p:nvPr/>
          </p:nvSpPr>
          <p:spPr>
            <a:xfrm>
              <a:off x="5543550" y="2693067"/>
              <a:ext cx="3295650" cy="326001"/>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Challenges</a:t>
              </a:r>
            </a:p>
          </p:txBody>
        </p:sp>
      </p:grpSp>
      <p:pic>
        <p:nvPicPr>
          <p:cNvPr id="53" name="Picture 52" descr="Inf-Tech-Champion-Circle.jpg"/>
          <p:cNvPicPr>
            <a:picLocks noChangeAspect="1"/>
          </p:cNvPicPr>
          <p:nvPr/>
        </p:nvPicPr>
        <p:blipFill>
          <a:blip r:embed="rId17" cstate="print"/>
          <a:stretch>
            <a:fillRect/>
          </a:stretch>
        </p:blipFill>
        <p:spPr>
          <a:xfrm>
            <a:off x="8001000" y="320040"/>
            <a:ext cx="822960" cy="712176"/>
          </a:xfrm>
          <a:prstGeom prst="rect">
            <a:avLst/>
          </a:prstGeom>
        </p:spPr>
      </p:pic>
    </p:spTree>
    <p:extLst>
      <p:ext uri="{BB962C8B-B14F-4D97-AF65-F5344CB8AC3E}">
        <p14:creationId xmlns:p14="http://schemas.microsoft.com/office/powerpoint/2010/main" xmlns="" val="6547797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nvGraphicFramePr>
        <p:xfrm>
          <a:off x="0" y="0"/>
          <a:ext cx="158750" cy="158750"/>
        </p:xfrm>
        <a:graphic>
          <a:graphicData uri="http://schemas.openxmlformats.org/presentationml/2006/ole">
            <p:oleObj spid="_x0000_s1121565" name="think-cell Slide" r:id="rId14" imgW="360" imgH="360" progId="">
              <p:embed/>
            </p:oleObj>
          </a:graphicData>
        </a:graphic>
      </p:graphicFrame>
      <p:grpSp>
        <p:nvGrpSpPr>
          <p:cNvPr id="2" name="Group 104"/>
          <p:cNvGrpSpPr/>
          <p:nvPr>
            <p:custDataLst>
              <p:tags r:id="rId2"/>
            </p:custDataLst>
          </p:nvPr>
        </p:nvGrpSpPr>
        <p:grpSpPr>
          <a:xfrm>
            <a:off x="320040" y="1188721"/>
            <a:ext cx="2286000" cy="2514919"/>
            <a:chOff x="320041" y="3840162"/>
            <a:chExt cx="2559684" cy="1300977"/>
          </a:xfrm>
        </p:grpSpPr>
        <p:sp>
          <p:nvSpPr>
            <p:cNvPr id="106" name="Rectangle 105"/>
            <p:cNvSpPr/>
            <p:nvPr/>
          </p:nvSpPr>
          <p:spPr>
            <a:xfrm>
              <a:off x="320041" y="3958418"/>
              <a:ext cx="2559684" cy="118272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endParaRPr lang="en-US" sz="1200" dirty="0" smtClean="0">
                <a:solidFill>
                  <a:srgbClr val="333333"/>
                </a:solidFill>
                <a:latin typeface="Georgia"/>
              </a:endParaRPr>
            </a:p>
          </p:txBody>
        </p:sp>
        <p:sp>
          <p:nvSpPr>
            <p:cNvPr id="107" name="Round Same Side Corner Rectangle 106"/>
            <p:cNvSpPr/>
            <p:nvPr/>
          </p:nvSpPr>
          <p:spPr>
            <a:xfrm>
              <a:off x="320042" y="3840162"/>
              <a:ext cx="2559683" cy="118256"/>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Vendor Landscape</a:t>
              </a:r>
              <a:endParaRPr lang="en-CA" sz="1200" b="1" dirty="0">
                <a:solidFill>
                  <a:srgbClr val="FFFFFF"/>
                </a:solidFill>
              </a:endParaRPr>
            </a:p>
          </p:txBody>
        </p:sp>
      </p:grpSp>
      <p:sp>
        <p:nvSpPr>
          <p:cNvPr id="8" name="Title 7"/>
          <p:cNvSpPr>
            <a:spLocks noGrp="1"/>
          </p:cNvSpPr>
          <p:nvPr>
            <p:ph type="title"/>
            <p:custDataLst>
              <p:tags r:id="rId3"/>
            </p:custDataLst>
          </p:nvPr>
        </p:nvSpPr>
        <p:spPr/>
        <p:txBody>
          <a:bodyPr/>
          <a:lstStyle/>
          <a:p>
            <a:r>
              <a:rPr lang="en-US" dirty="0">
                <a:ea typeface="ＭＳ Ｐゴシック" charset="-128"/>
              </a:rPr>
              <a:t>VersionOne </a:t>
            </a:r>
            <a:r>
              <a:rPr lang="en-US" dirty="0" smtClean="0">
                <a:ea typeface="ＭＳ Ｐゴシック" charset="-128"/>
              </a:rPr>
              <a:t>is </a:t>
            </a:r>
            <a:r>
              <a:rPr lang="en-US" dirty="0">
                <a:ea typeface="ＭＳ Ｐゴシック" charset="-128"/>
              </a:rPr>
              <a:t>a full-featured ALM making innovative strides in collaboration and workflow management</a:t>
            </a:r>
            <a:endParaRPr lang="en-CA" dirty="0"/>
          </a:p>
        </p:txBody>
      </p:sp>
      <p:grpSp>
        <p:nvGrpSpPr>
          <p:cNvPr id="4" name="Group 97"/>
          <p:cNvGrpSpPr/>
          <p:nvPr>
            <p:custDataLst>
              <p:tags r:id="rId4"/>
            </p:custDataLst>
          </p:nvPr>
        </p:nvGrpSpPr>
        <p:grpSpPr>
          <a:xfrm>
            <a:off x="320040" y="5349240"/>
            <a:ext cx="8503920" cy="1143634"/>
            <a:chOff x="320040" y="5349240"/>
            <a:chExt cx="8503920" cy="1143634"/>
          </a:xfrm>
        </p:grpSpPr>
        <p:sp>
          <p:nvSpPr>
            <p:cNvPr id="26" name="Round Same Side Corner Rectangle 25"/>
            <p:cNvSpPr/>
            <p:nvPr>
              <p:custDataLst>
                <p:tags r:id="rId11"/>
              </p:custDataLst>
            </p:nvPr>
          </p:nvSpPr>
          <p:spPr>
            <a:xfrm>
              <a:off x="320040" y="5349240"/>
              <a:ext cx="8503920" cy="274320"/>
            </a:xfrm>
            <a:prstGeom prst="round2SameRect">
              <a:avLst>
                <a:gd name="adj1" fmla="val 10667"/>
                <a:gd name="adj2" fmla="val 0"/>
              </a:avLst>
            </a:prstGeom>
            <a:solidFill>
              <a:srgbClr val="D17D08"/>
            </a:solidFill>
            <a:ln w="12700">
              <a:solidFill>
                <a:srgbClr val="D17D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solidFill>
                    <a:srgbClr val="FFFFFF"/>
                  </a:solidFill>
                </a:rPr>
                <a:t>Info-Tech Recommends:</a:t>
              </a:r>
              <a:endParaRPr lang="en-CA" sz="1400" b="1" dirty="0">
                <a:solidFill>
                  <a:srgbClr val="FFFFFF"/>
                </a:solidFill>
              </a:endParaRPr>
            </a:p>
          </p:txBody>
        </p:sp>
        <p:sp>
          <p:nvSpPr>
            <p:cNvPr id="28" name="Rectangle 27"/>
            <p:cNvSpPr/>
            <p:nvPr/>
          </p:nvSpPr>
          <p:spPr>
            <a:xfrm>
              <a:off x="320040" y="5623383"/>
              <a:ext cx="8503919" cy="86949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188" algn="l">
                <a:defRPr/>
              </a:pPr>
              <a:r>
                <a:rPr lang="en-US" sz="1400" dirty="0">
                  <a:solidFill>
                    <a:schemeClr val="tx1"/>
                  </a:solidFill>
                </a:rPr>
                <a:t>VersionOne is suitable for Agile or Kanban organizations looking to standardize the entire application development process from p</a:t>
              </a:r>
              <a:r>
                <a:rPr lang="en-US" sz="1400" dirty="0" smtClean="0">
                  <a:solidFill>
                    <a:schemeClr val="tx1"/>
                  </a:solidFill>
                </a:rPr>
                <a:t>ortfolio management </a:t>
              </a:r>
              <a:r>
                <a:rPr lang="en-US" sz="1400" dirty="0">
                  <a:solidFill>
                    <a:schemeClr val="tx1"/>
                  </a:solidFill>
                </a:rPr>
                <a:t>to d</a:t>
              </a:r>
              <a:r>
                <a:rPr lang="en-US" sz="1400" dirty="0" smtClean="0">
                  <a:solidFill>
                    <a:schemeClr val="tx1"/>
                  </a:solidFill>
                </a:rPr>
                <a:t>eployment</a:t>
              </a:r>
              <a:r>
                <a:rPr lang="en-US" sz="1400" dirty="0">
                  <a:solidFill>
                    <a:schemeClr val="tx1"/>
                  </a:solidFill>
                </a:rPr>
                <a:t>.</a:t>
              </a:r>
            </a:p>
          </p:txBody>
        </p:sp>
      </p:grpSp>
      <p:graphicFrame>
        <p:nvGraphicFramePr>
          <p:cNvPr id="77" name="Table 76"/>
          <p:cNvGraphicFramePr>
            <a:graphicFrameLocks noGrp="1"/>
          </p:cNvGraphicFramePr>
          <p:nvPr>
            <p:custDataLst>
              <p:tags r:id="rId5"/>
            </p:custDataLst>
            <p:extLst>
              <p:ext uri="{D42A27DB-BD31-4B8C-83A1-F6EECF244321}">
                <p14:modId xmlns:p14="http://schemas.microsoft.com/office/powerpoint/2010/main" xmlns="" val="3389916556"/>
              </p:ext>
            </p:extLst>
          </p:nvPr>
        </p:nvGraphicFramePr>
        <p:xfrm>
          <a:off x="2827020" y="1417320"/>
          <a:ext cx="5943600" cy="606265"/>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4360"/>
                <a:gridCol w="594360"/>
                <a:gridCol w="594360"/>
                <a:gridCol w="594360"/>
                <a:gridCol w="594360"/>
                <a:gridCol w="594360"/>
                <a:gridCol w="594360"/>
                <a:gridCol w="594360"/>
                <a:gridCol w="594360"/>
                <a:gridCol w="594360"/>
              </a:tblGrid>
              <a:tr h="28797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9525" cap="flat" cmpd="sng" algn="ctr">
                      <a:noFill/>
                      <a:prstDash val="solid"/>
                    </a:lnL>
                    <a:lnR w="38100" cap="flat" cmpd="sng" algn="ctr">
                      <a:solidFill>
                        <a:sysClr val="window" lastClr="FFFFFF"/>
                      </a:solid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243F5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Features</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Usability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Afford.</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Arch.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5715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36B41"/>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Viability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Strategy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Reach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Channel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18287">
                <a:tc>
                  <a:txBody>
                    <a:bodyPr/>
                    <a:lstStyle/>
                    <a:p>
                      <a:pPr algn="ctr" fontAlgn="ctr"/>
                      <a:r>
                        <a:rPr lang="en-US" sz="1750" b="0" i="0" u="none" strike="noStrike" dirty="0">
                          <a:ln>
                            <a:solidFill>
                              <a:srgbClr val="C77709"/>
                            </a:solidFill>
                          </a:ln>
                          <a:solidFill>
                            <a:srgbClr val="C77709"/>
                          </a:solidFill>
                          <a:latin typeface="Harvey Balls"/>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5"/>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2</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rgbClr val="C77709"/>
                            </a:solidFill>
                          </a:ln>
                          <a:solidFill>
                            <a:srgbClr val="C77709"/>
                          </a:solidFill>
                          <a:latin typeface="Harvey Balls"/>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7"/>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4</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r>
            </a:tbl>
          </a:graphicData>
        </a:graphic>
      </p:graphicFrame>
      <p:sp>
        <p:nvSpPr>
          <p:cNvPr id="78" name="Round Same Side Corner Rectangle 77"/>
          <p:cNvSpPr/>
          <p:nvPr>
            <p:custDataLst>
              <p:tags r:id="rId6"/>
            </p:custDataLst>
          </p:nvPr>
        </p:nvSpPr>
        <p:spPr>
          <a:xfrm flipH="1">
            <a:off x="2830068" y="1189037"/>
            <a:ext cx="2953512"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Product</a:t>
            </a:r>
            <a:endParaRPr lang="en-US" sz="1200" b="1" dirty="0">
              <a:solidFill>
                <a:srgbClr val="FFFFFF"/>
              </a:solidFill>
            </a:endParaRPr>
          </a:p>
        </p:txBody>
      </p:sp>
      <p:sp>
        <p:nvSpPr>
          <p:cNvPr id="79" name="Round Same Side Corner Rectangle 78"/>
          <p:cNvSpPr/>
          <p:nvPr>
            <p:custDataLst>
              <p:tags r:id="rId7"/>
            </p:custDataLst>
          </p:nvPr>
        </p:nvSpPr>
        <p:spPr>
          <a:xfrm flipH="1">
            <a:off x="5827868" y="1189037"/>
            <a:ext cx="2935224" cy="228600"/>
          </a:xfrm>
          <a:prstGeom prst="round2Same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Vendor</a:t>
            </a:r>
          </a:p>
        </p:txBody>
      </p:sp>
      <p:sp>
        <p:nvSpPr>
          <p:cNvPr id="80" name="Round Same Side Corner Rectangle 79"/>
          <p:cNvSpPr/>
          <p:nvPr>
            <p:custDataLst>
              <p:tags r:id="rId8"/>
            </p:custDataLst>
          </p:nvPr>
        </p:nvSpPr>
        <p:spPr>
          <a:xfrm flipH="1">
            <a:off x="2857882" y="4496784"/>
            <a:ext cx="5893616"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Features</a:t>
            </a:r>
            <a:endParaRPr lang="en-US" sz="1200" b="1" dirty="0">
              <a:solidFill>
                <a:srgbClr val="FFFFFF"/>
              </a:solidFill>
            </a:endParaRPr>
          </a:p>
        </p:txBody>
      </p:sp>
      <p:graphicFrame>
        <p:nvGraphicFramePr>
          <p:cNvPr id="69" name="Table 68"/>
          <p:cNvGraphicFramePr>
            <a:graphicFrameLocks noGrp="1"/>
          </p:cNvGraphicFramePr>
          <p:nvPr>
            <p:custDataLst>
              <p:tags r:id="rId9"/>
            </p:custDataLst>
            <p:extLst>
              <p:ext uri="{D42A27DB-BD31-4B8C-83A1-F6EECF244321}">
                <p14:modId xmlns:p14="http://schemas.microsoft.com/office/powerpoint/2010/main" xmlns="" val="3230822028"/>
              </p:ext>
            </p:extLst>
          </p:nvPr>
        </p:nvGraphicFramePr>
        <p:xfrm>
          <a:off x="2849790" y="4729799"/>
          <a:ext cx="5928450" cy="573721"/>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2845"/>
                <a:gridCol w="592845"/>
                <a:gridCol w="592845"/>
                <a:gridCol w="592845"/>
                <a:gridCol w="592845"/>
                <a:gridCol w="592845"/>
                <a:gridCol w="592845"/>
                <a:gridCol w="592845"/>
                <a:gridCol w="592845"/>
                <a:gridCol w="592845"/>
              </a:tblGrid>
              <a:tr h="241781">
                <a:tc>
                  <a:txBody>
                    <a:bodyPr/>
                    <a:lstStyle/>
                    <a:p>
                      <a:pPr algn="ctr" fontAlgn="ctr"/>
                      <a:r>
                        <a:rPr lang="en-US" sz="700" b="0" i="0" u="none" strike="noStrike" dirty="0" smtClean="0">
                          <a:solidFill>
                            <a:schemeClr val="tx1"/>
                          </a:solidFill>
                          <a:latin typeface="Arial" pitchFamily="34" charset="0"/>
                          <a:cs typeface="Arial" pitchFamily="34" charset="0"/>
                        </a:rPr>
                        <a:t>Rqmt Mgmt</a:t>
                      </a:r>
                      <a:endParaRPr lang="en-US" sz="700" b="0" i="0" u="none" strike="noStrike" dirty="0">
                        <a:solidFill>
                          <a:schemeClr val="tx1"/>
                        </a:solidFill>
                        <a:latin typeface="Arial" pitchFamily="34" charset="0"/>
                        <a:cs typeface="Arial" pitchFamily="34" charset="0"/>
                      </a:endParaRPr>
                    </a:p>
                  </a:txBody>
                  <a:tcPr marL="9525" marR="9525" marT="9525"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Build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Test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Bug/Issue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Reporting &amp; Analytics</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Source Code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Workflow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Accessibility</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Deployment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Release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r>
              <a:tr h="331940">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902E2E"/>
                          </a:solidFill>
                          <a:latin typeface="Harvey Balls"/>
                        </a:rPr>
                        <a:t>4</a:t>
                      </a:r>
                      <a:endParaRPr lang="en-US" sz="15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r>
            </a:tbl>
          </a:graphicData>
        </a:graphic>
      </p:graphicFrame>
      <p:grpSp>
        <p:nvGrpSpPr>
          <p:cNvPr id="70" name="Group 69"/>
          <p:cNvGrpSpPr/>
          <p:nvPr/>
        </p:nvGrpSpPr>
        <p:grpSpPr>
          <a:xfrm>
            <a:off x="2842732" y="2114497"/>
            <a:ext cx="5935508" cy="2244990"/>
            <a:chOff x="2842732" y="2114497"/>
            <a:chExt cx="5935508" cy="2244990"/>
          </a:xfrm>
        </p:grpSpPr>
        <p:sp>
          <p:nvSpPr>
            <p:cNvPr id="71" name="Rectangle 70"/>
            <p:cNvSpPr/>
            <p:nvPr/>
          </p:nvSpPr>
          <p:spPr>
            <a:xfrm>
              <a:off x="2842732" y="2318821"/>
              <a:ext cx="5920360" cy="1981940"/>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grpSp>
          <p:nvGrpSpPr>
            <p:cNvPr id="72" name="Group 101"/>
            <p:cNvGrpSpPr/>
            <p:nvPr>
              <p:custDataLst>
                <p:tags r:id="rId10"/>
              </p:custDataLst>
            </p:nvPr>
          </p:nvGrpSpPr>
          <p:grpSpPr>
            <a:xfrm>
              <a:off x="2842732" y="2114497"/>
              <a:ext cx="5920360" cy="2227592"/>
              <a:chOff x="3336925" y="2310276"/>
              <a:chExt cx="5486400" cy="2227592"/>
            </a:xfrm>
          </p:grpSpPr>
          <p:sp>
            <p:nvSpPr>
              <p:cNvPr id="182" name="Rectangle 181"/>
              <p:cNvSpPr/>
              <p:nvPr/>
            </p:nvSpPr>
            <p:spPr>
              <a:xfrm>
                <a:off x="3336925" y="2542390"/>
                <a:ext cx="5486400" cy="1995478"/>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sp>
            <p:nvSpPr>
              <p:cNvPr id="183" name="Round Same Side Corner Rectangle 182"/>
              <p:cNvSpPr/>
              <p:nvPr/>
            </p:nvSpPr>
            <p:spPr>
              <a:xfrm>
                <a:off x="3336927" y="2310276"/>
                <a:ext cx="54863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spcBef>
                    <a:spcPts val="0"/>
                  </a:spcBef>
                  <a:spcAft>
                    <a:spcPts val="0"/>
                  </a:spcAft>
                </a:pPr>
                <a:r>
                  <a:rPr lang="en-CA" sz="1200" b="1" dirty="0" smtClean="0">
                    <a:solidFill>
                      <a:srgbClr val="FFFFFF"/>
                    </a:solidFill>
                  </a:rPr>
                  <a:t>Lifecycle Components</a:t>
                </a:r>
                <a:endParaRPr lang="en-CA" sz="1200" b="1" dirty="0">
                  <a:solidFill>
                    <a:srgbClr val="FFFFFF"/>
                  </a:solidFill>
                </a:endParaRPr>
              </a:p>
            </p:txBody>
          </p:sp>
        </p:grpSp>
        <p:sp>
          <p:nvSpPr>
            <p:cNvPr id="73" name="Cloud 72"/>
            <p:cNvSpPr/>
            <p:nvPr/>
          </p:nvSpPr>
          <p:spPr>
            <a:xfrm>
              <a:off x="3253275" y="3569127"/>
              <a:ext cx="1181565" cy="404250"/>
            </a:xfrm>
            <a:prstGeom prst="cloud">
              <a:avLst/>
            </a:prstGeom>
            <a:solidFill>
              <a:schemeClr val="accent1">
                <a:lumMod val="20000"/>
                <a:lumOff val="80000"/>
              </a:schemeClr>
            </a:solidFill>
            <a:ln w="9525" cap="flat" cmpd="sng" algn="ctr">
              <a:solidFill>
                <a:srgbClr val="4F81BD">
                  <a:shade val="95000"/>
                  <a:satMod val="105000"/>
                </a:srgb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74" name="Donut 73"/>
            <p:cNvSpPr/>
            <p:nvPr/>
          </p:nvSpPr>
          <p:spPr>
            <a:xfrm>
              <a:off x="5264697" y="2912546"/>
              <a:ext cx="1076429" cy="1097280"/>
            </a:xfrm>
            <a:prstGeom prst="donut">
              <a:avLst>
                <a:gd name="adj" fmla="val 12724"/>
              </a:avLst>
            </a:prstGeom>
            <a:solidFill>
              <a:schemeClr val="accent1">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Text" lastClr="000000"/>
                </a:solidFill>
                <a:latin typeface="Calibri"/>
              </a:endParaRPr>
            </a:p>
          </p:txBody>
        </p:sp>
        <p:sp>
          <p:nvSpPr>
            <p:cNvPr id="75" name="Rounded Rectangle 74"/>
            <p:cNvSpPr/>
            <p:nvPr/>
          </p:nvSpPr>
          <p:spPr>
            <a:xfrm>
              <a:off x="5974751" y="3671329"/>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Testing</a:t>
              </a:r>
              <a:endParaRPr lang="en-US" sz="1100" b="1" kern="0" dirty="0">
                <a:solidFill>
                  <a:sysClr val="window" lastClr="FFFFFF"/>
                </a:solidFill>
                <a:latin typeface="Calibri"/>
              </a:endParaRPr>
            </a:p>
          </p:txBody>
        </p:sp>
        <p:sp>
          <p:nvSpPr>
            <p:cNvPr id="135" name="Rounded Rectangle 134"/>
            <p:cNvSpPr/>
            <p:nvPr/>
          </p:nvSpPr>
          <p:spPr>
            <a:xfrm>
              <a:off x="4609870" y="3671329"/>
              <a:ext cx="99757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Deployment</a:t>
              </a:r>
              <a:endParaRPr lang="en-US" sz="1100" b="1" kern="0" dirty="0">
                <a:solidFill>
                  <a:sysClr val="window" lastClr="FFFFFF"/>
                </a:solidFill>
                <a:latin typeface="Calibri"/>
              </a:endParaRPr>
            </a:p>
          </p:txBody>
        </p:sp>
        <p:sp>
          <p:nvSpPr>
            <p:cNvPr id="136" name="Rounded Rectangle 135"/>
            <p:cNvSpPr/>
            <p:nvPr/>
          </p:nvSpPr>
          <p:spPr>
            <a:xfrm>
              <a:off x="4475316" y="321412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Maintenance</a:t>
              </a:r>
              <a:endParaRPr lang="en-US" sz="1100" b="1" kern="0" dirty="0">
                <a:solidFill>
                  <a:sysClr val="window" lastClr="FFFFFF"/>
                </a:solidFill>
                <a:latin typeface="Calibri"/>
              </a:endParaRPr>
            </a:p>
          </p:txBody>
        </p:sp>
        <p:sp>
          <p:nvSpPr>
            <p:cNvPr id="137" name="Rounded Rectangle 136"/>
            <p:cNvSpPr/>
            <p:nvPr/>
          </p:nvSpPr>
          <p:spPr>
            <a:xfrm>
              <a:off x="5275910" y="2829613"/>
              <a:ext cx="1054003" cy="183706"/>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Requirements</a:t>
              </a:r>
              <a:endParaRPr lang="en-US" sz="1100" b="1" kern="0" dirty="0">
                <a:solidFill>
                  <a:sysClr val="window" lastClr="FFFFFF"/>
                </a:solidFill>
                <a:latin typeface="Calibri"/>
              </a:endParaRPr>
            </a:p>
          </p:txBody>
        </p:sp>
        <p:sp>
          <p:nvSpPr>
            <p:cNvPr id="138" name="Rounded Rectangle 137"/>
            <p:cNvSpPr/>
            <p:nvPr/>
          </p:nvSpPr>
          <p:spPr>
            <a:xfrm>
              <a:off x="6045109" y="3198972"/>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Build</a:t>
              </a:r>
              <a:endParaRPr lang="en-US" sz="1100" b="1" kern="0" dirty="0">
                <a:solidFill>
                  <a:sysClr val="window" lastClr="FFFFFF"/>
                </a:solidFill>
                <a:latin typeface="Calibri"/>
              </a:endParaRPr>
            </a:p>
          </p:txBody>
        </p:sp>
        <p:sp>
          <p:nvSpPr>
            <p:cNvPr id="139" name="TextBox 138"/>
            <p:cNvSpPr txBox="1"/>
            <p:nvPr/>
          </p:nvSpPr>
          <p:spPr>
            <a:xfrm flipH="1">
              <a:off x="3059836" y="2651760"/>
              <a:ext cx="1370629"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Real time</a:t>
              </a:r>
              <a:endParaRPr lang="en-US" sz="800" kern="0" dirty="0">
                <a:solidFill>
                  <a:sysClr val="windowText" lastClr="000000"/>
                </a:solidFill>
                <a:latin typeface="Arial"/>
              </a:endParaRPr>
            </a:p>
          </p:txBody>
        </p:sp>
        <p:sp>
          <p:nvSpPr>
            <p:cNvPr id="140" name="TextBox 139"/>
            <p:cNvSpPr txBox="1"/>
            <p:nvPr/>
          </p:nvSpPr>
          <p:spPr>
            <a:xfrm>
              <a:off x="7087714" y="3087712"/>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Continuous integration</a:t>
              </a:r>
              <a:endParaRPr lang="en-US" sz="800" kern="0" dirty="0">
                <a:solidFill>
                  <a:sysClr val="windowText" lastClr="000000"/>
                </a:solidFill>
                <a:latin typeface="Arial"/>
              </a:endParaRPr>
            </a:p>
          </p:txBody>
        </p:sp>
        <p:sp>
          <p:nvSpPr>
            <p:cNvPr id="142" name="TextBox 141"/>
            <p:cNvSpPr txBox="1"/>
            <p:nvPr/>
          </p:nvSpPr>
          <p:spPr>
            <a:xfrm>
              <a:off x="3069235" y="3108960"/>
              <a:ext cx="176489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Interactive</a:t>
              </a:r>
              <a:endParaRPr lang="en-US" sz="800" kern="0" dirty="0">
                <a:solidFill>
                  <a:sysClr val="windowText" lastClr="000000"/>
                </a:solidFill>
                <a:latin typeface="Arial"/>
              </a:endParaRPr>
            </a:p>
          </p:txBody>
        </p:sp>
        <p:sp>
          <p:nvSpPr>
            <p:cNvPr id="143" name="Oval 142"/>
            <p:cNvSpPr/>
            <p:nvPr/>
          </p:nvSpPr>
          <p:spPr>
            <a:xfrm>
              <a:off x="5327489" y="2382359"/>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4" name="Oval 143"/>
            <p:cNvSpPr/>
            <p:nvPr/>
          </p:nvSpPr>
          <p:spPr>
            <a:xfrm>
              <a:off x="5327489" y="2518070"/>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5" name="TextBox 144"/>
            <p:cNvSpPr txBox="1"/>
            <p:nvPr/>
          </p:nvSpPr>
          <p:spPr>
            <a:xfrm>
              <a:off x="5423792" y="2331720"/>
              <a:ext cx="187277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Artifact-to-requirement traceability</a:t>
              </a:r>
              <a:endParaRPr lang="en-US" sz="800" kern="0" dirty="0">
                <a:solidFill>
                  <a:sysClr val="windowText" lastClr="000000"/>
                </a:solidFill>
                <a:latin typeface="Arial"/>
              </a:endParaRPr>
            </a:p>
          </p:txBody>
        </p:sp>
        <p:sp>
          <p:nvSpPr>
            <p:cNvPr id="146" name="TextBox 145"/>
            <p:cNvSpPr txBox="1"/>
            <p:nvPr/>
          </p:nvSpPr>
          <p:spPr>
            <a:xfrm>
              <a:off x="5423792" y="2468880"/>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pipeline traceability</a:t>
              </a:r>
              <a:endParaRPr lang="en-US" sz="800" kern="0" dirty="0">
                <a:solidFill>
                  <a:sysClr val="windowText" lastClr="000000"/>
                </a:solidFill>
                <a:latin typeface="Arial"/>
              </a:endParaRPr>
            </a:p>
          </p:txBody>
        </p:sp>
        <p:sp>
          <p:nvSpPr>
            <p:cNvPr id="148" name="TextBox 147"/>
            <p:cNvSpPr txBox="1"/>
            <p:nvPr/>
          </p:nvSpPr>
          <p:spPr>
            <a:xfrm>
              <a:off x="6451046" y="3991643"/>
              <a:ext cx="1018227"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Risk management</a:t>
              </a:r>
              <a:endParaRPr lang="en-US" sz="800" kern="0" dirty="0">
                <a:solidFill>
                  <a:sysClr val="windowText" lastClr="000000"/>
                </a:solidFill>
                <a:latin typeface="Arial"/>
              </a:endParaRPr>
            </a:p>
          </p:txBody>
        </p:sp>
        <p:sp>
          <p:nvSpPr>
            <p:cNvPr id="150" name="TextBox 149"/>
            <p:cNvSpPr txBox="1"/>
            <p:nvPr/>
          </p:nvSpPr>
          <p:spPr>
            <a:xfrm>
              <a:off x="7083594" y="3297798"/>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151" name="TextBox 150"/>
            <p:cNvSpPr txBox="1"/>
            <p:nvPr/>
          </p:nvSpPr>
          <p:spPr>
            <a:xfrm>
              <a:off x="3069235" y="2880360"/>
              <a:ext cx="194429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Web enabled</a:t>
              </a:r>
              <a:endParaRPr lang="en-US" sz="800" kern="0" dirty="0">
                <a:solidFill>
                  <a:sysClr val="windowText" lastClr="000000"/>
                </a:solidFill>
                <a:latin typeface="Arial"/>
              </a:endParaRPr>
            </a:p>
          </p:txBody>
        </p:sp>
        <p:grpSp>
          <p:nvGrpSpPr>
            <p:cNvPr id="152" name="Group 8"/>
            <p:cNvGrpSpPr>
              <a:grpSpLocks noChangeAspect="1"/>
            </p:cNvGrpSpPr>
            <p:nvPr/>
          </p:nvGrpSpPr>
          <p:grpSpPr bwMode="auto">
            <a:xfrm>
              <a:off x="2915122" y="2610429"/>
              <a:ext cx="201930" cy="226272"/>
              <a:chOff x="2436" y="1936"/>
              <a:chExt cx="365" cy="409"/>
            </a:xfrm>
          </p:grpSpPr>
          <p:sp>
            <p:nvSpPr>
              <p:cNvPr id="180"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81"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grpSp>
          <p:nvGrpSpPr>
            <p:cNvPr id="153" name="Group 8"/>
            <p:cNvGrpSpPr>
              <a:grpSpLocks noChangeAspect="1"/>
            </p:cNvGrpSpPr>
            <p:nvPr/>
          </p:nvGrpSpPr>
          <p:grpSpPr bwMode="auto">
            <a:xfrm>
              <a:off x="2915122" y="2833251"/>
              <a:ext cx="201930" cy="226272"/>
              <a:chOff x="2436" y="1936"/>
              <a:chExt cx="365" cy="409"/>
            </a:xfrm>
          </p:grpSpPr>
          <p:sp>
            <p:nvSpPr>
              <p:cNvPr id="178"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79"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grpSp>
          <p:nvGrpSpPr>
            <p:cNvPr id="154" name="Group 8"/>
            <p:cNvGrpSpPr>
              <a:grpSpLocks noChangeAspect="1"/>
            </p:cNvGrpSpPr>
            <p:nvPr/>
          </p:nvGrpSpPr>
          <p:grpSpPr bwMode="auto">
            <a:xfrm>
              <a:off x="2915122" y="3056073"/>
              <a:ext cx="201930" cy="226272"/>
              <a:chOff x="2436" y="1936"/>
              <a:chExt cx="365" cy="409"/>
            </a:xfrm>
          </p:grpSpPr>
          <p:sp>
            <p:nvSpPr>
              <p:cNvPr id="176"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77"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pic>
          <p:nvPicPr>
            <p:cNvPr id="155" name="Picture 154" descr="115345284.jpg"/>
            <p:cNvPicPr>
              <a:picLocks noChangeAspect="1"/>
            </p:cNvPicPr>
            <p:nvPr/>
          </p:nvPicPr>
          <p:blipFill>
            <a:blip r:embed="rId20" cstate="print"/>
            <a:stretch>
              <a:fillRect/>
            </a:stretch>
          </p:blipFill>
          <p:spPr>
            <a:xfrm>
              <a:off x="6355081" y="4032134"/>
              <a:ext cx="151171" cy="133425"/>
            </a:xfrm>
            <a:prstGeom prst="rect">
              <a:avLst/>
            </a:prstGeom>
          </p:spPr>
        </p:pic>
        <p:pic>
          <p:nvPicPr>
            <p:cNvPr id="156" name="Picture 155" descr="115345284.jpg"/>
            <p:cNvPicPr>
              <a:picLocks noChangeAspect="1"/>
            </p:cNvPicPr>
            <p:nvPr/>
          </p:nvPicPr>
          <p:blipFill>
            <a:blip r:embed="rId20" cstate="print"/>
            <a:stretch>
              <a:fillRect/>
            </a:stretch>
          </p:blipFill>
          <p:spPr>
            <a:xfrm>
              <a:off x="6355080" y="4167336"/>
              <a:ext cx="151171" cy="133425"/>
            </a:xfrm>
            <a:prstGeom prst="rect">
              <a:avLst/>
            </a:prstGeom>
          </p:spPr>
        </p:pic>
        <p:sp>
          <p:nvSpPr>
            <p:cNvPr id="157" name="TextBox 156"/>
            <p:cNvSpPr txBox="1"/>
            <p:nvPr/>
          </p:nvSpPr>
          <p:spPr>
            <a:xfrm>
              <a:off x="6446520" y="4144043"/>
              <a:ext cx="1192955"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158" name="Oval 157"/>
            <p:cNvSpPr/>
            <p:nvPr/>
          </p:nvSpPr>
          <p:spPr>
            <a:xfrm>
              <a:off x="5328585" y="2653758"/>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59" name="TextBox 158"/>
            <p:cNvSpPr txBox="1"/>
            <p:nvPr/>
          </p:nvSpPr>
          <p:spPr>
            <a:xfrm>
              <a:off x="5424888" y="2604568"/>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Issue resolution traceability</a:t>
              </a:r>
              <a:endParaRPr lang="en-US" sz="800" kern="0" dirty="0">
                <a:solidFill>
                  <a:sysClr val="windowText" lastClr="000000"/>
                </a:solidFill>
                <a:latin typeface="Arial"/>
              </a:endParaRPr>
            </a:p>
          </p:txBody>
        </p:sp>
        <p:grpSp>
          <p:nvGrpSpPr>
            <p:cNvPr id="161" name="Group 160"/>
            <p:cNvGrpSpPr/>
            <p:nvPr/>
          </p:nvGrpSpPr>
          <p:grpSpPr>
            <a:xfrm>
              <a:off x="6844190" y="3095207"/>
              <a:ext cx="226074" cy="321490"/>
              <a:chOff x="6844190" y="3017520"/>
              <a:chExt cx="226074" cy="321490"/>
            </a:xfrm>
          </p:grpSpPr>
          <p:sp>
            <p:nvSpPr>
              <p:cNvPr id="172" name="Chevron 171"/>
              <p:cNvSpPr/>
              <p:nvPr/>
            </p:nvSpPr>
            <p:spPr>
              <a:xfrm rot="16200000">
                <a:off x="6891452" y="2970258"/>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3" name="Chevron 172"/>
              <p:cNvSpPr/>
              <p:nvPr/>
            </p:nvSpPr>
            <p:spPr>
              <a:xfrm rot="16200000">
                <a:off x="6896694" y="3165440"/>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grpSp>
        <p:sp>
          <p:nvSpPr>
            <p:cNvPr id="162" name="TextBox 161"/>
            <p:cNvSpPr txBox="1"/>
            <p:nvPr/>
          </p:nvSpPr>
          <p:spPr>
            <a:xfrm>
              <a:off x="3023012" y="3920541"/>
              <a:ext cx="1137508"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scheduling</a:t>
              </a:r>
              <a:endParaRPr lang="en-US" sz="800" kern="0" dirty="0">
                <a:solidFill>
                  <a:sysClr val="windowText" lastClr="000000"/>
                </a:solidFill>
                <a:latin typeface="Arial"/>
              </a:endParaRPr>
            </a:p>
          </p:txBody>
        </p:sp>
        <p:sp>
          <p:nvSpPr>
            <p:cNvPr id="164" name="TextBox 163"/>
            <p:cNvSpPr txBox="1"/>
            <p:nvPr/>
          </p:nvSpPr>
          <p:spPr>
            <a:xfrm>
              <a:off x="4392414" y="39319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Forecasting/estimation</a:t>
              </a:r>
              <a:endParaRPr lang="en-US" sz="800" kern="0" dirty="0">
                <a:solidFill>
                  <a:sysClr val="windowText" lastClr="000000"/>
                </a:solidFill>
                <a:latin typeface="Arial"/>
              </a:endParaRPr>
            </a:p>
          </p:txBody>
        </p:sp>
        <p:sp>
          <p:nvSpPr>
            <p:cNvPr id="165" name="TextBox 164"/>
            <p:cNvSpPr txBox="1"/>
            <p:nvPr/>
          </p:nvSpPr>
          <p:spPr>
            <a:xfrm>
              <a:off x="4392414" y="41117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Cloud</a:t>
              </a:r>
              <a:endParaRPr lang="en-US" sz="800" kern="0" dirty="0">
                <a:solidFill>
                  <a:sysClr val="windowText" lastClr="000000"/>
                </a:solidFill>
                <a:latin typeface="Arial"/>
              </a:endParaRPr>
            </a:p>
          </p:txBody>
        </p:sp>
        <p:sp>
          <p:nvSpPr>
            <p:cNvPr id="166" name="Cube 165"/>
            <p:cNvSpPr/>
            <p:nvPr/>
          </p:nvSpPr>
          <p:spPr>
            <a:xfrm>
              <a:off x="2906998" y="394863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8" name="Cube 167"/>
            <p:cNvSpPr/>
            <p:nvPr/>
          </p:nvSpPr>
          <p:spPr>
            <a:xfrm>
              <a:off x="4278598" y="3948632"/>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9" name="Cube 168"/>
            <p:cNvSpPr/>
            <p:nvPr/>
          </p:nvSpPr>
          <p:spPr>
            <a:xfrm>
              <a:off x="4277025" y="413137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70" name="Rounded Rectangle 169"/>
            <p:cNvSpPr/>
            <p:nvPr/>
          </p:nvSpPr>
          <p:spPr>
            <a:xfrm>
              <a:off x="2885032" y="236354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Reporting</a:t>
              </a:r>
              <a:endParaRPr lang="en-US" sz="1100" b="1" kern="0" dirty="0">
                <a:solidFill>
                  <a:sysClr val="window" lastClr="FFFFFF"/>
                </a:solidFill>
                <a:latin typeface="Calibri"/>
              </a:endParaRPr>
            </a:p>
          </p:txBody>
        </p:sp>
        <p:sp>
          <p:nvSpPr>
            <p:cNvPr id="171" name="TextBox 170"/>
            <p:cNvSpPr txBox="1"/>
            <p:nvPr/>
          </p:nvSpPr>
          <p:spPr>
            <a:xfrm>
              <a:off x="5486400" y="3273326"/>
              <a:ext cx="618845" cy="338554"/>
            </a:xfrm>
            <a:prstGeom prst="rect">
              <a:avLst/>
            </a:prstGeom>
            <a:noFill/>
          </p:spPr>
          <p:txBody>
            <a:bodyPr wrap="square" rtlCol="0">
              <a:spAutoFit/>
            </a:bodyPr>
            <a:lstStyle/>
            <a:p>
              <a:pPr fontAlgn="auto">
                <a:spcBef>
                  <a:spcPts val="0"/>
                </a:spcBef>
                <a:spcAft>
                  <a:spcPts val="0"/>
                </a:spcAft>
                <a:defRPr/>
              </a:pPr>
              <a:r>
                <a:rPr lang="en-US" sz="800" kern="0" dirty="0" smtClean="0">
                  <a:solidFill>
                    <a:sysClr val="windowText" lastClr="000000"/>
                  </a:solidFill>
                  <a:latin typeface="Arial"/>
                </a:rPr>
                <a:t>Task board</a:t>
              </a:r>
              <a:endParaRPr lang="en-US" sz="800" kern="0" dirty="0">
                <a:solidFill>
                  <a:sysClr val="windowText" lastClr="000000"/>
                </a:solidFill>
                <a:latin typeface="Arial"/>
              </a:endParaRPr>
            </a:p>
          </p:txBody>
        </p:sp>
      </p:grpSp>
      <p:sp>
        <p:nvSpPr>
          <p:cNvPr id="81" name="Rectangle 80"/>
          <p:cNvSpPr/>
          <p:nvPr/>
        </p:nvSpPr>
        <p:spPr>
          <a:xfrm>
            <a:off x="320041" y="4068762"/>
            <a:ext cx="2285999" cy="114300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4800" dirty="0" smtClean="0">
                <a:solidFill>
                  <a:schemeClr val="tx1"/>
                </a:solidFill>
                <a:latin typeface="Georgia"/>
              </a:rPr>
              <a:t>99</a:t>
            </a:r>
          </a:p>
          <a:p>
            <a:pPr>
              <a:defRPr/>
            </a:pPr>
            <a:r>
              <a:rPr lang="en-US" sz="1200" dirty="0" smtClean="0">
                <a:solidFill>
                  <a:schemeClr val="tx1"/>
                </a:solidFill>
                <a:latin typeface="Georgia"/>
              </a:rPr>
              <a:t>2</a:t>
            </a:r>
            <a:r>
              <a:rPr lang="en-US" sz="1200" baseline="30000" dirty="0" smtClean="0">
                <a:solidFill>
                  <a:schemeClr val="tx1"/>
                </a:solidFill>
                <a:latin typeface="Georgia"/>
              </a:rPr>
              <a:t>nd</a:t>
            </a:r>
            <a:r>
              <a:rPr lang="en-US" sz="1200" dirty="0">
                <a:solidFill>
                  <a:schemeClr val="tx1"/>
                </a:solidFill>
                <a:latin typeface="Georgia"/>
              </a:rPr>
              <a:t> </a:t>
            </a:r>
            <a:r>
              <a:rPr lang="en-US" sz="1200" dirty="0" smtClean="0">
                <a:solidFill>
                  <a:schemeClr val="tx1"/>
                </a:solidFill>
                <a:latin typeface="Georgia"/>
              </a:rPr>
              <a:t>out of 14</a:t>
            </a:r>
          </a:p>
        </p:txBody>
      </p:sp>
      <p:sp>
        <p:nvSpPr>
          <p:cNvPr id="82" name="Round Same Side Corner Rectangle 81"/>
          <p:cNvSpPr/>
          <p:nvPr/>
        </p:nvSpPr>
        <p:spPr>
          <a:xfrm>
            <a:off x="320042" y="3840162"/>
            <a:ext cx="22859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Value Index</a:t>
            </a:r>
            <a:endParaRPr lang="en-CA" sz="1200" b="1" dirty="0">
              <a:solidFill>
                <a:srgbClr val="FFFFFF"/>
              </a:solidFill>
            </a:endParaRPr>
          </a:p>
        </p:txBody>
      </p:sp>
      <p:graphicFrame>
        <p:nvGraphicFramePr>
          <p:cNvPr id="66" name="Chart 65"/>
          <p:cNvGraphicFramePr>
            <a:graphicFrameLocks/>
          </p:cNvGraphicFramePr>
          <p:nvPr>
            <p:extLst>
              <p:ext uri="{D42A27DB-BD31-4B8C-83A1-F6EECF244321}">
                <p14:modId xmlns:p14="http://schemas.microsoft.com/office/powerpoint/2010/main" xmlns="" val="4077591403"/>
              </p:ext>
            </p:extLst>
          </p:nvPr>
        </p:nvGraphicFramePr>
        <p:xfrm>
          <a:off x="320043" y="1417637"/>
          <a:ext cx="2285998" cy="2286003"/>
        </p:xfrm>
        <a:graphic>
          <a:graphicData uri="http://schemas.openxmlformats.org/drawingml/2006/chart">
            <c:chart xmlns:c="http://schemas.openxmlformats.org/drawingml/2006/chart" xmlns:r="http://schemas.openxmlformats.org/officeDocument/2006/relationships" r:id="rId21"/>
          </a:graphicData>
        </a:graphic>
      </p:graphicFrame>
    </p:spTree>
    <p:extLst>
      <p:ext uri="{BB962C8B-B14F-4D97-AF65-F5344CB8AC3E}">
        <p14:creationId xmlns:p14="http://schemas.microsoft.com/office/powerpoint/2010/main" xmlns="" val="22145118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nvGraphicFramePr>
        <p:xfrm>
          <a:off x="0" y="0"/>
          <a:ext cx="158750" cy="158750"/>
        </p:xfrm>
        <a:graphic>
          <a:graphicData uri="http://schemas.openxmlformats.org/presentationml/2006/ole">
            <p:oleObj spid="_x0000_s1102173" name="think-cell Slide" r:id="rId13" imgW="360" imgH="360" progId="">
              <p:embed/>
            </p:oleObj>
          </a:graphicData>
        </a:graphic>
      </p:graphicFrame>
      <p:grpSp>
        <p:nvGrpSpPr>
          <p:cNvPr id="2" name="Group 31"/>
          <p:cNvGrpSpPr>
            <a:grpSpLocks/>
          </p:cNvGrpSpPr>
          <p:nvPr>
            <p:custDataLst>
              <p:tags r:id="rId2"/>
            </p:custDataLst>
          </p:nvPr>
        </p:nvGrpSpPr>
        <p:grpSpPr bwMode="auto">
          <a:xfrm>
            <a:off x="385551" y="1573808"/>
            <a:ext cx="3405398" cy="1357866"/>
            <a:chOff x="276002" y="487956"/>
            <a:chExt cx="3567149" cy="1357874"/>
          </a:xfrm>
          <a:solidFill>
            <a:schemeClr val="bg1"/>
          </a:solidFill>
        </p:grpSpPr>
        <p:sp>
          <p:nvSpPr>
            <p:cNvPr id="39" name="Rectangle 38"/>
            <p:cNvSpPr/>
            <p:nvPr/>
          </p:nvSpPr>
          <p:spPr>
            <a:xfrm>
              <a:off x="276002" y="487957"/>
              <a:ext cx="1217960" cy="1152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r">
                <a:defRPr/>
              </a:pPr>
              <a:r>
                <a:rPr lang="en-US" sz="1200" dirty="0" smtClean="0">
                  <a:solidFill>
                    <a:srgbClr val="333333"/>
                  </a:solidFill>
                  <a:cs typeface="Arial" pitchFamily="34" charset="0"/>
                </a:rPr>
                <a:t>Product:</a:t>
              </a:r>
            </a:p>
            <a:p>
              <a:pPr algn="r">
                <a:defRPr/>
              </a:pPr>
              <a:r>
                <a:rPr lang="en-US" sz="1200" dirty="0" smtClean="0">
                  <a:solidFill>
                    <a:srgbClr val="333333"/>
                  </a:solidFill>
                  <a:cs typeface="Arial" pitchFamily="34" charset="0"/>
                </a:rPr>
                <a:t>Employees</a:t>
              </a:r>
              <a:r>
                <a:rPr lang="en-US" sz="1200" dirty="0">
                  <a:solidFill>
                    <a:srgbClr val="333333"/>
                  </a:solidFill>
                  <a:cs typeface="Arial" pitchFamily="34" charset="0"/>
                </a:rPr>
                <a:t>:</a:t>
              </a:r>
            </a:p>
            <a:p>
              <a:pPr algn="r">
                <a:defRPr/>
              </a:pPr>
              <a:r>
                <a:rPr lang="en-US" sz="1200" dirty="0">
                  <a:solidFill>
                    <a:srgbClr val="333333"/>
                  </a:solidFill>
                  <a:cs typeface="Arial" pitchFamily="34" charset="0"/>
                </a:rPr>
                <a:t>Headquarters:</a:t>
              </a:r>
            </a:p>
            <a:p>
              <a:pPr algn="r">
                <a:defRPr/>
              </a:pPr>
              <a:r>
                <a:rPr lang="en-US" sz="1200" dirty="0">
                  <a:solidFill>
                    <a:srgbClr val="333333"/>
                  </a:solidFill>
                  <a:cs typeface="Arial" pitchFamily="34" charset="0"/>
                </a:rPr>
                <a:t>Website</a:t>
              </a:r>
              <a:r>
                <a:rPr lang="en-US" sz="1200" dirty="0" smtClean="0">
                  <a:solidFill>
                    <a:srgbClr val="333333"/>
                  </a:solidFill>
                  <a:cs typeface="Arial" pitchFamily="34" charset="0"/>
                </a:rPr>
                <a:t>:</a:t>
              </a:r>
            </a:p>
            <a:p>
              <a:pPr algn="r">
                <a:defRPr/>
              </a:pPr>
              <a:r>
                <a:rPr lang="en-US" sz="1200" dirty="0" smtClean="0">
                  <a:solidFill>
                    <a:srgbClr val="333333"/>
                  </a:solidFill>
                  <a:cs typeface="Arial" pitchFamily="34" charset="0"/>
                </a:rPr>
                <a:t>Founded:</a:t>
              </a:r>
            </a:p>
            <a:p>
              <a:pPr algn="r">
                <a:defRPr/>
              </a:pPr>
              <a:r>
                <a:rPr lang="en-US" sz="1200" dirty="0" smtClean="0">
                  <a:solidFill>
                    <a:srgbClr val="333333"/>
                  </a:solidFill>
                  <a:cs typeface="Arial" pitchFamily="34" charset="0"/>
                </a:rPr>
                <a:t>Presence:</a:t>
              </a:r>
              <a:endParaRPr lang="en-US" sz="1200" dirty="0">
                <a:solidFill>
                  <a:srgbClr val="333333"/>
                </a:solidFill>
                <a:cs typeface="Arial" pitchFamily="34" charset="0"/>
              </a:endParaRPr>
            </a:p>
          </p:txBody>
        </p:sp>
        <p:sp>
          <p:nvSpPr>
            <p:cNvPr id="40" name="Rectangle 39"/>
            <p:cNvSpPr/>
            <p:nvPr/>
          </p:nvSpPr>
          <p:spPr>
            <a:xfrm>
              <a:off x="1489144" y="487956"/>
              <a:ext cx="2354007" cy="13578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l">
                <a:defRPr/>
              </a:pPr>
              <a:r>
                <a:rPr lang="en-US" sz="1200" dirty="0" smtClean="0">
                  <a:solidFill>
                    <a:schemeClr val="tx1"/>
                  </a:solidFill>
                  <a:cs typeface="Arial" pitchFamily="34" charset="0"/>
                </a:rPr>
                <a:t>ALM</a:t>
              </a:r>
            </a:p>
            <a:p>
              <a:pPr algn="l">
                <a:defRPr/>
              </a:pPr>
              <a:r>
                <a:rPr lang="en-US" sz="1200" dirty="0" smtClean="0">
                  <a:solidFill>
                    <a:schemeClr val="tx1"/>
                  </a:solidFill>
                  <a:cs typeface="Arial" pitchFamily="34" charset="0"/>
                </a:rPr>
                <a:t>317,500</a:t>
              </a:r>
            </a:p>
            <a:p>
              <a:pPr algn="l">
                <a:defRPr/>
              </a:pPr>
              <a:r>
                <a:rPr lang="en-US" sz="1200" dirty="0" smtClean="0">
                  <a:solidFill>
                    <a:schemeClr val="tx1"/>
                  </a:solidFill>
                  <a:cs typeface="Arial" pitchFamily="34" charset="0"/>
                </a:rPr>
                <a:t>Palo Alto, CA</a:t>
              </a:r>
            </a:p>
            <a:p>
              <a:pPr algn="l">
                <a:defRPr/>
              </a:pPr>
              <a:r>
                <a:rPr lang="en-US" sz="1200" dirty="0" smtClean="0">
                  <a:solidFill>
                    <a:schemeClr val="tx1"/>
                  </a:solidFill>
                  <a:cs typeface="Arial" pitchFamily="34" charset="0"/>
                  <a:hlinkClick r:id="rId14"/>
                </a:rPr>
                <a:t>hp.com</a:t>
              </a:r>
              <a:endParaRPr lang="en-US" sz="1200" dirty="0" smtClean="0">
                <a:solidFill>
                  <a:schemeClr val="tx1"/>
                </a:solidFill>
                <a:cs typeface="Arial" pitchFamily="34" charset="0"/>
              </a:endParaRPr>
            </a:p>
            <a:p>
              <a:pPr algn="l">
                <a:buFont typeface="Arial" pitchFamily="34" charset="0"/>
                <a:buNone/>
              </a:pPr>
              <a:r>
                <a:rPr lang="en-US" sz="1200" dirty="0" smtClean="0">
                  <a:solidFill>
                    <a:schemeClr val="tx1"/>
                  </a:solidFill>
                  <a:cs typeface="Arial" pitchFamily="34" charset="0"/>
                </a:rPr>
                <a:t>1939</a:t>
              </a:r>
            </a:p>
            <a:p>
              <a:pPr algn="l">
                <a:buFont typeface="Arial" pitchFamily="34" charset="0"/>
                <a:buNone/>
              </a:pPr>
              <a:r>
                <a:rPr lang="en-US" sz="1200" dirty="0" smtClean="0">
                  <a:solidFill>
                    <a:schemeClr val="tx1"/>
                  </a:solidFill>
                  <a:cs typeface="Arial" pitchFamily="34" charset="0"/>
                </a:rPr>
                <a:t>NYSE: HPQ</a:t>
              </a:r>
            </a:p>
            <a:p>
              <a:pPr algn="l"/>
              <a:r>
                <a:rPr lang="en-US" sz="1200" dirty="0">
                  <a:solidFill>
                    <a:schemeClr val="tx1"/>
                  </a:solidFill>
                  <a:cs typeface="Arial" pitchFamily="34" charset="0"/>
                </a:rPr>
                <a:t>FY13 Revenue: $112.3 </a:t>
              </a:r>
              <a:r>
                <a:rPr lang="en-US" sz="1200" dirty="0" smtClean="0">
                  <a:solidFill>
                    <a:schemeClr val="tx1"/>
                  </a:solidFill>
                  <a:cs typeface="Arial" pitchFamily="34" charset="0"/>
                </a:rPr>
                <a:t>B</a:t>
              </a:r>
              <a:endParaRPr lang="en-US" sz="1200" dirty="0">
                <a:solidFill>
                  <a:schemeClr val="tx1"/>
                </a:solidFill>
                <a:cs typeface="Arial" pitchFamily="34" charset="0"/>
              </a:endParaRPr>
            </a:p>
          </p:txBody>
        </p:sp>
      </p:grpSp>
      <p:sp>
        <p:nvSpPr>
          <p:cNvPr id="8" name="Title 7"/>
          <p:cNvSpPr>
            <a:spLocks noGrp="1"/>
          </p:cNvSpPr>
          <p:nvPr>
            <p:ph type="title"/>
            <p:custDataLst>
              <p:tags r:id="rId3"/>
            </p:custDataLst>
          </p:nvPr>
        </p:nvSpPr>
        <p:spPr>
          <a:xfrm>
            <a:off x="251520" y="260648"/>
            <a:ext cx="7749480" cy="864096"/>
          </a:xfrm>
        </p:spPr>
        <p:txBody>
          <a:bodyPr/>
          <a:lstStyle/>
          <a:p>
            <a:pPr>
              <a:spcBef>
                <a:spcPts val="600"/>
              </a:spcBef>
              <a:spcAft>
                <a:spcPts val="0"/>
              </a:spcAft>
            </a:pPr>
            <a:r>
              <a:rPr lang="en-US" dirty="0" smtClean="0"/>
              <a:t>HP provides full </a:t>
            </a:r>
            <a:r>
              <a:rPr lang="en-US" dirty="0"/>
              <a:t>application lifecycle management from requirements definition to performance </a:t>
            </a:r>
            <a:r>
              <a:rPr lang="en-US" dirty="0" smtClean="0"/>
              <a:t>testing</a:t>
            </a:r>
            <a:endParaRPr lang="en-US" b="1" dirty="0">
              <a:solidFill>
                <a:srgbClr val="333333">
                  <a:lumMod val="50000"/>
                </a:srgbClr>
              </a:solidFill>
            </a:endParaRPr>
          </a:p>
        </p:txBody>
      </p:sp>
      <p:sp>
        <p:nvSpPr>
          <p:cNvPr id="25" name="Rounded Rectangle 24"/>
          <p:cNvSpPr/>
          <p:nvPr>
            <p:custDataLst>
              <p:tags r:id="rId4"/>
            </p:custDataLst>
          </p:nvPr>
        </p:nvSpPr>
        <p:spPr>
          <a:xfrm>
            <a:off x="320674" y="1183004"/>
            <a:ext cx="3470275"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r>
              <a:rPr lang="en-CA" b="1" i="1" dirty="0" smtClean="0">
                <a:solidFill>
                  <a:schemeClr val="tx1"/>
                </a:solidFill>
              </a:rPr>
              <a:t>Champion</a:t>
            </a:r>
            <a:endParaRPr lang="en-CA" b="1" i="1" dirty="0">
              <a:solidFill>
                <a:schemeClr val="tx1"/>
              </a:solidFill>
            </a:endParaRPr>
          </a:p>
        </p:txBody>
      </p:sp>
      <p:sp>
        <p:nvSpPr>
          <p:cNvPr id="30" name="Chevron 29"/>
          <p:cNvSpPr/>
          <p:nvPr/>
        </p:nvSpPr>
        <p:spPr>
          <a:xfrm>
            <a:off x="395536" y="1177423"/>
            <a:ext cx="264872" cy="377057"/>
          </a:xfrm>
          <a:prstGeom prst="chevron">
            <a:avLst/>
          </a:prstGeom>
          <a:solidFill>
            <a:srgbClr val="D17D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333333"/>
              </a:solidFill>
            </a:endParaRPr>
          </a:p>
        </p:txBody>
      </p:sp>
      <p:pic>
        <p:nvPicPr>
          <p:cNvPr id="1101828" name="Picture 4" descr="http://www.irrigation.org/uploadedImages/Membership/HP_logo.jpg"/>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1528433" y="2981374"/>
            <a:ext cx="1058180" cy="1058181"/>
          </a:xfrm>
          <a:prstGeom prst="rect">
            <a:avLst/>
          </a:prstGeom>
          <a:noFill/>
          <a:extLst>
            <a:ext uri="{909E8E84-426E-40dd-AFC4-6F175D3DCCD1}">
              <a14:hiddenFill xmlns="" xmlns:a14="http://schemas.microsoft.com/office/drawing/2010/main">
                <a:solidFill>
                  <a:srgbClr val="FFFFFF"/>
                </a:solidFill>
              </a14:hiddenFill>
            </a:ext>
          </a:extLst>
        </p:spPr>
      </p:pic>
      <p:sp>
        <p:nvSpPr>
          <p:cNvPr id="42" name="Rounded Rectangle 41"/>
          <p:cNvSpPr/>
          <p:nvPr>
            <p:custDataLst>
              <p:tags r:id="rId5"/>
            </p:custDataLst>
          </p:nvPr>
        </p:nvSpPr>
        <p:spPr>
          <a:xfrm rot="10800000">
            <a:off x="320674" y="6080759"/>
            <a:ext cx="3469766" cy="371475"/>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endParaRPr lang="en-CA" b="1" i="1" dirty="0">
              <a:solidFill>
                <a:srgbClr val="333333"/>
              </a:solidFill>
            </a:endParaRPr>
          </a:p>
        </p:txBody>
      </p:sp>
      <p:grpSp>
        <p:nvGrpSpPr>
          <p:cNvPr id="43" name="Group 46"/>
          <p:cNvGrpSpPr/>
          <p:nvPr/>
        </p:nvGrpSpPr>
        <p:grpSpPr>
          <a:xfrm>
            <a:off x="731521" y="5028881"/>
            <a:ext cx="2651759" cy="731839"/>
            <a:chOff x="685799" y="4209648"/>
            <a:chExt cx="2743197" cy="731523"/>
          </a:xfrm>
        </p:grpSpPr>
        <p:sp>
          <p:nvSpPr>
            <p:cNvPr id="46" name="Rectangle 45"/>
            <p:cNvSpPr/>
            <p:nvPr/>
          </p:nvSpPr>
          <p:spPr>
            <a:xfrm rot="5400000">
              <a:off x="2968980" y="4481151"/>
              <a:ext cx="731520" cy="18851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7" name="Rectangle 56"/>
            <p:cNvSpPr/>
            <p:nvPr/>
          </p:nvSpPr>
          <p:spPr>
            <a:xfrm rot="5400000">
              <a:off x="2720004" y="4517297"/>
              <a:ext cx="657946" cy="1897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69" name="Rectangle 68"/>
            <p:cNvSpPr/>
            <p:nvPr/>
          </p:nvSpPr>
          <p:spPr>
            <a:xfrm rot="5400000">
              <a:off x="2472909" y="4553850"/>
              <a:ext cx="584841" cy="1897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0" name="Rectangle 69"/>
            <p:cNvSpPr/>
            <p:nvPr/>
          </p:nvSpPr>
          <p:spPr>
            <a:xfrm rot="5400000">
              <a:off x="2226114" y="4590709"/>
              <a:ext cx="511736" cy="1891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1" name="Rectangle 70"/>
            <p:cNvSpPr/>
            <p:nvPr/>
          </p:nvSpPr>
          <p:spPr>
            <a:xfrm rot="5400000">
              <a:off x="1979671" y="4626795"/>
              <a:ext cx="438631" cy="1891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2" name="Rectangle 71"/>
            <p:cNvSpPr/>
            <p:nvPr/>
          </p:nvSpPr>
          <p:spPr>
            <a:xfrm rot="5400000">
              <a:off x="1732507" y="4663349"/>
              <a:ext cx="365527" cy="1891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3" name="Rectangle 72"/>
            <p:cNvSpPr/>
            <p:nvPr/>
          </p:nvSpPr>
          <p:spPr>
            <a:xfrm rot="5400000">
              <a:off x="1485340" y="4699903"/>
              <a:ext cx="292421" cy="1891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4" name="Rectangle 73"/>
            <p:cNvSpPr/>
            <p:nvPr/>
          </p:nvSpPr>
          <p:spPr>
            <a:xfrm rot="5400000">
              <a:off x="1238173" y="4736461"/>
              <a:ext cx="219316" cy="1891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5" name="Rectangle 74"/>
            <p:cNvSpPr/>
            <p:nvPr/>
          </p:nvSpPr>
          <p:spPr>
            <a:xfrm rot="5400000">
              <a:off x="991008" y="4773012"/>
              <a:ext cx="146210" cy="1891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6" name="Rectangle 75"/>
            <p:cNvSpPr/>
            <p:nvPr/>
          </p:nvSpPr>
          <p:spPr>
            <a:xfrm rot="5400000">
              <a:off x="743840" y="4809570"/>
              <a:ext cx="73105" cy="1891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grpSp>
      <p:sp>
        <p:nvSpPr>
          <p:cNvPr id="77" name="Rounded Rectangle 76"/>
          <p:cNvSpPr/>
          <p:nvPr/>
        </p:nvSpPr>
        <p:spPr>
          <a:xfrm>
            <a:off x="320674" y="4297680"/>
            <a:ext cx="3474720" cy="457200"/>
          </a:xfrm>
          <a:prstGeom prst="roundRect">
            <a:avLst/>
          </a:prstGeom>
          <a:solidFill>
            <a:srgbClr val="C00000"/>
          </a:solidFill>
          <a:ln cap="sq">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The vendor declined to provide pricing, and publicly available pricing could not be found</a:t>
            </a:r>
            <a:endParaRPr lang="en-CA" sz="1200" b="1" dirty="0">
              <a:solidFill>
                <a:srgbClr val="FFFFFF"/>
              </a:solidFill>
            </a:endParaRPr>
          </a:p>
        </p:txBody>
      </p:sp>
      <p:sp>
        <p:nvSpPr>
          <p:cNvPr id="78" name="TextBox 77"/>
          <p:cNvSpPr txBox="1"/>
          <p:nvPr>
            <p:custDataLst>
              <p:tags r:id="rId6"/>
            </p:custDataLst>
          </p:nvPr>
        </p:nvSpPr>
        <p:spPr>
          <a:xfrm>
            <a:off x="640080" y="5760720"/>
            <a:ext cx="329184" cy="228600"/>
          </a:xfrm>
          <a:prstGeom prst="rect">
            <a:avLst/>
          </a:prstGeom>
          <a:noFill/>
        </p:spPr>
        <p:txBody>
          <a:bodyPr wrap="square" numCol="1" rtlCol="0">
            <a:spAutoFit/>
          </a:bodyPr>
          <a:lstStyle/>
          <a:p>
            <a:pPr algn="r" defTabSz="2194560"/>
            <a:r>
              <a:rPr lang="en-CA" sz="1000" b="1" dirty="0" smtClean="0">
                <a:solidFill>
                  <a:srgbClr val="333333"/>
                </a:solidFill>
              </a:rPr>
              <a:t>$1</a:t>
            </a:r>
            <a:endParaRPr lang="en-CA" sz="1000" b="1" dirty="0">
              <a:solidFill>
                <a:srgbClr val="333333"/>
              </a:solidFill>
            </a:endParaRPr>
          </a:p>
        </p:txBody>
      </p:sp>
      <p:cxnSp>
        <p:nvCxnSpPr>
          <p:cNvPr id="79" name="Straight Arrow Connector 78"/>
          <p:cNvCxnSpPr>
            <a:stCxn id="78" idx="3"/>
          </p:cNvCxnSpPr>
          <p:nvPr/>
        </p:nvCxnSpPr>
        <p:spPr>
          <a:xfrm>
            <a:off x="969264" y="5875020"/>
            <a:ext cx="213839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custDataLst>
              <p:tags r:id="rId7"/>
            </p:custDataLst>
          </p:nvPr>
        </p:nvSpPr>
        <p:spPr>
          <a:xfrm>
            <a:off x="3054096" y="5760720"/>
            <a:ext cx="512064" cy="228600"/>
          </a:xfrm>
          <a:prstGeom prst="rect">
            <a:avLst/>
          </a:prstGeom>
          <a:noFill/>
        </p:spPr>
        <p:txBody>
          <a:bodyPr wrap="square" numCol="1" rtlCol="0">
            <a:spAutoFit/>
          </a:bodyPr>
          <a:lstStyle/>
          <a:p>
            <a:pPr algn="r" defTabSz="2194560"/>
            <a:r>
              <a:rPr lang="en-CA" sz="1000" b="1" dirty="0" smtClean="0">
                <a:solidFill>
                  <a:srgbClr val="333333"/>
                </a:solidFill>
              </a:rPr>
              <a:t>$1M+</a:t>
            </a:r>
            <a:endParaRPr lang="en-CA" sz="1000" b="1" dirty="0">
              <a:solidFill>
                <a:srgbClr val="333333"/>
              </a:solidFill>
            </a:endParaRPr>
          </a:p>
        </p:txBody>
      </p:sp>
      <p:grpSp>
        <p:nvGrpSpPr>
          <p:cNvPr id="35" name="Group 33"/>
          <p:cNvGrpSpPr/>
          <p:nvPr>
            <p:custDataLst>
              <p:tags r:id="rId8"/>
            </p:custDataLst>
          </p:nvPr>
        </p:nvGrpSpPr>
        <p:grpSpPr>
          <a:xfrm>
            <a:off x="3977639" y="1192176"/>
            <a:ext cx="4845685" cy="1185899"/>
            <a:chOff x="5543549" y="2724370"/>
            <a:chExt cx="3295651" cy="1064698"/>
          </a:xfrm>
        </p:grpSpPr>
        <p:sp>
          <p:nvSpPr>
            <p:cNvPr id="36" name="Rectangle 35"/>
            <p:cNvSpPr/>
            <p:nvPr/>
          </p:nvSpPr>
          <p:spPr>
            <a:xfrm>
              <a:off x="5543549" y="2970654"/>
              <a:ext cx="3295651" cy="818414"/>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chemeClr val="tx1"/>
                  </a:solidFill>
                </a:rPr>
                <a:t>HP ALM tools provide full traceability across all activities throughout the SDLC and enables teams to develop and continuously deliver in Agile methodologies.  </a:t>
              </a:r>
              <a:endParaRPr lang="en-US" sz="1200" dirty="0">
                <a:solidFill>
                  <a:schemeClr val="tx1"/>
                </a:solidFill>
              </a:endParaRPr>
            </a:p>
          </p:txBody>
        </p:sp>
        <p:sp>
          <p:nvSpPr>
            <p:cNvPr id="37" name="Round Same Side Corner Rectangle 36"/>
            <p:cNvSpPr/>
            <p:nvPr/>
          </p:nvSpPr>
          <p:spPr>
            <a:xfrm>
              <a:off x="5543550" y="2724370"/>
              <a:ext cx="3295650" cy="246284"/>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Overview</a:t>
              </a:r>
              <a:endParaRPr lang="en-CA" sz="1400" b="1" dirty="0">
                <a:solidFill>
                  <a:srgbClr val="FFFFFF"/>
                </a:solidFill>
              </a:endParaRPr>
            </a:p>
          </p:txBody>
        </p:sp>
      </p:grpSp>
      <p:grpSp>
        <p:nvGrpSpPr>
          <p:cNvPr id="38" name="Group 33"/>
          <p:cNvGrpSpPr/>
          <p:nvPr>
            <p:custDataLst>
              <p:tags r:id="rId9"/>
            </p:custDataLst>
          </p:nvPr>
        </p:nvGrpSpPr>
        <p:grpSpPr>
          <a:xfrm>
            <a:off x="3977640" y="2468562"/>
            <a:ext cx="4845684" cy="1966912"/>
            <a:chOff x="5543549" y="2783385"/>
            <a:chExt cx="3295651" cy="2076092"/>
          </a:xfrm>
        </p:grpSpPr>
        <p:sp>
          <p:nvSpPr>
            <p:cNvPr id="44" name="Rectangle 43"/>
            <p:cNvSpPr/>
            <p:nvPr/>
          </p:nvSpPr>
          <p:spPr>
            <a:xfrm>
              <a:off x="5543549" y="3073268"/>
              <a:ext cx="3295651" cy="1786209"/>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chemeClr val="tx1"/>
                  </a:solidFill>
                </a:rPr>
                <a:t>Large network of strategic and technology partners worldwide with providing users with extensive support.</a:t>
              </a:r>
            </a:p>
            <a:p>
              <a:pPr marL="180000" indent="-171450" algn="l">
                <a:buFont typeface="Arial" pitchFamily="34" charset="0"/>
                <a:buChar char="•"/>
                <a:defRPr/>
              </a:pPr>
              <a:r>
                <a:rPr lang="en-US" sz="1200" dirty="0" smtClean="0">
                  <a:solidFill>
                    <a:schemeClr val="tx1"/>
                  </a:solidFill>
                </a:rPr>
                <a:t>Comprehensive reporting capabilities from real-time, context-based reporting to custom report creation.</a:t>
              </a:r>
            </a:p>
            <a:p>
              <a:pPr marL="180000" indent="-171450" algn="l">
                <a:buFont typeface="Arial" pitchFamily="34" charset="0"/>
                <a:buChar char="•"/>
                <a:defRPr/>
              </a:pPr>
              <a:r>
                <a:rPr lang="en-US" sz="1200" dirty="0" smtClean="0">
                  <a:solidFill>
                    <a:schemeClr val="tx1"/>
                  </a:solidFill>
                </a:rPr>
                <a:t>Ability to provision both virtual and cloud-based test environments.</a:t>
              </a:r>
            </a:p>
          </p:txBody>
        </p:sp>
        <p:sp>
          <p:nvSpPr>
            <p:cNvPr id="45" name="Round Same Side Corner Rectangle 44"/>
            <p:cNvSpPr/>
            <p:nvPr/>
          </p:nvSpPr>
          <p:spPr>
            <a:xfrm>
              <a:off x="5543550" y="2783385"/>
              <a:ext cx="3295650" cy="289547"/>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Strengths</a:t>
              </a:r>
              <a:endParaRPr lang="en-CA" sz="1400" b="1" dirty="0">
                <a:solidFill>
                  <a:srgbClr val="FFFFFF"/>
                </a:solidFill>
              </a:endParaRPr>
            </a:p>
          </p:txBody>
        </p:sp>
      </p:grpSp>
      <p:grpSp>
        <p:nvGrpSpPr>
          <p:cNvPr id="47" name="Group 33"/>
          <p:cNvGrpSpPr/>
          <p:nvPr>
            <p:custDataLst>
              <p:tags r:id="rId10"/>
            </p:custDataLst>
          </p:nvPr>
        </p:nvGrpSpPr>
        <p:grpSpPr>
          <a:xfrm>
            <a:off x="3977639" y="4525963"/>
            <a:ext cx="4845685" cy="1926272"/>
            <a:chOff x="5543549" y="2693067"/>
            <a:chExt cx="3295651" cy="2289173"/>
          </a:xfrm>
        </p:grpSpPr>
        <p:sp>
          <p:nvSpPr>
            <p:cNvPr id="48" name="Rectangle 47"/>
            <p:cNvSpPr/>
            <p:nvPr/>
          </p:nvSpPr>
          <p:spPr>
            <a:xfrm>
              <a:off x="5543549" y="3019068"/>
              <a:ext cx="3295651" cy="1963172"/>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chemeClr val="tx1"/>
                  </a:solidFill>
                </a:rPr>
                <a:t>Limited integration capabilities with third-party defect tracking/management tools.</a:t>
              </a:r>
            </a:p>
          </p:txBody>
        </p:sp>
        <p:sp>
          <p:nvSpPr>
            <p:cNvPr id="49" name="Round Same Side Corner Rectangle 48"/>
            <p:cNvSpPr/>
            <p:nvPr/>
          </p:nvSpPr>
          <p:spPr>
            <a:xfrm>
              <a:off x="5543550" y="2693067"/>
              <a:ext cx="3295650" cy="326001"/>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Challenges</a:t>
              </a:r>
            </a:p>
          </p:txBody>
        </p:sp>
      </p:grpSp>
      <p:pic>
        <p:nvPicPr>
          <p:cNvPr id="51" name="Picture 50" descr="Inf-Tech-Champion-Circle.jpg"/>
          <p:cNvPicPr>
            <a:picLocks noChangeAspect="1"/>
          </p:cNvPicPr>
          <p:nvPr/>
        </p:nvPicPr>
        <p:blipFill>
          <a:blip r:embed="rId16" cstate="print"/>
          <a:stretch>
            <a:fillRect/>
          </a:stretch>
        </p:blipFill>
        <p:spPr>
          <a:xfrm>
            <a:off x="8001000" y="320040"/>
            <a:ext cx="822960" cy="712176"/>
          </a:xfrm>
          <a:prstGeom prst="rect">
            <a:avLst/>
          </a:prstGeom>
        </p:spPr>
      </p:pic>
    </p:spTree>
    <p:extLst>
      <p:ext uri="{BB962C8B-B14F-4D97-AF65-F5344CB8AC3E}">
        <p14:creationId xmlns:p14="http://schemas.microsoft.com/office/powerpoint/2010/main" xmlns="" val="16965442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nvGraphicFramePr>
        <p:xfrm>
          <a:off x="0" y="0"/>
          <a:ext cx="158750" cy="158750"/>
        </p:xfrm>
        <a:graphic>
          <a:graphicData uri="http://schemas.openxmlformats.org/presentationml/2006/ole">
            <p:oleObj spid="_x0000_s1131807" name="think-cell Slide" r:id="rId16" imgW="360" imgH="360" progId="">
              <p:embed/>
            </p:oleObj>
          </a:graphicData>
        </a:graphic>
      </p:graphicFrame>
      <p:grpSp>
        <p:nvGrpSpPr>
          <p:cNvPr id="2" name="Group 104"/>
          <p:cNvGrpSpPr/>
          <p:nvPr>
            <p:custDataLst>
              <p:tags r:id="rId2"/>
            </p:custDataLst>
          </p:nvPr>
        </p:nvGrpSpPr>
        <p:grpSpPr>
          <a:xfrm>
            <a:off x="320040" y="1188721"/>
            <a:ext cx="2286000" cy="2514919"/>
            <a:chOff x="320041" y="3840162"/>
            <a:chExt cx="2559684" cy="1300977"/>
          </a:xfrm>
        </p:grpSpPr>
        <p:sp>
          <p:nvSpPr>
            <p:cNvPr id="106" name="Rectangle 105"/>
            <p:cNvSpPr/>
            <p:nvPr/>
          </p:nvSpPr>
          <p:spPr>
            <a:xfrm>
              <a:off x="320041" y="3958418"/>
              <a:ext cx="2559684" cy="118272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endParaRPr lang="en-US" sz="1200" dirty="0" smtClean="0">
                <a:solidFill>
                  <a:srgbClr val="333333"/>
                </a:solidFill>
                <a:latin typeface="Georgia"/>
              </a:endParaRPr>
            </a:p>
          </p:txBody>
        </p:sp>
        <p:sp>
          <p:nvSpPr>
            <p:cNvPr id="107" name="Round Same Side Corner Rectangle 106"/>
            <p:cNvSpPr/>
            <p:nvPr/>
          </p:nvSpPr>
          <p:spPr>
            <a:xfrm>
              <a:off x="320042" y="3840162"/>
              <a:ext cx="2559683" cy="118256"/>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Vendor Landscape</a:t>
              </a:r>
              <a:endParaRPr lang="en-CA" sz="1200" b="1" dirty="0">
                <a:solidFill>
                  <a:srgbClr val="FFFFFF"/>
                </a:solidFill>
              </a:endParaRPr>
            </a:p>
          </p:txBody>
        </p:sp>
      </p:grpSp>
      <p:sp>
        <p:nvSpPr>
          <p:cNvPr id="8" name="Title 7"/>
          <p:cNvSpPr>
            <a:spLocks noGrp="1"/>
          </p:cNvSpPr>
          <p:nvPr>
            <p:ph type="title"/>
            <p:custDataLst>
              <p:tags r:id="rId3"/>
            </p:custDataLst>
          </p:nvPr>
        </p:nvSpPr>
        <p:spPr/>
        <p:txBody>
          <a:bodyPr/>
          <a:lstStyle/>
          <a:p>
            <a:r>
              <a:rPr lang="en-US" dirty="0"/>
              <a:t>HP provides </a:t>
            </a:r>
            <a:r>
              <a:rPr lang="en-US" dirty="0" smtClean="0"/>
              <a:t>full </a:t>
            </a:r>
            <a:r>
              <a:rPr lang="en-US" dirty="0"/>
              <a:t>application lifecycle management from requirements definition to performance testing</a:t>
            </a:r>
            <a:endParaRPr lang="en-CA" dirty="0"/>
          </a:p>
        </p:txBody>
      </p:sp>
      <p:grpSp>
        <p:nvGrpSpPr>
          <p:cNvPr id="4" name="Group 97"/>
          <p:cNvGrpSpPr/>
          <p:nvPr>
            <p:custDataLst>
              <p:tags r:id="rId4"/>
            </p:custDataLst>
          </p:nvPr>
        </p:nvGrpSpPr>
        <p:grpSpPr>
          <a:xfrm>
            <a:off x="320040" y="5349240"/>
            <a:ext cx="8503920" cy="1143634"/>
            <a:chOff x="320040" y="5349240"/>
            <a:chExt cx="8503920" cy="1143634"/>
          </a:xfrm>
        </p:grpSpPr>
        <p:sp>
          <p:nvSpPr>
            <p:cNvPr id="26" name="Round Same Side Corner Rectangle 25"/>
            <p:cNvSpPr/>
            <p:nvPr>
              <p:custDataLst>
                <p:tags r:id="rId13"/>
              </p:custDataLst>
            </p:nvPr>
          </p:nvSpPr>
          <p:spPr>
            <a:xfrm>
              <a:off x="320040" y="5349240"/>
              <a:ext cx="8503920" cy="274320"/>
            </a:xfrm>
            <a:prstGeom prst="round2SameRect">
              <a:avLst>
                <a:gd name="adj1" fmla="val 10667"/>
                <a:gd name="adj2" fmla="val 0"/>
              </a:avLst>
            </a:prstGeom>
            <a:solidFill>
              <a:srgbClr val="D17D08"/>
            </a:solidFill>
            <a:ln w="12700">
              <a:solidFill>
                <a:srgbClr val="D17D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solidFill>
                    <a:srgbClr val="FFFFFF"/>
                  </a:solidFill>
                </a:rPr>
                <a:t>Info-Tech Recommends:</a:t>
              </a:r>
              <a:endParaRPr lang="en-CA" sz="1400" b="1" dirty="0">
                <a:solidFill>
                  <a:srgbClr val="FFFFFF"/>
                </a:solidFill>
              </a:endParaRPr>
            </a:p>
          </p:txBody>
        </p:sp>
        <p:sp>
          <p:nvSpPr>
            <p:cNvPr id="28" name="Rectangle 27"/>
            <p:cNvSpPr/>
            <p:nvPr/>
          </p:nvSpPr>
          <p:spPr>
            <a:xfrm>
              <a:off x="320040" y="5623383"/>
              <a:ext cx="8503919" cy="86949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188" algn="l">
                <a:defRPr/>
              </a:pPr>
              <a:r>
                <a:rPr lang="en-US" sz="1400" dirty="0" smtClean="0">
                  <a:solidFill>
                    <a:schemeClr val="tx1"/>
                  </a:solidFill>
                </a:rPr>
                <a:t>Organizations looking to utilize a heavily configurable ALM suite coupled with extensive support systems will find HP’s ALM toolset a right fit.</a:t>
              </a:r>
            </a:p>
          </p:txBody>
        </p:sp>
      </p:grpSp>
      <p:grpSp>
        <p:nvGrpSpPr>
          <p:cNvPr id="98" name="Group 102"/>
          <p:cNvGrpSpPr/>
          <p:nvPr>
            <p:custDataLst>
              <p:tags r:id="rId5"/>
            </p:custDataLst>
          </p:nvPr>
        </p:nvGrpSpPr>
        <p:grpSpPr>
          <a:xfrm>
            <a:off x="320041" y="3840162"/>
            <a:ext cx="2285999" cy="1371601"/>
            <a:chOff x="320041" y="3840162"/>
            <a:chExt cx="2559684" cy="1371601"/>
          </a:xfrm>
        </p:grpSpPr>
        <p:sp>
          <p:nvSpPr>
            <p:cNvPr id="102" name="Rectangle 101"/>
            <p:cNvSpPr/>
            <p:nvPr/>
          </p:nvSpPr>
          <p:spPr>
            <a:xfrm>
              <a:off x="320041" y="4068762"/>
              <a:ext cx="2559684" cy="114300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4000" dirty="0" smtClean="0">
                  <a:solidFill>
                    <a:srgbClr val="FF0000"/>
                  </a:solidFill>
                  <a:latin typeface="Georgia"/>
                </a:rPr>
                <a:t>N/A</a:t>
              </a:r>
            </a:p>
          </p:txBody>
        </p:sp>
        <p:sp>
          <p:nvSpPr>
            <p:cNvPr id="103" name="Round Same Side Corner Rectangle 102"/>
            <p:cNvSpPr/>
            <p:nvPr/>
          </p:nvSpPr>
          <p:spPr>
            <a:xfrm>
              <a:off x="320042" y="3840162"/>
              <a:ext cx="2559683"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Value Index</a:t>
              </a:r>
              <a:endParaRPr lang="en-CA" sz="1200" b="1" dirty="0">
                <a:solidFill>
                  <a:srgbClr val="FFFFFF"/>
                </a:solidFill>
              </a:endParaRPr>
            </a:p>
          </p:txBody>
        </p:sp>
      </p:grpSp>
      <p:sp>
        <p:nvSpPr>
          <p:cNvPr id="105" name="Rounded Rectangle 104"/>
          <p:cNvSpPr/>
          <p:nvPr>
            <p:custDataLst>
              <p:tags r:id="rId6"/>
            </p:custDataLst>
          </p:nvPr>
        </p:nvSpPr>
        <p:spPr>
          <a:xfrm>
            <a:off x="320040" y="4856178"/>
            <a:ext cx="2285365" cy="341058"/>
          </a:xfrm>
          <a:prstGeom prst="roundRect">
            <a:avLst/>
          </a:prstGeom>
          <a:solidFill>
            <a:srgbClr val="C00000"/>
          </a:solidFill>
          <a:ln cap="sq">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800" b="1" dirty="0" smtClean="0">
                <a:solidFill>
                  <a:srgbClr val="FFFFFF"/>
                </a:solidFill>
              </a:rPr>
              <a:t>The vendor declined to provide pricing, and publicly available pricing </a:t>
            </a:r>
            <a:br>
              <a:rPr lang="en-CA" sz="800" b="1" dirty="0" smtClean="0">
                <a:solidFill>
                  <a:srgbClr val="FFFFFF"/>
                </a:solidFill>
              </a:rPr>
            </a:br>
            <a:r>
              <a:rPr lang="en-CA" sz="800" b="1" dirty="0" smtClean="0">
                <a:solidFill>
                  <a:srgbClr val="FFFFFF"/>
                </a:solidFill>
              </a:rPr>
              <a:t>could not be found.</a:t>
            </a:r>
            <a:endParaRPr lang="en-CA" sz="800" b="1" dirty="0">
              <a:solidFill>
                <a:srgbClr val="FFFFFF"/>
              </a:solidFill>
            </a:endParaRPr>
          </a:p>
        </p:txBody>
      </p:sp>
      <p:graphicFrame>
        <p:nvGraphicFramePr>
          <p:cNvPr id="77" name="Table 76"/>
          <p:cNvGraphicFramePr>
            <a:graphicFrameLocks noGrp="1"/>
          </p:cNvGraphicFramePr>
          <p:nvPr>
            <p:custDataLst>
              <p:tags r:id="rId7"/>
            </p:custDataLst>
            <p:extLst>
              <p:ext uri="{D42A27DB-BD31-4B8C-83A1-F6EECF244321}">
                <p14:modId xmlns:p14="http://schemas.microsoft.com/office/powerpoint/2010/main" xmlns="" val="3758538088"/>
              </p:ext>
            </p:extLst>
          </p:nvPr>
        </p:nvGraphicFramePr>
        <p:xfrm>
          <a:off x="2834640" y="1417320"/>
          <a:ext cx="5943600" cy="606265"/>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4360"/>
                <a:gridCol w="594360"/>
                <a:gridCol w="594360"/>
                <a:gridCol w="594360"/>
                <a:gridCol w="594360"/>
                <a:gridCol w="594360"/>
                <a:gridCol w="594360"/>
                <a:gridCol w="594360"/>
                <a:gridCol w="594360"/>
                <a:gridCol w="594360"/>
              </a:tblGrid>
              <a:tr h="28797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9525" cap="flat" cmpd="sng" algn="ctr">
                      <a:noFill/>
                      <a:prstDash val="solid"/>
                    </a:lnL>
                    <a:lnR w="38100" cap="flat" cmpd="sng" algn="ctr">
                      <a:solidFill>
                        <a:sysClr val="window" lastClr="FFFFFF"/>
                      </a:solid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243F5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Features</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Usability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Afford.</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Arch.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5715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36B41"/>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Viability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Strategy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Reach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Channel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18287">
                <a:tc>
                  <a:txBody>
                    <a:bodyPr/>
                    <a:lstStyle/>
                    <a:p>
                      <a:pPr algn="ctr" fontAlgn="ctr"/>
                      <a:r>
                        <a:rPr lang="en-US" sz="1750" b="0" i="0" u="none" strike="noStrike" dirty="0">
                          <a:ln>
                            <a:solidFill>
                              <a:srgbClr val="C77709"/>
                            </a:solidFill>
                          </a:ln>
                          <a:solidFill>
                            <a:srgbClr val="C77709"/>
                          </a:solidFill>
                          <a:latin typeface="Harvey Balls"/>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7"/>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smtClean="0">
                          <a:ln>
                            <a:solidFill>
                              <a:schemeClr val="accent1"/>
                            </a:solidFill>
                          </a:ln>
                          <a:solidFill>
                            <a:srgbClr val="000000"/>
                          </a:solidFill>
                          <a:latin typeface="Harvey Balls"/>
                        </a:rPr>
                        <a:t>1</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a:ln>
                            <a:solidFill>
                              <a:srgbClr val="C77709"/>
                            </a:solidFill>
                          </a:ln>
                          <a:solidFill>
                            <a:srgbClr val="C77709"/>
                          </a:solidFill>
                          <a:latin typeface="Harvey Balls"/>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9"/>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2</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r>
            </a:tbl>
          </a:graphicData>
        </a:graphic>
      </p:graphicFrame>
      <p:sp>
        <p:nvSpPr>
          <p:cNvPr id="78" name="Round Same Side Corner Rectangle 77"/>
          <p:cNvSpPr/>
          <p:nvPr>
            <p:custDataLst>
              <p:tags r:id="rId8"/>
            </p:custDataLst>
          </p:nvPr>
        </p:nvSpPr>
        <p:spPr>
          <a:xfrm flipH="1">
            <a:off x="2830068" y="1189037"/>
            <a:ext cx="2953512"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Product</a:t>
            </a:r>
            <a:endParaRPr lang="en-US" sz="1200" b="1" dirty="0">
              <a:solidFill>
                <a:srgbClr val="FFFFFF"/>
              </a:solidFill>
            </a:endParaRPr>
          </a:p>
        </p:txBody>
      </p:sp>
      <p:sp>
        <p:nvSpPr>
          <p:cNvPr id="79" name="Round Same Side Corner Rectangle 78"/>
          <p:cNvSpPr/>
          <p:nvPr>
            <p:custDataLst>
              <p:tags r:id="rId9"/>
            </p:custDataLst>
          </p:nvPr>
        </p:nvSpPr>
        <p:spPr>
          <a:xfrm flipH="1">
            <a:off x="5827868" y="1189037"/>
            <a:ext cx="2935224" cy="228600"/>
          </a:xfrm>
          <a:prstGeom prst="round2Same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Vendor</a:t>
            </a:r>
          </a:p>
        </p:txBody>
      </p:sp>
      <p:sp>
        <p:nvSpPr>
          <p:cNvPr id="80" name="Round Same Side Corner Rectangle 79"/>
          <p:cNvSpPr/>
          <p:nvPr>
            <p:custDataLst>
              <p:tags r:id="rId10"/>
            </p:custDataLst>
          </p:nvPr>
        </p:nvSpPr>
        <p:spPr>
          <a:xfrm flipH="1">
            <a:off x="2857882" y="4496784"/>
            <a:ext cx="5893616"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Features</a:t>
            </a:r>
            <a:endParaRPr lang="en-US" sz="1200" b="1" dirty="0">
              <a:solidFill>
                <a:srgbClr val="FFFFFF"/>
              </a:solidFill>
            </a:endParaRPr>
          </a:p>
        </p:txBody>
      </p:sp>
      <p:graphicFrame>
        <p:nvGraphicFramePr>
          <p:cNvPr id="70" name="Table 69"/>
          <p:cNvGraphicFramePr>
            <a:graphicFrameLocks noGrp="1"/>
          </p:cNvGraphicFramePr>
          <p:nvPr>
            <p:custDataLst>
              <p:tags r:id="rId11"/>
            </p:custDataLst>
            <p:extLst>
              <p:ext uri="{D42A27DB-BD31-4B8C-83A1-F6EECF244321}">
                <p14:modId xmlns:p14="http://schemas.microsoft.com/office/powerpoint/2010/main" xmlns="" val="3747973713"/>
              </p:ext>
            </p:extLst>
          </p:nvPr>
        </p:nvGraphicFramePr>
        <p:xfrm>
          <a:off x="2849790" y="4729799"/>
          <a:ext cx="5928450" cy="573721"/>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2845"/>
                <a:gridCol w="592845"/>
                <a:gridCol w="592845"/>
                <a:gridCol w="592845"/>
                <a:gridCol w="592845"/>
                <a:gridCol w="592845"/>
                <a:gridCol w="592845"/>
                <a:gridCol w="592845"/>
                <a:gridCol w="592845"/>
                <a:gridCol w="592845"/>
              </a:tblGrid>
              <a:tr h="241781">
                <a:tc>
                  <a:txBody>
                    <a:bodyPr/>
                    <a:lstStyle/>
                    <a:p>
                      <a:pPr algn="ctr" fontAlgn="ctr"/>
                      <a:r>
                        <a:rPr lang="en-US" sz="700" b="0" i="0" u="none" strike="noStrike" dirty="0" smtClean="0">
                          <a:solidFill>
                            <a:schemeClr val="tx1"/>
                          </a:solidFill>
                          <a:latin typeface="Arial" pitchFamily="34" charset="0"/>
                          <a:cs typeface="Arial" pitchFamily="34" charset="0"/>
                        </a:rPr>
                        <a:t>Rqmt Mgmt</a:t>
                      </a:r>
                      <a:endParaRPr lang="en-US" sz="700" b="0" i="0" u="none" strike="noStrike" dirty="0">
                        <a:solidFill>
                          <a:schemeClr val="tx1"/>
                        </a:solidFill>
                        <a:latin typeface="Arial" pitchFamily="34" charset="0"/>
                        <a:cs typeface="Arial" pitchFamily="34" charset="0"/>
                      </a:endParaRPr>
                    </a:p>
                  </a:txBody>
                  <a:tcPr marL="9525" marR="9525" marT="9525"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0"/>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Build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0"/>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Test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0"/>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Bug/Issue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0"/>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Reporting &amp; Analytics</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0"/>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Source Code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0"/>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Workflow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0"/>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Accessibility</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0"/>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Deployment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0"/>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Release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0"/>
                      <a:stretch>
                        <a:fillRect/>
                      </a:stretch>
                    </a:blipFill>
                  </a:tcPr>
                </a:tc>
              </a:tr>
              <a:tr h="331940">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1"/>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1"/>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1"/>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1"/>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1"/>
                      <a:stretch>
                        <a:fillRect/>
                      </a:stretch>
                    </a:blipFill>
                  </a:tcPr>
                </a:tc>
                <a:tc>
                  <a:txBody>
                    <a:bodyPr/>
                    <a:lstStyle/>
                    <a:p>
                      <a:pPr algn="ctr" fontAlgn="ctr"/>
                      <a:r>
                        <a:rPr lang="en-US" sz="1500" b="0" i="0" u="none" strike="noStrike" dirty="0" smtClean="0">
                          <a:ln>
                            <a:solidFill>
                              <a:sysClr val="windowText" lastClr="000000"/>
                            </a:solidFill>
                          </a:ln>
                          <a:solidFill>
                            <a:srgbClr val="902E2E"/>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1"/>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1"/>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1"/>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1"/>
                      <a:stretch>
                        <a:fillRect/>
                      </a:stretch>
                    </a:blip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500" b="0" i="0" u="none" strike="noStrike" dirty="0" smtClean="0">
                          <a:ln>
                            <a:solidFill>
                              <a:sysClr val="windowText" lastClr="000000"/>
                            </a:solidFill>
                          </a:ln>
                          <a:solidFill>
                            <a:srgbClr val="902E2E"/>
                          </a:solidFill>
                          <a:latin typeface="Harvey Balls"/>
                        </a:rPr>
                        <a:t>4</a:t>
                      </a:r>
                      <a:endParaRPr lang="en-US" sz="1500" b="0" i="0" u="none" strike="noStrike" dirty="0" smtClean="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1"/>
                      <a:stretch>
                        <a:fillRect/>
                      </a:stretch>
                    </a:blipFill>
                  </a:tcPr>
                </a:tc>
              </a:tr>
            </a:tbl>
          </a:graphicData>
        </a:graphic>
      </p:graphicFrame>
      <p:grpSp>
        <p:nvGrpSpPr>
          <p:cNvPr id="71" name="Group 70"/>
          <p:cNvGrpSpPr/>
          <p:nvPr/>
        </p:nvGrpSpPr>
        <p:grpSpPr>
          <a:xfrm>
            <a:off x="2842732" y="2114497"/>
            <a:ext cx="5935508" cy="2244990"/>
            <a:chOff x="2842732" y="2114497"/>
            <a:chExt cx="5935508" cy="2244990"/>
          </a:xfrm>
        </p:grpSpPr>
        <p:sp>
          <p:nvSpPr>
            <p:cNvPr id="72" name="Rectangle 71"/>
            <p:cNvSpPr/>
            <p:nvPr/>
          </p:nvSpPr>
          <p:spPr>
            <a:xfrm>
              <a:off x="2842732" y="2318821"/>
              <a:ext cx="5920360" cy="1981940"/>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grpSp>
          <p:nvGrpSpPr>
            <p:cNvPr id="73" name="Group 101"/>
            <p:cNvGrpSpPr/>
            <p:nvPr>
              <p:custDataLst>
                <p:tags r:id="rId12"/>
              </p:custDataLst>
            </p:nvPr>
          </p:nvGrpSpPr>
          <p:grpSpPr>
            <a:xfrm>
              <a:off x="2842732" y="2114497"/>
              <a:ext cx="5920360" cy="2227592"/>
              <a:chOff x="3336925" y="2310276"/>
              <a:chExt cx="5486400" cy="2227592"/>
            </a:xfrm>
          </p:grpSpPr>
          <p:sp>
            <p:nvSpPr>
              <p:cNvPr id="183" name="Rectangle 182"/>
              <p:cNvSpPr/>
              <p:nvPr/>
            </p:nvSpPr>
            <p:spPr>
              <a:xfrm>
                <a:off x="3336925" y="2542390"/>
                <a:ext cx="5486400" cy="1995478"/>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sp>
            <p:nvSpPr>
              <p:cNvPr id="184" name="Round Same Side Corner Rectangle 183"/>
              <p:cNvSpPr/>
              <p:nvPr/>
            </p:nvSpPr>
            <p:spPr>
              <a:xfrm>
                <a:off x="3336927" y="2310276"/>
                <a:ext cx="54863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spcBef>
                    <a:spcPts val="0"/>
                  </a:spcBef>
                  <a:spcAft>
                    <a:spcPts val="0"/>
                  </a:spcAft>
                </a:pPr>
                <a:r>
                  <a:rPr lang="en-CA" sz="1200" b="1" dirty="0" smtClean="0">
                    <a:solidFill>
                      <a:srgbClr val="FFFFFF"/>
                    </a:solidFill>
                  </a:rPr>
                  <a:t>Lifecycle Components</a:t>
                </a:r>
                <a:endParaRPr lang="en-CA" sz="1200" b="1" dirty="0">
                  <a:solidFill>
                    <a:srgbClr val="FFFFFF"/>
                  </a:solidFill>
                </a:endParaRPr>
              </a:p>
            </p:txBody>
          </p:sp>
        </p:grpSp>
        <p:sp>
          <p:nvSpPr>
            <p:cNvPr id="74" name="Cloud 73"/>
            <p:cNvSpPr/>
            <p:nvPr/>
          </p:nvSpPr>
          <p:spPr>
            <a:xfrm>
              <a:off x="3253275" y="3569127"/>
              <a:ext cx="1181565" cy="404250"/>
            </a:xfrm>
            <a:prstGeom prst="cloud">
              <a:avLst/>
            </a:prstGeom>
            <a:solidFill>
              <a:schemeClr val="accent1">
                <a:lumMod val="20000"/>
                <a:lumOff val="80000"/>
              </a:schemeClr>
            </a:solidFill>
            <a:ln w="9525" cap="flat" cmpd="sng" algn="ctr">
              <a:solidFill>
                <a:srgbClr val="4F81BD">
                  <a:shade val="95000"/>
                  <a:satMod val="105000"/>
                </a:srgb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75" name="Donut 74"/>
            <p:cNvSpPr/>
            <p:nvPr/>
          </p:nvSpPr>
          <p:spPr>
            <a:xfrm>
              <a:off x="5264697" y="2912546"/>
              <a:ext cx="1076429" cy="1097280"/>
            </a:xfrm>
            <a:prstGeom prst="donut">
              <a:avLst>
                <a:gd name="adj" fmla="val 12724"/>
              </a:avLst>
            </a:prstGeom>
            <a:solidFill>
              <a:schemeClr val="accent1">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Text" lastClr="000000"/>
                </a:solidFill>
                <a:latin typeface="Calibri"/>
              </a:endParaRPr>
            </a:p>
          </p:txBody>
        </p:sp>
        <p:sp>
          <p:nvSpPr>
            <p:cNvPr id="135" name="Rounded Rectangle 134"/>
            <p:cNvSpPr/>
            <p:nvPr/>
          </p:nvSpPr>
          <p:spPr>
            <a:xfrm>
              <a:off x="5974751" y="3671329"/>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Testing</a:t>
              </a:r>
              <a:endParaRPr lang="en-US" sz="1100" b="1" kern="0" dirty="0">
                <a:solidFill>
                  <a:sysClr val="window" lastClr="FFFFFF"/>
                </a:solidFill>
                <a:latin typeface="Calibri"/>
              </a:endParaRPr>
            </a:p>
          </p:txBody>
        </p:sp>
        <p:sp>
          <p:nvSpPr>
            <p:cNvPr id="136" name="Rounded Rectangle 135"/>
            <p:cNvSpPr/>
            <p:nvPr/>
          </p:nvSpPr>
          <p:spPr>
            <a:xfrm>
              <a:off x="4609870" y="3671329"/>
              <a:ext cx="99757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Deployment</a:t>
              </a:r>
              <a:endParaRPr lang="en-US" sz="1100" b="1" kern="0" dirty="0">
                <a:solidFill>
                  <a:sysClr val="window" lastClr="FFFFFF"/>
                </a:solidFill>
                <a:latin typeface="Calibri"/>
              </a:endParaRPr>
            </a:p>
          </p:txBody>
        </p:sp>
        <p:sp>
          <p:nvSpPr>
            <p:cNvPr id="137" name="Rounded Rectangle 136"/>
            <p:cNvSpPr/>
            <p:nvPr/>
          </p:nvSpPr>
          <p:spPr>
            <a:xfrm>
              <a:off x="4475316" y="321412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Maintenance</a:t>
              </a:r>
              <a:endParaRPr lang="en-US" sz="1100" b="1" kern="0" dirty="0">
                <a:solidFill>
                  <a:sysClr val="window" lastClr="FFFFFF"/>
                </a:solidFill>
                <a:latin typeface="Calibri"/>
              </a:endParaRPr>
            </a:p>
          </p:txBody>
        </p:sp>
        <p:sp>
          <p:nvSpPr>
            <p:cNvPr id="138" name="Rounded Rectangle 137"/>
            <p:cNvSpPr/>
            <p:nvPr/>
          </p:nvSpPr>
          <p:spPr>
            <a:xfrm>
              <a:off x="5275910" y="2829613"/>
              <a:ext cx="1054003" cy="183706"/>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Requirements</a:t>
              </a:r>
              <a:endParaRPr lang="en-US" sz="1100" b="1" kern="0" dirty="0">
                <a:solidFill>
                  <a:sysClr val="window" lastClr="FFFFFF"/>
                </a:solidFill>
                <a:latin typeface="Calibri"/>
              </a:endParaRPr>
            </a:p>
          </p:txBody>
        </p:sp>
        <p:sp>
          <p:nvSpPr>
            <p:cNvPr id="139" name="Rounded Rectangle 138"/>
            <p:cNvSpPr/>
            <p:nvPr/>
          </p:nvSpPr>
          <p:spPr>
            <a:xfrm>
              <a:off x="6045109" y="3198972"/>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Build</a:t>
              </a:r>
              <a:endParaRPr lang="en-US" sz="1100" b="1" kern="0" dirty="0">
                <a:solidFill>
                  <a:sysClr val="window" lastClr="FFFFFF"/>
                </a:solidFill>
                <a:latin typeface="Calibri"/>
              </a:endParaRPr>
            </a:p>
          </p:txBody>
        </p:sp>
        <p:sp>
          <p:nvSpPr>
            <p:cNvPr id="140" name="TextBox 139"/>
            <p:cNvSpPr txBox="1"/>
            <p:nvPr/>
          </p:nvSpPr>
          <p:spPr>
            <a:xfrm flipH="1">
              <a:off x="3059836" y="2651760"/>
              <a:ext cx="1370629"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Real time</a:t>
              </a:r>
              <a:endParaRPr lang="en-US" sz="800" kern="0" dirty="0">
                <a:solidFill>
                  <a:sysClr val="windowText" lastClr="000000"/>
                </a:solidFill>
                <a:latin typeface="Arial"/>
              </a:endParaRPr>
            </a:p>
          </p:txBody>
        </p:sp>
        <p:sp>
          <p:nvSpPr>
            <p:cNvPr id="141" name="TextBox 140"/>
            <p:cNvSpPr txBox="1"/>
            <p:nvPr/>
          </p:nvSpPr>
          <p:spPr>
            <a:xfrm>
              <a:off x="7087714" y="3087712"/>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Continuous integration</a:t>
              </a:r>
              <a:endParaRPr lang="en-US" sz="800" kern="0" dirty="0">
                <a:solidFill>
                  <a:sysClr val="windowText" lastClr="000000"/>
                </a:solidFill>
                <a:latin typeface="Arial"/>
              </a:endParaRPr>
            </a:p>
          </p:txBody>
        </p:sp>
        <p:sp>
          <p:nvSpPr>
            <p:cNvPr id="142" name="TextBox 141"/>
            <p:cNvSpPr txBox="1"/>
            <p:nvPr/>
          </p:nvSpPr>
          <p:spPr>
            <a:xfrm>
              <a:off x="7085654" y="2880360"/>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Multi-repository support</a:t>
              </a:r>
              <a:endParaRPr lang="en-US" sz="800" kern="0" dirty="0">
                <a:solidFill>
                  <a:sysClr val="windowText" lastClr="000000"/>
                </a:solidFill>
                <a:latin typeface="Arial"/>
              </a:endParaRPr>
            </a:p>
          </p:txBody>
        </p:sp>
        <p:sp>
          <p:nvSpPr>
            <p:cNvPr id="143" name="TextBox 142"/>
            <p:cNvSpPr txBox="1"/>
            <p:nvPr/>
          </p:nvSpPr>
          <p:spPr>
            <a:xfrm>
              <a:off x="3069235" y="2879663"/>
              <a:ext cx="176489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Interactive</a:t>
              </a:r>
              <a:endParaRPr lang="en-US" sz="800" kern="0" dirty="0">
                <a:solidFill>
                  <a:sysClr val="windowText" lastClr="000000"/>
                </a:solidFill>
                <a:latin typeface="Arial"/>
              </a:endParaRPr>
            </a:p>
          </p:txBody>
        </p:sp>
        <p:sp>
          <p:nvSpPr>
            <p:cNvPr id="144" name="Oval 143"/>
            <p:cNvSpPr/>
            <p:nvPr/>
          </p:nvSpPr>
          <p:spPr>
            <a:xfrm>
              <a:off x="5327489" y="2382359"/>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5" name="Oval 144"/>
            <p:cNvSpPr/>
            <p:nvPr/>
          </p:nvSpPr>
          <p:spPr>
            <a:xfrm>
              <a:off x="5327489" y="2518070"/>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6" name="TextBox 145"/>
            <p:cNvSpPr txBox="1"/>
            <p:nvPr/>
          </p:nvSpPr>
          <p:spPr>
            <a:xfrm>
              <a:off x="5423792" y="2331720"/>
              <a:ext cx="187277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Artifact-to-requirement traceability</a:t>
              </a:r>
              <a:endParaRPr lang="en-US" sz="800" kern="0" dirty="0">
                <a:solidFill>
                  <a:sysClr val="windowText" lastClr="000000"/>
                </a:solidFill>
                <a:latin typeface="Arial"/>
              </a:endParaRPr>
            </a:p>
          </p:txBody>
        </p:sp>
        <p:sp>
          <p:nvSpPr>
            <p:cNvPr id="147" name="TextBox 146"/>
            <p:cNvSpPr txBox="1"/>
            <p:nvPr/>
          </p:nvSpPr>
          <p:spPr>
            <a:xfrm>
              <a:off x="5423792" y="2468880"/>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pipeline traceability</a:t>
              </a:r>
              <a:endParaRPr lang="en-US" sz="800" kern="0" dirty="0">
                <a:solidFill>
                  <a:sysClr val="windowText" lastClr="000000"/>
                </a:solidFill>
                <a:latin typeface="Arial"/>
              </a:endParaRPr>
            </a:p>
          </p:txBody>
        </p:sp>
        <p:sp>
          <p:nvSpPr>
            <p:cNvPr id="148" name="TextBox 147"/>
            <p:cNvSpPr txBox="1"/>
            <p:nvPr/>
          </p:nvSpPr>
          <p:spPr>
            <a:xfrm>
              <a:off x="6453233" y="3854209"/>
              <a:ext cx="1378135"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Cloud lab management</a:t>
              </a:r>
              <a:endParaRPr lang="en-US" sz="800" kern="0" dirty="0">
                <a:solidFill>
                  <a:sysClr val="windowText" lastClr="000000"/>
                </a:solidFill>
                <a:latin typeface="Arial"/>
              </a:endParaRPr>
            </a:p>
          </p:txBody>
        </p:sp>
        <p:sp>
          <p:nvSpPr>
            <p:cNvPr id="149" name="TextBox 148"/>
            <p:cNvSpPr txBox="1"/>
            <p:nvPr/>
          </p:nvSpPr>
          <p:spPr>
            <a:xfrm>
              <a:off x="6451046" y="3991643"/>
              <a:ext cx="1018227"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Risk management</a:t>
              </a:r>
              <a:endParaRPr lang="en-US" sz="800" kern="0" dirty="0">
                <a:solidFill>
                  <a:sysClr val="windowText" lastClr="000000"/>
                </a:solidFill>
                <a:latin typeface="Arial"/>
              </a:endParaRPr>
            </a:p>
          </p:txBody>
        </p:sp>
        <p:pic>
          <p:nvPicPr>
            <p:cNvPr id="150" name="Picture 149" descr="115345284.jpg"/>
            <p:cNvPicPr>
              <a:picLocks noChangeAspect="1"/>
            </p:cNvPicPr>
            <p:nvPr/>
          </p:nvPicPr>
          <p:blipFill>
            <a:blip r:embed="rId22" cstate="print"/>
            <a:stretch>
              <a:fillRect/>
            </a:stretch>
          </p:blipFill>
          <p:spPr>
            <a:xfrm>
              <a:off x="6353687" y="3894838"/>
              <a:ext cx="148298" cy="133425"/>
            </a:xfrm>
            <a:prstGeom prst="rect">
              <a:avLst/>
            </a:prstGeom>
          </p:spPr>
        </p:pic>
        <p:sp>
          <p:nvSpPr>
            <p:cNvPr id="151" name="TextBox 150"/>
            <p:cNvSpPr txBox="1"/>
            <p:nvPr/>
          </p:nvSpPr>
          <p:spPr>
            <a:xfrm>
              <a:off x="7083594" y="3297798"/>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grpSp>
          <p:nvGrpSpPr>
            <p:cNvPr id="153" name="Group 8"/>
            <p:cNvGrpSpPr>
              <a:grpSpLocks noChangeAspect="1"/>
            </p:cNvGrpSpPr>
            <p:nvPr/>
          </p:nvGrpSpPr>
          <p:grpSpPr bwMode="auto">
            <a:xfrm>
              <a:off x="2915122" y="2610429"/>
              <a:ext cx="201930" cy="226272"/>
              <a:chOff x="2436" y="1936"/>
              <a:chExt cx="365" cy="409"/>
            </a:xfrm>
          </p:grpSpPr>
          <p:sp>
            <p:nvSpPr>
              <p:cNvPr id="181"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82"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sp>
          <p:nvSpPr>
            <p:cNvPr id="179" name="AutoShape 7"/>
            <p:cNvSpPr>
              <a:spLocks noChangeAspect="1" noChangeArrowheads="1" noTextEdit="1"/>
            </p:cNvSpPr>
            <p:nvPr/>
          </p:nvSpPr>
          <p:spPr bwMode="auto">
            <a:xfrm>
              <a:off x="2915122" y="2833251"/>
              <a:ext cx="201930" cy="226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nvGrpSpPr>
            <p:cNvPr id="155" name="Group 8"/>
            <p:cNvGrpSpPr>
              <a:grpSpLocks noChangeAspect="1"/>
            </p:cNvGrpSpPr>
            <p:nvPr/>
          </p:nvGrpSpPr>
          <p:grpSpPr bwMode="auto">
            <a:xfrm>
              <a:off x="2915122" y="2826479"/>
              <a:ext cx="201930" cy="455862"/>
              <a:chOff x="2436" y="1521"/>
              <a:chExt cx="365" cy="824"/>
            </a:xfrm>
          </p:grpSpPr>
          <p:sp>
            <p:nvSpPr>
              <p:cNvPr id="177"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78" name="Freeform 9"/>
              <p:cNvSpPr>
                <a:spLocks/>
              </p:cNvSpPr>
              <p:nvPr/>
            </p:nvSpPr>
            <p:spPr bwMode="auto">
              <a:xfrm>
                <a:off x="2436" y="1521"/>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pic>
          <p:nvPicPr>
            <p:cNvPr id="156" name="Picture 155" descr="115345284.jpg"/>
            <p:cNvPicPr>
              <a:picLocks noChangeAspect="1"/>
            </p:cNvPicPr>
            <p:nvPr/>
          </p:nvPicPr>
          <p:blipFill>
            <a:blip r:embed="rId22" cstate="print"/>
            <a:stretch>
              <a:fillRect/>
            </a:stretch>
          </p:blipFill>
          <p:spPr>
            <a:xfrm>
              <a:off x="6355081" y="4032134"/>
              <a:ext cx="151171" cy="133425"/>
            </a:xfrm>
            <a:prstGeom prst="rect">
              <a:avLst/>
            </a:prstGeom>
          </p:spPr>
        </p:pic>
        <p:pic>
          <p:nvPicPr>
            <p:cNvPr id="157" name="Picture 156" descr="115345284.jpg"/>
            <p:cNvPicPr>
              <a:picLocks noChangeAspect="1"/>
            </p:cNvPicPr>
            <p:nvPr/>
          </p:nvPicPr>
          <p:blipFill>
            <a:blip r:embed="rId22" cstate="print"/>
            <a:stretch>
              <a:fillRect/>
            </a:stretch>
          </p:blipFill>
          <p:spPr>
            <a:xfrm>
              <a:off x="6355080" y="4167336"/>
              <a:ext cx="151171" cy="133425"/>
            </a:xfrm>
            <a:prstGeom prst="rect">
              <a:avLst/>
            </a:prstGeom>
          </p:spPr>
        </p:pic>
        <p:sp>
          <p:nvSpPr>
            <p:cNvPr id="158" name="TextBox 157"/>
            <p:cNvSpPr txBox="1"/>
            <p:nvPr/>
          </p:nvSpPr>
          <p:spPr>
            <a:xfrm>
              <a:off x="6446520" y="4144043"/>
              <a:ext cx="1192955"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159" name="Oval 158"/>
            <p:cNvSpPr/>
            <p:nvPr/>
          </p:nvSpPr>
          <p:spPr>
            <a:xfrm>
              <a:off x="5328585" y="2653758"/>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0" name="TextBox 159"/>
            <p:cNvSpPr txBox="1"/>
            <p:nvPr/>
          </p:nvSpPr>
          <p:spPr>
            <a:xfrm>
              <a:off x="5424888" y="2604568"/>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Issue resolution traceability</a:t>
              </a:r>
              <a:endParaRPr lang="en-US" sz="800" kern="0" dirty="0">
                <a:solidFill>
                  <a:sysClr val="windowText" lastClr="000000"/>
                </a:solidFill>
                <a:latin typeface="Arial"/>
              </a:endParaRPr>
            </a:p>
          </p:txBody>
        </p:sp>
        <p:grpSp>
          <p:nvGrpSpPr>
            <p:cNvPr id="162" name="Group 161"/>
            <p:cNvGrpSpPr/>
            <p:nvPr/>
          </p:nvGrpSpPr>
          <p:grpSpPr>
            <a:xfrm>
              <a:off x="6837345" y="2899556"/>
              <a:ext cx="232919" cy="517141"/>
              <a:chOff x="6837345" y="2821869"/>
              <a:chExt cx="232919" cy="517141"/>
            </a:xfrm>
          </p:grpSpPr>
          <p:sp>
            <p:nvSpPr>
              <p:cNvPr id="173" name="Chevron 172"/>
              <p:cNvSpPr/>
              <p:nvPr/>
            </p:nvSpPr>
            <p:spPr>
              <a:xfrm rot="16200000">
                <a:off x="6891452" y="2970258"/>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4" name="Chevron 173"/>
              <p:cNvSpPr/>
              <p:nvPr/>
            </p:nvSpPr>
            <p:spPr>
              <a:xfrm rot="16200000">
                <a:off x="6896694" y="3165440"/>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6" name="Chevron 175"/>
              <p:cNvSpPr/>
              <p:nvPr/>
            </p:nvSpPr>
            <p:spPr>
              <a:xfrm rot="16200000">
                <a:off x="6884607" y="2774607"/>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grpSp>
        <p:sp>
          <p:nvSpPr>
            <p:cNvPr id="163" name="TextBox 162"/>
            <p:cNvSpPr txBox="1"/>
            <p:nvPr/>
          </p:nvSpPr>
          <p:spPr>
            <a:xfrm>
              <a:off x="3023012" y="3920541"/>
              <a:ext cx="1137508"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scheduling</a:t>
              </a:r>
              <a:endParaRPr lang="en-US" sz="800" kern="0" dirty="0">
                <a:solidFill>
                  <a:sysClr val="windowText" lastClr="000000"/>
                </a:solidFill>
                <a:latin typeface="Arial"/>
              </a:endParaRPr>
            </a:p>
          </p:txBody>
        </p:sp>
        <p:sp>
          <p:nvSpPr>
            <p:cNvPr id="165" name="TextBox 164"/>
            <p:cNvSpPr txBox="1"/>
            <p:nvPr/>
          </p:nvSpPr>
          <p:spPr>
            <a:xfrm>
              <a:off x="4392414" y="39319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Forecasting/estimation</a:t>
              </a:r>
              <a:endParaRPr lang="en-US" sz="800" kern="0" dirty="0">
                <a:solidFill>
                  <a:sysClr val="windowText" lastClr="000000"/>
                </a:solidFill>
                <a:latin typeface="Arial"/>
              </a:endParaRPr>
            </a:p>
          </p:txBody>
        </p:sp>
        <p:sp>
          <p:nvSpPr>
            <p:cNvPr id="166" name="TextBox 165"/>
            <p:cNvSpPr txBox="1"/>
            <p:nvPr/>
          </p:nvSpPr>
          <p:spPr>
            <a:xfrm>
              <a:off x="4392414" y="41117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Cloud</a:t>
              </a:r>
              <a:endParaRPr lang="en-US" sz="800" kern="0" dirty="0">
                <a:solidFill>
                  <a:sysClr val="windowText" lastClr="000000"/>
                </a:solidFill>
                <a:latin typeface="Arial"/>
              </a:endParaRPr>
            </a:p>
          </p:txBody>
        </p:sp>
        <p:sp>
          <p:nvSpPr>
            <p:cNvPr id="167" name="Cube 166"/>
            <p:cNvSpPr/>
            <p:nvPr/>
          </p:nvSpPr>
          <p:spPr>
            <a:xfrm>
              <a:off x="2906998" y="394863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9" name="Cube 168"/>
            <p:cNvSpPr/>
            <p:nvPr/>
          </p:nvSpPr>
          <p:spPr>
            <a:xfrm>
              <a:off x="4278598" y="3948632"/>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70" name="Cube 169"/>
            <p:cNvSpPr/>
            <p:nvPr/>
          </p:nvSpPr>
          <p:spPr>
            <a:xfrm>
              <a:off x="4277025" y="413137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71" name="Rounded Rectangle 170"/>
            <p:cNvSpPr/>
            <p:nvPr/>
          </p:nvSpPr>
          <p:spPr>
            <a:xfrm>
              <a:off x="2885032" y="236354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Reporting</a:t>
              </a:r>
              <a:endParaRPr lang="en-US" sz="1100" b="1" kern="0" dirty="0">
                <a:solidFill>
                  <a:sysClr val="window" lastClr="FFFFFF"/>
                </a:solidFill>
                <a:latin typeface="Calibri"/>
              </a:endParaRPr>
            </a:p>
          </p:txBody>
        </p:sp>
        <p:sp>
          <p:nvSpPr>
            <p:cNvPr id="172" name="TextBox 171"/>
            <p:cNvSpPr txBox="1"/>
            <p:nvPr/>
          </p:nvSpPr>
          <p:spPr>
            <a:xfrm>
              <a:off x="5486400" y="3273326"/>
              <a:ext cx="618845" cy="338554"/>
            </a:xfrm>
            <a:prstGeom prst="rect">
              <a:avLst/>
            </a:prstGeom>
            <a:noFill/>
          </p:spPr>
          <p:txBody>
            <a:bodyPr wrap="square" rtlCol="0">
              <a:spAutoFit/>
            </a:bodyPr>
            <a:lstStyle/>
            <a:p>
              <a:pPr fontAlgn="auto">
                <a:spcBef>
                  <a:spcPts val="0"/>
                </a:spcBef>
                <a:spcAft>
                  <a:spcPts val="0"/>
                </a:spcAft>
                <a:defRPr/>
              </a:pPr>
              <a:r>
                <a:rPr lang="en-US" sz="800" kern="0" dirty="0" smtClean="0">
                  <a:solidFill>
                    <a:sysClr val="windowText" lastClr="000000"/>
                  </a:solidFill>
                  <a:latin typeface="Arial"/>
                </a:rPr>
                <a:t>Task board</a:t>
              </a:r>
              <a:endParaRPr lang="en-US" sz="800" kern="0" dirty="0">
                <a:solidFill>
                  <a:sysClr val="windowText" lastClr="000000"/>
                </a:solidFill>
                <a:latin typeface="Arial"/>
              </a:endParaRPr>
            </a:p>
          </p:txBody>
        </p:sp>
      </p:grpSp>
      <p:graphicFrame>
        <p:nvGraphicFramePr>
          <p:cNvPr id="69" name="Chart 68"/>
          <p:cNvGraphicFramePr>
            <a:graphicFrameLocks/>
          </p:cNvGraphicFramePr>
          <p:nvPr>
            <p:extLst>
              <p:ext uri="{D42A27DB-BD31-4B8C-83A1-F6EECF244321}">
                <p14:modId xmlns:p14="http://schemas.microsoft.com/office/powerpoint/2010/main" xmlns="" val="1277444353"/>
              </p:ext>
            </p:extLst>
          </p:nvPr>
        </p:nvGraphicFramePr>
        <p:xfrm>
          <a:off x="320043" y="1417637"/>
          <a:ext cx="2285998" cy="2286003"/>
        </p:xfrm>
        <a:graphic>
          <a:graphicData uri="http://schemas.openxmlformats.org/drawingml/2006/chart">
            <c:chart xmlns:c="http://schemas.openxmlformats.org/drawingml/2006/chart" xmlns:r="http://schemas.openxmlformats.org/officeDocument/2006/relationships" r:id="rId23"/>
          </a:graphicData>
        </a:graphic>
      </p:graphicFrame>
    </p:spTree>
    <p:extLst>
      <p:ext uri="{BB962C8B-B14F-4D97-AF65-F5344CB8AC3E}">
        <p14:creationId xmlns:p14="http://schemas.microsoft.com/office/powerpoint/2010/main" xmlns="" val="8817089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p:cNvGraphicFramePr>
          <p:nvPr/>
        </p:nvGraphicFramePr>
        <p:xfrm>
          <a:off x="0" y="0"/>
          <a:ext cx="158750" cy="158750"/>
        </p:xfrm>
        <a:graphic>
          <a:graphicData uri="http://schemas.openxmlformats.org/presentationml/2006/ole">
            <p:oleObj spid="_x0000_s1054185" name="think-cell Slide" r:id="rId14" imgW="360" imgH="360" progId="">
              <p:embed/>
            </p:oleObj>
          </a:graphicData>
        </a:graphic>
      </p:graphicFrame>
      <p:grpSp>
        <p:nvGrpSpPr>
          <p:cNvPr id="2" name="Group 31"/>
          <p:cNvGrpSpPr>
            <a:grpSpLocks/>
          </p:cNvGrpSpPr>
          <p:nvPr>
            <p:custDataLst>
              <p:tags r:id="rId2"/>
            </p:custDataLst>
          </p:nvPr>
        </p:nvGrpSpPr>
        <p:grpSpPr bwMode="auto">
          <a:xfrm>
            <a:off x="385551" y="1573808"/>
            <a:ext cx="3405399" cy="1435317"/>
            <a:chOff x="276002" y="487956"/>
            <a:chExt cx="3567149" cy="1435326"/>
          </a:xfrm>
          <a:solidFill>
            <a:schemeClr val="bg1"/>
          </a:solidFill>
        </p:grpSpPr>
        <p:sp>
          <p:nvSpPr>
            <p:cNvPr id="39" name="Rectangle 38"/>
            <p:cNvSpPr/>
            <p:nvPr/>
          </p:nvSpPr>
          <p:spPr>
            <a:xfrm>
              <a:off x="276002" y="487957"/>
              <a:ext cx="1217960" cy="1152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r">
                <a:defRPr/>
              </a:pPr>
              <a:r>
                <a:rPr lang="en-US" sz="1200" dirty="0" smtClean="0">
                  <a:solidFill>
                    <a:srgbClr val="333333"/>
                  </a:solidFill>
                  <a:cs typeface="Arial" pitchFamily="34" charset="0"/>
                </a:rPr>
                <a:t>Product:</a:t>
              </a:r>
            </a:p>
            <a:p>
              <a:pPr algn="r">
                <a:defRPr/>
              </a:pPr>
              <a:r>
                <a:rPr lang="en-US" sz="1200" dirty="0" smtClean="0">
                  <a:solidFill>
                    <a:srgbClr val="333333"/>
                  </a:solidFill>
                  <a:cs typeface="Arial" pitchFamily="34" charset="0"/>
                </a:rPr>
                <a:t>Employees</a:t>
              </a:r>
              <a:r>
                <a:rPr lang="en-US" sz="1200" dirty="0">
                  <a:solidFill>
                    <a:srgbClr val="333333"/>
                  </a:solidFill>
                  <a:cs typeface="Arial" pitchFamily="34" charset="0"/>
                </a:rPr>
                <a:t>:</a:t>
              </a:r>
            </a:p>
            <a:p>
              <a:pPr algn="r">
                <a:defRPr/>
              </a:pPr>
              <a:r>
                <a:rPr lang="en-US" sz="1200" dirty="0">
                  <a:solidFill>
                    <a:srgbClr val="333333"/>
                  </a:solidFill>
                  <a:cs typeface="Arial" pitchFamily="34" charset="0"/>
                </a:rPr>
                <a:t>Headquarters:</a:t>
              </a:r>
            </a:p>
            <a:p>
              <a:pPr algn="r">
                <a:defRPr/>
              </a:pPr>
              <a:r>
                <a:rPr lang="en-US" sz="1200" dirty="0">
                  <a:solidFill>
                    <a:srgbClr val="333333"/>
                  </a:solidFill>
                  <a:cs typeface="Arial" pitchFamily="34" charset="0"/>
                </a:rPr>
                <a:t>Website</a:t>
              </a:r>
              <a:r>
                <a:rPr lang="en-US" sz="1200" dirty="0" smtClean="0">
                  <a:solidFill>
                    <a:srgbClr val="333333"/>
                  </a:solidFill>
                  <a:cs typeface="Arial" pitchFamily="34" charset="0"/>
                </a:rPr>
                <a:t>:</a:t>
              </a:r>
            </a:p>
            <a:p>
              <a:pPr algn="r">
                <a:defRPr/>
              </a:pPr>
              <a:r>
                <a:rPr lang="en-US" sz="1200" dirty="0" smtClean="0">
                  <a:solidFill>
                    <a:srgbClr val="333333"/>
                  </a:solidFill>
                  <a:cs typeface="Arial" pitchFamily="34" charset="0"/>
                </a:rPr>
                <a:t>Founded:</a:t>
              </a:r>
            </a:p>
            <a:p>
              <a:pPr algn="r">
                <a:defRPr/>
              </a:pPr>
              <a:r>
                <a:rPr lang="en-US" sz="1200" dirty="0" smtClean="0">
                  <a:solidFill>
                    <a:srgbClr val="333333"/>
                  </a:solidFill>
                  <a:cs typeface="Arial" pitchFamily="34" charset="0"/>
                </a:rPr>
                <a:t>Presence:</a:t>
              </a:r>
              <a:endParaRPr lang="en-US" sz="1200" dirty="0">
                <a:solidFill>
                  <a:srgbClr val="333333"/>
                </a:solidFill>
                <a:cs typeface="Arial" pitchFamily="34" charset="0"/>
              </a:endParaRPr>
            </a:p>
          </p:txBody>
        </p:sp>
        <p:sp>
          <p:nvSpPr>
            <p:cNvPr id="40" name="Rectangle 39"/>
            <p:cNvSpPr/>
            <p:nvPr/>
          </p:nvSpPr>
          <p:spPr>
            <a:xfrm>
              <a:off x="1489145" y="487956"/>
              <a:ext cx="2354006" cy="14353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l">
                <a:defRPr/>
              </a:pPr>
              <a:r>
                <a:rPr lang="en-US" sz="1200" dirty="0" smtClean="0">
                  <a:solidFill>
                    <a:schemeClr val="tx1"/>
                  </a:solidFill>
                  <a:cs typeface="Arial" pitchFamily="34" charset="0"/>
                </a:rPr>
                <a:t>Caliber, Silk, StarTeam</a:t>
              </a:r>
            </a:p>
            <a:p>
              <a:pPr algn="l">
                <a:defRPr/>
              </a:pPr>
              <a:r>
                <a:rPr lang="en-US" sz="1200" dirty="0" smtClean="0">
                  <a:solidFill>
                    <a:schemeClr val="tx1"/>
                  </a:solidFill>
                  <a:cs typeface="Arial" pitchFamily="34" charset="0"/>
                </a:rPr>
                <a:t>1,200</a:t>
              </a:r>
            </a:p>
            <a:p>
              <a:pPr algn="l">
                <a:defRPr/>
              </a:pPr>
              <a:r>
                <a:rPr lang="en-US" sz="1200" dirty="0" smtClean="0">
                  <a:solidFill>
                    <a:schemeClr val="tx1"/>
                  </a:solidFill>
                  <a:cs typeface="Arial" pitchFamily="34" charset="0"/>
                </a:rPr>
                <a:t>Newbury, UK</a:t>
              </a:r>
            </a:p>
            <a:p>
              <a:pPr algn="l">
                <a:defRPr/>
              </a:pPr>
              <a:r>
                <a:rPr lang="en-US" sz="1200" dirty="0" smtClean="0">
                  <a:solidFill>
                    <a:schemeClr val="tx1"/>
                  </a:solidFill>
                  <a:cs typeface="Arial" pitchFamily="34" charset="0"/>
                  <a:hlinkClick r:id="rId15"/>
                </a:rPr>
                <a:t>microfocus.com</a:t>
              </a:r>
              <a:endParaRPr lang="en-US" sz="1200" dirty="0" smtClean="0">
                <a:solidFill>
                  <a:schemeClr val="tx1"/>
                </a:solidFill>
                <a:cs typeface="Arial" pitchFamily="34" charset="0"/>
              </a:endParaRPr>
            </a:p>
            <a:p>
              <a:pPr algn="l">
                <a:buFont typeface="Arial" pitchFamily="34" charset="0"/>
                <a:buNone/>
              </a:pPr>
              <a:r>
                <a:rPr lang="en-US" sz="1200" dirty="0" smtClean="0">
                  <a:solidFill>
                    <a:schemeClr val="tx1"/>
                  </a:solidFill>
                  <a:cs typeface="Arial" pitchFamily="34" charset="0"/>
                </a:rPr>
                <a:t>1976</a:t>
              </a:r>
            </a:p>
            <a:p>
              <a:pPr algn="l">
                <a:buFont typeface="Arial" pitchFamily="34" charset="0"/>
                <a:buNone/>
              </a:pPr>
              <a:r>
                <a:rPr lang="en-US" sz="1200" dirty="0" smtClean="0">
                  <a:solidFill>
                    <a:schemeClr val="tx1"/>
                  </a:solidFill>
                  <a:cs typeface="Arial" pitchFamily="34" charset="0"/>
                </a:rPr>
                <a:t>LON: MCRO</a:t>
              </a:r>
            </a:p>
            <a:p>
              <a:pPr algn="l"/>
              <a:r>
                <a:rPr lang="en-US" sz="1200" dirty="0">
                  <a:solidFill>
                    <a:schemeClr val="tx1"/>
                  </a:solidFill>
                  <a:latin typeface="Arial" pitchFamily="34" charset="0"/>
                  <a:cs typeface="Arial" pitchFamily="34" charset="0"/>
                </a:rPr>
                <a:t>FY13 Revenue: $412.2 </a:t>
              </a:r>
              <a:r>
                <a:rPr lang="en-US" sz="1200" dirty="0" smtClean="0">
                  <a:solidFill>
                    <a:schemeClr val="tx1"/>
                  </a:solidFill>
                  <a:latin typeface="Arial" pitchFamily="34" charset="0"/>
                  <a:cs typeface="Arial" pitchFamily="34" charset="0"/>
                </a:rPr>
                <a:t>M</a:t>
              </a:r>
              <a:endParaRPr lang="en-US" sz="1200" dirty="0">
                <a:solidFill>
                  <a:schemeClr val="tx1"/>
                </a:solidFill>
                <a:cs typeface="Arial" pitchFamily="34" charset="0"/>
              </a:endParaRPr>
            </a:p>
          </p:txBody>
        </p:sp>
      </p:grpSp>
      <p:sp>
        <p:nvSpPr>
          <p:cNvPr id="8" name="Title 7"/>
          <p:cNvSpPr>
            <a:spLocks noGrp="1"/>
          </p:cNvSpPr>
          <p:nvPr>
            <p:ph type="title"/>
            <p:custDataLst>
              <p:tags r:id="rId3"/>
            </p:custDataLst>
          </p:nvPr>
        </p:nvSpPr>
        <p:spPr>
          <a:xfrm>
            <a:off x="251520" y="260648"/>
            <a:ext cx="7886640" cy="864096"/>
          </a:xfrm>
        </p:spPr>
        <p:txBody>
          <a:bodyPr/>
          <a:lstStyle/>
          <a:p>
            <a:r>
              <a:rPr lang="en-US" dirty="0" smtClean="0">
                <a:ea typeface="ＭＳ Ｐゴシック" charset="-128"/>
              </a:rPr>
              <a:t>Borland provides </a:t>
            </a:r>
            <a:r>
              <a:rPr lang="en-US" dirty="0">
                <a:ea typeface="ＭＳ Ｐゴシック" charset="-128"/>
              </a:rPr>
              <a:t>full-featured ALM with strong customer and reseller support</a:t>
            </a:r>
            <a:endParaRPr lang="en-CA" dirty="0"/>
          </a:p>
        </p:txBody>
      </p:sp>
      <p:sp>
        <p:nvSpPr>
          <p:cNvPr id="25" name="Rounded Rectangle 24"/>
          <p:cNvSpPr/>
          <p:nvPr>
            <p:custDataLst>
              <p:tags r:id="rId4"/>
            </p:custDataLst>
          </p:nvPr>
        </p:nvSpPr>
        <p:spPr>
          <a:xfrm>
            <a:off x="320674" y="1183004"/>
            <a:ext cx="3470275"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r>
              <a:rPr lang="en-CA" b="1" i="1" dirty="0" smtClean="0">
                <a:solidFill>
                  <a:schemeClr val="tx1"/>
                </a:solidFill>
              </a:rPr>
              <a:t>Champion</a:t>
            </a:r>
            <a:endParaRPr lang="en-CA" b="1" i="1" dirty="0">
              <a:solidFill>
                <a:schemeClr val="tx1"/>
              </a:solidFill>
            </a:endParaRPr>
          </a:p>
        </p:txBody>
      </p:sp>
      <p:sp>
        <p:nvSpPr>
          <p:cNvPr id="30" name="Chevron 29"/>
          <p:cNvSpPr/>
          <p:nvPr/>
        </p:nvSpPr>
        <p:spPr>
          <a:xfrm>
            <a:off x="395536" y="1177423"/>
            <a:ext cx="264872" cy="377057"/>
          </a:xfrm>
          <a:prstGeom prst="chevron">
            <a:avLst/>
          </a:prstGeom>
          <a:solidFill>
            <a:srgbClr val="D17D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333333"/>
              </a:solidFill>
            </a:endParaRPr>
          </a:p>
        </p:txBody>
      </p:sp>
      <p:pic>
        <p:nvPicPr>
          <p:cNvPr id="38" name="Picture 163" descr="Borland logo.svg"/>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1327145" y="3295650"/>
            <a:ext cx="1428750" cy="361951"/>
          </a:xfrm>
          <a:prstGeom prst="rect">
            <a:avLst/>
          </a:prstGeom>
          <a:noFill/>
          <a:extLst>
            <a:ext uri="{909E8E84-426E-40dd-AFC4-6F175D3DCCD1}">
              <a14:hiddenFill xmlns="" xmlns:a14="http://schemas.microsoft.com/office/drawing/2010/main">
                <a:solidFill>
                  <a:srgbClr val="FFFFFF"/>
                </a:solidFill>
              </a14:hiddenFill>
            </a:ext>
          </a:extLst>
        </p:spPr>
      </p:pic>
      <p:sp>
        <p:nvSpPr>
          <p:cNvPr id="43" name="Rounded Rectangle 42"/>
          <p:cNvSpPr/>
          <p:nvPr>
            <p:custDataLst>
              <p:tags r:id="rId5"/>
            </p:custDataLst>
          </p:nvPr>
        </p:nvSpPr>
        <p:spPr>
          <a:xfrm rot="10800000">
            <a:off x="320674" y="6080759"/>
            <a:ext cx="3469766" cy="371475"/>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endParaRPr lang="en-CA" b="1" i="1" dirty="0">
              <a:solidFill>
                <a:srgbClr val="333333"/>
              </a:solidFill>
            </a:endParaRPr>
          </a:p>
        </p:txBody>
      </p:sp>
      <p:grpSp>
        <p:nvGrpSpPr>
          <p:cNvPr id="46" name="Group 46"/>
          <p:cNvGrpSpPr/>
          <p:nvPr/>
        </p:nvGrpSpPr>
        <p:grpSpPr>
          <a:xfrm>
            <a:off x="731521" y="5028881"/>
            <a:ext cx="2651759" cy="731839"/>
            <a:chOff x="685799" y="4209648"/>
            <a:chExt cx="2743197" cy="731523"/>
          </a:xfrm>
        </p:grpSpPr>
        <p:sp>
          <p:nvSpPr>
            <p:cNvPr id="57" name="Rectangle 56"/>
            <p:cNvSpPr/>
            <p:nvPr/>
          </p:nvSpPr>
          <p:spPr>
            <a:xfrm rot="5400000">
              <a:off x="2968980" y="4481151"/>
              <a:ext cx="731520" cy="18851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8" name="Rectangle 57"/>
            <p:cNvSpPr/>
            <p:nvPr/>
          </p:nvSpPr>
          <p:spPr>
            <a:xfrm rot="5400000">
              <a:off x="2720004" y="4517297"/>
              <a:ext cx="657946" cy="1897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9" name="Rectangle 58"/>
            <p:cNvSpPr/>
            <p:nvPr/>
          </p:nvSpPr>
          <p:spPr>
            <a:xfrm rot="5400000">
              <a:off x="2472909" y="4553850"/>
              <a:ext cx="584841" cy="1897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1" name="Rectangle 70"/>
            <p:cNvSpPr/>
            <p:nvPr/>
          </p:nvSpPr>
          <p:spPr>
            <a:xfrm rot="5400000">
              <a:off x="2226114" y="4590709"/>
              <a:ext cx="511736" cy="18918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2" name="Rectangle 71"/>
            <p:cNvSpPr/>
            <p:nvPr/>
          </p:nvSpPr>
          <p:spPr>
            <a:xfrm rot="5400000">
              <a:off x="1979671" y="4626795"/>
              <a:ext cx="438631" cy="18918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3" name="Rectangle 72"/>
            <p:cNvSpPr/>
            <p:nvPr/>
          </p:nvSpPr>
          <p:spPr>
            <a:xfrm rot="5400000">
              <a:off x="1732507" y="4663349"/>
              <a:ext cx="365527"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4" name="Rectangle 73"/>
            <p:cNvSpPr/>
            <p:nvPr/>
          </p:nvSpPr>
          <p:spPr>
            <a:xfrm rot="5400000">
              <a:off x="1485340" y="4699903"/>
              <a:ext cx="292421"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5" name="Rectangle 74"/>
            <p:cNvSpPr/>
            <p:nvPr/>
          </p:nvSpPr>
          <p:spPr>
            <a:xfrm rot="5400000">
              <a:off x="1238173" y="4736461"/>
              <a:ext cx="219316"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6" name="Rectangle 75"/>
            <p:cNvSpPr/>
            <p:nvPr/>
          </p:nvSpPr>
          <p:spPr>
            <a:xfrm rot="5400000">
              <a:off x="991008" y="4773012"/>
              <a:ext cx="146210"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7" name="Rectangle 76"/>
            <p:cNvSpPr/>
            <p:nvPr/>
          </p:nvSpPr>
          <p:spPr>
            <a:xfrm rot="5400000">
              <a:off x="743840" y="4809570"/>
              <a:ext cx="73105"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grpSp>
      <p:sp>
        <p:nvSpPr>
          <p:cNvPr id="78" name="Down Arrow 77"/>
          <p:cNvSpPr/>
          <p:nvPr/>
        </p:nvSpPr>
        <p:spPr>
          <a:xfrm>
            <a:off x="1828570" y="4525963"/>
            <a:ext cx="182880" cy="411796"/>
          </a:xfrm>
          <a:prstGeom prst="downArrow">
            <a:avLst/>
          </a:prstGeom>
          <a:gradFill flip="none" rotWithShape="1">
            <a:gsLst>
              <a:gs pos="0">
                <a:schemeClr val="accent1"/>
              </a:gs>
              <a:gs pos="100000">
                <a:schemeClr val="accent1">
                  <a:tint val="44500"/>
                  <a:satMod val="160000"/>
                  <a:alpha val="0"/>
                </a:schemeClr>
              </a:gs>
            </a:gsLst>
            <a:lin ang="54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9" name="Rounded Rectangle 78"/>
          <p:cNvSpPr/>
          <p:nvPr/>
        </p:nvSpPr>
        <p:spPr>
          <a:xfrm>
            <a:off x="320674" y="4069080"/>
            <a:ext cx="3474720" cy="457200"/>
          </a:xfrm>
          <a:prstGeom prst="roundRect">
            <a:avLst/>
          </a:prstGeom>
          <a:solidFill>
            <a:schemeClr val="accent1"/>
          </a:solidFill>
          <a:ln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3 year TCO for this solution falls into pricing tier 5, between $25,000 and $50,000</a:t>
            </a:r>
            <a:endParaRPr lang="en-CA" sz="1200" b="1" dirty="0">
              <a:solidFill>
                <a:srgbClr val="FFFFFF"/>
              </a:solidFill>
            </a:endParaRPr>
          </a:p>
        </p:txBody>
      </p:sp>
      <p:sp>
        <p:nvSpPr>
          <p:cNvPr id="80" name="TextBox 79"/>
          <p:cNvSpPr txBox="1"/>
          <p:nvPr>
            <p:custDataLst>
              <p:tags r:id="rId6"/>
            </p:custDataLst>
          </p:nvPr>
        </p:nvSpPr>
        <p:spPr>
          <a:xfrm>
            <a:off x="640080" y="5760720"/>
            <a:ext cx="329184" cy="228600"/>
          </a:xfrm>
          <a:prstGeom prst="rect">
            <a:avLst/>
          </a:prstGeom>
          <a:noFill/>
        </p:spPr>
        <p:txBody>
          <a:bodyPr wrap="square" numCol="1" rtlCol="0">
            <a:spAutoFit/>
          </a:bodyPr>
          <a:lstStyle/>
          <a:p>
            <a:pPr algn="r" defTabSz="2194560"/>
            <a:r>
              <a:rPr lang="en-CA" sz="1000" b="1" dirty="0" smtClean="0">
                <a:solidFill>
                  <a:srgbClr val="333333"/>
                </a:solidFill>
              </a:rPr>
              <a:t>$1</a:t>
            </a:r>
            <a:endParaRPr lang="en-CA" sz="1000" b="1" dirty="0">
              <a:solidFill>
                <a:srgbClr val="333333"/>
              </a:solidFill>
            </a:endParaRPr>
          </a:p>
        </p:txBody>
      </p:sp>
      <p:sp>
        <p:nvSpPr>
          <p:cNvPr id="81" name="TextBox 80"/>
          <p:cNvSpPr txBox="1"/>
          <p:nvPr>
            <p:custDataLst>
              <p:tags r:id="rId7"/>
            </p:custDataLst>
          </p:nvPr>
        </p:nvSpPr>
        <p:spPr>
          <a:xfrm>
            <a:off x="3054096" y="5760720"/>
            <a:ext cx="512064" cy="228600"/>
          </a:xfrm>
          <a:prstGeom prst="rect">
            <a:avLst/>
          </a:prstGeom>
          <a:noFill/>
        </p:spPr>
        <p:txBody>
          <a:bodyPr wrap="square" numCol="1" rtlCol="0">
            <a:spAutoFit/>
          </a:bodyPr>
          <a:lstStyle/>
          <a:p>
            <a:pPr algn="r" defTabSz="2194560"/>
            <a:r>
              <a:rPr lang="en-CA" sz="1000" b="1" dirty="0" smtClean="0">
                <a:solidFill>
                  <a:srgbClr val="333333"/>
                </a:solidFill>
              </a:rPr>
              <a:t>$1M+</a:t>
            </a:r>
            <a:endParaRPr lang="en-CA" sz="1000" b="1" dirty="0">
              <a:solidFill>
                <a:srgbClr val="333333"/>
              </a:solidFill>
            </a:endParaRPr>
          </a:p>
        </p:txBody>
      </p:sp>
      <p:cxnSp>
        <p:nvCxnSpPr>
          <p:cNvPr id="82" name="Straight Arrow Connector 81"/>
          <p:cNvCxnSpPr>
            <a:stCxn id="80" idx="3"/>
            <a:endCxn id="81" idx="1"/>
          </p:cNvCxnSpPr>
          <p:nvPr/>
        </p:nvCxnSpPr>
        <p:spPr>
          <a:xfrm>
            <a:off x="969264" y="5875020"/>
            <a:ext cx="208483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custDataLst>
              <p:tags r:id="rId8"/>
            </p:custDataLst>
          </p:nvPr>
        </p:nvSpPr>
        <p:spPr>
          <a:xfrm>
            <a:off x="288034" y="5986641"/>
            <a:ext cx="3491804" cy="276999"/>
          </a:xfrm>
          <a:prstGeom prst="rect">
            <a:avLst/>
          </a:prstGeom>
          <a:noFill/>
        </p:spPr>
        <p:txBody>
          <a:bodyPr wrap="square" rtlCol="0">
            <a:spAutoFit/>
          </a:bodyPr>
          <a:lstStyle/>
          <a:p>
            <a:r>
              <a:rPr lang="en-CA" sz="1200" dirty="0" smtClean="0"/>
              <a:t>Pricing provided by vendor.</a:t>
            </a:r>
            <a:endParaRPr lang="en-CA" sz="1200" dirty="0"/>
          </a:p>
        </p:txBody>
      </p:sp>
      <p:grpSp>
        <p:nvGrpSpPr>
          <p:cNvPr id="44" name="Group 33"/>
          <p:cNvGrpSpPr/>
          <p:nvPr>
            <p:custDataLst>
              <p:tags r:id="rId9"/>
            </p:custDataLst>
          </p:nvPr>
        </p:nvGrpSpPr>
        <p:grpSpPr>
          <a:xfrm>
            <a:off x="3977639" y="1192176"/>
            <a:ext cx="4845685" cy="1185899"/>
            <a:chOff x="5543549" y="2724370"/>
            <a:chExt cx="3295651" cy="1064698"/>
          </a:xfrm>
        </p:grpSpPr>
        <p:sp>
          <p:nvSpPr>
            <p:cNvPr id="45" name="Rectangle 44"/>
            <p:cNvSpPr/>
            <p:nvPr/>
          </p:nvSpPr>
          <p:spPr>
            <a:xfrm>
              <a:off x="5543549" y="2970654"/>
              <a:ext cx="3295651" cy="818414"/>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rgbClr val="333333"/>
                  </a:solidFill>
                </a:rPr>
                <a:t>Full application development lifecycle product emphasizing precision in requirements management, control in change management, and validation in the testing domain.</a:t>
              </a:r>
            </a:p>
            <a:p>
              <a:pPr marL="180000" indent="-171450" algn="l">
                <a:buFont typeface="Arial" pitchFamily="34" charset="0"/>
                <a:buChar char="•"/>
                <a:defRPr/>
              </a:pPr>
              <a:r>
                <a:rPr lang="en-US" sz="1200" dirty="0" smtClean="0">
                  <a:solidFill>
                    <a:srgbClr val="333333"/>
                  </a:solidFill>
                </a:rPr>
                <a:t>Micro Focus is the parent company of Borland.</a:t>
              </a:r>
              <a:endParaRPr lang="en-US" sz="1200" dirty="0">
                <a:solidFill>
                  <a:srgbClr val="333333"/>
                </a:solidFill>
              </a:endParaRPr>
            </a:p>
          </p:txBody>
        </p:sp>
        <p:sp>
          <p:nvSpPr>
            <p:cNvPr id="47" name="Round Same Side Corner Rectangle 46"/>
            <p:cNvSpPr/>
            <p:nvPr/>
          </p:nvSpPr>
          <p:spPr>
            <a:xfrm>
              <a:off x="5543550" y="2724370"/>
              <a:ext cx="3295650" cy="246284"/>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Overview</a:t>
              </a:r>
              <a:endParaRPr lang="en-CA" sz="1400" b="1" dirty="0">
                <a:solidFill>
                  <a:srgbClr val="FFFFFF"/>
                </a:solidFill>
              </a:endParaRPr>
            </a:p>
          </p:txBody>
        </p:sp>
      </p:grpSp>
      <p:grpSp>
        <p:nvGrpSpPr>
          <p:cNvPr id="48" name="Group 33"/>
          <p:cNvGrpSpPr/>
          <p:nvPr>
            <p:custDataLst>
              <p:tags r:id="rId10"/>
            </p:custDataLst>
          </p:nvPr>
        </p:nvGrpSpPr>
        <p:grpSpPr>
          <a:xfrm>
            <a:off x="3977640" y="2468562"/>
            <a:ext cx="4845684" cy="1966912"/>
            <a:chOff x="5543549" y="2783385"/>
            <a:chExt cx="3295651" cy="2076092"/>
          </a:xfrm>
        </p:grpSpPr>
        <p:sp>
          <p:nvSpPr>
            <p:cNvPr id="49" name="Rectangle 48"/>
            <p:cNvSpPr/>
            <p:nvPr/>
          </p:nvSpPr>
          <p:spPr>
            <a:xfrm>
              <a:off x="5543549" y="3073268"/>
              <a:ext cx="3295651" cy="1786209"/>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rgbClr val="333333"/>
                  </a:solidFill>
                </a:rPr>
                <a:t>Requirements management and traceability of all activities within a release pipeline.</a:t>
              </a:r>
            </a:p>
            <a:p>
              <a:pPr marL="180000" indent="-171450" algn="l">
                <a:buFont typeface="Arial" pitchFamily="34" charset="0"/>
                <a:buChar char="•"/>
                <a:defRPr/>
              </a:pPr>
              <a:r>
                <a:rPr lang="en-US" sz="1200" dirty="0" smtClean="0">
                  <a:solidFill>
                    <a:srgbClr val="333333"/>
                  </a:solidFill>
                </a:rPr>
                <a:t>Flexible integration with multiple tools already in use within a given infrastructure.</a:t>
              </a:r>
            </a:p>
            <a:p>
              <a:pPr marL="180000" indent="-171450" algn="l">
                <a:buFont typeface="Arial" pitchFamily="34" charset="0"/>
                <a:buChar char="•"/>
                <a:defRPr/>
              </a:pPr>
              <a:r>
                <a:rPr lang="en-US" sz="1200" dirty="0" smtClean="0">
                  <a:solidFill>
                    <a:srgbClr val="333333"/>
                  </a:solidFill>
                </a:rPr>
                <a:t>In-line peer code review and access to multiple source code repositories.</a:t>
              </a:r>
            </a:p>
            <a:p>
              <a:pPr marL="180000" indent="-171450" algn="l">
                <a:buFont typeface="Arial" pitchFamily="34" charset="0"/>
                <a:buChar char="•"/>
                <a:defRPr/>
              </a:pPr>
              <a:r>
                <a:rPr lang="en-US" sz="1200" dirty="0" smtClean="0">
                  <a:solidFill>
                    <a:srgbClr val="333333"/>
                  </a:solidFill>
                </a:rPr>
                <a:t>Customizable development workflows using a simple visual model.</a:t>
              </a:r>
            </a:p>
          </p:txBody>
        </p:sp>
        <p:sp>
          <p:nvSpPr>
            <p:cNvPr id="50" name="Round Same Side Corner Rectangle 49"/>
            <p:cNvSpPr/>
            <p:nvPr/>
          </p:nvSpPr>
          <p:spPr>
            <a:xfrm>
              <a:off x="5543550" y="2783385"/>
              <a:ext cx="3295650" cy="289547"/>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Strengths</a:t>
              </a:r>
              <a:endParaRPr lang="en-CA" sz="1400" b="1" dirty="0">
                <a:solidFill>
                  <a:srgbClr val="FFFFFF"/>
                </a:solidFill>
              </a:endParaRPr>
            </a:p>
          </p:txBody>
        </p:sp>
      </p:grpSp>
      <p:grpSp>
        <p:nvGrpSpPr>
          <p:cNvPr id="51" name="Group 33"/>
          <p:cNvGrpSpPr/>
          <p:nvPr>
            <p:custDataLst>
              <p:tags r:id="rId11"/>
            </p:custDataLst>
          </p:nvPr>
        </p:nvGrpSpPr>
        <p:grpSpPr>
          <a:xfrm>
            <a:off x="3977639" y="4525963"/>
            <a:ext cx="4845685" cy="1926272"/>
            <a:chOff x="5543549" y="2693067"/>
            <a:chExt cx="3295651" cy="2289173"/>
          </a:xfrm>
        </p:grpSpPr>
        <p:sp>
          <p:nvSpPr>
            <p:cNvPr id="52" name="Rectangle 51"/>
            <p:cNvSpPr/>
            <p:nvPr/>
          </p:nvSpPr>
          <p:spPr>
            <a:xfrm>
              <a:off x="5543549" y="3019068"/>
              <a:ext cx="3295651" cy="1963172"/>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rgbClr val="333333"/>
                  </a:solidFill>
                </a:rPr>
                <a:t>Automated defect submission for failed tests.</a:t>
              </a:r>
            </a:p>
            <a:p>
              <a:pPr marL="180000" indent="-171450" algn="l">
                <a:buFont typeface="Arial" pitchFamily="34" charset="0"/>
                <a:buChar char="•"/>
                <a:defRPr/>
              </a:pPr>
              <a:r>
                <a:rPr lang="en-US" sz="1200" dirty="0" smtClean="0">
                  <a:solidFill>
                    <a:srgbClr val="333333"/>
                  </a:solidFill>
                </a:rPr>
                <a:t>Forecasting, estimation, and capacity management for the release pipeline.</a:t>
              </a:r>
            </a:p>
          </p:txBody>
        </p:sp>
        <p:sp>
          <p:nvSpPr>
            <p:cNvPr id="53" name="Round Same Side Corner Rectangle 52"/>
            <p:cNvSpPr/>
            <p:nvPr/>
          </p:nvSpPr>
          <p:spPr>
            <a:xfrm>
              <a:off x="5543550" y="2693067"/>
              <a:ext cx="3295650" cy="326001"/>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Challenges</a:t>
              </a:r>
            </a:p>
          </p:txBody>
        </p:sp>
      </p:grpSp>
      <p:pic>
        <p:nvPicPr>
          <p:cNvPr id="37" name="Picture 36" descr="Inf-Tech-Champion-Circle.jpg"/>
          <p:cNvPicPr>
            <a:picLocks noChangeAspect="1"/>
          </p:cNvPicPr>
          <p:nvPr/>
        </p:nvPicPr>
        <p:blipFill>
          <a:blip r:embed="rId17" cstate="print"/>
          <a:stretch>
            <a:fillRect/>
          </a:stretch>
        </p:blipFill>
        <p:spPr>
          <a:xfrm>
            <a:off x="8001000" y="320040"/>
            <a:ext cx="822960" cy="712176"/>
          </a:xfrm>
          <a:prstGeom prst="rect">
            <a:avLst/>
          </a:prstGeom>
        </p:spPr>
      </p:pic>
    </p:spTree>
    <p:extLst>
      <p:ext uri="{BB962C8B-B14F-4D97-AF65-F5344CB8AC3E}">
        <p14:creationId xmlns:p14="http://schemas.microsoft.com/office/powerpoint/2010/main" xmlns="" val="42879999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nvGraphicFramePr>
        <p:xfrm>
          <a:off x="0" y="0"/>
          <a:ext cx="158750" cy="158750"/>
        </p:xfrm>
        <a:graphic>
          <a:graphicData uri="http://schemas.openxmlformats.org/presentationml/2006/ole">
            <p:oleObj spid="_x0000_s1120546" name="think-cell Slide" r:id="rId14" imgW="360" imgH="360" progId="">
              <p:embed/>
            </p:oleObj>
          </a:graphicData>
        </a:graphic>
      </p:graphicFrame>
      <p:grpSp>
        <p:nvGrpSpPr>
          <p:cNvPr id="2" name="Group 104"/>
          <p:cNvGrpSpPr/>
          <p:nvPr>
            <p:custDataLst>
              <p:tags r:id="rId2"/>
            </p:custDataLst>
          </p:nvPr>
        </p:nvGrpSpPr>
        <p:grpSpPr>
          <a:xfrm>
            <a:off x="320040" y="1188721"/>
            <a:ext cx="2286000" cy="2514919"/>
            <a:chOff x="320041" y="3840162"/>
            <a:chExt cx="2559684" cy="1300977"/>
          </a:xfrm>
        </p:grpSpPr>
        <p:sp>
          <p:nvSpPr>
            <p:cNvPr id="106" name="Rectangle 105"/>
            <p:cNvSpPr/>
            <p:nvPr/>
          </p:nvSpPr>
          <p:spPr>
            <a:xfrm>
              <a:off x="320041" y="3958418"/>
              <a:ext cx="2559684" cy="118272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endParaRPr lang="en-US" sz="1200" dirty="0" smtClean="0">
                <a:solidFill>
                  <a:srgbClr val="333333"/>
                </a:solidFill>
                <a:latin typeface="Georgia"/>
              </a:endParaRPr>
            </a:p>
          </p:txBody>
        </p:sp>
        <p:sp>
          <p:nvSpPr>
            <p:cNvPr id="107" name="Round Same Side Corner Rectangle 106"/>
            <p:cNvSpPr/>
            <p:nvPr/>
          </p:nvSpPr>
          <p:spPr>
            <a:xfrm>
              <a:off x="320042" y="3840162"/>
              <a:ext cx="2559683" cy="118256"/>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Vendor Landscape</a:t>
              </a:r>
              <a:endParaRPr lang="en-CA" sz="1200" b="1" dirty="0">
                <a:solidFill>
                  <a:srgbClr val="FFFFFF"/>
                </a:solidFill>
              </a:endParaRPr>
            </a:p>
          </p:txBody>
        </p:sp>
      </p:grpSp>
      <p:sp>
        <p:nvSpPr>
          <p:cNvPr id="8" name="Title 7"/>
          <p:cNvSpPr>
            <a:spLocks noGrp="1"/>
          </p:cNvSpPr>
          <p:nvPr>
            <p:ph type="title"/>
            <p:custDataLst>
              <p:tags r:id="rId3"/>
            </p:custDataLst>
          </p:nvPr>
        </p:nvSpPr>
        <p:spPr/>
        <p:txBody>
          <a:bodyPr/>
          <a:lstStyle/>
          <a:p>
            <a:r>
              <a:rPr lang="en-US" dirty="0">
                <a:ea typeface="ＭＳ Ｐゴシック" charset="-128"/>
              </a:rPr>
              <a:t>Borland provides full-featured ALM with strong customer and reseller support</a:t>
            </a:r>
            <a:endParaRPr lang="en-CA" dirty="0"/>
          </a:p>
        </p:txBody>
      </p:sp>
      <p:grpSp>
        <p:nvGrpSpPr>
          <p:cNvPr id="4" name="Group 97"/>
          <p:cNvGrpSpPr/>
          <p:nvPr>
            <p:custDataLst>
              <p:tags r:id="rId4"/>
            </p:custDataLst>
          </p:nvPr>
        </p:nvGrpSpPr>
        <p:grpSpPr>
          <a:xfrm>
            <a:off x="320040" y="5349240"/>
            <a:ext cx="8503920" cy="1143634"/>
            <a:chOff x="320040" y="5349240"/>
            <a:chExt cx="8503920" cy="1143634"/>
          </a:xfrm>
        </p:grpSpPr>
        <p:sp>
          <p:nvSpPr>
            <p:cNvPr id="26" name="Round Same Side Corner Rectangle 25"/>
            <p:cNvSpPr/>
            <p:nvPr>
              <p:custDataLst>
                <p:tags r:id="rId11"/>
              </p:custDataLst>
            </p:nvPr>
          </p:nvSpPr>
          <p:spPr>
            <a:xfrm>
              <a:off x="320040" y="5349240"/>
              <a:ext cx="8503920" cy="274320"/>
            </a:xfrm>
            <a:prstGeom prst="round2SameRect">
              <a:avLst>
                <a:gd name="adj1" fmla="val 10667"/>
                <a:gd name="adj2" fmla="val 0"/>
              </a:avLst>
            </a:prstGeom>
            <a:solidFill>
              <a:srgbClr val="D17D08"/>
            </a:solidFill>
            <a:ln w="12700">
              <a:solidFill>
                <a:srgbClr val="D17D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solidFill>
                    <a:srgbClr val="FFFFFF"/>
                  </a:solidFill>
                </a:rPr>
                <a:t>Info-Tech Recommends:</a:t>
              </a:r>
              <a:endParaRPr lang="en-CA" sz="1400" b="1" dirty="0">
                <a:solidFill>
                  <a:srgbClr val="FFFFFF"/>
                </a:solidFill>
              </a:endParaRPr>
            </a:p>
          </p:txBody>
        </p:sp>
        <p:sp>
          <p:nvSpPr>
            <p:cNvPr id="28" name="Rectangle 27"/>
            <p:cNvSpPr/>
            <p:nvPr/>
          </p:nvSpPr>
          <p:spPr>
            <a:xfrm>
              <a:off x="320040" y="5623383"/>
              <a:ext cx="8503919" cy="86949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0584" algn="l">
                <a:defRPr/>
              </a:pPr>
              <a:r>
                <a:rPr lang="en-US" sz="1400" dirty="0">
                  <a:solidFill>
                    <a:schemeClr val="tx1"/>
                  </a:solidFill>
                </a:rPr>
                <a:t>Clients seeking a robust </a:t>
              </a:r>
              <a:r>
                <a:rPr lang="en-US" sz="1400" dirty="0" smtClean="0">
                  <a:solidFill>
                    <a:schemeClr val="tx1"/>
                  </a:solidFill>
                </a:rPr>
                <a:t>feature set </a:t>
              </a:r>
              <a:r>
                <a:rPr lang="en-US" sz="1400" dirty="0">
                  <a:solidFill>
                    <a:schemeClr val="tx1"/>
                  </a:solidFill>
                </a:rPr>
                <a:t>with automated testing capabilities should explore the Caliber and Silk offerings from </a:t>
              </a:r>
              <a:r>
                <a:rPr lang="en-US" sz="1400" dirty="0" smtClean="0">
                  <a:solidFill>
                    <a:schemeClr val="tx1"/>
                  </a:solidFill>
                </a:rPr>
                <a:t>Micro Focus. </a:t>
              </a:r>
              <a:r>
                <a:rPr lang="en-US" sz="1400" dirty="0">
                  <a:solidFill>
                    <a:schemeClr val="tx1"/>
                  </a:solidFill>
                </a:rPr>
                <a:t>For a leading software change and configuration management tool, consider StarTeam. </a:t>
              </a:r>
            </a:p>
          </p:txBody>
        </p:sp>
      </p:grpSp>
      <p:graphicFrame>
        <p:nvGraphicFramePr>
          <p:cNvPr id="54" name="Table 53"/>
          <p:cNvGraphicFramePr>
            <a:graphicFrameLocks noGrp="1"/>
          </p:cNvGraphicFramePr>
          <p:nvPr>
            <p:custDataLst>
              <p:tags r:id="rId5"/>
            </p:custDataLst>
            <p:extLst>
              <p:ext uri="{D42A27DB-BD31-4B8C-83A1-F6EECF244321}">
                <p14:modId xmlns:p14="http://schemas.microsoft.com/office/powerpoint/2010/main" xmlns="" val="3737749053"/>
              </p:ext>
            </p:extLst>
          </p:nvPr>
        </p:nvGraphicFramePr>
        <p:xfrm>
          <a:off x="2849790" y="4729799"/>
          <a:ext cx="5928450" cy="573721"/>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2845"/>
                <a:gridCol w="592845"/>
                <a:gridCol w="592845"/>
                <a:gridCol w="592845"/>
                <a:gridCol w="592845"/>
                <a:gridCol w="592845"/>
                <a:gridCol w="592845"/>
                <a:gridCol w="592845"/>
                <a:gridCol w="592845"/>
                <a:gridCol w="592845"/>
              </a:tblGrid>
              <a:tr h="241781">
                <a:tc>
                  <a:txBody>
                    <a:bodyPr/>
                    <a:lstStyle/>
                    <a:p>
                      <a:pPr algn="ctr" fontAlgn="ctr"/>
                      <a:r>
                        <a:rPr lang="en-US" sz="700" b="0" i="0" u="none" strike="noStrike" dirty="0" smtClean="0">
                          <a:solidFill>
                            <a:schemeClr val="tx1"/>
                          </a:solidFill>
                          <a:latin typeface="Arial" pitchFamily="34" charset="0"/>
                          <a:cs typeface="Arial" pitchFamily="34" charset="0"/>
                        </a:rPr>
                        <a:t>Rqmt Mgmt</a:t>
                      </a:r>
                      <a:endParaRPr lang="en-US" sz="700" b="0" i="0" u="none" strike="noStrike" dirty="0">
                        <a:solidFill>
                          <a:schemeClr val="tx1"/>
                        </a:solidFill>
                        <a:latin typeface="Arial" pitchFamily="34" charset="0"/>
                        <a:cs typeface="Arial" pitchFamily="34" charset="0"/>
                      </a:endParaRPr>
                    </a:p>
                  </a:txBody>
                  <a:tcPr marL="9525" marR="9525" marT="9525"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Build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Test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Bug/Issue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Reporting &amp; Analytics</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Source Code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Workflow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Accessibility</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Deployment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Release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r>
              <a:tr h="331940">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smtClean="0">
                          <a:ln>
                            <a:solidFill>
                              <a:sysClr val="windowText" lastClr="000000"/>
                            </a:solidFill>
                          </a:ln>
                          <a:solidFill>
                            <a:srgbClr val="902E2E"/>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r>
            </a:tbl>
          </a:graphicData>
        </a:graphic>
      </p:graphicFrame>
      <p:graphicFrame>
        <p:nvGraphicFramePr>
          <p:cNvPr id="77" name="Table 76"/>
          <p:cNvGraphicFramePr>
            <a:graphicFrameLocks noGrp="1"/>
          </p:cNvGraphicFramePr>
          <p:nvPr>
            <p:custDataLst>
              <p:tags r:id="rId6"/>
            </p:custDataLst>
            <p:extLst>
              <p:ext uri="{D42A27DB-BD31-4B8C-83A1-F6EECF244321}">
                <p14:modId xmlns:p14="http://schemas.microsoft.com/office/powerpoint/2010/main" xmlns="" val="3731737758"/>
              </p:ext>
            </p:extLst>
          </p:nvPr>
        </p:nvGraphicFramePr>
        <p:xfrm>
          <a:off x="2834640" y="1417320"/>
          <a:ext cx="5943600" cy="606265"/>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4360"/>
                <a:gridCol w="594360"/>
                <a:gridCol w="594360"/>
                <a:gridCol w="594360"/>
                <a:gridCol w="594360"/>
                <a:gridCol w="594360"/>
                <a:gridCol w="594360"/>
                <a:gridCol w="594360"/>
                <a:gridCol w="594360"/>
                <a:gridCol w="594360"/>
              </a:tblGrid>
              <a:tr h="28797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9525" cap="flat" cmpd="sng" algn="ctr">
                      <a:noFill/>
                      <a:prstDash val="solid"/>
                    </a:lnL>
                    <a:lnR w="38100" cap="flat" cmpd="sng" algn="ctr">
                      <a:solidFill>
                        <a:sysClr val="window" lastClr="FFFFFF"/>
                      </a:solid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243F5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Features</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Usability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Afford.</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Arch.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5715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36B41"/>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Viability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Strategy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Reach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Channel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18287">
                <a:tc>
                  <a:txBody>
                    <a:bodyPr/>
                    <a:lstStyle/>
                    <a:p>
                      <a:pPr algn="ctr" fontAlgn="ctr"/>
                      <a:r>
                        <a:rPr lang="en-US" sz="1750" b="0" i="0" u="none" strike="noStrike" dirty="0" smtClean="0">
                          <a:ln>
                            <a:solidFill>
                              <a:srgbClr val="C77709"/>
                            </a:solidFill>
                          </a:ln>
                          <a:solidFill>
                            <a:srgbClr val="C77709"/>
                          </a:solidFill>
                          <a:latin typeface="Harvey Balls"/>
                        </a:rPr>
                        <a:t>3</a:t>
                      </a:r>
                      <a:endParaRPr lang="en-US" sz="1750" b="0" i="0" u="none" strike="noStrike" dirty="0">
                        <a:ln>
                          <a:solidFill>
                            <a:srgbClr val="C77709"/>
                          </a:solidFill>
                        </a:ln>
                        <a:solidFill>
                          <a:srgbClr val="C77709"/>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7"/>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4</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2</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smtClean="0">
                          <a:ln>
                            <a:solidFill>
                              <a:schemeClr val="accent1"/>
                            </a:solidFill>
                          </a:ln>
                          <a:solidFill>
                            <a:srgbClr val="000000"/>
                          </a:solidFill>
                          <a:latin typeface="Harvey Balls"/>
                        </a:rPr>
                        <a:t>1</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smtClean="0">
                          <a:ln>
                            <a:solidFill>
                              <a:srgbClr val="C77709"/>
                            </a:solidFill>
                          </a:ln>
                          <a:solidFill>
                            <a:srgbClr val="C77709"/>
                          </a:solidFill>
                          <a:latin typeface="Harvey Balls"/>
                        </a:rPr>
                        <a:t>3</a:t>
                      </a:r>
                      <a:endParaRPr lang="en-US" sz="1750" b="0" i="0" u="none" strike="noStrike" dirty="0">
                        <a:ln>
                          <a:solidFill>
                            <a:srgbClr val="C77709"/>
                          </a:solidFill>
                        </a:ln>
                        <a:solidFill>
                          <a:srgbClr val="C77709"/>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9"/>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2</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r>
            </a:tbl>
          </a:graphicData>
        </a:graphic>
      </p:graphicFrame>
      <p:sp>
        <p:nvSpPr>
          <p:cNvPr id="78" name="Round Same Side Corner Rectangle 77"/>
          <p:cNvSpPr/>
          <p:nvPr>
            <p:custDataLst>
              <p:tags r:id="rId7"/>
            </p:custDataLst>
          </p:nvPr>
        </p:nvSpPr>
        <p:spPr>
          <a:xfrm flipH="1">
            <a:off x="2830068" y="1189037"/>
            <a:ext cx="2953512"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Product</a:t>
            </a:r>
            <a:endParaRPr lang="en-US" sz="1200" b="1" dirty="0">
              <a:solidFill>
                <a:srgbClr val="FFFFFF"/>
              </a:solidFill>
            </a:endParaRPr>
          </a:p>
        </p:txBody>
      </p:sp>
      <p:sp>
        <p:nvSpPr>
          <p:cNvPr id="79" name="Round Same Side Corner Rectangle 78"/>
          <p:cNvSpPr/>
          <p:nvPr>
            <p:custDataLst>
              <p:tags r:id="rId8"/>
            </p:custDataLst>
          </p:nvPr>
        </p:nvSpPr>
        <p:spPr>
          <a:xfrm flipH="1">
            <a:off x="5827868" y="1189037"/>
            <a:ext cx="2935224" cy="228600"/>
          </a:xfrm>
          <a:prstGeom prst="round2Same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Vendor</a:t>
            </a:r>
          </a:p>
        </p:txBody>
      </p:sp>
      <p:sp>
        <p:nvSpPr>
          <p:cNvPr id="80" name="Round Same Side Corner Rectangle 79"/>
          <p:cNvSpPr/>
          <p:nvPr>
            <p:custDataLst>
              <p:tags r:id="rId9"/>
            </p:custDataLst>
          </p:nvPr>
        </p:nvSpPr>
        <p:spPr>
          <a:xfrm flipH="1">
            <a:off x="2857882" y="4496784"/>
            <a:ext cx="5893616"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Features</a:t>
            </a:r>
            <a:endParaRPr lang="en-US" sz="1200" b="1" dirty="0">
              <a:solidFill>
                <a:srgbClr val="FFFFFF"/>
              </a:solidFill>
            </a:endParaRPr>
          </a:p>
        </p:txBody>
      </p:sp>
      <p:grpSp>
        <p:nvGrpSpPr>
          <p:cNvPr id="7" name="Group 6"/>
          <p:cNvGrpSpPr/>
          <p:nvPr/>
        </p:nvGrpSpPr>
        <p:grpSpPr>
          <a:xfrm>
            <a:off x="2842732" y="2114497"/>
            <a:ext cx="5935508" cy="2244990"/>
            <a:chOff x="2842732" y="2114497"/>
            <a:chExt cx="5935508" cy="2244990"/>
          </a:xfrm>
        </p:grpSpPr>
        <p:sp>
          <p:nvSpPr>
            <p:cNvPr id="81" name="Rectangle 80"/>
            <p:cNvSpPr/>
            <p:nvPr/>
          </p:nvSpPr>
          <p:spPr>
            <a:xfrm>
              <a:off x="2842732" y="2318821"/>
              <a:ext cx="5920360" cy="1981940"/>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grpSp>
          <p:nvGrpSpPr>
            <p:cNvPr id="82" name="Group 101"/>
            <p:cNvGrpSpPr/>
            <p:nvPr>
              <p:custDataLst>
                <p:tags r:id="rId10"/>
              </p:custDataLst>
            </p:nvPr>
          </p:nvGrpSpPr>
          <p:grpSpPr>
            <a:xfrm>
              <a:off x="2842732" y="2114497"/>
              <a:ext cx="5920360" cy="2227592"/>
              <a:chOff x="3336925" y="2310276"/>
              <a:chExt cx="5486400" cy="2227592"/>
            </a:xfrm>
          </p:grpSpPr>
          <p:sp>
            <p:nvSpPr>
              <p:cNvPr id="118" name="Rectangle 117"/>
              <p:cNvSpPr/>
              <p:nvPr/>
            </p:nvSpPr>
            <p:spPr>
              <a:xfrm>
                <a:off x="3336925" y="2542390"/>
                <a:ext cx="5486400" cy="1995478"/>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sp>
            <p:nvSpPr>
              <p:cNvPr id="119" name="Round Same Side Corner Rectangle 118"/>
              <p:cNvSpPr/>
              <p:nvPr/>
            </p:nvSpPr>
            <p:spPr>
              <a:xfrm>
                <a:off x="3336927" y="2310276"/>
                <a:ext cx="54863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spcBef>
                    <a:spcPts val="0"/>
                  </a:spcBef>
                  <a:spcAft>
                    <a:spcPts val="0"/>
                  </a:spcAft>
                </a:pPr>
                <a:r>
                  <a:rPr lang="en-CA" sz="1200" b="1" dirty="0" smtClean="0">
                    <a:solidFill>
                      <a:srgbClr val="FFFFFF"/>
                    </a:solidFill>
                  </a:rPr>
                  <a:t>Lifecycle Components</a:t>
                </a:r>
                <a:endParaRPr lang="en-CA" sz="1200" b="1" dirty="0">
                  <a:solidFill>
                    <a:srgbClr val="FFFFFF"/>
                  </a:solidFill>
                </a:endParaRPr>
              </a:p>
            </p:txBody>
          </p:sp>
        </p:grpSp>
        <p:sp>
          <p:nvSpPr>
            <p:cNvPr id="83" name="Cloud 82"/>
            <p:cNvSpPr/>
            <p:nvPr/>
          </p:nvSpPr>
          <p:spPr>
            <a:xfrm>
              <a:off x="3253275" y="3569127"/>
              <a:ext cx="1181565" cy="404250"/>
            </a:xfrm>
            <a:prstGeom prst="cloud">
              <a:avLst/>
            </a:prstGeom>
            <a:solidFill>
              <a:schemeClr val="accent1">
                <a:lumMod val="20000"/>
                <a:lumOff val="80000"/>
              </a:schemeClr>
            </a:solidFill>
            <a:ln w="9525" cap="flat" cmpd="sng" algn="ctr">
              <a:solidFill>
                <a:srgbClr val="4F81BD">
                  <a:shade val="95000"/>
                  <a:satMod val="105000"/>
                </a:srgb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88" name="Donut 87"/>
            <p:cNvSpPr/>
            <p:nvPr/>
          </p:nvSpPr>
          <p:spPr>
            <a:xfrm>
              <a:off x="5264697" y="2912546"/>
              <a:ext cx="1076429" cy="1097280"/>
            </a:xfrm>
            <a:prstGeom prst="donut">
              <a:avLst>
                <a:gd name="adj" fmla="val 12724"/>
              </a:avLst>
            </a:prstGeom>
            <a:solidFill>
              <a:schemeClr val="accent1">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Text" lastClr="000000"/>
                </a:solidFill>
                <a:latin typeface="Calibri"/>
              </a:endParaRPr>
            </a:p>
          </p:txBody>
        </p:sp>
        <p:sp>
          <p:nvSpPr>
            <p:cNvPr id="89" name="Rounded Rectangle 88"/>
            <p:cNvSpPr/>
            <p:nvPr/>
          </p:nvSpPr>
          <p:spPr>
            <a:xfrm>
              <a:off x="5974751" y="3671329"/>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Testing</a:t>
              </a:r>
              <a:endParaRPr lang="en-US" sz="1100" b="1" kern="0" dirty="0">
                <a:solidFill>
                  <a:sysClr val="window" lastClr="FFFFFF"/>
                </a:solidFill>
                <a:latin typeface="Calibri"/>
              </a:endParaRPr>
            </a:p>
          </p:txBody>
        </p:sp>
        <p:sp>
          <p:nvSpPr>
            <p:cNvPr id="90" name="Rounded Rectangle 89"/>
            <p:cNvSpPr/>
            <p:nvPr/>
          </p:nvSpPr>
          <p:spPr>
            <a:xfrm>
              <a:off x="4609870" y="3671329"/>
              <a:ext cx="99757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Deployment</a:t>
              </a:r>
              <a:endParaRPr lang="en-US" sz="1100" b="1" kern="0" dirty="0">
                <a:solidFill>
                  <a:sysClr val="window" lastClr="FFFFFF"/>
                </a:solidFill>
                <a:latin typeface="Calibri"/>
              </a:endParaRPr>
            </a:p>
          </p:txBody>
        </p:sp>
        <p:sp>
          <p:nvSpPr>
            <p:cNvPr id="91" name="Rounded Rectangle 90"/>
            <p:cNvSpPr/>
            <p:nvPr/>
          </p:nvSpPr>
          <p:spPr>
            <a:xfrm>
              <a:off x="4475316" y="321412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Maintenance</a:t>
              </a:r>
              <a:endParaRPr lang="en-US" sz="1100" b="1" kern="0" dirty="0">
                <a:solidFill>
                  <a:sysClr val="window" lastClr="FFFFFF"/>
                </a:solidFill>
                <a:latin typeface="Calibri"/>
              </a:endParaRPr>
            </a:p>
          </p:txBody>
        </p:sp>
        <p:sp>
          <p:nvSpPr>
            <p:cNvPr id="92" name="Rounded Rectangle 91"/>
            <p:cNvSpPr/>
            <p:nvPr/>
          </p:nvSpPr>
          <p:spPr>
            <a:xfrm>
              <a:off x="5275910" y="2829613"/>
              <a:ext cx="1054003" cy="183706"/>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Requirements</a:t>
              </a:r>
              <a:endParaRPr lang="en-US" sz="1100" b="1" kern="0" dirty="0">
                <a:solidFill>
                  <a:sysClr val="window" lastClr="FFFFFF"/>
                </a:solidFill>
                <a:latin typeface="Calibri"/>
              </a:endParaRPr>
            </a:p>
          </p:txBody>
        </p:sp>
        <p:sp>
          <p:nvSpPr>
            <p:cNvPr id="93" name="Rounded Rectangle 92"/>
            <p:cNvSpPr/>
            <p:nvPr/>
          </p:nvSpPr>
          <p:spPr>
            <a:xfrm>
              <a:off x="6045109" y="3198972"/>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Build</a:t>
              </a:r>
              <a:endParaRPr lang="en-US" sz="1100" b="1" kern="0" dirty="0">
                <a:solidFill>
                  <a:sysClr val="window" lastClr="FFFFFF"/>
                </a:solidFill>
                <a:latin typeface="Calibri"/>
              </a:endParaRPr>
            </a:p>
          </p:txBody>
        </p:sp>
        <p:sp>
          <p:nvSpPr>
            <p:cNvPr id="94" name="TextBox 93"/>
            <p:cNvSpPr txBox="1"/>
            <p:nvPr/>
          </p:nvSpPr>
          <p:spPr>
            <a:xfrm flipH="1">
              <a:off x="3059836" y="2651760"/>
              <a:ext cx="1370629"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Real time</a:t>
              </a:r>
              <a:endParaRPr lang="en-US" sz="800" kern="0" dirty="0">
                <a:solidFill>
                  <a:sysClr val="windowText" lastClr="000000"/>
                </a:solidFill>
                <a:latin typeface="Arial"/>
              </a:endParaRPr>
            </a:p>
          </p:txBody>
        </p:sp>
        <p:sp>
          <p:nvSpPr>
            <p:cNvPr id="96" name="TextBox 95"/>
            <p:cNvSpPr txBox="1"/>
            <p:nvPr/>
          </p:nvSpPr>
          <p:spPr>
            <a:xfrm>
              <a:off x="7087714" y="3087712"/>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Continuous integration</a:t>
              </a:r>
              <a:endParaRPr lang="en-US" sz="800" kern="0" dirty="0">
                <a:solidFill>
                  <a:sysClr val="windowText" lastClr="000000"/>
                </a:solidFill>
                <a:latin typeface="Arial"/>
              </a:endParaRPr>
            </a:p>
          </p:txBody>
        </p:sp>
        <p:sp>
          <p:nvSpPr>
            <p:cNvPr id="97" name="TextBox 96"/>
            <p:cNvSpPr txBox="1"/>
            <p:nvPr/>
          </p:nvSpPr>
          <p:spPr>
            <a:xfrm>
              <a:off x="7085654" y="2880360"/>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Multi-repository support</a:t>
              </a:r>
              <a:endParaRPr lang="en-US" sz="800" kern="0" dirty="0">
                <a:solidFill>
                  <a:sysClr val="windowText" lastClr="000000"/>
                </a:solidFill>
                <a:latin typeface="Arial"/>
              </a:endParaRPr>
            </a:p>
          </p:txBody>
        </p:sp>
        <p:sp>
          <p:nvSpPr>
            <p:cNvPr id="100" name="TextBox 99"/>
            <p:cNvSpPr txBox="1"/>
            <p:nvPr/>
          </p:nvSpPr>
          <p:spPr>
            <a:xfrm>
              <a:off x="3069235" y="3108960"/>
              <a:ext cx="176489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Interactive</a:t>
              </a:r>
              <a:endParaRPr lang="en-US" sz="800" kern="0" dirty="0">
                <a:solidFill>
                  <a:sysClr val="windowText" lastClr="000000"/>
                </a:solidFill>
                <a:latin typeface="Arial"/>
              </a:endParaRPr>
            </a:p>
          </p:txBody>
        </p:sp>
        <p:sp>
          <p:nvSpPr>
            <p:cNvPr id="101" name="Oval 100"/>
            <p:cNvSpPr/>
            <p:nvPr/>
          </p:nvSpPr>
          <p:spPr>
            <a:xfrm>
              <a:off x="5327489" y="2382359"/>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04" name="Oval 103"/>
            <p:cNvSpPr/>
            <p:nvPr/>
          </p:nvSpPr>
          <p:spPr>
            <a:xfrm>
              <a:off x="5327489" y="2518070"/>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08" name="TextBox 107"/>
            <p:cNvSpPr txBox="1"/>
            <p:nvPr/>
          </p:nvSpPr>
          <p:spPr>
            <a:xfrm>
              <a:off x="5423792" y="2331720"/>
              <a:ext cx="187277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Artifact-to-requirement traceability</a:t>
              </a:r>
              <a:endParaRPr lang="en-US" sz="800" kern="0" dirty="0">
                <a:solidFill>
                  <a:sysClr val="windowText" lastClr="000000"/>
                </a:solidFill>
                <a:latin typeface="Arial"/>
              </a:endParaRPr>
            </a:p>
          </p:txBody>
        </p:sp>
        <p:sp>
          <p:nvSpPr>
            <p:cNvPr id="109" name="TextBox 108"/>
            <p:cNvSpPr txBox="1"/>
            <p:nvPr/>
          </p:nvSpPr>
          <p:spPr>
            <a:xfrm>
              <a:off x="5423792" y="2468880"/>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pipeline traceability</a:t>
              </a:r>
              <a:endParaRPr lang="en-US" sz="800" kern="0" dirty="0">
                <a:solidFill>
                  <a:sysClr val="windowText" lastClr="000000"/>
                </a:solidFill>
                <a:latin typeface="Arial"/>
              </a:endParaRPr>
            </a:p>
          </p:txBody>
        </p:sp>
        <p:sp>
          <p:nvSpPr>
            <p:cNvPr id="110" name="TextBox 109"/>
            <p:cNvSpPr txBox="1"/>
            <p:nvPr/>
          </p:nvSpPr>
          <p:spPr>
            <a:xfrm>
              <a:off x="6453233" y="3854209"/>
              <a:ext cx="1378135"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Cloud lab management</a:t>
              </a:r>
              <a:endParaRPr lang="en-US" sz="800" kern="0" dirty="0">
                <a:solidFill>
                  <a:sysClr val="windowText" lastClr="000000"/>
                </a:solidFill>
                <a:latin typeface="Arial"/>
              </a:endParaRPr>
            </a:p>
          </p:txBody>
        </p:sp>
        <p:sp>
          <p:nvSpPr>
            <p:cNvPr id="111" name="TextBox 110"/>
            <p:cNvSpPr txBox="1"/>
            <p:nvPr/>
          </p:nvSpPr>
          <p:spPr>
            <a:xfrm>
              <a:off x="6451046" y="3991643"/>
              <a:ext cx="1018227"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Risk management</a:t>
              </a:r>
              <a:endParaRPr lang="en-US" sz="800" kern="0" dirty="0">
                <a:solidFill>
                  <a:sysClr val="windowText" lastClr="000000"/>
                </a:solidFill>
                <a:latin typeface="Arial"/>
              </a:endParaRPr>
            </a:p>
          </p:txBody>
        </p:sp>
        <p:pic>
          <p:nvPicPr>
            <p:cNvPr id="112" name="Picture 111" descr="115345284.jpg"/>
            <p:cNvPicPr>
              <a:picLocks noChangeAspect="1"/>
            </p:cNvPicPr>
            <p:nvPr/>
          </p:nvPicPr>
          <p:blipFill>
            <a:blip r:embed="rId20" cstate="print"/>
            <a:stretch>
              <a:fillRect/>
            </a:stretch>
          </p:blipFill>
          <p:spPr>
            <a:xfrm>
              <a:off x="6353687" y="3894838"/>
              <a:ext cx="148298" cy="133425"/>
            </a:xfrm>
            <a:prstGeom prst="rect">
              <a:avLst/>
            </a:prstGeom>
          </p:spPr>
        </p:pic>
        <p:sp>
          <p:nvSpPr>
            <p:cNvPr id="113" name="TextBox 112"/>
            <p:cNvSpPr txBox="1"/>
            <p:nvPr/>
          </p:nvSpPr>
          <p:spPr>
            <a:xfrm>
              <a:off x="7083594" y="3297798"/>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114" name="TextBox 113"/>
            <p:cNvSpPr txBox="1"/>
            <p:nvPr/>
          </p:nvSpPr>
          <p:spPr>
            <a:xfrm>
              <a:off x="3069235" y="2880360"/>
              <a:ext cx="194429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Web enabled</a:t>
              </a:r>
              <a:endParaRPr lang="en-US" sz="800" kern="0" dirty="0">
                <a:solidFill>
                  <a:sysClr val="windowText" lastClr="000000"/>
                </a:solidFill>
                <a:latin typeface="Arial"/>
              </a:endParaRPr>
            </a:p>
          </p:txBody>
        </p:sp>
        <p:grpSp>
          <p:nvGrpSpPr>
            <p:cNvPr id="120" name="Group 8"/>
            <p:cNvGrpSpPr>
              <a:grpSpLocks noChangeAspect="1"/>
            </p:cNvGrpSpPr>
            <p:nvPr/>
          </p:nvGrpSpPr>
          <p:grpSpPr bwMode="auto">
            <a:xfrm>
              <a:off x="2915122" y="2610429"/>
              <a:ext cx="201930" cy="226272"/>
              <a:chOff x="2436" y="1936"/>
              <a:chExt cx="365" cy="409"/>
            </a:xfrm>
          </p:grpSpPr>
          <p:sp>
            <p:nvSpPr>
              <p:cNvPr id="121"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23"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grpSp>
          <p:nvGrpSpPr>
            <p:cNvPr id="124" name="Group 8"/>
            <p:cNvGrpSpPr>
              <a:grpSpLocks noChangeAspect="1"/>
            </p:cNvGrpSpPr>
            <p:nvPr/>
          </p:nvGrpSpPr>
          <p:grpSpPr bwMode="auto">
            <a:xfrm>
              <a:off x="2915122" y="2833251"/>
              <a:ext cx="201930" cy="226272"/>
              <a:chOff x="2436" y="1936"/>
              <a:chExt cx="365" cy="409"/>
            </a:xfrm>
          </p:grpSpPr>
          <p:sp>
            <p:nvSpPr>
              <p:cNvPr id="125"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26"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grpSp>
          <p:nvGrpSpPr>
            <p:cNvPr id="127" name="Group 8"/>
            <p:cNvGrpSpPr>
              <a:grpSpLocks noChangeAspect="1"/>
            </p:cNvGrpSpPr>
            <p:nvPr/>
          </p:nvGrpSpPr>
          <p:grpSpPr bwMode="auto">
            <a:xfrm>
              <a:off x="2915122" y="3056073"/>
              <a:ext cx="201930" cy="226272"/>
              <a:chOff x="2436" y="1936"/>
              <a:chExt cx="365" cy="409"/>
            </a:xfrm>
          </p:grpSpPr>
          <p:sp>
            <p:nvSpPr>
              <p:cNvPr id="128"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29"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pic>
          <p:nvPicPr>
            <p:cNvPr id="130" name="Picture 129" descr="115345284.jpg"/>
            <p:cNvPicPr>
              <a:picLocks noChangeAspect="1"/>
            </p:cNvPicPr>
            <p:nvPr/>
          </p:nvPicPr>
          <p:blipFill>
            <a:blip r:embed="rId20" cstate="print"/>
            <a:stretch>
              <a:fillRect/>
            </a:stretch>
          </p:blipFill>
          <p:spPr>
            <a:xfrm>
              <a:off x="6355081" y="4032134"/>
              <a:ext cx="151171" cy="133425"/>
            </a:xfrm>
            <a:prstGeom prst="rect">
              <a:avLst/>
            </a:prstGeom>
          </p:spPr>
        </p:pic>
        <p:pic>
          <p:nvPicPr>
            <p:cNvPr id="131" name="Picture 130" descr="115345284.jpg"/>
            <p:cNvPicPr>
              <a:picLocks noChangeAspect="1"/>
            </p:cNvPicPr>
            <p:nvPr/>
          </p:nvPicPr>
          <p:blipFill>
            <a:blip r:embed="rId20" cstate="print"/>
            <a:stretch>
              <a:fillRect/>
            </a:stretch>
          </p:blipFill>
          <p:spPr>
            <a:xfrm>
              <a:off x="6355080" y="4167336"/>
              <a:ext cx="151171" cy="133425"/>
            </a:xfrm>
            <a:prstGeom prst="rect">
              <a:avLst/>
            </a:prstGeom>
          </p:spPr>
        </p:pic>
        <p:sp>
          <p:nvSpPr>
            <p:cNvPr id="132" name="TextBox 131"/>
            <p:cNvSpPr txBox="1"/>
            <p:nvPr/>
          </p:nvSpPr>
          <p:spPr>
            <a:xfrm>
              <a:off x="6446520" y="4144043"/>
              <a:ext cx="1192955"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69" name="Oval 68"/>
            <p:cNvSpPr/>
            <p:nvPr/>
          </p:nvSpPr>
          <p:spPr>
            <a:xfrm>
              <a:off x="5328585" y="2653758"/>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70" name="TextBox 69"/>
            <p:cNvSpPr txBox="1"/>
            <p:nvPr/>
          </p:nvSpPr>
          <p:spPr>
            <a:xfrm>
              <a:off x="5424888" y="2604568"/>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Issue resolution traceability</a:t>
              </a:r>
              <a:endParaRPr lang="en-US" sz="800" kern="0" dirty="0">
                <a:solidFill>
                  <a:sysClr val="windowText" lastClr="000000"/>
                </a:solidFill>
                <a:latin typeface="Arial"/>
              </a:endParaRPr>
            </a:p>
          </p:txBody>
        </p:sp>
        <p:sp>
          <p:nvSpPr>
            <p:cNvPr id="71" name="TextBox 70"/>
            <p:cNvSpPr txBox="1"/>
            <p:nvPr/>
          </p:nvSpPr>
          <p:spPr>
            <a:xfrm>
              <a:off x="7073677" y="3500334"/>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In-line peer code review</a:t>
              </a:r>
              <a:endParaRPr lang="en-US" sz="800" kern="0" dirty="0">
                <a:solidFill>
                  <a:sysClr val="windowText" lastClr="000000"/>
                </a:solidFill>
                <a:latin typeface="Arial"/>
              </a:endParaRPr>
            </a:p>
          </p:txBody>
        </p:sp>
        <p:grpSp>
          <p:nvGrpSpPr>
            <p:cNvPr id="5" name="Group 4"/>
            <p:cNvGrpSpPr/>
            <p:nvPr/>
          </p:nvGrpSpPr>
          <p:grpSpPr>
            <a:xfrm>
              <a:off x="6837345" y="2899556"/>
              <a:ext cx="232920" cy="712324"/>
              <a:chOff x="6837345" y="2821869"/>
              <a:chExt cx="232920" cy="712324"/>
            </a:xfrm>
          </p:grpSpPr>
          <p:sp>
            <p:nvSpPr>
              <p:cNvPr id="115" name="Chevron 114"/>
              <p:cNvSpPr/>
              <p:nvPr/>
            </p:nvSpPr>
            <p:spPr>
              <a:xfrm rot="16200000">
                <a:off x="6891452" y="2970258"/>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16" name="Chevron 115"/>
              <p:cNvSpPr/>
              <p:nvPr/>
            </p:nvSpPr>
            <p:spPr>
              <a:xfrm rot="16200000">
                <a:off x="6896694" y="3165440"/>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17" name="Chevron 116"/>
              <p:cNvSpPr/>
              <p:nvPr/>
            </p:nvSpPr>
            <p:spPr>
              <a:xfrm rot="16200000">
                <a:off x="6896695" y="3360623"/>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72" name="Chevron 71"/>
              <p:cNvSpPr/>
              <p:nvPr/>
            </p:nvSpPr>
            <p:spPr>
              <a:xfrm rot="16200000">
                <a:off x="6884607" y="2774607"/>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grpSp>
        <p:sp>
          <p:nvSpPr>
            <p:cNvPr id="74" name="TextBox 73"/>
            <p:cNvSpPr txBox="1"/>
            <p:nvPr/>
          </p:nvSpPr>
          <p:spPr>
            <a:xfrm>
              <a:off x="3023012" y="3920541"/>
              <a:ext cx="1137508"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scheduling</a:t>
              </a:r>
              <a:endParaRPr lang="en-US" sz="800" kern="0" dirty="0">
                <a:solidFill>
                  <a:sysClr val="windowText" lastClr="000000"/>
                </a:solidFill>
                <a:latin typeface="Arial"/>
              </a:endParaRPr>
            </a:p>
          </p:txBody>
        </p:sp>
        <p:sp>
          <p:nvSpPr>
            <p:cNvPr id="75" name="TextBox 74"/>
            <p:cNvSpPr txBox="1"/>
            <p:nvPr/>
          </p:nvSpPr>
          <p:spPr>
            <a:xfrm>
              <a:off x="3010985" y="4111244"/>
              <a:ext cx="1378135"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Operational activities</a:t>
              </a:r>
              <a:endParaRPr lang="en-US" sz="800" kern="0" dirty="0">
                <a:solidFill>
                  <a:sysClr val="windowText" lastClr="000000"/>
                </a:solidFill>
                <a:latin typeface="Arial"/>
              </a:endParaRPr>
            </a:p>
          </p:txBody>
        </p:sp>
        <p:sp>
          <p:nvSpPr>
            <p:cNvPr id="136" name="TextBox 135"/>
            <p:cNvSpPr txBox="1"/>
            <p:nvPr/>
          </p:nvSpPr>
          <p:spPr>
            <a:xfrm>
              <a:off x="4392414" y="41117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Cloud</a:t>
              </a:r>
              <a:endParaRPr lang="en-US" sz="800" kern="0" dirty="0">
                <a:solidFill>
                  <a:sysClr val="windowText" lastClr="000000"/>
                </a:solidFill>
                <a:latin typeface="Arial"/>
              </a:endParaRPr>
            </a:p>
          </p:txBody>
        </p:sp>
        <p:sp>
          <p:nvSpPr>
            <p:cNvPr id="137" name="Cube 136"/>
            <p:cNvSpPr/>
            <p:nvPr/>
          </p:nvSpPr>
          <p:spPr>
            <a:xfrm>
              <a:off x="2906998" y="394863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38" name="Cube 137"/>
            <p:cNvSpPr/>
            <p:nvPr/>
          </p:nvSpPr>
          <p:spPr>
            <a:xfrm>
              <a:off x="2905425" y="4131378"/>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0" name="Cube 139"/>
            <p:cNvSpPr/>
            <p:nvPr/>
          </p:nvSpPr>
          <p:spPr>
            <a:xfrm>
              <a:off x="4277025" y="413137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1" name="Rounded Rectangle 140"/>
            <p:cNvSpPr/>
            <p:nvPr/>
          </p:nvSpPr>
          <p:spPr>
            <a:xfrm>
              <a:off x="2885032" y="236354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Reporting</a:t>
              </a:r>
              <a:endParaRPr lang="en-US" sz="1100" b="1" kern="0" dirty="0">
                <a:solidFill>
                  <a:sysClr val="window" lastClr="FFFFFF"/>
                </a:solidFill>
                <a:latin typeface="Calibri"/>
              </a:endParaRPr>
            </a:p>
          </p:txBody>
        </p:sp>
        <p:sp>
          <p:nvSpPr>
            <p:cNvPr id="142" name="TextBox 141"/>
            <p:cNvSpPr txBox="1"/>
            <p:nvPr/>
          </p:nvSpPr>
          <p:spPr>
            <a:xfrm>
              <a:off x="5486400" y="3273326"/>
              <a:ext cx="618845" cy="338554"/>
            </a:xfrm>
            <a:prstGeom prst="rect">
              <a:avLst/>
            </a:prstGeom>
            <a:noFill/>
          </p:spPr>
          <p:txBody>
            <a:bodyPr wrap="square" rtlCol="0">
              <a:spAutoFit/>
            </a:bodyPr>
            <a:lstStyle/>
            <a:p>
              <a:pPr fontAlgn="auto">
                <a:spcBef>
                  <a:spcPts val="0"/>
                </a:spcBef>
                <a:spcAft>
                  <a:spcPts val="0"/>
                </a:spcAft>
                <a:defRPr/>
              </a:pPr>
              <a:r>
                <a:rPr lang="en-US" sz="800" kern="0" dirty="0" smtClean="0">
                  <a:solidFill>
                    <a:sysClr val="windowText" lastClr="000000"/>
                  </a:solidFill>
                  <a:latin typeface="Arial"/>
                </a:rPr>
                <a:t>Task board</a:t>
              </a:r>
              <a:endParaRPr lang="en-US" sz="800" kern="0" dirty="0">
                <a:solidFill>
                  <a:sysClr val="windowText" lastClr="000000"/>
                </a:solidFill>
                <a:latin typeface="Arial"/>
              </a:endParaRPr>
            </a:p>
          </p:txBody>
        </p:sp>
      </p:grpSp>
      <p:sp>
        <p:nvSpPr>
          <p:cNvPr id="84" name="Rectangle 83"/>
          <p:cNvSpPr/>
          <p:nvPr/>
        </p:nvSpPr>
        <p:spPr>
          <a:xfrm>
            <a:off x="320041" y="4068762"/>
            <a:ext cx="2285999" cy="114300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4800" dirty="0" smtClean="0">
                <a:solidFill>
                  <a:schemeClr val="tx1"/>
                </a:solidFill>
                <a:latin typeface="Georgia"/>
              </a:rPr>
              <a:t>86</a:t>
            </a:r>
          </a:p>
          <a:p>
            <a:pPr>
              <a:defRPr/>
            </a:pPr>
            <a:r>
              <a:rPr lang="en-US" sz="1200" dirty="0" smtClean="0">
                <a:solidFill>
                  <a:schemeClr val="tx1"/>
                </a:solidFill>
                <a:latin typeface="Georgia"/>
              </a:rPr>
              <a:t>3</a:t>
            </a:r>
            <a:r>
              <a:rPr lang="en-US" sz="1200" baseline="30000" dirty="0" smtClean="0">
                <a:solidFill>
                  <a:schemeClr val="tx1"/>
                </a:solidFill>
                <a:latin typeface="Georgia"/>
              </a:rPr>
              <a:t>rd</a:t>
            </a:r>
            <a:r>
              <a:rPr lang="en-US" sz="1200" dirty="0" smtClean="0">
                <a:solidFill>
                  <a:schemeClr val="tx1"/>
                </a:solidFill>
                <a:latin typeface="Georgia"/>
              </a:rPr>
              <a:t> out of 14</a:t>
            </a:r>
          </a:p>
        </p:txBody>
      </p:sp>
      <p:sp>
        <p:nvSpPr>
          <p:cNvPr id="85" name="Round Same Side Corner Rectangle 84"/>
          <p:cNvSpPr/>
          <p:nvPr/>
        </p:nvSpPr>
        <p:spPr>
          <a:xfrm>
            <a:off x="320042" y="3840162"/>
            <a:ext cx="22859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Value Index</a:t>
            </a:r>
            <a:endParaRPr lang="en-CA" sz="1200" b="1" dirty="0">
              <a:solidFill>
                <a:srgbClr val="FFFFFF"/>
              </a:solidFill>
            </a:endParaRPr>
          </a:p>
        </p:txBody>
      </p:sp>
      <p:graphicFrame>
        <p:nvGraphicFramePr>
          <p:cNvPr id="76" name="Chart 75"/>
          <p:cNvGraphicFramePr>
            <a:graphicFrameLocks/>
          </p:cNvGraphicFramePr>
          <p:nvPr>
            <p:extLst>
              <p:ext uri="{D42A27DB-BD31-4B8C-83A1-F6EECF244321}">
                <p14:modId xmlns:p14="http://schemas.microsoft.com/office/powerpoint/2010/main" xmlns="" val="1592397604"/>
              </p:ext>
            </p:extLst>
          </p:nvPr>
        </p:nvGraphicFramePr>
        <p:xfrm>
          <a:off x="320043" y="1417637"/>
          <a:ext cx="2285998" cy="2286003"/>
        </p:xfrm>
        <a:graphic>
          <a:graphicData uri="http://schemas.openxmlformats.org/drawingml/2006/chart">
            <c:chart xmlns:c="http://schemas.openxmlformats.org/drawingml/2006/chart" xmlns:r="http://schemas.openxmlformats.org/officeDocument/2006/relationships" r:id="rId21"/>
          </a:graphicData>
        </a:graphic>
      </p:graphicFrame>
    </p:spTree>
    <p:extLst>
      <p:ext uri="{BB962C8B-B14F-4D97-AF65-F5344CB8AC3E}">
        <p14:creationId xmlns:p14="http://schemas.microsoft.com/office/powerpoint/2010/main" xmlns="" val="33407205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nvGraphicFramePr>
        <p:xfrm>
          <a:off x="0" y="0"/>
          <a:ext cx="158750" cy="158750"/>
        </p:xfrm>
        <a:graphic>
          <a:graphicData uri="http://schemas.openxmlformats.org/presentationml/2006/ole">
            <p:oleObj spid="_x0000_s1100118" name="think-cell Slide" r:id="rId14" imgW="360" imgH="360" progId="">
              <p:embed/>
            </p:oleObj>
          </a:graphicData>
        </a:graphic>
      </p:graphicFrame>
      <p:grpSp>
        <p:nvGrpSpPr>
          <p:cNvPr id="2" name="Group 31"/>
          <p:cNvGrpSpPr>
            <a:grpSpLocks/>
          </p:cNvGrpSpPr>
          <p:nvPr>
            <p:custDataLst>
              <p:tags r:id="rId2"/>
            </p:custDataLst>
          </p:nvPr>
        </p:nvGrpSpPr>
        <p:grpSpPr bwMode="auto">
          <a:xfrm>
            <a:off x="385551" y="1573808"/>
            <a:ext cx="3405399" cy="1152128"/>
            <a:chOff x="276002" y="487956"/>
            <a:chExt cx="3567149" cy="1152135"/>
          </a:xfrm>
          <a:solidFill>
            <a:schemeClr val="bg1"/>
          </a:solidFill>
        </p:grpSpPr>
        <p:sp>
          <p:nvSpPr>
            <p:cNvPr id="39" name="Rectangle 38"/>
            <p:cNvSpPr/>
            <p:nvPr/>
          </p:nvSpPr>
          <p:spPr>
            <a:xfrm>
              <a:off x="276002" y="487957"/>
              <a:ext cx="1217960" cy="1152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r">
                <a:defRPr/>
              </a:pPr>
              <a:r>
                <a:rPr lang="en-US" sz="1200" dirty="0" smtClean="0">
                  <a:solidFill>
                    <a:srgbClr val="333333"/>
                  </a:solidFill>
                  <a:cs typeface="Arial" pitchFamily="34" charset="0"/>
                </a:rPr>
                <a:t>Product:</a:t>
              </a:r>
            </a:p>
            <a:p>
              <a:pPr algn="r">
                <a:defRPr/>
              </a:pPr>
              <a:r>
                <a:rPr lang="en-US" sz="1200" dirty="0" smtClean="0">
                  <a:solidFill>
                    <a:srgbClr val="333333"/>
                  </a:solidFill>
                  <a:cs typeface="Arial" pitchFamily="34" charset="0"/>
                </a:rPr>
                <a:t>Employees</a:t>
              </a:r>
              <a:r>
                <a:rPr lang="en-US" sz="1200" dirty="0">
                  <a:solidFill>
                    <a:srgbClr val="333333"/>
                  </a:solidFill>
                  <a:cs typeface="Arial" pitchFamily="34" charset="0"/>
                </a:rPr>
                <a:t>:</a:t>
              </a:r>
            </a:p>
            <a:p>
              <a:pPr algn="r">
                <a:defRPr/>
              </a:pPr>
              <a:r>
                <a:rPr lang="en-US" sz="1200" dirty="0">
                  <a:solidFill>
                    <a:srgbClr val="333333"/>
                  </a:solidFill>
                  <a:cs typeface="Arial" pitchFamily="34" charset="0"/>
                </a:rPr>
                <a:t>Headquarters:</a:t>
              </a:r>
            </a:p>
            <a:p>
              <a:pPr algn="r">
                <a:defRPr/>
              </a:pPr>
              <a:r>
                <a:rPr lang="en-US" sz="1200" dirty="0">
                  <a:solidFill>
                    <a:srgbClr val="333333"/>
                  </a:solidFill>
                  <a:cs typeface="Arial" pitchFamily="34" charset="0"/>
                </a:rPr>
                <a:t>Website</a:t>
              </a:r>
              <a:r>
                <a:rPr lang="en-US" sz="1200" dirty="0" smtClean="0">
                  <a:solidFill>
                    <a:srgbClr val="333333"/>
                  </a:solidFill>
                  <a:cs typeface="Arial" pitchFamily="34" charset="0"/>
                </a:rPr>
                <a:t>:</a:t>
              </a:r>
            </a:p>
            <a:p>
              <a:pPr algn="r">
                <a:defRPr/>
              </a:pPr>
              <a:r>
                <a:rPr lang="en-US" sz="1200" dirty="0" smtClean="0">
                  <a:solidFill>
                    <a:srgbClr val="333333"/>
                  </a:solidFill>
                  <a:cs typeface="Arial" pitchFamily="34" charset="0"/>
                </a:rPr>
                <a:t>Founded:</a:t>
              </a:r>
            </a:p>
            <a:p>
              <a:pPr algn="r">
                <a:defRPr/>
              </a:pPr>
              <a:r>
                <a:rPr lang="en-US" sz="1200" dirty="0" smtClean="0">
                  <a:solidFill>
                    <a:srgbClr val="333333"/>
                  </a:solidFill>
                  <a:cs typeface="Arial" pitchFamily="34" charset="0"/>
                </a:rPr>
                <a:t>Presence:</a:t>
              </a:r>
              <a:endParaRPr lang="en-US" sz="1200" dirty="0">
                <a:solidFill>
                  <a:srgbClr val="333333"/>
                </a:solidFill>
                <a:cs typeface="Arial" pitchFamily="34" charset="0"/>
              </a:endParaRPr>
            </a:p>
          </p:txBody>
        </p:sp>
        <p:sp>
          <p:nvSpPr>
            <p:cNvPr id="40" name="Rectangle 39"/>
            <p:cNvSpPr/>
            <p:nvPr/>
          </p:nvSpPr>
          <p:spPr>
            <a:xfrm>
              <a:off x="1489145" y="487956"/>
              <a:ext cx="2354006" cy="1152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l">
                <a:defRPr/>
              </a:pPr>
              <a:r>
                <a:rPr lang="en-US" sz="1200" dirty="0" smtClean="0">
                  <a:solidFill>
                    <a:schemeClr val="tx1"/>
                  </a:solidFill>
                  <a:cs typeface="Arial" pitchFamily="34" charset="0"/>
                </a:rPr>
                <a:t>DevSuite</a:t>
              </a:r>
            </a:p>
            <a:p>
              <a:pPr algn="l">
                <a:defRPr/>
              </a:pPr>
              <a:r>
                <a:rPr lang="en-US" sz="1200" dirty="0" smtClean="0">
                  <a:solidFill>
                    <a:schemeClr val="tx1"/>
                  </a:solidFill>
                  <a:cs typeface="Arial" pitchFamily="34" charset="0"/>
                </a:rPr>
                <a:t>155</a:t>
              </a:r>
            </a:p>
            <a:p>
              <a:pPr algn="l">
                <a:defRPr/>
              </a:pPr>
              <a:r>
                <a:rPr lang="en-US" sz="1200" dirty="0" smtClean="0">
                  <a:solidFill>
                    <a:schemeClr val="tx1"/>
                  </a:solidFill>
                  <a:cs typeface="Arial" pitchFamily="34" charset="0"/>
                </a:rPr>
                <a:t>Lafayette, CA</a:t>
              </a:r>
            </a:p>
            <a:p>
              <a:pPr algn="l">
                <a:defRPr/>
              </a:pPr>
              <a:r>
                <a:rPr lang="en-US" sz="1200" dirty="0" smtClean="0">
                  <a:solidFill>
                    <a:schemeClr val="tx1"/>
                  </a:solidFill>
                  <a:cs typeface="Arial" pitchFamily="34" charset="0"/>
                  <a:hlinkClick r:id="rId15"/>
                </a:rPr>
                <a:t>techexcel.com</a:t>
              </a:r>
              <a:endParaRPr lang="en-US" sz="1200" dirty="0" smtClean="0">
                <a:solidFill>
                  <a:schemeClr val="tx1"/>
                </a:solidFill>
                <a:cs typeface="Arial" pitchFamily="34" charset="0"/>
              </a:endParaRPr>
            </a:p>
            <a:p>
              <a:pPr algn="l">
                <a:buFont typeface="Arial" pitchFamily="34" charset="0"/>
                <a:buNone/>
              </a:pPr>
              <a:r>
                <a:rPr lang="en-US" sz="1200" dirty="0" smtClean="0">
                  <a:solidFill>
                    <a:schemeClr val="tx1"/>
                  </a:solidFill>
                  <a:cs typeface="Arial" pitchFamily="34" charset="0"/>
                </a:rPr>
                <a:t>1995</a:t>
              </a:r>
            </a:p>
            <a:p>
              <a:pPr algn="l">
                <a:buFont typeface="Arial" pitchFamily="34" charset="0"/>
                <a:buNone/>
              </a:pPr>
              <a:r>
                <a:rPr lang="en-US" sz="1200" dirty="0" smtClean="0">
                  <a:solidFill>
                    <a:schemeClr val="tx1"/>
                  </a:solidFill>
                  <a:cs typeface="Arial" pitchFamily="34" charset="0"/>
                </a:rPr>
                <a:t>Privately Held</a:t>
              </a:r>
            </a:p>
          </p:txBody>
        </p:sp>
      </p:grpSp>
      <p:sp>
        <p:nvSpPr>
          <p:cNvPr id="8" name="Title 7"/>
          <p:cNvSpPr>
            <a:spLocks noGrp="1"/>
          </p:cNvSpPr>
          <p:nvPr>
            <p:ph type="title"/>
            <p:custDataLst>
              <p:tags r:id="rId3"/>
            </p:custDataLst>
          </p:nvPr>
        </p:nvSpPr>
        <p:spPr/>
        <p:txBody>
          <a:bodyPr/>
          <a:lstStyle/>
          <a:p>
            <a:r>
              <a:rPr lang="en-US" dirty="0">
                <a:ea typeface="ＭＳ Ｐゴシック" charset="-128"/>
              </a:rPr>
              <a:t>TechExcel offers flexibility and a range of ALM features</a:t>
            </a:r>
            <a:endParaRPr lang="en-CA" dirty="0"/>
          </a:p>
        </p:txBody>
      </p:sp>
      <p:sp>
        <p:nvSpPr>
          <p:cNvPr id="25" name="Rounded Rectangle 24"/>
          <p:cNvSpPr/>
          <p:nvPr>
            <p:custDataLst>
              <p:tags r:id="rId4"/>
            </p:custDataLst>
          </p:nvPr>
        </p:nvSpPr>
        <p:spPr>
          <a:xfrm>
            <a:off x="320674" y="1183004"/>
            <a:ext cx="3470275"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r>
              <a:rPr lang="en-CA" b="1" i="1" dirty="0" smtClean="0">
                <a:solidFill>
                  <a:schemeClr val="tx1"/>
                </a:solidFill>
              </a:rPr>
              <a:t>Market Pillar</a:t>
            </a:r>
            <a:endParaRPr lang="en-CA" b="1" i="1" dirty="0">
              <a:solidFill>
                <a:schemeClr val="tx1"/>
              </a:solidFill>
            </a:endParaRPr>
          </a:p>
        </p:txBody>
      </p:sp>
      <p:sp>
        <p:nvSpPr>
          <p:cNvPr id="30" name="Chevron 29"/>
          <p:cNvSpPr/>
          <p:nvPr/>
        </p:nvSpPr>
        <p:spPr>
          <a:xfrm>
            <a:off x="395536" y="1177423"/>
            <a:ext cx="264872" cy="377057"/>
          </a:xfrm>
          <a:prstGeom prst="chevron">
            <a:avLst/>
          </a:prstGeom>
          <a:solidFill>
            <a:srgbClr val="D17D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333333"/>
              </a:solidFill>
            </a:endParaRPr>
          </a:p>
        </p:txBody>
      </p:sp>
      <p:pic>
        <p:nvPicPr>
          <p:cNvPr id="42" name="Picture 4"/>
          <p:cNvPicPr>
            <a:picLocks noChangeAspect="1" noChangeArrowheads="1"/>
          </p:cNvPicPr>
          <p:nvPr/>
        </p:nvPicPr>
        <p:blipFill>
          <a:blip r:embed="rId16" cstate="print"/>
          <a:srcRect/>
          <a:stretch>
            <a:fillRect/>
          </a:stretch>
        </p:blipFill>
        <p:spPr bwMode="auto">
          <a:xfrm>
            <a:off x="860742" y="3002756"/>
            <a:ext cx="2394585" cy="886883"/>
          </a:xfrm>
          <a:prstGeom prst="rect">
            <a:avLst/>
          </a:prstGeom>
          <a:noFill/>
          <a:ln w="9525">
            <a:noFill/>
            <a:miter lim="800000"/>
            <a:headEnd/>
            <a:tailEnd/>
          </a:ln>
        </p:spPr>
      </p:pic>
      <p:sp>
        <p:nvSpPr>
          <p:cNvPr id="38" name="Rounded Rectangle 37"/>
          <p:cNvSpPr/>
          <p:nvPr>
            <p:custDataLst>
              <p:tags r:id="rId5"/>
            </p:custDataLst>
          </p:nvPr>
        </p:nvSpPr>
        <p:spPr>
          <a:xfrm rot="10800000">
            <a:off x="320674" y="6080759"/>
            <a:ext cx="3469766" cy="371475"/>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endParaRPr lang="en-CA" b="1" i="1" dirty="0">
              <a:solidFill>
                <a:srgbClr val="333333"/>
              </a:solidFill>
            </a:endParaRPr>
          </a:p>
        </p:txBody>
      </p:sp>
      <p:grpSp>
        <p:nvGrpSpPr>
          <p:cNvPr id="43" name="Group 46"/>
          <p:cNvGrpSpPr/>
          <p:nvPr/>
        </p:nvGrpSpPr>
        <p:grpSpPr>
          <a:xfrm>
            <a:off x="731521" y="5028881"/>
            <a:ext cx="2651759" cy="731839"/>
            <a:chOff x="685799" y="4209648"/>
            <a:chExt cx="2743197" cy="731523"/>
          </a:xfrm>
        </p:grpSpPr>
        <p:sp>
          <p:nvSpPr>
            <p:cNvPr id="46" name="Rectangle 45"/>
            <p:cNvSpPr/>
            <p:nvPr/>
          </p:nvSpPr>
          <p:spPr>
            <a:xfrm rot="5400000">
              <a:off x="2968980" y="4481151"/>
              <a:ext cx="731520" cy="18851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7" name="Rectangle 56"/>
            <p:cNvSpPr/>
            <p:nvPr/>
          </p:nvSpPr>
          <p:spPr>
            <a:xfrm rot="5400000">
              <a:off x="2720004" y="4517297"/>
              <a:ext cx="657946" cy="1897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69" name="Rectangle 68"/>
            <p:cNvSpPr/>
            <p:nvPr/>
          </p:nvSpPr>
          <p:spPr>
            <a:xfrm rot="5400000">
              <a:off x="2472909" y="4553850"/>
              <a:ext cx="584841" cy="1897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0" name="Rectangle 69"/>
            <p:cNvSpPr/>
            <p:nvPr/>
          </p:nvSpPr>
          <p:spPr>
            <a:xfrm rot="5400000">
              <a:off x="2226114" y="4590709"/>
              <a:ext cx="511736" cy="18918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1" name="Rectangle 70"/>
            <p:cNvSpPr/>
            <p:nvPr/>
          </p:nvSpPr>
          <p:spPr>
            <a:xfrm rot="5400000">
              <a:off x="1979671" y="4626795"/>
              <a:ext cx="438631"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2" name="Rectangle 71"/>
            <p:cNvSpPr/>
            <p:nvPr/>
          </p:nvSpPr>
          <p:spPr>
            <a:xfrm rot="5400000">
              <a:off x="1732507" y="4663349"/>
              <a:ext cx="365527"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3" name="Rectangle 72"/>
            <p:cNvSpPr/>
            <p:nvPr/>
          </p:nvSpPr>
          <p:spPr>
            <a:xfrm rot="5400000">
              <a:off x="1485340" y="4699903"/>
              <a:ext cx="292421"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4" name="Rectangle 73"/>
            <p:cNvSpPr/>
            <p:nvPr/>
          </p:nvSpPr>
          <p:spPr>
            <a:xfrm rot="5400000">
              <a:off x="1238173" y="4736461"/>
              <a:ext cx="219316"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5" name="Rectangle 74"/>
            <p:cNvSpPr/>
            <p:nvPr/>
          </p:nvSpPr>
          <p:spPr>
            <a:xfrm rot="5400000">
              <a:off x="991008" y="4773012"/>
              <a:ext cx="146210"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6" name="Rectangle 75"/>
            <p:cNvSpPr/>
            <p:nvPr/>
          </p:nvSpPr>
          <p:spPr>
            <a:xfrm rot="5400000">
              <a:off x="743840" y="4809570"/>
              <a:ext cx="73105"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grpSp>
      <p:sp>
        <p:nvSpPr>
          <p:cNvPr id="77" name="Down Arrow 76"/>
          <p:cNvSpPr/>
          <p:nvPr/>
        </p:nvSpPr>
        <p:spPr>
          <a:xfrm>
            <a:off x="2102830" y="4525963"/>
            <a:ext cx="182880" cy="411796"/>
          </a:xfrm>
          <a:prstGeom prst="downArrow">
            <a:avLst/>
          </a:prstGeom>
          <a:gradFill flip="none" rotWithShape="1">
            <a:gsLst>
              <a:gs pos="0">
                <a:schemeClr val="accent1"/>
              </a:gs>
              <a:gs pos="100000">
                <a:schemeClr val="accent1">
                  <a:tint val="44500"/>
                  <a:satMod val="160000"/>
                  <a:alpha val="0"/>
                </a:schemeClr>
              </a:gs>
            </a:gsLst>
            <a:lin ang="54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8" name="Rounded Rectangle 77"/>
          <p:cNvSpPr/>
          <p:nvPr/>
        </p:nvSpPr>
        <p:spPr>
          <a:xfrm>
            <a:off x="320674" y="4069080"/>
            <a:ext cx="3474720" cy="457200"/>
          </a:xfrm>
          <a:prstGeom prst="roundRect">
            <a:avLst/>
          </a:prstGeom>
          <a:solidFill>
            <a:schemeClr val="accent1"/>
          </a:solidFill>
          <a:ln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3 year TCO for this solution falls into pricing tier 6, between $50,000 and $100,000</a:t>
            </a:r>
            <a:endParaRPr lang="en-CA" sz="1200" b="1" dirty="0">
              <a:solidFill>
                <a:srgbClr val="FFFFFF"/>
              </a:solidFill>
            </a:endParaRPr>
          </a:p>
        </p:txBody>
      </p:sp>
      <p:sp>
        <p:nvSpPr>
          <p:cNvPr id="79" name="TextBox 78"/>
          <p:cNvSpPr txBox="1"/>
          <p:nvPr>
            <p:custDataLst>
              <p:tags r:id="rId6"/>
            </p:custDataLst>
          </p:nvPr>
        </p:nvSpPr>
        <p:spPr>
          <a:xfrm>
            <a:off x="640080" y="5760720"/>
            <a:ext cx="329184" cy="228600"/>
          </a:xfrm>
          <a:prstGeom prst="rect">
            <a:avLst/>
          </a:prstGeom>
          <a:noFill/>
        </p:spPr>
        <p:txBody>
          <a:bodyPr wrap="square" numCol="1" rtlCol="0">
            <a:spAutoFit/>
          </a:bodyPr>
          <a:lstStyle/>
          <a:p>
            <a:pPr algn="r" defTabSz="2194560"/>
            <a:r>
              <a:rPr lang="en-CA" sz="1000" b="1" dirty="0" smtClean="0">
                <a:solidFill>
                  <a:srgbClr val="333333"/>
                </a:solidFill>
              </a:rPr>
              <a:t>$1</a:t>
            </a:r>
            <a:endParaRPr lang="en-CA" sz="1000" b="1" dirty="0">
              <a:solidFill>
                <a:srgbClr val="333333"/>
              </a:solidFill>
            </a:endParaRPr>
          </a:p>
        </p:txBody>
      </p:sp>
      <p:sp>
        <p:nvSpPr>
          <p:cNvPr id="80" name="TextBox 79"/>
          <p:cNvSpPr txBox="1"/>
          <p:nvPr>
            <p:custDataLst>
              <p:tags r:id="rId7"/>
            </p:custDataLst>
          </p:nvPr>
        </p:nvSpPr>
        <p:spPr>
          <a:xfrm>
            <a:off x="3054096" y="5760720"/>
            <a:ext cx="512064" cy="228600"/>
          </a:xfrm>
          <a:prstGeom prst="rect">
            <a:avLst/>
          </a:prstGeom>
          <a:noFill/>
        </p:spPr>
        <p:txBody>
          <a:bodyPr wrap="square" numCol="1" rtlCol="0">
            <a:spAutoFit/>
          </a:bodyPr>
          <a:lstStyle/>
          <a:p>
            <a:pPr algn="r" defTabSz="2194560"/>
            <a:r>
              <a:rPr lang="en-CA" sz="1000" b="1" dirty="0" smtClean="0">
                <a:solidFill>
                  <a:srgbClr val="333333"/>
                </a:solidFill>
              </a:rPr>
              <a:t>$1M+</a:t>
            </a:r>
            <a:endParaRPr lang="en-CA" sz="1000" b="1" dirty="0">
              <a:solidFill>
                <a:srgbClr val="333333"/>
              </a:solidFill>
            </a:endParaRPr>
          </a:p>
        </p:txBody>
      </p:sp>
      <p:cxnSp>
        <p:nvCxnSpPr>
          <p:cNvPr id="81" name="Straight Arrow Connector 80"/>
          <p:cNvCxnSpPr>
            <a:stCxn id="79" idx="3"/>
            <a:endCxn id="80" idx="1"/>
          </p:cNvCxnSpPr>
          <p:nvPr/>
        </p:nvCxnSpPr>
        <p:spPr>
          <a:xfrm>
            <a:off x="969264" y="5875020"/>
            <a:ext cx="208483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custDataLst>
              <p:tags r:id="rId8"/>
            </p:custDataLst>
          </p:nvPr>
        </p:nvSpPr>
        <p:spPr>
          <a:xfrm>
            <a:off x="288034" y="5986641"/>
            <a:ext cx="3491804" cy="276999"/>
          </a:xfrm>
          <a:prstGeom prst="rect">
            <a:avLst/>
          </a:prstGeom>
          <a:noFill/>
        </p:spPr>
        <p:txBody>
          <a:bodyPr wrap="square" rtlCol="0">
            <a:spAutoFit/>
          </a:bodyPr>
          <a:lstStyle/>
          <a:p>
            <a:r>
              <a:rPr lang="en-CA" sz="1200" dirty="0" smtClean="0"/>
              <a:t>Pricing provided by vendor.</a:t>
            </a:r>
            <a:endParaRPr lang="en-CA" sz="1200" dirty="0"/>
          </a:p>
        </p:txBody>
      </p:sp>
      <p:grpSp>
        <p:nvGrpSpPr>
          <p:cNvPr id="37" name="Group 33"/>
          <p:cNvGrpSpPr/>
          <p:nvPr>
            <p:custDataLst>
              <p:tags r:id="rId9"/>
            </p:custDataLst>
          </p:nvPr>
        </p:nvGrpSpPr>
        <p:grpSpPr>
          <a:xfrm>
            <a:off x="3977639" y="1192176"/>
            <a:ext cx="4845685" cy="1185899"/>
            <a:chOff x="5543549" y="2724370"/>
            <a:chExt cx="3295651" cy="1064698"/>
          </a:xfrm>
        </p:grpSpPr>
        <p:sp>
          <p:nvSpPr>
            <p:cNvPr id="44" name="Rectangle 43"/>
            <p:cNvSpPr/>
            <p:nvPr/>
          </p:nvSpPr>
          <p:spPr>
            <a:xfrm>
              <a:off x="5543549" y="2970654"/>
              <a:ext cx="3295651" cy="818414"/>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rgbClr val="000000"/>
                  </a:solidFill>
                </a:rPr>
                <a:t>ALM solution with an integrated suite of web-based products, providing interface customization and product portfolio planning and management capabilities.</a:t>
              </a:r>
              <a:endParaRPr lang="en-US" sz="1200" dirty="0">
                <a:solidFill>
                  <a:srgbClr val="000000"/>
                </a:solidFill>
              </a:endParaRPr>
            </a:p>
          </p:txBody>
        </p:sp>
        <p:sp>
          <p:nvSpPr>
            <p:cNvPr id="45" name="Round Same Side Corner Rectangle 44"/>
            <p:cNvSpPr/>
            <p:nvPr/>
          </p:nvSpPr>
          <p:spPr>
            <a:xfrm>
              <a:off x="5543550" y="2724370"/>
              <a:ext cx="3295650" cy="246284"/>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Overview</a:t>
              </a:r>
              <a:endParaRPr lang="en-CA" sz="1400" b="1" dirty="0">
                <a:solidFill>
                  <a:srgbClr val="FFFFFF"/>
                </a:solidFill>
              </a:endParaRPr>
            </a:p>
          </p:txBody>
        </p:sp>
      </p:grpSp>
      <p:grpSp>
        <p:nvGrpSpPr>
          <p:cNvPr id="47" name="Group 33"/>
          <p:cNvGrpSpPr/>
          <p:nvPr>
            <p:custDataLst>
              <p:tags r:id="rId10"/>
            </p:custDataLst>
          </p:nvPr>
        </p:nvGrpSpPr>
        <p:grpSpPr>
          <a:xfrm>
            <a:off x="3977640" y="2468562"/>
            <a:ext cx="4845684" cy="1966911"/>
            <a:chOff x="5543549" y="2783385"/>
            <a:chExt cx="3295651" cy="2076091"/>
          </a:xfrm>
        </p:grpSpPr>
        <p:sp>
          <p:nvSpPr>
            <p:cNvPr id="48" name="Rectangle 47"/>
            <p:cNvSpPr/>
            <p:nvPr/>
          </p:nvSpPr>
          <p:spPr>
            <a:xfrm>
              <a:off x="5543549" y="3073267"/>
              <a:ext cx="3295651" cy="1786209"/>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a:solidFill>
                    <a:srgbClr val="000000"/>
                  </a:solidFill>
                </a:rPr>
                <a:t>Seamless integration with TechExcel’s IT Service Management and CRM solutions, enabling </a:t>
              </a:r>
              <a:r>
                <a:rPr lang="en-US" sz="1200" dirty="0" smtClean="0">
                  <a:solidFill>
                    <a:srgbClr val="000000"/>
                  </a:solidFill>
                </a:rPr>
                <a:t>DevOps.</a:t>
              </a:r>
              <a:endParaRPr lang="en-US" sz="1200" dirty="0">
                <a:solidFill>
                  <a:srgbClr val="000000"/>
                </a:solidFill>
              </a:endParaRPr>
            </a:p>
            <a:p>
              <a:pPr marL="180000" indent="-171450" algn="l">
                <a:buFont typeface="Arial" pitchFamily="34" charset="0"/>
                <a:buChar char="•"/>
                <a:defRPr/>
              </a:pPr>
              <a:r>
                <a:rPr lang="en-US" sz="1200" dirty="0" smtClean="0">
                  <a:solidFill>
                    <a:srgbClr val="000000"/>
                  </a:solidFill>
                </a:rPr>
                <a:t>Extensive </a:t>
              </a:r>
              <a:r>
                <a:rPr lang="en-US" sz="1200" dirty="0">
                  <a:solidFill>
                    <a:srgbClr val="000000"/>
                  </a:solidFill>
                </a:rPr>
                <a:t>issue management, which includes prioritization, planning, and assignment alongside backlog </a:t>
              </a:r>
              <a:r>
                <a:rPr lang="en-US" sz="1200" dirty="0" smtClean="0">
                  <a:solidFill>
                    <a:srgbClr val="000000"/>
                  </a:solidFill>
                </a:rPr>
                <a:t>work items.</a:t>
              </a:r>
            </a:p>
            <a:p>
              <a:pPr marL="180000" indent="-171450" algn="l">
                <a:buFont typeface="Arial" pitchFamily="34" charset="0"/>
                <a:buChar char="•"/>
                <a:defRPr/>
              </a:pPr>
              <a:r>
                <a:rPr lang="en-US" sz="1200" dirty="0" smtClean="0">
                  <a:solidFill>
                    <a:srgbClr val="000000"/>
                  </a:solidFill>
                </a:rPr>
                <a:t>Traceability of all activities within release pipelines.</a:t>
              </a:r>
              <a:endParaRPr lang="en-US" sz="1200" dirty="0">
                <a:solidFill>
                  <a:srgbClr val="000000"/>
                </a:solidFill>
              </a:endParaRPr>
            </a:p>
            <a:p>
              <a:pPr marL="180000" indent="-171450" algn="l">
                <a:buFont typeface="Arial" pitchFamily="34" charset="0"/>
                <a:buChar char="•"/>
                <a:defRPr/>
              </a:pPr>
              <a:r>
                <a:rPr lang="en-US" sz="1200" dirty="0">
                  <a:solidFill>
                    <a:srgbClr val="000000"/>
                  </a:solidFill>
                </a:rPr>
                <a:t>ALM accessibility through native iPad and Android </a:t>
              </a:r>
              <a:r>
                <a:rPr lang="en-US" sz="1200" dirty="0" smtClean="0">
                  <a:solidFill>
                    <a:srgbClr val="000000"/>
                  </a:solidFill>
                </a:rPr>
                <a:t>tablet applications.</a:t>
              </a:r>
              <a:endParaRPr lang="en-US" sz="1200" dirty="0">
                <a:solidFill>
                  <a:srgbClr val="000000"/>
                </a:solidFill>
              </a:endParaRPr>
            </a:p>
            <a:p>
              <a:pPr marL="180000" indent="-171450" algn="l">
                <a:buFont typeface="Arial" pitchFamily="34" charset="0"/>
                <a:buChar char="•"/>
                <a:defRPr/>
              </a:pPr>
              <a:endParaRPr lang="en-US" sz="1200" dirty="0" smtClean="0">
                <a:solidFill>
                  <a:srgbClr val="000000"/>
                </a:solidFill>
              </a:endParaRPr>
            </a:p>
          </p:txBody>
        </p:sp>
        <p:sp>
          <p:nvSpPr>
            <p:cNvPr id="49" name="Round Same Side Corner Rectangle 48"/>
            <p:cNvSpPr/>
            <p:nvPr/>
          </p:nvSpPr>
          <p:spPr>
            <a:xfrm>
              <a:off x="5543550" y="2783385"/>
              <a:ext cx="3295650" cy="289547"/>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Strengths</a:t>
              </a:r>
              <a:endParaRPr lang="en-CA" sz="1400" b="1" dirty="0">
                <a:solidFill>
                  <a:srgbClr val="FFFFFF"/>
                </a:solidFill>
              </a:endParaRPr>
            </a:p>
          </p:txBody>
        </p:sp>
      </p:grpSp>
      <p:grpSp>
        <p:nvGrpSpPr>
          <p:cNvPr id="50" name="Group 33"/>
          <p:cNvGrpSpPr/>
          <p:nvPr>
            <p:custDataLst>
              <p:tags r:id="rId11"/>
            </p:custDataLst>
          </p:nvPr>
        </p:nvGrpSpPr>
        <p:grpSpPr>
          <a:xfrm>
            <a:off x="3977639" y="4525963"/>
            <a:ext cx="4845685" cy="1926272"/>
            <a:chOff x="5543549" y="2693067"/>
            <a:chExt cx="3295651" cy="2289173"/>
          </a:xfrm>
        </p:grpSpPr>
        <p:sp>
          <p:nvSpPr>
            <p:cNvPr id="51" name="Rectangle 50"/>
            <p:cNvSpPr/>
            <p:nvPr/>
          </p:nvSpPr>
          <p:spPr>
            <a:xfrm>
              <a:off x="5543549" y="3019068"/>
              <a:ext cx="3295651" cy="1963172"/>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rgbClr val="000000"/>
                  </a:solidFill>
                </a:rPr>
                <a:t>Build management capabilities (draw source code from multiple repositories, automated build creation, continuous integration using CI tools).</a:t>
              </a:r>
            </a:p>
            <a:p>
              <a:pPr marL="180000" indent="-171450" algn="l">
                <a:buFont typeface="Arial" pitchFamily="34" charset="0"/>
                <a:buChar char="•"/>
                <a:defRPr/>
              </a:pPr>
              <a:r>
                <a:rPr lang="en-US" sz="1200" dirty="0" smtClean="0">
                  <a:solidFill>
                    <a:srgbClr val="000000"/>
                  </a:solidFill>
                </a:rPr>
                <a:t>Set-up and teardown of virtual test environments.</a:t>
              </a:r>
            </a:p>
          </p:txBody>
        </p:sp>
        <p:sp>
          <p:nvSpPr>
            <p:cNvPr id="52" name="Round Same Side Corner Rectangle 51"/>
            <p:cNvSpPr/>
            <p:nvPr/>
          </p:nvSpPr>
          <p:spPr>
            <a:xfrm>
              <a:off x="5543550" y="2693067"/>
              <a:ext cx="3295650" cy="326001"/>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Challenges</a:t>
              </a:r>
            </a:p>
          </p:txBody>
        </p:sp>
      </p:grpSp>
    </p:spTree>
    <p:extLst>
      <p:ext uri="{BB962C8B-B14F-4D97-AF65-F5344CB8AC3E}">
        <p14:creationId xmlns:p14="http://schemas.microsoft.com/office/powerpoint/2010/main" xmlns="" val="40262182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nvGraphicFramePr>
        <p:xfrm>
          <a:off x="0" y="0"/>
          <a:ext cx="158750" cy="158750"/>
        </p:xfrm>
        <a:graphic>
          <a:graphicData uri="http://schemas.openxmlformats.org/presentationml/2006/ole">
            <p:oleObj spid="_x0000_s1123614" name="think-cell Slide" r:id="rId14" imgW="360" imgH="360" progId="">
              <p:embed/>
            </p:oleObj>
          </a:graphicData>
        </a:graphic>
      </p:graphicFrame>
      <p:grpSp>
        <p:nvGrpSpPr>
          <p:cNvPr id="2" name="Group 104"/>
          <p:cNvGrpSpPr/>
          <p:nvPr>
            <p:custDataLst>
              <p:tags r:id="rId2"/>
            </p:custDataLst>
          </p:nvPr>
        </p:nvGrpSpPr>
        <p:grpSpPr>
          <a:xfrm>
            <a:off x="320040" y="1188721"/>
            <a:ext cx="2286000" cy="2514919"/>
            <a:chOff x="320041" y="3840162"/>
            <a:chExt cx="2559684" cy="1300977"/>
          </a:xfrm>
        </p:grpSpPr>
        <p:sp>
          <p:nvSpPr>
            <p:cNvPr id="106" name="Rectangle 105"/>
            <p:cNvSpPr/>
            <p:nvPr/>
          </p:nvSpPr>
          <p:spPr>
            <a:xfrm>
              <a:off x="320041" y="3958418"/>
              <a:ext cx="2559684" cy="118272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endParaRPr lang="en-US" sz="1200" dirty="0" smtClean="0">
                <a:solidFill>
                  <a:srgbClr val="333333"/>
                </a:solidFill>
                <a:latin typeface="Georgia"/>
              </a:endParaRPr>
            </a:p>
          </p:txBody>
        </p:sp>
        <p:sp>
          <p:nvSpPr>
            <p:cNvPr id="107" name="Round Same Side Corner Rectangle 106"/>
            <p:cNvSpPr/>
            <p:nvPr/>
          </p:nvSpPr>
          <p:spPr>
            <a:xfrm>
              <a:off x="320042" y="3840162"/>
              <a:ext cx="2559683" cy="118256"/>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Vendor Landscape</a:t>
              </a:r>
              <a:endParaRPr lang="en-CA" sz="1200" b="1" dirty="0">
                <a:solidFill>
                  <a:srgbClr val="FFFFFF"/>
                </a:solidFill>
              </a:endParaRPr>
            </a:p>
          </p:txBody>
        </p:sp>
      </p:grpSp>
      <p:sp>
        <p:nvSpPr>
          <p:cNvPr id="8" name="Title 7"/>
          <p:cNvSpPr>
            <a:spLocks noGrp="1"/>
          </p:cNvSpPr>
          <p:nvPr>
            <p:ph type="title"/>
            <p:custDataLst>
              <p:tags r:id="rId3"/>
            </p:custDataLst>
          </p:nvPr>
        </p:nvSpPr>
        <p:spPr/>
        <p:txBody>
          <a:bodyPr/>
          <a:lstStyle/>
          <a:p>
            <a:r>
              <a:rPr lang="en-US" dirty="0">
                <a:ea typeface="ＭＳ Ｐゴシック" charset="-128"/>
              </a:rPr>
              <a:t>TechExcel offers flexibility and a range of ALM features</a:t>
            </a:r>
            <a:endParaRPr lang="en-CA" dirty="0"/>
          </a:p>
        </p:txBody>
      </p:sp>
      <p:grpSp>
        <p:nvGrpSpPr>
          <p:cNvPr id="4" name="Group 97"/>
          <p:cNvGrpSpPr/>
          <p:nvPr>
            <p:custDataLst>
              <p:tags r:id="rId4"/>
            </p:custDataLst>
          </p:nvPr>
        </p:nvGrpSpPr>
        <p:grpSpPr>
          <a:xfrm>
            <a:off x="320040" y="5349240"/>
            <a:ext cx="8503920" cy="1143634"/>
            <a:chOff x="320040" y="5349240"/>
            <a:chExt cx="8503920" cy="1143634"/>
          </a:xfrm>
        </p:grpSpPr>
        <p:sp>
          <p:nvSpPr>
            <p:cNvPr id="26" name="Round Same Side Corner Rectangle 25"/>
            <p:cNvSpPr/>
            <p:nvPr>
              <p:custDataLst>
                <p:tags r:id="rId11"/>
              </p:custDataLst>
            </p:nvPr>
          </p:nvSpPr>
          <p:spPr>
            <a:xfrm>
              <a:off x="320040" y="5349240"/>
              <a:ext cx="8503920" cy="274320"/>
            </a:xfrm>
            <a:prstGeom prst="round2SameRect">
              <a:avLst>
                <a:gd name="adj1" fmla="val 10667"/>
                <a:gd name="adj2" fmla="val 0"/>
              </a:avLst>
            </a:prstGeom>
            <a:solidFill>
              <a:srgbClr val="D17D08"/>
            </a:solidFill>
            <a:ln w="12700">
              <a:solidFill>
                <a:srgbClr val="D17D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solidFill>
                    <a:srgbClr val="FFFFFF"/>
                  </a:solidFill>
                </a:rPr>
                <a:t>Info-Tech Recommends:</a:t>
              </a:r>
              <a:endParaRPr lang="en-CA" sz="1400" b="1" dirty="0">
                <a:solidFill>
                  <a:srgbClr val="FFFFFF"/>
                </a:solidFill>
              </a:endParaRPr>
            </a:p>
          </p:txBody>
        </p:sp>
        <p:sp>
          <p:nvSpPr>
            <p:cNvPr id="28" name="Rectangle 27"/>
            <p:cNvSpPr/>
            <p:nvPr/>
          </p:nvSpPr>
          <p:spPr>
            <a:xfrm>
              <a:off x="320040" y="5623383"/>
              <a:ext cx="8503919" cy="86949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188" algn="l">
                <a:defRPr/>
              </a:pPr>
              <a:r>
                <a:rPr lang="en-US" sz="1400" dirty="0">
                  <a:solidFill>
                    <a:schemeClr val="tx1"/>
                  </a:solidFill>
                </a:rPr>
                <a:t>Organizations with existing requirements assets in Word format will find TechExcel’s </a:t>
              </a:r>
              <a:r>
                <a:rPr lang="en-US" sz="1400" dirty="0" smtClean="0">
                  <a:solidFill>
                    <a:schemeClr val="tx1"/>
                  </a:solidFill>
                </a:rPr>
                <a:t>two-way </a:t>
              </a:r>
              <a:r>
                <a:rPr lang="en-US" sz="1400" dirty="0">
                  <a:solidFill>
                    <a:schemeClr val="tx1"/>
                  </a:solidFill>
                </a:rPr>
                <a:t>synchronization feature useful in continuing to manage legacy assets</a:t>
              </a:r>
              <a:r>
                <a:rPr lang="en-US" sz="1400" dirty="0" smtClean="0">
                  <a:solidFill>
                    <a:schemeClr val="tx1"/>
                  </a:solidFill>
                </a:rPr>
                <a:t>.</a:t>
              </a:r>
              <a:endParaRPr lang="en-US" sz="1400" dirty="0">
                <a:solidFill>
                  <a:schemeClr val="tx1"/>
                </a:solidFill>
              </a:endParaRPr>
            </a:p>
          </p:txBody>
        </p:sp>
      </p:grpSp>
      <p:graphicFrame>
        <p:nvGraphicFramePr>
          <p:cNvPr id="77" name="Table 76"/>
          <p:cNvGraphicFramePr>
            <a:graphicFrameLocks noGrp="1"/>
          </p:cNvGraphicFramePr>
          <p:nvPr>
            <p:custDataLst>
              <p:tags r:id="rId5"/>
            </p:custDataLst>
            <p:extLst>
              <p:ext uri="{D42A27DB-BD31-4B8C-83A1-F6EECF244321}">
                <p14:modId xmlns:p14="http://schemas.microsoft.com/office/powerpoint/2010/main" xmlns="" val="2962869400"/>
              </p:ext>
            </p:extLst>
          </p:nvPr>
        </p:nvGraphicFramePr>
        <p:xfrm>
          <a:off x="2834640" y="1417320"/>
          <a:ext cx="5943600" cy="606265"/>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4360"/>
                <a:gridCol w="594360"/>
                <a:gridCol w="594360"/>
                <a:gridCol w="594360"/>
                <a:gridCol w="594360"/>
                <a:gridCol w="594360"/>
                <a:gridCol w="594360"/>
                <a:gridCol w="594360"/>
                <a:gridCol w="594360"/>
                <a:gridCol w="594360"/>
              </a:tblGrid>
              <a:tr h="28797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9525" cap="flat" cmpd="sng" algn="ctr">
                      <a:noFill/>
                      <a:prstDash val="solid"/>
                    </a:lnL>
                    <a:lnR w="38100" cap="flat" cmpd="sng" algn="ctr">
                      <a:solidFill>
                        <a:sysClr val="window" lastClr="FFFFFF"/>
                      </a:solid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243F5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Features</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Usability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Afford.</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Arch.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5715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36B41"/>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Viability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Strategy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Reach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Channel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18287">
                <a:tc>
                  <a:txBody>
                    <a:bodyPr/>
                    <a:lstStyle/>
                    <a:p>
                      <a:pPr algn="ctr" fontAlgn="ctr"/>
                      <a:r>
                        <a:rPr lang="en-US" sz="1750" b="0" i="0" u="none" strike="noStrike" dirty="0">
                          <a:ln>
                            <a:solidFill>
                              <a:srgbClr val="C77709"/>
                            </a:solidFill>
                          </a:ln>
                          <a:solidFill>
                            <a:srgbClr val="C77709"/>
                          </a:solidFill>
                          <a:latin typeface="Harvey Balls"/>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5"/>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chemeClr val="accent1"/>
                            </a:solidFill>
                          </a:ln>
                          <a:solidFill>
                            <a:srgbClr val="000000"/>
                          </a:solidFill>
                          <a:latin typeface="Harvey Balls"/>
                        </a:rPr>
                        <a:t>1</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2</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800" b="0" i="0" u="none" strike="noStrike" dirty="0" smtClean="0">
                          <a:ln>
                            <a:solidFill>
                              <a:srgbClr val="D17D08"/>
                            </a:solidFill>
                          </a:ln>
                          <a:solidFill>
                            <a:srgbClr val="D17D08"/>
                          </a:solidFill>
                          <a:latin typeface="Harvey Balls"/>
                        </a:rPr>
                        <a:t>4</a:t>
                      </a:r>
                      <a:endParaRPr lang="en-US" sz="1750" b="0" i="0" u="none" strike="noStrike" dirty="0">
                        <a:ln>
                          <a:solidFill>
                            <a:srgbClr val="C77709"/>
                          </a:solidFill>
                        </a:ln>
                        <a:solidFill>
                          <a:srgbClr val="C77709"/>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7"/>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4</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r>
            </a:tbl>
          </a:graphicData>
        </a:graphic>
      </p:graphicFrame>
      <p:sp>
        <p:nvSpPr>
          <p:cNvPr id="78" name="Round Same Side Corner Rectangle 77"/>
          <p:cNvSpPr/>
          <p:nvPr>
            <p:custDataLst>
              <p:tags r:id="rId6"/>
            </p:custDataLst>
          </p:nvPr>
        </p:nvSpPr>
        <p:spPr>
          <a:xfrm flipH="1">
            <a:off x="2830068" y="1189037"/>
            <a:ext cx="2953512"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Product</a:t>
            </a:r>
            <a:endParaRPr lang="en-US" sz="1200" b="1" dirty="0">
              <a:solidFill>
                <a:srgbClr val="FFFFFF"/>
              </a:solidFill>
            </a:endParaRPr>
          </a:p>
        </p:txBody>
      </p:sp>
      <p:sp>
        <p:nvSpPr>
          <p:cNvPr id="79" name="Round Same Side Corner Rectangle 78"/>
          <p:cNvSpPr/>
          <p:nvPr>
            <p:custDataLst>
              <p:tags r:id="rId7"/>
            </p:custDataLst>
          </p:nvPr>
        </p:nvSpPr>
        <p:spPr>
          <a:xfrm flipH="1">
            <a:off x="5827868" y="1189037"/>
            <a:ext cx="2935224" cy="228600"/>
          </a:xfrm>
          <a:prstGeom prst="round2Same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Vendor</a:t>
            </a:r>
          </a:p>
        </p:txBody>
      </p:sp>
      <p:sp>
        <p:nvSpPr>
          <p:cNvPr id="80" name="Round Same Side Corner Rectangle 79"/>
          <p:cNvSpPr/>
          <p:nvPr>
            <p:custDataLst>
              <p:tags r:id="rId8"/>
            </p:custDataLst>
          </p:nvPr>
        </p:nvSpPr>
        <p:spPr>
          <a:xfrm flipH="1">
            <a:off x="2857882" y="4496784"/>
            <a:ext cx="5893616"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Features</a:t>
            </a:r>
            <a:endParaRPr lang="en-US" sz="1200" b="1" dirty="0">
              <a:solidFill>
                <a:srgbClr val="FFFFFF"/>
              </a:solidFill>
            </a:endParaRPr>
          </a:p>
        </p:txBody>
      </p:sp>
      <p:graphicFrame>
        <p:nvGraphicFramePr>
          <p:cNvPr id="70" name="Table 69"/>
          <p:cNvGraphicFramePr>
            <a:graphicFrameLocks noGrp="1"/>
          </p:cNvGraphicFramePr>
          <p:nvPr>
            <p:custDataLst>
              <p:tags r:id="rId9"/>
            </p:custDataLst>
            <p:extLst>
              <p:ext uri="{D42A27DB-BD31-4B8C-83A1-F6EECF244321}">
                <p14:modId xmlns:p14="http://schemas.microsoft.com/office/powerpoint/2010/main" xmlns="" val="3458559724"/>
              </p:ext>
            </p:extLst>
          </p:nvPr>
        </p:nvGraphicFramePr>
        <p:xfrm>
          <a:off x="2849790" y="4729799"/>
          <a:ext cx="5928450" cy="573721"/>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2845"/>
                <a:gridCol w="592845"/>
                <a:gridCol w="592845"/>
                <a:gridCol w="592845"/>
                <a:gridCol w="592845"/>
                <a:gridCol w="592845"/>
                <a:gridCol w="592845"/>
                <a:gridCol w="592845"/>
                <a:gridCol w="592845"/>
                <a:gridCol w="592845"/>
              </a:tblGrid>
              <a:tr h="241781">
                <a:tc>
                  <a:txBody>
                    <a:bodyPr/>
                    <a:lstStyle/>
                    <a:p>
                      <a:pPr algn="ctr" fontAlgn="ctr"/>
                      <a:r>
                        <a:rPr lang="en-US" sz="700" b="0" i="0" u="none" strike="noStrike" dirty="0" smtClean="0">
                          <a:solidFill>
                            <a:schemeClr val="tx1"/>
                          </a:solidFill>
                          <a:latin typeface="Arial" pitchFamily="34" charset="0"/>
                          <a:cs typeface="Arial" pitchFamily="34" charset="0"/>
                        </a:rPr>
                        <a:t>Rqmt Mgmt</a:t>
                      </a:r>
                      <a:endParaRPr lang="en-US" sz="700" b="0" i="0" u="none" strike="noStrike" dirty="0">
                        <a:solidFill>
                          <a:schemeClr val="tx1"/>
                        </a:solidFill>
                        <a:latin typeface="Arial" pitchFamily="34" charset="0"/>
                        <a:cs typeface="Arial" pitchFamily="34" charset="0"/>
                      </a:endParaRPr>
                    </a:p>
                  </a:txBody>
                  <a:tcPr marL="9525" marR="9525" marT="9525"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Build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Test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Bug/Issue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Reporting &amp; Analytics</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Source Code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Workflow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Accessibility</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Deployment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Release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r>
              <a:tr h="331940">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902E2E"/>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902E2E"/>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902E2E"/>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r>
            </a:tbl>
          </a:graphicData>
        </a:graphic>
      </p:graphicFrame>
      <p:grpSp>
        <p:nvGrpSpPr>
          <p:cNvPr id="71" name="Group 70"/>
          <p:cNvGrpSpPr/>
          <p:nvPr/>
        </p:nvGrpSpPr>
        <p:grpSpPr>
          <a:xfrm>
            <a:off x="2842732" y="2114497"/>
            <a:ext cx="5935508" cy="2244990"/>
            <a:chOff x="2842732" y="2114497"/>
            <a:chExt cx="5935508" cy="2244990"/>
          </a:xfrm>
        </p:grpSpPr>
        <p:sp>
          <p:nvSpPr>
            <p:cNvPr id="72" name="Rectangle 71"/>
            <p:cNvSpPr/>
            <p:nvPr/>
          </p:nvSpPr>
          <p:spPr>
            <a:xfrm>
              <a:off x="2842732" y="2318821"/>
              <a:ext cx="5920360" cy="1981940"/>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grpSp>
          <p:nvGrpSpPr>
            <p:cNvPr id="73" name="Group 101"/>
            <p:cNvGrpSpPr/>
            <p:nvPr>
              <p:custDataLst>
                <p:tags r:id="rId10"/>
              </p:custDataLst>
            </p:nvPr>
          </p:nvGrpSpPr>
          <p:grpSpPr>
            <a:xfrm>
              <a:off x="2842732" y="2114497"/>
              <a:ext cx="5920360" cy="2227592"/>
              <a:chOff x="3336925" y="2310276"/>
              <a:chExt cx="5486400" cy="2227592"/>
            </a:xfrm>
          </p:grpSpPr>
          <p:sp>
            <p:nvSpPr>
              <p:cNvPr id="183" name="Rectangle 182"/>
              <p:cNvSpPr/>
              <p:nvPr/>
            </p:nvSpPr>
            <p:spPr>
              <a:xfrm>
                <a:off x="3336925" y="2542390"/>
                <a:ext cx="5486400" cy="1995478"/>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sp>
            <p:nvSpPr>
              <p:cNvPr id="184" name="Round Same Side Corner Rectangle 183"/>
              <p:cNvSpPr/>
              <p:nvPr/>
            </p:nvSpPr>
            <p:spPr>
              <a:xfrm>
                <a:off x="3336927" y="2310276"/>
                <a:ext cx="54863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spcBef>
                    <a:spcPts val="0"/>
                  </a:spcBef>
                  <a:spcAft>
                    <a:spcPts val="0"/>
                  </a:spcAft>
                </a:pPr>
                <a:r>
                  <a:rPr lang="en-CA" sz="1200" b="1" dirty="0" smtClean="0">
                    <a:solidFill>
                      <a:srgbClr val="FFFFFF"/>
                    </a:solidFill>
                  </a:rPr>
                  <a:t>Lifecycle Components</a:t>
                </a:r>
                <a:endParaRPr lang="en-CA" sz="1200" b="1" dirty="0">
                  <a:solidFill>
                    <a:srgbClr val="FFFFFF"/>
                  </a:solidFill>
                </a:endParaRPr>
              </a:p>
            </p:txBody>
          </p:sp>
        </p:grpSp>
        <p:sp>
          <p:nvSpPr>
            <p:cNvPr id="74" name="Cloud 73"/>
            <p:cNvSpPr/>
            <p:nvPr/>
          </p:nvSpPr>
          <p:spPr>
            <a:xfrm>
              <a:off x="3253275" y="3569127"/>
              <a:ext cx="1181565" cy="404250"/>
            </a:xfrm>
            <a:prstGeom prst="cloud">
              <a:avLst/>
            </a:prstGeom>
            <a:solidFill>
              <a:schemeClr val="accent1">
                <a:lumMod val="20000"/>
                <a:lumOff val="80000"/>
              </a:schemeClr>
            </a:solidFill>
            <a:ln w="9525" cap="flat" cmpd="sng" algn="ctr">
              <a:solidFill>
                <a:srgbClr val="4F81BD">
                  <a:shade val="95000"/>
                  <a:satMod val="105000"/>
                </a:srgb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75" name="Donut 74"/>
            <p:cNvSpPr/>
            <p:nvPr/>
          </p:nvSpPr>
          <p:spPr>
            <a:xfrm>
              <a:off x="5264697" y="2912546"/>
              <a:ext cx="1076429" cy="1097280"/>
            </a:xfrm>
            <a:prstGeom prst="donut">
              <a:avLst>
                <a:gd name="adj" fmla="val 12724"/>
              </a:avLst>
            </a:prstGeom>
            <a:solidFill>
              <a:schemeClr val="accent1">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Text" lastClr="000000"/>
                </a:solidFill>
                <a:latin typeface="Calibri"/>
              </a:endParaRPr>
            </a:p>
          </p:txBody>
        </p:sp>
        <p:sp>
          <p:nvSpPr>
            <p:cNvPr id="135" name="Rounded Rectangle 134"/>
            <p:cNvSpPr/>
            <p:nvPr/>
          </p:nvSpPr>
          <p:spPr>
            <a:xfrm>
              <a:off x="5974751" y="3671329"/>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Testing</a:t>
              </a:r>
              <a:endParaRPr lang="en-US" sz="1100" b="1" kern="0" dirty="0">
                <a:solidFill>
                  <a:sysClr val="window" lastClr="FFFFFF"/>
                </a:solidFill>
                <a:latin typeface="Calibri"/>
              </a:endParaRPr>
            </a:p>
          </p:txBody>
        </p:sp>
        <p:sp>
          <p:nvSpPr>
            <p:cNvPr id="136" name="Rounded Rectangle 135"/>
            <p:cNvSpPr/>
            <p:nvPr/>
          </p:nvSpPr>
          <p:spPr>
            <a:xfrm>
              <a:off x="4609870" y="3671329"/>
              <a:ext cx="99757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Deployment</a:t>
              </a:r>
              <a:endParaRPr lang="en-US" sz="1100" b="1" kern="0" dirty="0">
                <a:solidFill>
                  <a:sysClr val="window" lastClr="FFFFFF"/>
                </a:solidFill>
                <a:latin typeface="Calibri"/>
              </a:endParaRPr>
            </a:p>
          </p:txBody>
        </p:sp>
        <p:sp>
          <p:nvSpPr>
            <p:cNvPr id="137" name="Rounded Rectangle 136"/>
            <p:cNvSpPr/>
            <p:nvPr/>
          </p:nvSpPr>
          <p:spPr>
            <a:xfrm>
              <a:off x="4475316" y="321412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Maintenance</a:t>
              </a:r>
              <a:endParaRPr lang="en-US" sz="1100" b="1" kern="0" dirty="0">
                <a:solidFill>
                  <a:sysClr val="window" lastClr="FFFFFF"/>
                </a:solidFill>
                <a:latin typeface="Calibri"/>
              </a:endParaRPr>
            </a:p>
          </p:txBody>
        </p:sp>
        <p:sp>
          <p:nvSpPr>
            <p:cNvPr id="138" name="Rounded Rectangle 137"/>
            <p:cNvSpPr/>
            <p:nvPr/>
          </p:nvSpPr>
          <p:spPr>
            <a:xfrm>
              <a:off x="5275910" y="2829613"/>
              <a:ext cx="1054003" cy="183706"/>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Requirements</a:t>
              </a:r>
              <a:endParaRPr lang="en-US" sz="1100" b="1" kern="0" dirty="0">
                <a:solidFill>
                  <a:sysClr val="window" lastClr="FFFFFF"/>
                </a:solidFill>
                <a:latin typeface="Calibri"/>
              </a:endParaRPr>
            </a:p>
          </p:txBody>
        </p:sp>
        <p:sp>
          <p:nvSpPr>
            <p:cNvPr id="139" name="Rounded Rectangle 138"/>
            <p:cNvSpPr/>
            <p:nvPr/>
          </p:nvSpPr>
          <p:spPr>
            <a:xfrm>
              <a:off x="6045109" y="3198972"/>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Build</a:t>
              </a:r>
              <a:endParaRPr lang="en-US" sz="1100" b="1" kern="0" dirty="0">
                <a:solidFill>
                  <a:sysClr val="window" lastClr="FFFFFF"/>
                </a:solidFill>
                <a:latin typeface="Calibri"/>
              </a:endParaRPr>
            </a:p>
          </p:txBody>
        </p:sp>
        <p:sp>
          <p:nvSpPr>
            <p:cNvPr id="140" name="TextBox 139"/>
            <p:cNvSpPr txBox="1"/>
            <p:nvPr/>
          </p:nvSpPr>
          <p:spPr>
            <a:xfrm flipH="1">
              <a:off x="3059836" y="2651760"/>
              <a:ext cx="1370629"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Real time</a:t>
              </a:r>
              <a:endParaRPr lang="en-US" sz="800" kern="0" dirty="0">
                <a:solidFill>
                  <a:sysClr val="windowText" lastClr="000000"/>
                </a:solidFill>
                <a:latin typeface="Arial"/>
              </a:endParaRPr>
            </a:p>
          </p:txBody>
        </p:sp>
        <p:sp>
          <p:nvSpPr>
            <p:cNvPr id="143" name="TextBox 142"/>
            <p:cNvSpPr txBox="1"/>
            <p:nvPr/>
          </p:nvSpPr>
          <p:spPr>
            <a:xfrm>
              <a:off x="3069235" y="3108960"/>
              <a:ext cx="176489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Interactive</a:t>
              </a:r>
              <a:endParaRPr lang="en-US" sz="800" kern="0" dirty="0">
                <a:solidFill>
                  <a:sysClr val="windowText" lastClr="000000"/>
                </a:solidFill>
                <a:latin typeface="Arial"/>
              </a:endParaRPr>
            </a:p>
          </p:txBody>
        </p:sp>
        <p:sp>
          <p:nvSpPr>
            <p:cNvPr id="144" name="Oval 143"/>
            <p:cNvSpPr/>
            <p:nvPr/>
          </p:nvSpPr>
          <p:spPr>
            <a:xfrm>
              <a:off x="5327489" y="2382359"/>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5" name="Oval 144"/>
            <p:cNvSpPr/>
            <p:nvPr/>
          </p:nvSpPr>
          <p:spPr>
            <a:xfrm>
              <a:off x="5327489" y="2518070"/>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6" name="TextBox 145"/>
            <p:cNvSpPr txBox="1"/>
            <p:nvPr/>
          </p:nvSpPr>
          <p:spPr>
            <a:xfrm>
              <a:off x="5423792" y="2331720"/>
              <a:ext cx="187277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Artifact-to-requirement traceability</a:t>
              </a:r>
              <a:endParaRPr lang="en-US" sz="800" kern="0" dirty="0">
                <a:solidFill>
                  <a:sysClr val="windowText" lastClr="000000"/>
                </a:solidFill>
                <a:latin typeface="Arial"/>
              </a:endParaRPr>
            </a:p>
          </p:txBody>
        </p:sp>
        <p:sp>
          <p:nvSpPr>
            <p:cNvPr id="147" name="TextBox 146"/>
            <p:cNvSpPr txBox="1"/>
            <p:nvPr/>
          </p:nvSpPr>
          <p:spPr>
            <a:xfrm>
              <a:off x="5423792" y="2468880"/>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pipeline traceability</a:t>
              </a:r>
              <a:endParaRPr lang="en-US" sz="800" kern="0" dirty="0">
                <a:solidFill>
                  <a:sysClr val="windowText" lastClr="000000"/>
                </a:solidFill>
                <a:latin typeface="Arial"/>
              </a:endParaRPr>
            </a:p>
          </p:txBody>
        </p:sp>
        <p:sp>
          <p:nvSpPr>
            <p:cNvPr id="149" name="TextBox 148"/>
            <p:cNvSpPr txBox="1"/>
            <p:nvPr/>
          </p:nvSpPr>
          <p:spPr>
            <a:xfrm>
              <a:off x="6451046" y="3991643"/>
              <a:ext cx="1018227"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Risk management</a:t>
              </a:r>
              <a:endParaRPr lang="en-US" sz="800" kern="0" dirty="0">
                <a:solidFill>
                  <a:sysClr val="windowText" lastClr="000000"/>
                </a:solidFill>
                <a:latin typeface="Arial"/>
              </a:endParaRPr>
            </a:p>
          </p:txBody>
        </p:sp>
        <p:sp>
          <p:nvSpPr>
            <p:cNvPr id="151" name="TextBox 150"/>
            <p:cNvSpPr txBox="1"/>
            <p:nvPr/>
          </p:nvSpPr>
          <p:spPr>
            <a:xfrm>
              <a:off x="7083594" y="3297798"/>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152" name="TextBox 151"/>
            <p:cNvSpPr txBox="1"/>
            <p:nvPr/>
          </p:nvSpPr>
          <p:spPr>
            <a:xfrm>
              <a:off x="3069235" y="2880360"/>
              <a:ext cx="194429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Web enabled</a:t>
              </a:r>
              <a:endParaRPr lang="en-US" sz="800" kern="0" dirty="0">
                <a:solidFill>
                  <a:sysClr val="windowText" lastClr="000000"/>
                </a:solidFill>
                <a:latin typeface="Arial"/>
              </a:endParaRPr>
            </a:p>
          </p:txBody>
        </p:sp>
        <p:grpSp>
          <p:nvGrpSpPr>
            <p:cNvPr id="153" name="Group 8"/>
            <p:cNvGrpSpPr>
              <a:grpSpLocks noChangeAspect="1"/>
            </p:cNvGrpSpPr>
            <p:nvPr/>
          </p:nvGrpSpPr>
          <p:grpSpPr bwMode="auto">
            <a:xfrm>
              <a:off x="2915122" y="2610429"/>
              <a:ext cx="201930" cy="226272"/>
              <a:chOff x="2436" y="1936"/>
              <a:chExt cx="365" cy="409"/>
            </a:xfrm>
          </p:grpSpPr>
          <p:sp>
            <p:nvSpPr>
              <p:cNvPr id="181"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82"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grpSp>
          <p:nvGrpSpPr>
            <p:cNvPr id="154" name="Group 8"/>
            <p:cNvGrpSpPr>
              <a:grpSpLocks noChangeAspect="1"/>
            </p:cNvGrpSpPr>
            <p:nvPr/>
          </p:nvGrpSpPr>
          <p:grpSpPr bwMode="auto">
            <a:xfrm>
              <a:off x="2915122" y="2833251"/>
              <a:ext cx="201930" cy="226272"/>
              <a:chOff x="2436" y="1936"/>
              <a:chExt cx="365" cy="409"/>
            </a:xfrm>
          </p:grpSpPr>
          <p:sp>
            <p:nvSpPr>
              <p:cNvPr id="179"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80"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grpSp>
          <p:nvGrpSpPr>
            <p:cNvPr id="155" name="Group 8"/>
            <p:cNvGrpSpPr>
              <a:grpSpLocks noChangeAspect="1"/>
            </p:cNvGrpSpPr>
            <p:nvPr/>
          </p:nvGrpSpPr>
          <p:grpSpPr bwMode="auto">
            <a:xfrm>
              <a:off x="2915122" y="3056073"/>
              <a:ext cx="201930" cy="226272"/>
              <a:chOff x="2436" y="1936"/>
              <a:chExt cx="365" cy="409"/>
            </a:xfrm>
          </p:grpSpPr>
          <p:sp>
            <p:nvSpPr>
              <p:cNvPr id="177"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78"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pic>
          <p:nvPicPr>
            <p:cNvPr id="156" name="Picture 155" descr="115345284.jpg"/>
            <p:cNvPicPr>
              <a:picLocks noChangeAspect="1"/>
            </p:cNvPicPr>
            <p:nvPr/>
          </p:nvPicPr>
          <p:blipFill>
            <a:blip r:embed="rId20" cstate="print"/>
            <a:stretch>
              <a:fillRect/>
            </a:stretch>
          </p:blipFill>
          <p:spPr>
            <a:xfrm>
              <a:off x="6355081" y="4032134"/>
              <a:ext cx="151171" cy="133425"/>
            </a:xfrm>
            <a:prstGeom prst="rect">
              <a:avLst/>
            </a:prstGeom>
          </p:spPr>
        </p:pic>
        <p:pic>
          <p:nvPicPr>
            <p:cNvPr id="157" name="Picture 156" descr="115345284.jpg"/>
            <p:cNvPicPr>
              <a:picLocks noChangeAspect="1"/>
            </p:cNvPicPr>
            <p:nvPr/>
          </p:nvPicPr>
          <p:blipFill>
            <a:blip r:embed="rId20" cstate="print"/>
            <a:stretch>
              <a:fillRect/>
            </a:stretch>
          </p:blipFill>
          <p:spPr>
            <a:xfrm>
              <a:off x="6355080" y="4167336"/>
              <a:ext cx="151171" cy="133425"/>
            </a:xfrm>
            <a:prstGeom prst="rect">
              <a:avLst/>
            </a:prstGeom>
          </p:spPr>
        </p:pic>
        <p:sp>
          <p:nvSpPr>
            <p:cNvPr id="158" name="TextBox 157"/>
            <p:cNvSpPr txBox="1"/>
            <p:nvPr/>
          </p:nvSpPr>
          <p:spPr>
            <a:xfrm>
              <a:off x="6446520" y="4144043"/>
              <a:ext cx="1192955"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159" name="Oval 158"/>
            <p:cNvSpPr/>
            <p:nvPr/>
          </p:nvSpPr>
          <p:spPr>
            <a:xfrm>
              <a:off x="5328585" y="2653758"/>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0" name="TextBox 159"/>
            <p:cNvSpPr txBox="1"/>
            <p:nvPr/>
          </p:nvSpPr>
          <p:spPr>
            <a:xfrm>
              <a:off x="5424888" y="2604568"/>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Issue resolution traceability</a:t>
              </a:r>
              <a:endParaRPr lang="en-US" sz="800" kern="0" dirty="0">
                <a:solidFill>
                  <a:sysClr val="windowText" lastClr="000000"/>
                </a:solidFill>
                <a:latin typeface="Arial"/>
              </a:endParaRPr>
            </a:p>
          </p:txBody>
        </p:sp>
        <p:sp>
          <p:nvSpPr>
            <p:cNvPr id="174" name="Chevron 173"/>
            <p:cNvSpPr/>
            <p:nvPr/>
          </p:nvSpPr>
          <p:spPr>
            <a:xfrm rot="16200000">
              <a:off x="6896694" y="3243127"/>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63" name="TextBox 162"/>
            <p:cNvSpPr txBox="1"/>
            <p:nvPr/>
          </p:nvSpPr>
          <p:spPr>
            <a:xfrm>
              <a:off x="3023012" y="3920541"/>
              <a:ext cx="1137508"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scheduling</a:t>
              </a:r>
              <a:endParaRPr lang="en-US" sz="800" kern="0" dirty="0">
                <a:solidFill>
                  <a:sysClr val="windowText" lastClr="000000"/>
                </a:solidFill>
                <a:latin typeface="Arial"/>
              </a:endParaRPr>
            </a:p>
          </p:txBody>
        </p:sp>
        <p:sp>
          <p:nvSpPr>
            <p:cNvPr id="164" name="TextBox 163"/>
            <p:cNvSpPr txBox="1"/>
            <p:nvPr/>
          </p:nvSpPr>
          <p:spPr>
            <a:xfrm>
              <a:off x="3010985" y="4111244"/>
              <a:ext cx="1378135"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Operational activities</a:t>
              </a:r>
              <a:endParaRPr lang="en-US" sz="800" kern="0" dirty="0">
                <a:solidFill>
                  <a:sysClr val="windowText" lastClr="000000"/>
                </a:solidFill>
                <a:latin typeface="Arial"/>
              </a:endParaRPr>
            </a:p>
          </p:txBody>
        </p:sp>
        <p:sp>
          <p:nvSpPr>
            <p:cNvPr id="165" name="TextBox 164"/>
            <p:cNvSpPr txBox="1"/>
            <p:nvPr/>
          </p:nvSpPr>
          <p:spPr>
            <a:xfrm>
              <a:off x="4392414" y="39319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Forecasting/estimation</a:t>
              </a:r>
              <a:endParaRPr lang="en-US" sz="800" kern="0" dirty="0">
                <a:solidFill>
                  <a:sysClr val="windowText" lastClr="000000"/>
                </a:solidFill>
                <a:latin typeface="Arial"/>
              </a:endParaRPr>
            </a:p>
          </p:txBody>
        </p:sp>
        <p:sp>
          <p:nvSpPr>
            <p:cNvPr id="166" name="TextBox 165"/>
            <p:cNvSpPr txBox="1"/>
            <p:nvPr/>
          </p:nvSpPr>
          <p:spPr>
            <a:xfrm>
              <a:off x="4392414" y="41117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Cloud</a:t>
              </a:r>
              <a:endParaRPr lang="en-US" sz="800" kern="0" dirty="0">
                <a:solidFill>
                  <a:sysClr val="windowText" lastClr="000000"/>
                </a:solidFill>
                <a:latin typeface="Arial"/>
              </a:endParaRPr>
            </a:p>
          </p:txBody>
        </p:sp>
        <p:sp>
          <p:nvSpPr>
            <p:cNvPr id="167" name="Cube 166"/>
            <p:cNvSpPr/>
            <p:nvPr/>
          </p:nvSpPr>
          <p:spPr>
            <a:xfrm>
              <a:off x="2906998" y="394863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8" name="Cube 167"/>
            <p:cNvSpPr/>
            <p:nvPr/>
          </p:nvSpPr>
          <p:spPr>
            <a:xfrm>
              <a:off x="2905425" y="4131378"/>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9" name="Cube 168"/>
            <p:cNvSpPr/>
            <p:nvPr/>
          </p:nvSpPr>
          <p:spPr>
            <a:xfrm>
              <a:off x="4278598" y="3948632"/>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70" name="Cube 169"/>
            <p:cNvSpPr/>
            <p:nvPr/>
          </p:nvSpPr>
          <p:spPr>
            <a:xfrm>
              <a:off x="4277025" y="413137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71" name="Rounded Rectangle 170"/>
            <p:cNvSpPr/>
            <p:nvPr/>
          </p:nvSpPr>
          <p:spPr>
            <a:xfrm>
              <a:off x="2885032" y="236354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Reporting</a:t>
              </a:r>
              <a:endParaRPr lang="en-US" sz="1100" b="1" kern="0" dirty="0">
                <a:solidFill>
                  <a:sysClr val="window" lastClr="FFFFFF"/>
                </a:solidFill>
                <a:latin typeface="Calibri"/>
              </a:endParaRPr>
            </a:p>
          </p:txBody>
        </p:sp>
        <p:sp>
          <p:nvSpPr>
            <p:cNvPr id="172" name="TextBox 171"/>
            <p:cNvSpPr txBox="1"/>
            <p:nvPr/>
          </p:nvSpPr>
          <p:spPr>
            <a:xfrm>
              <a:off x="5486400" y="3273326"/>
              <a:ext cx="618845" cy="338554"/>
            </a:xfrm>
            <a:prstGeom prst="rect">
              <a:avLst/>
            </a:prstGeom>
            <a:noFill/>
          </p:spPr>
          <p:txBody>
            <a:bodyPr wrap="square" rtlCol="0">
              <a:spAutoFit/>
            </a:bodyPr>
            <a:lstStyle/>
            <a:p>
              <a:pPr fontAlgn="auto">
                <a:spcBef>
                  <a:spcPts val="0"/>
                </a:spcBef>
                <a:spcAft>
                  <a:spcPts val="0"/>
                </a:spcAft>
                <a:defRPr/>
              </a:pPr>
              <a:r>
                <a:rPr lang="en-US" sz="800" kern="0" dirty="0" smtClean="0">
                  <a:solidFill>
                    <a:sysClr val="windowText" lastClr="000000"/>
                  </a:solidFill>
                  <a:latin typeface="Arial"/>
                </a:rPr>
                <a:t>Task board</a:t>
              </a:r>
              <a:endParaRPr lang="en-US" sz="800" kern="0" dirty="0">
                <a:solidFill>
                  <a:sysClr val="windowText" lastClr="000000"/>
                </a:solidFill>
                <a:latin typeface="Arial"/>
              </a:endParaRPr>
            </a:p>
          </p:txBody>
        </p:sp>
      </p:grpSp>
      <p:sp>
        <p:nvSpPr>
          <p:cNvPr id="76" name="Rectangle 75"/>
          <p:cNvSpPr/>
          <p:nvPr/>
        </p:nvSpPr>
        <p:spPr>
          <a:xfrm>
            <a:off x="320041" y="4068762"/>
            <a:ext cx="2285999" cy="114300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4800" dirty="0" smtClean="0">
                <a:solidFill>
                  <a:schemeClr val="tx1"/>
                </a:solidFill>
                <a:latin typeface="Georgia"/>
              </a:rPr>
              <a:t>65</a:t>
            </a:r>
          </a:p>
          <a:p>
            <a:pPr>
              <a:defRPr/>
            </a:pPr>
            <a:r>
              <a:rPr lang="en-US" sz="1200" dirty="0" smtClean="0">
                <a:solidFill>
                  <a:schemeClr val="tx1"/>
                </a:solidFill>
                <a:latin typeface="Georgia"/>
              </a:rPr>
              <a:t>7</a:t>
            </a:r>
            <a:r>
              <a:rPr lang="en-US" sz="1200" baseline="30000" dirty="0" smtClean="0">
                <a:solidFill>
                  <a:schemeClr val="tx1"/>
                </a:solidFill>
                <a:latin typeface="Georgia"/>
              </a:rPr>
              <a:t>th</a:t>
            </a:r>
            <a:r>
              <a:rPr lang="en-US" sz="1200" dirty="0" smtClean="0">
                <a:solidFill>
                  <a:schemeClr val="tx1"/>
                </a:solidFill>
                <a:latin typeface="Georgia"/>
              </a:rPr>
              <a:t> out of 14</a:t>
            </a:r>
          </a:p>
        </p:txBody>
      </p:sp>
      <p:sp>
        <p:nvSpPr>
          <p:cNvPr id="81" name="Round Same Side Corner Rectangle 80"/>
          <p:cNvSpPr/>
          <p:nvPr/>
        </p:nvSpPr>
        <p:spPr>
          <a:xfrm>
            <a:off x="320042" y="3840162"/>
            <a:ext cx="22859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Value Index</a:t>
            </a:r>
            <a:endParaRPr lang="en-CA" sz="1200" b="1" dirty="0">
              <a:solidFill>
                <a:srgbClr val="FFFFFF"/>
              </a:solidFill>
            </a:endParaRPr>
          </a:p>
        </p:txBody>
      </p:sp>
      <p:graphicFrame>
        <p:nvGraphicFramePr>
          <p:cNvPr id="65" name="Chart 64"/>
          <p:cNvGraphicFramePr>
            <a:graphicFrameLocks/>
          </p:cNvGraphicFramePr>
          <p:nvPr>
            <p:extLst>
              <p:ext uri="{D42A27DB-BD31-4B8C-83A1-F6EECF244321}">
                <p14:modId xmlns:p14="http://schemas.microsoft.com/office/powerpoint/2010/main" xmlns="" val="4284564868"/>
              </p:ext>
            </p:extLst>
          </p:nvPr>
        </p:nvGraphicFramePr>
        <p:xfrm>
          <a:off x="320043" y="1417637"/>
          <a:ext cx="2285998" cy="2286003"/>
        </p:xfrm>
        <a:graphic>
          <a:graphicData uri="http://schemas.openxmlformats.org/drawingml/2006/chart">
            <c:chart xmlns:c="http://schemas.openxmlformats.org/drawingml/2006/chart" xmlns:r="http://schemas.openxmlformats.org/officeDocument/2006/relationships" r:id="rId21"/>
          </a:graphicData>
        </a:graphic>
      </p:graphicFrame>
    </p:spTree>
    <p:extLst>
      <p:ext uri="{BB962C8B-B14F-4D97-AF65-F5344CB8AC3E}">
        <p14:creationId xmlns:p14="http://schemas.microsoft.com/office/powerpoint/2010/main" xmlns="" val="39409546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nvGraphicFramePr>
        <p:xfrm>
          <a:off x="0" y="0"/>
          <a:ext cx="158750" cy="158750"/>
        </p:xfrm>
        <a:graphic>
          <a:graphicData uri="http://schemas.openxmlformats.org/presentationml/2006/ole">
            <p:oleObj spid="_x0000_s1057254" name="think-cell Slide" r:id="rId14" imgW="360" imgH="360" progId="">
              <p:embed/>
            </p:oleObj>
          </a:graphicData>
        </a:graphic>
      </p:graphicFrame>
      <p:grpSp>
        <p:nvGrpSpPr>
          <p:cNvPr id="2" name="Group 31"/>
          <p:cNvGrpSpPr>
            <a:grpSpLocks/>
          </p:cNvGrpSpPr>
          <p:nvPr>
            <p:custDataLst>
              <p:tags r:id="rId2"/>
            </p:custDataLst>
          </p:nvPr>
        </p:nvGrpSpPr>
        <p:grpSpPr bwMode="auto">
          <a:xfrm>
            <a:off x="385551" y="1573808"/>
            <a:ext cx="3405399" cy="1152128"/>
            <a:chOff x="276002" y="487956"/>
            <a:chExt cx="3567149" cy="1152135"/>
          </a:xfrm>
          <a:solidFill>
            <a:schemeClr val="bg1"/>
          </a:solidFill>
        </p:grpSpPr>
        <p:sp>
          <p:nvSpPr>
            <p:cNvPr id="39" name="Rectangle 38"/>
            <p:cNvSpPr/>
            <p:nvPr/>
          </p:nvSpPr>
          <p:spPr>
            <a:xfrm>
              <a:off x="276002" y="487957"/>
              <a:ext cx="1217960" cy="1152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r">
                <a:defRPr/>
              </a:pPr>
              <a:r>
                <a:rPr lang="en-US" sz="1200" dirty="0" smtClean="0">
                  <a:solidFill>
                    <a:srgbClr val="333333"/>
                  </a:solidFill>
                  <a:cs typeface="Arial" pitchFamily="34" charset="0"/>
                </a:rPr>
                <a:t>Product:</a:t>
              </a:r>
            </a:p>
            <a:p>
              <a:pPr algn="r">
                <a:defRPr/>
              </a:pPr>
              <a:r>
                <a:rPr lang="en-US" sz="1200" dirty="0" smtClean="0">
                  <a:solidFill>
                    <a:srgbClr val="333333"/>
                  </a:solidFill>
                  <a:cs typeface="Arial" pitchFamily="34" charset="0"/>
                </a:rPr>
                <a:t>Employees</a:t>
              </a:r>
              <a:r>
                <a:rPr lang="en-US" sz="1200" dirty="0">
                  <a:solidFill>
                    <a:srgbClr val="333333"/>
                  </a:solidFill>
                  <a:cs typeface="Arial" pitchFamily="34" charset="0"/>
                </a:rPr>
                <a:t>:</a:t>
              </a:r>
            </a:p>
            <a:p>
              <a:pPr algn="r">
                <a:defRPr/>
              </a:pPr>
              <a:r>
                <a:rPr lang="en-US" sz="1200" dirty="0">
                  <a:solidFill>
                    <a:srgbClr val="333333"/>
                  </a:solidFill>
                  <a:cs typeface="Arial" pitchFamily="34" charset="0"/>
                </a:rPr>
                <a:t>Headquarters:</a:t>
              </a:r>
            </a:p>
            <a:p>
              <a:pPr algn="r">
                <a:defRPr/>
              </a:pPr>
              <a:r>
                <a:rPr lang="en-US" sz="1200" dirty="0">
                  <a:solidFill>
                    <a:srgbClr val="333333"/>
                  </a:solidFill>
                  <a:cs typeface="Arial" pitchFamily="34" charset="0"/>
                </a:rPr>
                <a:t>Website</a:t>
              </a:r>
              <a:r>
                <a:rPr lang="en-US" sz="1200" dirty="0" smtClean="0">
                  <a:solidFill>
                    <a:srgbClr val="333333"/>
                  </a:solidFill>
                  <a:cs typeface="Arial" pitchFamily="34" charset="0"/>
                </a:rPr>
                <a:t>:</a:t>
              </a:r>
            </a:p>
            <a:p>
              <a:pPr algn="r">
                <a:defRPr/>
              </a:pPr>
              <a:r>
                <a:rPr lang="en-US" sz="1200" dirty="0" smtClean="0">
                  <a:solidFill>
                    <a:srgbClr val="333333"/>
                  </a:solidFill>
                  <a:cs typeface="Arial" pitchFamily="34" charset="0"/>
                </a:rPr>
                <a:t>Founded:</a:t>
              </a:r>
            </a:p>
            <a:p>
              <a:pPr algn="r">
                <a:defRPr/>
              </a:pPr>
              <a:r>
                <a:rPr lang="en-US" sz="1200" dirty="0" smtClean="0">
                  <a:solidFill>
                    <a:srgbClr val="333333"/>
                  </a:solidFill>
                  <a:cs typeface="Arial" pitchFamily="34" charset="0"/>
                </a:rPr>
                <a:t>Presence:</a:t>
              </a:r>
              <a:endParaRPr lang="en-US" sz="1200" dirty="0">
                <a:solidFill>
                  <a:srgbClr val="333333"/>
                </a:solidFill>
                <a:cs typeface="Arial" pitchFamily="34" charset="0"/>
              </a:endParaRPr>
            </a:p>
          </p:txBody>
        </p:sp>
        <p:sp>
          <p:nvSpPr>
            <p:cNvPr id="40" name="Rectangle 39"/>
            <p:cNvSpPr/>
            <p:nvPr/>
          </p:nvSpPr>
          <p:spPr>
            <a:xfrm>
              <a:off x="1489145" y="487956"/>
              <a:ext cx="2354006" cy="1152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l">
                <a:defRPr/>
              </a:pPr>
              <a:r>
                <a:rPr lang="en-US" sz="1200" dirty="0" smtClean="0">
                  <a:solidFill>
                    <a:schemeClr val="tx1"/>
                  </a:solidFill>
                  <a:cs typeface="Arial" pitchFamily="34" charset="0"/>
                </a:rPr>
                <a:t>SmarteSuite</a:t>
              </a:r>
            </a:p>
            <a:p>
              <a:pPr algn="l">
                <a:defRPr/>
              </a:pPr>
              <a:r>
                <a:rPr lang="en-US" sz="1200" dirty="0" smtClean="0">
                  <a:solidFill>
                    <a:schemeClr val="tx1"/>
                  </a:solidFill>
                  <a:cs typeface="Arial" pitchFamily="34" charset="0"/>
                </a:rPr>
                <a:t>25</a:t>
              </a:r>
            </a:p>
            <a:p>
              <a:pPr algn="l">
                <a:defRPr/>
              </a:pPr>
              <a:r>
                <a:rPr lang="en-US" sz="1200" dirty="0" smtClean="0">
                  <a:solidFill>
                    <a:schemeClr val="tx1"/>
                  </a:solidFill>
                  <a:cs typeface="Arial" pitchFamily="34" charset="0"/>
                </a:rPr>
                <a:t>Austin, TX</a:t>
              </a:r>
            </a:p>
            <a:p>
              <a:pPr algn="l">
                <a:defRPr/>
              </a:pPr>
              <a:r>
                <a:rPr lang="en-US" sz="1200" dirty="0" smtClean="0">
                  <a:solidFill>
                    <a:schemeClr val="tx1"/>
                  </a:solidFill>
                  <a:cs typeface="Arial" pitchFamily="34" charset="0"/>
                  <a:hlinkClick r:id="rId15"/>
                </a:rPr>
                <a:t>smartesoft.com</a:t>
              </a:r>
              <a:endParaRPr lang="en-US" sz="1200" dirty="0" smtClean="0">
                <a:solidFill>
                  <a:schemeClr val="tx1"/>
                </a:solidFill>
                <a:cs typeface="Arial" pitchFamily="34" charset="0"/>
              </a:endParaRPr>
            </a:p>
            <a:p>
              <a:pPr algn="l">
                <a:buFont typeface="Arial" pitchFamily="34" charset="0"/>
                <a:buNone/>
              </a:pPr>
              <a:r>
                <a:rPr lang="en-US" sz="1200" dirty="0" smtClean="0">
                  <a:solidFill>
                    <a:schemeClr val="tx1"/>
                  </a:solidFill>
                  <a:cs typeface="Arial" pitchFamily="34" charset="0"/>
                </a:rPr>
                <a:t>1999</a:t>
              </a:r>
            </a:p>
            <a:p>
              <a:pPr algn="l">
                <a:buFont typeface="Arial" pitchFamily="34" charset="0"/>
                <a:buNone/>
              </a:pPr>
              <a:r>
                <a:rPr lang="en-US" sz="1200" dirty="0" smtClean="0">
                  <a:solidFill>
                    <a:schemeClr val="tx1"/>
                  </a:solidFill>
                  <a:cs typeface="Arial" pitchFamily="34" charset="0"/>
                </a:rPr>
                <a:t>Privately Held</a:t>
              </a:r>
            </a:p>
          </p:txBody>
        </p:sp>
      </p:grpSp>
      <p:sp>
        <p:nvSpPr>
          <p:cNvPr id="8" name="Title 7"/>
          <p:cNvSpPr>
            <a:spLocks noGrp="1"/>
          </p:cNvSpPr>
          <p:nvPr>
            <p:ph type="title"/>
            <p:custDataLst>
              <p:tags r:id="rId3"/>
            </p:custDataLst>
          </p:nvPr>
        </p:nvSpPr>
        <p:spPr/>
        <p:txBody>
          <a:bodyPr/>
          <a:lstStyle/>
          <a:p>
            <a:r>
              <a:rPr lang="en-US" dirty="0">
                <a:ea typeface="ＭＳ Ｐゴシック" charset="-128"/>
              </a:rPr>
              <a:t>SmarteSoft provides </a:t>
            </a:r>
            <a:r>
              <a:rPr lang="en-US" dirty="0" smtClean="0">
                <a:ea typeface="ＭＳ Ｐゴシック" charset="-128"/>
              </a:rPr>
              <a:t>a full-featured </a:t>
            </a:r>
            <a:r>
              <a:rPr lang="en-US" dirty="0">
                <a:ea typeface="ＭＳ Ｐゴシック" charset="-128"/>
              </a:rPr>
              <a:t>ALM at a competitive price</a:t>
            </a:r>
            <a:endParaRPr lang="en-CA" dirty="0"/>
          </a:p>
        </p:txBody>
      </p:sp>
      <p:sp>
        <p:nvSpPr>
          <p:cNvPr id="25" name="Rounded Rectangle 24"/>
          <p:cNvSpPr/>
          <p:nvPr>
            <p:custDataLst>
              <p:tags r:id="rId4"/>
            </p:custDataLst>
          </p:nvPr>
        </p:nvSpPr>
        <p:spPr>
          <a:xfrm>
            <a:off x="320674" y="1183004"/>
            <a:ext cx="3470275"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r>
              <a:rPr lang="en-CA" b="1" i="1" dirty="0" smtClean="0">
                <a:solidFill>
                  <a:schemeClr val="tx1"/>
                </a:solidFill>
              </a:rPr>
              <a:t>Market Pillar</a:t>
            </a:r>
            <a:endParaRPr lang="en-CA" b="1" i="1" dirty="0">
              <a:solidFill>
                <a:schemeClr val="tx1"/>
              </a:solidFill>
            </a:endParaRPr>
          </a:p>
        </p:txBody>
      </p:sp>
      <p:sp>
        <p:nvSpPr>
          <p:cNvPr id="30" name="Chevron 29"/>
          <p:cNvSpPr/>
          <p:nvPr/>
        </p:nvSpPr>
        <p:spPr>
          <a:xfrm>
            <a:off x="395536" y="1177423"/>
            <a:ext cx="264872" cy="377057"/>
          </a:xfrm>
          <a:prstGeom prst="chevron">
            <a:avLst/>
          </a:prstGeom>
          <a:solidFill>
            <a:srgbClr val="D17D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333333"/>
              </a:solidFill>
            </a:endParaRPr>
          </a:p>
        </p:txBody>
      </p:sp>
      <p:pic>
        <p:nvPicPr>
          <p:cNvPr id="42" name="Picture 3"/>
          <p:cNvPicPr>
            <a:picLocks noChangeAspect="1" noChangeArrowheads="1"/>
          </p:cNvPicPr>
          <p:nvPr/>
        </p:nvPicPr>
        <p:blipFill>
          <a:blip r:embed="rId16" cstate="print"/>
          <a:stretch>
            <a:fillRect/>
          </a:stretch>
        </p:blipFill>
        <p:spPr bwMode="auto">
          <a:xfrm>
            <a:off x="857921" y="2926080"/>
            <a:ext cx="2398337" cy="1089020"/>
          </a:xfrm>
          <a:prstGeom prst="rect">
            <a:avLst/>
          </a:prstGeom>
          <a:noFill/>
          <a:ln>
            <a:noFill/>
          </a:ln>
        </p:spPr>
      </p:pic>
      <p:sp>
        <p:nvSpPr>
          <p:cNvPr id="83" name="Rounded Rectangle 82"/>
          <p:cNvSpPr/>
          <p:nvPr>
            <p:custDataLst>
              <p:tags r:id="rId5"/>
            </p:custDataLst>
          </p:nvPr>
        </p:nvSpPr>
        <p:spPr>
          <a:xfrm rot="10800000">
            <a:off x="320674" y="6080759"/>
            <a:ext cx="3469766" cy="371475"/>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endParaRPr lang="en-CA" b="1" i="1" dirty="0">
              <a:solidFill>
                <a:srgbClr val="333333"/>
              </a:solidFill>
            </a:endParaRPr>
          </a:p>
        </p:txBody>
      </p:sp>
      <p:grpSp>
        <p:nvGrpSpPr>
          <p:cNvPr id="84" name="Group 46"/>
          <p:cNvGrpSpPr/>
          <p:nvPr/>
        </p:nvGrpSpPr>
        <p:grpSpPr>
          <a:xfrm>
            <a:off x="731521" y="5028881"/>
            <a:ext cx="2651759" cy="731839"/>
            <a:chOff x="685799" y="4209648"/>
            <a:chExt cx="2743197" cy="731523"/>
          </a:xfrm>
        </p:grpSpPr>
        <p:sp>
          <p:nvSpPr>
            <p:cNvPr id="85" name="Rectangle 84"/>
            <p:cNvSpPr/>
            <p:nvPr/>
          </p:nvSpPr>
          <p:spPr>
            <a:xfrm rot="5400000">
              <a:off x="2968980" y="4481151"/>
              <a:ext cx="731520" cy="18851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86" name="Rectangle 85"/>
            <p:cNvSpPr/>
            <p:nvPr/>
          </p:nvSpPr>
          <p:spPr>
            <a:xfrm rot="5400000">
              <a:off x="2720004" y="4517297"/>
              <a:ext cx="657946" cy="1897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87" name="Rectangle 86"/>
            <p:cNvSpPr/>
            <p:nvPr/>
          </p:nvSpPr>
          <p:spPr>
            <a:xfrm rot="5400000">
              <a:off x="2472909" y="4553850"/>
              <a:ext cx="584841" cy="1897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88" name="Rectangle 87"/>
            <p:cNvSpPr/>
            <p:nvPr/>
          </p:nvSpPr>
          <p:spPr>
            <a:xfrm rot="5400000">
              <a:off x="2226114" y="4590709"/>
              <a:ext cx="511736" cy="18918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89" name="Rectangle 88"/>
            <p:cNvSpPr/>
            <p:nvPr/>
          </p:nvSpPr>
          <p:spPr>
            <a:xfrm rot="5400000">
              <a:off x="1979671" y="4626795"/>
              <a:ext cx="438631" cy="18918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90" name="Rectangle 89"/>
            <p:cNvSpPr/>
            <p:nvPr/>
          </p:nvSpPr>
          <p:spPr>
            <a:xfrm rot="5400000">
              <a:off x="1732507" y="4663349"/>
              <a:ext cx="365527"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91" name="Rectangle 90"/>
            <p:cNvSpPr/>
            <p:nvPr/>
          </p:nvSpPr>
          <p:spPr>
            <a:xfrm rot="5400000">
              <a:off x="1485340" y="4699903"/>
              <a:ext cx="292421"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92" name="Rectangle 91"/>
            <p:cNvSpPr/>
            <p:nvPr/>
          </p:nvSpPr>
          <p:spPr>
            <a:xfrm rot="5400000">
              <a:off x="1238173" y="4736461"/>
              <a:ext cx="219316"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93" name="Rectangle 92"/>
            <p:cNvSpPr/>
            <p:nvPr/>
          </p:nvSpPr>
          <p:spPr>
            <a:xfrm rot="5400000">
              <a:off x="991008" y="4773012"/>
              <a:ext cx="146210"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94" name="Rectangle 93"/>
            <p:cNvSpPr/>
            <p:nvPr/>
          </p:nvSpPr>
          <p:spPr>
            <a:xfrm rot="5400000">
              <a:off x="743840" y="4809570"/>
              <a:ext cx="73105"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grpSp>
      <p:sp>
        <p:nvSpPr>
          <p:cNvPr id="95" name="Down Arrow 94"/>
          <p:cNvSpPr/>
          <p:nvPr/>
        </p:nvSpPr>
        <p:spPr>
          <a:xfrm>
            <a:off x="1828570" y="4525963"/>
            <a:ext cx="182880" cy="411796"/>
          </a:xfrm>
          <a:prstGeom prst="downArrow">
            <a:avLst/>
          </a:prstGeom>
          <a:gradFill flip="none" rotWithShape="1">
            <a:gsLst>
              <a:gs pos="0">
                <a:schemeClr val="accent1"/>
              </a:gs>
              <a:gs pos="100000">
                <a:schemeClr val="accent1">
                  <a:tint val="44500"/>
                  <a:satMod val="160000"/>
                  <a:alpha val="0"/>
                </a:schemeClr>
              </a:gs>
            </a:gsLst>
            <a:lin ang="54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96" name="Rounded Rectangle 95"/>
          <p:cNvSpPr/>
          <p:nvPr/>
        </p:nvSpPr>
        <p:spPr>
          <a:xfrm>
            <a:off x="320674" y="4069080"/>
            <a:ext cx="3474720" cy="457200"/>
          </a:xfrm>
          <a:prstGeom prst="roundRect">
            <a:avLst/>
          </a:prstGeom>
          <a:solidFill>
            <a:schemeClr val="accent1"/>
          </a:solidFill>
          <a:ln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3 year TCO for this solution falls into pricing tier 5, between $25,000 and $50,000</a:t>
            </a:r>
            <a:endParaRPr lang="en-CA" sz="1200" b="1" dirty="0">
              <a:solidFill>
                <a:srgbClr val="FFFFFF"/>
              </a:solidFill>
            </a:endParaRPr>
          </a:p>
        </p:txBody>
      </p:sp>
      <p:sp>
        <p:nvSpPr>
          <p:cNvPr id="97" name="TextBox 96"/>
          <p:cNvSpPr txBox="1"/>
          <p:nvPr>
            <p:custDataLst>
              <p:tags r:id="rId6"/>
            </p:custDataLst>
          </p:nvPr>
        </p:nvSpPr>
        <p:spPr>
          <a:xfrm>
            <a:off x="640080" y="5760720"/>
            <a:ext cx="329184" cy="228600"/>
          </a:xfrm>
          <a:prstGeom prst="rect">
            <a:avLst/>
          </a:prstGeom>
          <a:noFill/>
        </p:spPr>
        <p:txBody>
          <a:bodyPr wrap="square" numCol="1" rtlCol="0">
            <a:spAutoFit/>
          </a:bodyPr>
          <a:lstStyle/>
          <a:p>
            <a:pPr algn="r" defTabSz="2194560"/>
            <a:r>
              <a:rPr lang="en-CA" sz="1000" b="1" dirty="0" smtClean="0">
                <a:solidFill>
                  <a:srgbClr val="333333"/>
                </a:solidFill>
              </a:rPr>
              <a:t>$1</a:t>
            </a:r>
            <a:endParaRPr lang="en-CA" sz="1000" b="1" dirty="0">
              <a:solidFill>
                <a:srgbClr val="333333"/>
              </a:solidFill>
            </a:endParaRPr>
          </a:p>
        </p:txBody>
      </p:sp>
      <p:sp>
        <p:nvSpPr>
          <p:cNvPr id="100" name="TextBox 99"/>
          <p:cNvSpPr txBox="1"/>
          <p:nvPr>
            <p:custDataLst>
              <p:tags r:id="rId7"/>
            </p:custDataLst>
          </p:nvPr>
        </p:nvSpPr>
        <p:spPr>
          <a:xfrm>
            <a:off x="3054096" y="5760720"/>
            <a:ext cx="512064" cy="228600"/>
          </a:xfrm>
          <a:prstGeom prst="rect">
            <a:avLst/>
          </a:prstGeom>
          <a:noFill/>
        </p:spPr>
        <p:txBody>
          <a:bodyPr wrap="square" numCol="1" rtlCol="0">
            <a:spAutoFit/>
          </a:bodyPr>
          <a:lstStyle/>
          <a:p>
            <a:pPr algn="r" defTabSz="2194560"/>
            <a:r>
              <a:rPr lang="en-CA" sz="1000" b="1" dirty="0" smtClean="0">
                <a:solidFill>
                  <a:srgbClr val="333333"/>
                </a:solidFill>
              </a:rPr>
              <a:t>$1M+</a:t>
            </a:r>
            <a:endParaRPr lang="en-CA" sz="1000" b="1" dirty="0">
              <a:solidFill>
                <a:srgbClr val="333333"/>
              </a:solidFill>
            </a:endParaRPr>
          </a:p>
        </p:txBody>
      </p:sp>
      <p:cxnSp>
        <p:nvCxnSpPr>
          <p:cNvPr id="101" name="Straight Arrow Connector 100"/>
          <p:cNvCxnSpPr>
            <a:stCxn id="97" idx="3"/>
            <a:endCxn id="100" idx="1"/>
          </p:cNvCxnSpPr>
          <p:nvPr/>
        </p:nvCxnSpPr>
        <p:spPr>
          <a:xfrm>
            <a:off x="969264" y="5875020"/>
            <a:ext cx="208483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custDataLst>
              <p:tags r:id="rId8"/>
            </p:custDataLst>
          </p:nvPr>
        </p:nvSpPr>
        <p:spPr>
          <a:xfrm>
            <a:off x="288034" y="5986641"/>
            <a:ext cx="3491804" cy="276999"/>
          </a:xfrm>
          <a:prstGeom prst="rect">
            <a:avLst/>
          </a:prstGeom>
          <a:noFill/>
        </p:spPr>
        <p:txBody>
          <a:bodyPr wrap="square" rtlCol="0">
            <a:spAutoFit/>
          </a:bodyPr>
          <a:lstStyle/>
          <a:p>
            <a:r>
              <a:rPr lang="en-CA" sz="1200" dirty="0" smtClean="0"/>
              <a:t>Pricing provided by vendor.</a:t>
            </a:r>
            <a:endParaRPr lang="en-CA" sz="1200" dirty="0"/>
          </a:p>
        </p:txBody>
      </p:sp>
      <p:grpSp>
        <p:nvGrpSpPr>
          <p:cNvPr id="37" name="Group 33"/>
          <p:cNvGrpSpPr/>
          <p:nvPr>
            <p:custDataLst>
              <p:tags r:id="rId9"/>
            </p:custDataLst>
          </p:nvPr>
        </p:nvGrpSpPr>
        <p:grpSpPr>
          <a:xfrm>
            <a:off x="3977639" y="1192176"/>
            <a:ext cx="4845685" cy="1185899"/>
            <a:chOff x="5543549" y="2724370"/>
            <a:chExt cx="3295651" cy="1064698"/>
          </a:xfrm>
        </p:grpSpPr>
        <p:sp>
          <p:nvSpPr>
            <p:cNvPr id="38" name="Rectangle 37"/>
            <p:cNvSpPr/>
            <p:nvPr/>
          </p:nvSpPr>
          <p:spPr>
            <a:xfrm>
              <a:off x="5543549" y="2970654"/>
              <a:ext cx="3295651" cy="818414"/>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171450" algn="l">
                <a:buFont typeface="Arial" pitchFamily="34" charset="0"/>
                <a:buChar char="•"/>
                <a:defRPr/>
              </a:pPr>
              <a:r>
                <a:rPr lang="en-US" sz="1200" dirty="0">
                  <a:solidFill>
                    <a:schemeClr val="tx1"/>
                  </a:solidFill>
                </a:rPr>
                <a:t>The suite centers around SmarteQM, a quality-oriented ALM and testing </a:t>
              </a:r>
              <a:r>
                <a:rPr lang="en-US" sz="1200" dirty="0" smtClean="0">
                  <a:solidFill>
                    <a:schemeClr val="tx1"/>
                  </a:solidFill>
                </a:rPr>
                <a:t>tool providing tight integrations with third-party plug-ins for build, test, and issue tracking.</a:t>
              </a:r>
              <a:endParaRPr lang="en-US" sz="1200" dirty="0">
                <a:solidFill>
                  <a:schemeClr val="tx1"/>
                </a:solidFill>
              </a:endParaRPr>
            </a:p>
          </p:txBody>
        </p:sp>
        <p:sp>
          <p:nvSpPr>
            <p:cNvPr id="43" name="Round Same Side Corner Rectangle 42"/>
            <p:cNvSpPr/>
            <p:nvPr/>
          </p:nvSpPr>
          <p:spPr>
            <a:xfrm>
              <a:off x="5543550" y="2724370"/>
              <a:ext cx="3295650" cy="246284"/>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Overview</a:t>
              </a:r>
              <a:endParaRPr lang="en-CA" sz="1400" b="1" dirty="0">
                <a:solidFill>
                  <a:srgbClr val="FFFFFF"/>
                </a:solidFill>
              </a:endParaRPr>
            </a:p>
          </p:txBody>
        </p:sp>
      </p:grpSp>
      <p:grpSp>
        <p:nvGrpSpPr>
          <p:cNvPr id="44" name="Group 33"/>
          <p:cNvGrpSpPr/>
          <p:nvPr>
            <p:custDataLst>
              <p:tags r:id="rId10"/>
            </p:custDataLst>
          </p:nvPr>
        </p:nvGrpSpPr>
        <p:grpSpPr>
          <a:xfrm>
            <a:off x="3977640" y="2468562"/>
            <a:ext cx="4845684" cy="1966912"/>
            <a:chOff x="5543549" y="2783385"/>
            <a:chExt cx="3295651" cy="2076092"/>
          </a:xfrm>
        </p:grpSpPr>
        <p:sp>
          <p:nvSpPr>
            <p:cNvPr id="45" name="Rectangle 44"/>
            <p:cNvSpPr/>
            <p:nvPr/>
          </p:nvSpPr>
          <p:spPr>
            <a:xfrm>
              <a:off x="5543549" y="3073268"/>
              <a:ext cx="3295651" cy="1786209"/>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a:solidFill>
                    <a:schemeClr val="tx1"/>
                  </a:solidFill>
                </a:rPr>
                <a:t>Customizable workflow in SmarteQM allows users to adapt to various development platforms and </a:t>
              </a:r>
              <a:r>
                <a:rPr lang="en-US" sz="1200" dirty="0" smtClean="0">
                  <a:solidFill>
                    <a:schemeClr val="tx1"/>
                  </a:solidFill>
                </a:rPr>
                <a:t>methodologies.</a:t>
              </a:r>
            </a:p>
            <a:p>
              <a:pPr marL="180000" indent="-171450" algn="l">
                <a:buFont typeface="Arial" pitchFamily="34" charset="0"/>
                <a:buChar char="•"/>
                <a:defRPr/>
              </a:pPr>
              <a:r>
                <a:rPr lang="en-US" sz="1200" dirty="0" smtClean="0">
                  <a:solidFill>
                    <a:schemeClr val="tx1"/>
                  </a:solidFill>
                </a:rPr>
                <a:t>Extensive test management capabilities providing test reporting capabilities, automatic trigger for defect submission, and third-party integration.</a:t>
              </a:r>
              <a:endParaRPr lang="en-US" sz="1200" dirty="0">
                <a:solidFill>
                  <a:schemeClr val="tx1"/>
                </a:solidFill>
              </a:endParaRPr>
            </a:p>
          </p:txBody>
        </p:sp>
        <p:sp>
          <p:nvSpPr>
            <p:cNvPr id="46" name="Round Same Side Corner Rectangle 45"/>
            <p:cNvSpPr/>
            <p:nvPr/>
          </p:nvSpPr>
          <p:spPr>
            <a:xfrm>
              <a:off x="5543550" y="2783385"/>
              <a:ext cx="3295650" cy="289547"/>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Strengths</a:t>
              </a:r>
              <a:endParaRPr lang="en-CA" sz="1400" b="1" dirty="0">
                <a:solidFill>
                  <a:srgbClr val="FFFFFF"/>
                </a:solidFill>
              </a:endParaRPr>
            </a:p>
          </p:txBody>
        </p:sp>
      </p:grpSp>
      <p:grpSp>
        <p:nvGrpSpPr>
          <p:cNvPr id="47" name="Group 33"/>
          <p:cNvGrpSpPr/>
          <p:nvPr>
            <p:custDataLst>
              <p:tags r:id="rId11"/>
            </p:custDataLst>
          </p:nvPr>
        </p:nvGrpSpPr>
        <p:grpSpPr>
          <a:xfrm>
            <a:off x="3977639" y="4525963"/>
            <a:ext cx="4845685" cy="1926272"/>
            <a:chOff x="5543549" y="2693067"/>
            <a:chExt cx="3295651" cy="2289173"/>
          </a:xfrm>
        </p:grpSpPr>
        <p:sp>
          <p:nvSpPr>
            <p:cNvPr id="48" name="Rectangle 47"/>
            <p:cNvSpPr/>
            <p:nvPr/>
          </p:nvSpPr>
          <p:spPr>
            <a:xfrm>
              <a:off x="5543549" y="3019068"/>
              <a:ext cx="3295651" cy="1963172"/>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chemeClr val="tx1"/>
                  </a:solidFill>
                </a:rPr>
                <a:t>Unable to provision virtual and cloud-based test environments.</a:t>
              </a:r>
            </a:p>
            <a:p>
              <a:pPr marL="180000" indent="-171450" algn="l">
                <a:buFont typeface="Arial" pitchFamily="34" charset="0"/>
                <a:buChar char="•"/>
                <a:defRPr/>
              </a:pPr>
              <a:r>
                <a:rPr lang="en-US" sz="1200" dirty="0" smtClean="0">
                  <a:solidFill>
                    <a:schemeClr val="tx1"/>
                  </a:solidFill>
                </a:rPr>
                <a:t>Does not provide the capabilities to conduct in-line peer code reviews.</a:t>
              </a:r>
            </a:p>
          </p:txBody>
        </p:sp>
        <p:sp>
          <p:nvSpPr>
            <p:cNvPr id="49" name="Round Same Side Corner Rectangle 48"/>
            <p:cNvSpPr/>
            <p:nvPr/>
          </p:nvSpPr>
          <p:spPr>
            <a:xfrm>
              <a:off x="5543550" y="2693067"/>
              <a:ext cx="3295650" cy="326001"/>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Challenges</a:t>
              </a:r>
            </a:p>
          </p:txBody>
        </p:sp>
      </p:grpSp>
    </p:spTree>
    <p:extLst>
      <p:ext uri="{BB962C8B-B14F-4D97-AF65-F5344CB8AC3E}">
        <p14:creationId xmlns:p14="http://schemas.microsoft.com/office/powerpoint/2010/main" xmlns="" val="323611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51520" y="260648"/>
            <a:ext cx="8625780" cy="864096"/>
          </a:xfrm>
        </p:spPr>
        <p:txBody>
          <a:bodyPr anchor="ctr"/>
          <a:lstStyle/>
          <a:p>
            <a:r>
              <a:rPr lang="en-US" dirty="0" smtClean="0"/>
              <a:t>How to use this Vendor Landscape</a:t>
            </a:r>
            <a:endParaRPr lang="en-US" dirty="0"/>
          </a:p>
        </p:txBody>
      </p:sp>
      <p:sp>
        <p:nvSpPr>
          <p:cNvPr id="8" name="Rectangle 7"/>
          <p:cNvSpPr/>
          <p:nvPr/>
        </p:nvSpPr>
        <p:spPr>
          <a:xfrm>
            <a:off x="999533" y="1978876"/>
            <a:ext cx="3090102" cy="8068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dirty="0"/>
          </a:p>
        </p:txBody>
      </p:sp>
      <p:sp>
        <p:nvSpPr>
          <p:cNvPr id="9" name="Rectangle 8"/>
          <p:cNvSpPr/>
          <p:nvPr/>
        </p:nvSpPr>
        <p:spPr>
          <a:xfrm>
            <a:off x="4637233" y="1978876"/>
            <a:ext cx="3089447" cy="806823"/>
          </a:xfrm>
          <a:prstGeom prst="rect">
            <a:avLst/>
          </a:prstGeom>
          <a:solidFill>
            <a:srgbClr val="36A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dirty="0"/>
          </a:p>
        </p:txBody>
      </p:sp>
      <p:pic>
        <p:nvPicPr>
          <p:cNvPr id="10" name="Picture 9" descr="best-practice-blueprints.png"/>
          <p:cNvPicPr>
            <a:picLocks noChangeAspect="1"/>
          </p:cNvPicPr>
          <p:nvPr/>
        </p:nvPicPr>
        <p:blipFill>
          <a:blip r:embed="rId2" cstate="print"/>
          <a:stretch>
            <a:fillRect/>
          </a:stretch>
        </p:blipFill>
        <p:spPr>
          <a:xfrm>
            <a:off x="3028455" y="1889981"/>
            <a:ext cx="998444" cy="998444"/>
          </a:xfrm>
          <a:prstGeom prst="rect">
            <a:avLst/>
          </a:prstGeom>
          <a:effectLst>
            <a:outerShdw blurRad="50800" dist="38100" dir="2700000" algn="tl" rotWithShape="0">
              <a:prstClr val="black">
                <a:alpha val="40000"/>
              </a:prstClr>
            </a:outerShdw>
          </a:effectLst>
        </p:spPr>
      </p:pic>
      <p:sp>
        <p:nvSpPr>
          <p:cNvPr id="12" name="TextBox 11"/>
          <p:cNvSpPr txBox="1"/>
          <p:nvPr/>
        </p:nvSpPr>
        <p:spPr>
          <a:xfrm>
            <a:off x="4667375" y="5970009"/>
            <a:ext cx="3059960" cy="400110"/>
          </a:xfrm>
          <a:prstGeom prst="rect">
            <a:avLst/>
          </a:prstGeom>
          <a:noFill/>
        </p:spPr>
        <p:txBody>
          <a:bodyPr wrap="square" rtlCol="0">
            <a:spAutoFit/>
          </a:bodyPr>
          <a:lstStyle/>
          <a:p>
            <a:pPr algn="l"/>
            <a:r>
              <a:rPr lang="en-CA" sz="1000" dirty="0"/>
              <a:t>*Guided Implementations are included in most advisory membership seats</a:t>
            </a:r>
            <a:r>
              <a:rPr lang="en-US" sz="1000" dirty="0"/>
              <a:t>.</a:t>
            </a:r>
            <a:endParaRPr lang="en-CA" sz="1000" dirty="0"/>
          </a:p>
        </p:txBody>
      </p:sp>
      <p:sp>
        <p:nvSpPr>
          <p:cNvPr id="13" name="TextBox 12"/>
          <p:cNvSpPr txBox="1"/>
          <p:nvPr/>
        </p:nvSpPr>
        <p:spPr>
          <a:xfrm>
            <a:off x="251521" y="1182478"/>
            <a:ext cx="8508432" cy="646331"/>
          </a:xfrm>
          <a:prstGeom prst="rect">
            <a:avLst/>
          </a:prstGeom>
          <a:noFill/>
        </p:spPr>
        <p:txBody>
          <a:bodyPr wrap="square" rtlCol="0">
            <a:spAutoFit/>
          </a:bodyPr>
          <a:lstStyle/>
          <a:p>
            <a:pPr algn="l"/>
            <a:r>
              <a:rPr lang="en-US" b="1" dirty="0" smtClean="0"/>
              <a:t>There are multiple ways you can use this Info-Tech Vendor Landscape in your organization. Choose the option that best fits your needs:</a:t>
            </a:r>
            <a:endParaRPr lang="en-US" b="1" dirty="0"/>
          </a:p>
        </p:txBody>
      </p:sp>
      <p:sp>
        <p:nvSpPr>
          <p:cNvPr id="14" name="TextBox 13"/>
          <p:cNvSpPr txBox="1"/>
          <p:nvPr/>
        </p:nvSpPr>
        <p:spPr>
          <a:xfrm>
            <a:off x="1242595" y="2089899"/>
            <a:ext cx="1353312" cy="584775"/>
          </a:xfrm>
          <a:prstGeom prst="rect">
            <a:avLst/>
          </a:prstGeom>
          <a:noFill/>
        </p:spPr>
        <p:txBody>
          <a:bodyPr wrap="square" rtlCol="0">
            <a:spAutoFit/>
          </a:bodyPr>
          <a:lstStyle/>
          <a:p>
            <a:pPr algn="ctr"/>
            <a:r>
              <a:rPr lang="en-US" sz="1600" b="1" dirty="0" smtClean="0">
                <a:solidFill>
                  <a:schemeClr val="bg1"/>
                </a:solidFill>
                <a:effectLst>
                  <a:outerShdw blurRad="50800" dist="38100" dir="2700000" algn="tl" rotWithShape="0">
                    <a:prstClr val="black">
                      <a:alpha val="40000"/>
                    </a:prstClr>
                  </a:outerShdw>
                </a:effectLst>
              </a:rPr>
              <a:t>Vendor Landscape</a:t>
            </a:r>
            <a:endParaRPr lang="en-US" sz="1600" b="1" dirty="0">
              <a:solidFill>
                <a:schemeClr val="bg1"/>
              </a:solidFill>
              <a:effectLst>
                <a:outerShdw blurRad="50800" dist="38100" dir="2700000" algn="tl" rotWithShape="0">
                  <a:prstClr val="black">
                    <a:alpha val="40000"/>
                  </a:prstClr>
                </a:outerShdw>
              </a:effectLst>
            </a:endParaRPr>
          </a:p>
        </p:txBody>
      </p:sp>
      <p:sp>
        <p:nvSpPr>
          <p:cNvPr id="15" name="TextBox 14"/>
          <p:cNvSpPr txBox="1"/>
          <p:nvPr/>
        </p:nvSpPr>
        <p:spPr>
          <a:xfrm>
            <a:off x="4817580" y="2089898"/>
            <a:ext cx="1701719" cy="584775"/>
          </a:xfrm>
          <a:prstGeom prst="rect">
            <a:avLst/>
          </a:prstGeom>
          <a:noFill/>
        </p:spPr>
        <p:txBody>
          <a:bodyPr wrap="square" rtlCol="0">
            <a:spAutoFit/>
          </a:bodyPr>
          <a:lstStyle/>
          <a:p>
            <a:pPr algn="ctr"/>
            <a:r>
              <a:rPr lang="en-US" sz="1600" b="1" dirty="0" smtClean="0">
                <a:solidFill>
                  <a:schemeClr val="bg1"/>
                </a:solidFill>
                <a:effectLst>
                  <a:outerShdw blurRad="50800" dist="38100" dir="2700000" algn="tl" rotWithShape="0">
                    <a:prstClr val="black">
                      <a:alpha val="40000"/>
                    </a:prstClr>
                  </a:outerShdw>
                </a:effectLst>
              </a:rPr>
              <a:t>Free Guided Implementation</a:t>
            </a:r>
            <a:endParaRPr lang="en-US" sz="1600" b="1" dirty="0">
              <a:solidFill>
                <a:schemeClr val="bg1"/>
              </a:solidFill>
              <a:effectLst>
                <a:outerShdw blurRad="50800" dist="38100" dir="2700000" algn="tl" rotWithShape="0">
                  <a:prstClr val="black">
                    <a:alpha val="40000"/>
                  </a:prstClr>
                </a:outerShdw>
              </a:effectLst>
            </a:endParaRPr>
          </a:p>
        </p:txBody>
      </p:sp>
      <p:sp>
        <p:nvSpPr>
          <p:cNvPr id="16" name="TextBox 15"/>
          <p:cNvSpPr txBox="1"/>
          <p:nvPr/>
        </p:nvSpPr>
        <p:spPr>
          <a:xfrm>
            <a:off x="999533" y="2785697"/>
            <a:ext cx="3090102" cy="2108269"/>
          </a:xfrm>
          <a:prstGeom prst="rect">
            <a:avLst/>
          </a:prstGeom>
          <a:noFill/>
        </p:spPr>
        <p:txBody>
          <a:bodyPr wrap="square" rtlCol="0">
            <a:spAutoFit/>
          </a:bodyPr>
          <a:lstStyle/>
          <a:p>
            <a:pPr algn="l">
              <a:spcAft>
                <a:spcPts val="600"/>
              </a:spcAft>
            </a:pPr>
            <a:r>
              <a:rPr lang="en-US" sz="1400" b="1" dirty="0" smtClean="0"/>
              <a:t>Do-It-Yourself</a:t>
            </a:r>
          </a:p>
          <a:p>
            <a:pPr algn="l">
              <a:spcAft>
                <a:spcPts val="600"/>
              </a:spcAft>
            </a:pPr>
            <a:r>
              <a:rPr lang="en-US" sz="1400" dirty="0" smtClean="0"/>
              <a:t>Use this Vendor Landscape to help you complete your purchasing decision. The slides in this VL will walk you through our recommended evaluated vendors in this market space with supporting tools and deliverables ready for you to make your decision.</a:t>
            </a:r>
            <a:endParaRPr lang="en-US" sz="1400" dirty="0"/>
          </a:p>
        </p:txBody>
      </p:sp>
      <p:sp>
        <p:nvSpPr>
          <p:cNvPr id="17" name="TextBox 16"/>
          <p:cNvSpPr txBox="1"/>
          <p:nvPr/>
        </p:nvSpPr>
        <p:spPr>
          <a:xfrm>
            <a:off x="4637233" y="2772638"/>
            <a:ext cx="3090102" cy="2323713"/>
          </a:xfrm>
          <a:prstGeom prst="rect">
            <a:avLst/>
          </a:prstGeom>
          <a:noFill/>
        </p:spPr>
        <p:txBody>
          <a:bodyPr wrap="square" rtlCol="0">
            <a:spAutoFit/>
          </a:bodyPr>
          <a:lstStyle/>
          <a:p>
            <a:pPr algn="l">
              <a:spcAft>
                <a:spcPts val="600"/>
              </a:spcAft>
            </a:pPr>
            <a:r>
              <a:rPr lang="en-US" sz="1400" dirty="0" smtClean="0"/>
              <a:t>We recommend that you supplement the Vendor Landscape with a </a:t>
            </a:r>
            <a:r>
              <a:rPr lang="en-US" sz="1400" b="1" dirty="0" smtClean="0"/>
              <a:t>Guided Implementation.</a:t>
            </a:r>
          </a:p>
          <a:p>
            <a:pPr algn="l">
              <a:spcAft>
                <a:spcPts val="600"/>
              </a:spcAft>
            </a:pPr>
            <a:r>
              <a:rPr lang="en-US" sz="1400" dirty="0" smtClean="0"/>
              <a:t>At no additional cost to you*, our expert analysts will provide telephone assistance to you and your team at key milestones in the decision to review your materials, answer your questions, and explain our methodologies.</a:t>
            </a:r>
            <a:endParaRPr lang="en-US" sz="14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785844" y="2075888"/>
            <a:ext cx="677676" cy="605498"/>
          </a:xfrm>
          <a:prstGeom prst="rect">
            <a:avLst/>
          </a:prstGeom>
        </p:spPr>
      </p:pic>
    </p:spTree>
    <p:extLst>
      <p:ext uri="{BB962C8B-B14F-4D97-AF65-F5344CB8AC3E}">
        <p14:creationId xmlns:p14="http://schemas.microsoft.com/office/powerpoint/2010/main" xmlns="" val="3261815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nvGraphicFramePr>
        <p:xfrm>
          <a:off x="0" y="0"/>
          <a:ext cx="158750" cy="158750"/>
        </p:xfrm>
        <a:graphic>
          <a:graphicData uri="http://schemas.openxmlformats.org/presentationml/2006/ole">
            <p:oleObj spid="_x0000_s1128734" name="think-cell Slide" r:id="rId14" imgW="360" imgH="360" progId="">
              <p:embed/>
            </p:oleObj>
          </a:graphicData>
        </a:graphic>
      </p:graphicFrame>
      <p:grpSp>
        <p:nvGrpSpPr>
          <p:cNvPr id="2" name="Group 104"/>
          <p:cNvGrpSpPr/>
          <p:nvPr>
            <p:custDataLst>
              <p:tags r:id="rId2"/>
            </p:custDataLst>
          </p:nvPr>
        </p:nvGrpSpPr>
        <p:grpSpPr>
          <a:xfrm>
            <a:off x="320040" y="1188721"/>
            <a:ext cx="2286000" cy="2514919"/>
            <a:chOff x="320041" y="3840162"/>
            <a:chExt cx="2559684" cy="1300977"/>
          </a:xfrm>
        </p:grpSpPr>
        <p:sp>
          <p:nvSpPr>
            <p:cNvPr id="106" name="Rectangle 105"/>
            <p:cNvSpPr/>
            <p:nvPr/>
          </p:nvSpPr>
          <p:spPr>
            <a:xfrm>
              <a:off x="320041" y="3958418"/>
              <a:ext cx="2559684" cy="118272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endParaRPr lang="en-US" sz="1200" dirty="0" smtClean="0">
                <a:solidFill>
                  <a:srgbClr val="333333"/>
                </a:solidFill>
                <a:latin typeface="Georgia"/>
              </a:endParaRPr>
            </a:p>
          </p:txBody>
        </p:sp>
        <p:sp>
          <p:nvSpPr>
            <p:cNvPr id="107" name="Round Same Side Corner Rectangle 106"/>
            <p:cNvSpPr/>
            <p:nvPr/>
          </p:nvSpPr>
          <p:spPr>
            <a:xfrm>
              <a:off x="320042" y="3840162"/>
              <a:ext cx="2559683" cy="118256"/>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Vendor Landscape</a:t>
              </a:r>
              <a:endParaRPr lang="en-CA" sz="1200" b="1" dirty="0">
                <a:solidFill>
                  <a:srgbClr val="FFFFFF"/>
                </a:solidFill>
              </a:endParaRPr>
            </a:p>
          </p:txBody>
        </p:sp>
      </p:grpSp>
      <p:sp>
        <p:nvSpPr>
          <p:cNvPr id="8" name="Title 7"/>
          <p:cNvSpPr>
            <a:spLocks noGrp="1"/>
          </p:cNvSpPr>
          <p:nvPr>
            <p:ph type="title"/>
            <p:custDataLst>
              <p:tags r:id="rId3"/>
            </p:custDataLst>
          </p:nvPr>
        </p:nvSpPr>
        <p:spPr/>
        <p:txBody>
          <a:bodyPr/>
          <a:lstStyle/>
          <a:p>
            <a:r>
              <a:rPr lang="en-US" dirty="0">
                <a:ea typeface="ＭＳ Ｐゴシック" charset="-128"/>
              </a:rPr>
              <a:t>SmarteSoft provides a full-featured ALM at a competitive price</a:t>
            </a:r>
            <a:endParaRPr lang="en-CA" dirty="0"/>
          </a:p>
        </p:txBody>
      </p:sp>
      <p:grpSp>
        <p:nvGrpSpPr>
          <p:cNvPr id="4" name="Group 97"/>
          <p:cNvGrpSpPr/>
          <p:nvPr>
            <p:custDataLst>
              <p:tags r:id="rId4"/>
            </p:custDataLst>
          </p:nvPr>
        </p:nvGrpSpPr>
        <p:grpSpPr>
          <a:xfrm>
            <a:off x="320040" y="5349240"/>
            <a:ext cx="8503920" cy="1143634"/>
            <a:chOff x="320040" y="5349240"/>
            <a:chExt cx="8503920" cy="1143634"/>
          </a:xfrm>
        </p:grpSpPr>
        <p:sp>
          <p:nvSpPr>
            <p:cNvPr id="26" name="Round Same Side Corner Rectangle 25"/>
            <p:cNvSpPr/>
            <p:nvPr>
              <p:custDataLst>
                <p:tags r:id="rId11"/>
              </p:custDataLst>
            </p:nvPr>
          </p:nvSpPr>
          <p:spPr>
            <a:xfrm>
              <a:off x="320040" y="5349240"/>
              <a:ext cx="8503920" cy="274320"/>
            </a:xfrm>
            <a:prstGeom prst="round2SameRect">
              <a:avLst>
                <a:gd name="adj1" fmla="val 10667"/>
                <a:gd name="adj2" fmla="val 0"/>
              </a:avLst>
            </a:prstGeom>
            <a:solidFill>
              <a:srgbClr val="D17D08"/>
            </a:solidFill>
            <a:ln w="12700">
              <a:solidFill>
                <a:srgbClr val="D17D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solidFill>
                    <a:srgbClr val="FFFFFF"/>
                  </a:solidFill>
                </a:rPr>
                <a:t>Info-Tech Recommends:</a:t>
              </a:r>
              <a:endParaRPr lang="en-CA" sz="1400" b="1" dirty="0">
                <a:solidFill>
                  <a:srgbClr val="FFFFFF"/>
                </a:solidFill>
              </a:endParaRPr>
            </a:p>
          </p:txBody>
        </p:sp>
        <p:sp>
          <p:nvSpPr>
            <p:cNvPr id="28" name="Rectangle 27"/>
            <p:cNvSpPr/>
            <p:nvPr/>
          </p:nvSpPr>
          <p:spPr>
            <a:xfrm>
              <a:off x="320040" y="5623383"/>
              <a:ext cx="8503919" cy="86949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188" algn="l">
                <a:defRPr/>
              </a:pPr>
              <a:r>
                <a:rPr lang="en-US" sz="1400" dirty="0">
                  <a:solidFill>
                    <a:schemeClr val="tx1"/>
                  </a:solidFill>
                </a:rPr>
                <a:t>SmarteSoft’s credentials in test management software will make this a suitable choice for ALM customers with heavy testing and quality management </a:t>
              </a:r>
              <a:r>
                <a:rPr lang="en-US" sz="1400" dirty="0" smtClean="0">
                  <a:solidFill>
                    <a:schemeClr val="tx1"/>
                  </a:solidFill>
                </a:rPr>
                <a:t>needs.</a:t>
              </a:r>
            </a:p>
          </p:txBody>
        </p:sp>
      </p:grpSp>
      <p:graphicFrame>
        <p:nvGraphicFramePr>
          <p:cNvPr id="77" name="Table 76"/>
          <p:cNvGraphicFramePr>
            <a:graphicFrameLocks noGrp="1"/>
          </p:cNvGraphicFramePr>
          <p:nvPr>
            <p:custDataLst>
              <p:tags r:id="rId5"/>
            </p:custDataLst>
            <p:extLst>
              <p:ext uri="{D42A27DB-BD31-4B8C-83A1-F6EECF244321}">
                <p14:modId xmlns:p14="http://schemas.microsoft.com/office/powerpoint/2010/main" xmlns="" val="4108872608"/>
              </p:ext>
            </p:extLst>
          </p:nvPr>
        </p:nvGraphicFramePr>
        <p:xfrm>
          <a:off x="2834640" y="1417320"/>
          <a:ext cx="5943600" cy="606265"/>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4360"/>
                <a:gridCol w="594360"/>
                <a:gridCol w="594360"/>
                <a:gridCol w="594360"/>
                <a:gridCol w="594360"/>
                <a:gridCol w="594360"/>
                <a:gridCol w="594360"/>
                <a:gridCol w="594360"/>
                <a:gridCol w="594360"/>
                <a:gridCol w="594360"/>
              </a:tblGrid>
              <a:tr h="28797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9525" cap="flat" cmpd="sng" algn="ctr">
                      <a:noFill/>
                      <a:prstDash val="solid"/>
                    </a:lnL>
                    <a:lnR w="38100" cap="flat" cmpd="sng" algn="ctr">
                      <a:solidFill>
                        <a:sysClr val="window" lastClr="FFFFFF"/>
                      </a:solid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243F5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Features</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Usability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Afford.</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Arch.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5715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36B41"/>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Viability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Strategy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Reach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Channel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18287">
                <a:tc>
                  <a:txBody>
                    <a:bodyPr/>
                    <a:lstStyle/>
                    <a:p>
                      <a:pPr algn="ctr" fontAlgn="ctr"/>
                      <a:r>
                        <a:rPr lang="en-US" sz="1750" b="0" i="0" u="none" strike="noStrike" dirty="0" smtClean="0">
                          <a:ln>
                            <a:solidFill>
                              <a:srgbClr val="D17D08"/>
                            </a:solidFill>
                          </a:ln>
                          <a:solidFill>
                            <a:srgbClr val="D17D08"/>
                          </a:solidFill>
                          <a:latin typeface="Harvey Balls"/>
                        </a:rPr>
                        <a:t>2</a:t>
                      </a:r>
                      <a:endParaRPr lang="en-US" sz="1750" b="0" i="0" u="none" strike="noStrike" dirty="0">
                        <a:ln>
                          <a:solidFill>
                            <a:srgbClr val="C77709"/>
                          </a:solidFill>
                        </a:ln>
                        <a:solidFill>
                          <a:srgbClr val="C77709"/>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5"/>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0</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chemeClr val="accent1"/>
                            </a:solidFill>
                          </a:ln>
                          <a:solidFill>
                            <a:srgbClr val="000000"/>
                          </a:solidFill>
                          <a:latin typeface="Harvey Balls"/>
                        </a:rPr>
                        <a:t>1</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rgbClr val="C77709"/>
                            </a:solidFill>
                          </a:ln>
                          <a:solidFill>
                            <a:srgbClr val="C77709"/>
                          </a:solidFill>
                          <a:latin typeface="Harvey Balls"/>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7"/>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2</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r>
            </a:tbl>
          </a:graphicData>
        </a:graphic>
      </p:graphicFrame>
      <p:sp>
        <p:nvSpPr>
          <p:cNvPr id="78" name="Round Same Side Corner Rectangle 77"/>
          <p:cNvSpPr/>
          <p:nvPr>
            <p:custDataLst>
              <p:tags r:id="rId6"/>
            </p:custDataLst>
          </p:nvPr>
        </p:nvSpPr>
        <p:spPr>
          <a:xfrm flipH="1">
            <a:off x="2830068" y="1189037"/>
            <a:ext cx="2953512"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Product</a:t>
            </a:r>
            <a:endParaRPr lang="en-US" sz="1200" b="1" dirty="0">
              <a:solidFill>
                <a:srgbClr val="FFFFFF"/>
              </a:solidFill>
            </a:endParaRPr>
          </a:p>
        </p:txBody>
      </p:sp>
      <p:sp>
        <p:nvSpPr>
          <p:cNvPr id="79" name="Round Same Side Corner Rectangle 78"/>
          <p:cNvSpPr/>
          <p:nvPr>
            <p:custDataLst>
              <p:tags r:id="rId7"/>
            </p:custDataLst>
          </p:nvPr>
        </p:nvSpPr>
        <p:spPr>
          <a:xfrm flipH="1">
            <a:off x="5827868" y="1189037"/>
            <a:ext cx="2935224" cy="228600"/>
          </a:xfrm>
          <a:prstGeom prst="round2Same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Vendor</a:t>
            </a:r>
          </a:p>
        </p:txBody>
      </p:sp>
      <p:sp>
        <p:nvSpPr>
          <p:cNvPr id="80" name="Round Same Side Corner Rectangle 79"/>
          <p:cNvSpPr/>
          <p:nvPr>
            <p:custDataLst>
              <p:tags r:id="rId8"/>
            </p:custDataLst>
          </p:nvPr>
        </p:nvSpPr>
        <p:spPr>
          <a:xfrm flipH="1">
            <a:off x="2857882" y="4496784"/>
            <a:ext cx="5893616"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Features</a:t>
            </a:r>
            <a:endParaRPr lang="en-US" sz="1200" b="1" dirty="0">
              <a:solidFill>
                <a:srgbClr val="FFFFFF"/>
              </a:solidFill>
            </a:endParaRPr>
          </a:p>
        </p:txBody>
      </p:sp>
      <p:graphicFrame>
        <p:nvGraphicFramePr>
          <p:cNvPr id="69" name="Table 68"/>
          <p:cNvGraphicFramePr>
            <a:graphicFrameLocks noGrp="1"/>
          </p:cNvGraphicFramePr>
          <p:nvPr>
            <p:custDataLst>
              <p:tags r:id="rId9"/>
            </p:custDataLst>
            <p:extLst>
              <p:ext uri="{D42A27DB-BD31-4B8C-83A1-F6EECF244321}">
                <p14:modId xmlns:p14="http://schemas.microsoft.com/office/powerpoint/2010/main" xmlns="" val="1694522331"/>
              </p:ext>
            </p:extLst>
          </p:nvPr>
        </p:nvGraphicFramePr>
        <p:xfrm>
          <a:off x="2849790" y="4729799"/>
          <a:ext cx="5928450" cy="573721"/>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2845"/>
                <a:gridCol w="592845"/>
                <a:gridCol w="592845"/>
                <a:gridCol w="592845"/>
                <a:gridCol w="592845"/>
                <a:gridCol w="592845"/>
                <a:gridCol w="592845"/>
                <a:gridCol w="592845"/>
                <a:gridCol w="592845"/>
                <a:gridCol w="592845"/>
              </a:tblGrid>
              <a:tr h="241781">
                <a:tc>
                  <a:txBody>
                    <a:bodyPr/>
                    <a:lstStyle/>
                    <a:p>
                      <a:pPr algn="ctr" fontAlgn="ctr"/>
                      <a:r>
                        <a:rPr lang="en-US" sz="700" b="0" i="0" u="none" strike="noStrike" dirty="0" smtClean="0">
                          <a:solidFill>
                            <a:schemeClr val="tx1"/>
                          </a:solidFill>
                          <a:latin typeface="Arial" pitchFamily="34" charset="0"/>
                          <a:cs typeface="Arial" pitchFamily="34" charset="0"/>
                        </a:rPr>
                        <a:t>Rqmt Mgmt</a:t>
                      </a:r>
                      <a:endParaRPr lang="en-US" sz="700" b="0" i="0" u="none" strike="noStrike" dirty="0">
                        <a:solidFill>
                          <a:schemeClr val="tx1"/>
                        </a:solidFill>
                        <a:latin typeface="Arial" pitchFamily="34" charset="0"/>
                        <a:cs typeface="Arial" pitchFamily="34" charset="0"/>
                      </a:endParaRPr>
                    </a:p>
                  </a:txBody>
                  <a:tcPr marL="9525" marR="9525" marT="9525"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Build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Test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Bug/Issue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Reporting &amp; Analytics</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Source Code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Workflow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Accessibility</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Deployment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Release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r>
              <a:tr h="331940">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902E2E"/>
                          </a:solidFill>
                          <a:latin typeface="Harvey Balls"/>
                        </a:rPr>
                        <a:t>4</a:t>
                      </a:r>
                      <a:endParaRPr lang="en-US" sz="15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500" b="0" i="0" u="none" strike="noStrike" dirty="0" smtClean="0">
                          <a:ln>
                            <a:solidFill>
                              <a:sysClr val="windowText" lastClr="000000"/>
                            </a:solidFill>
                          </a:ln>
                          <a:solidFill>
                            <a:srgbClr val="902E2E"/>
                          </a:solidFill>
                          <a:latin typeface="Harvey Balls"/>
                        </a:rPr>
                        <a:t>4</a:t>
                      </a:r>
                      <a:endParaRPr lang="en-US" sz="1500" b="0" i="0" u="none" strike="noStrike" dirty="0" smtClean="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r>
            </a:tbl>
          </a:graphicData>
        </a:graphic>
      </p:graphicFrame>
      <p:grpSp>
        <p:nvGrpSpPr>
          <p:cNvPr id="70" name="Group 69"/>
          <p:cNvGrpSpPr/>
          <p:nvPr/>
        </p:nvGrpSpPr>
        <p:grpSpPr>
          <a:xfrm>
            <a:off x="2842732" y="2114497"/>
            <a:ext cx="5935508" cy="2244990"/>
            <a:chOff x="2842732" y="2114497"/>
            <a:chExt cx="5935508" cy="2244990"/>
          </a:xfrm>
        </p:grpSpPr>
        <p:sp>
          <p:nvSpPr>
            <p:cNvPr id="71" name="Rectangle 70"/>
            <p:cNvSpPr/>
            <p:nvPr/>
          </p:nvSpPr>
          <p:spPr>
            <a:xfrm>
              <a:off x="2842732" y="2318821"/>
              <a:ext cx="5920360" cy="1981940"/>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grpSp>
          <p:nvGrpSpPr>
            <p:cNvPr id="72" name="Group 101"/>
            <p:cNvGrpSpPr/>
            <p:nvPr>
              <p:custDataLst>
                <p:tags r:id="rId10"/>
              </p:custDataLst>
            </p:nvPr>
          </p:nvGrpSpPr>
          <p:grpSpPr>
            <a:xfrm>
              <a:off x="2842732" y="2114497"/>
              <a:ext cx="5920360" cy="2227592"/>
              <a:chOff x="3336925" y="2310276"/>
              <a:chExt cx="5486400" cy="2227592"/>
            </a:xfrm>
          </p:grpSpPr>
          <p:sp>
            <p:nvSpPr>
              <p:cNvPr id="182" name="Rectangle 181"/>
              <p:cNvSpPr/>
              <p:nvPr/>
            </p:nvSpPr>
            <p:spPr>
              <a:xfrm>
                <a:off x="3336925" y="2542390"/>
                <a:ext cx="5486400" cy="1995478"/>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sp>
            <p:nvSpPr>
              <p:cNvPr id="183" name="Round Same Side Corner Rectangle 182"/>
              <p:cNvSpPr/>
              <p:nvPr/>
            </p:nvSpPr>
            <p:spPr>
              <a:xfrm>
                <a:off x="3336927" y="2310276"/>
                <a:ext cx="54863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spcBef>
                    <a:spcPts val="0"/>
                  </a:spcBef>
                  <a:spcAft>
                    <a:spcPts val="0"/>
                  </a:spcAft>
                </a:pPr>
                <a:r>
                  <a:rPr lang="en-CA" sz="1200" b="1" dirty="0" smtClean="0">
                    <a:solidFill>
                      <a:srgbClr val="FFFFFF"/>
                    </a:solidFill>
                  </a:rPr>
                  <a:t>Lifecycle Components</a:t>
                </a:r>
                <a:endParaRPr lang="en-CA" sz="1200" b="1" dirty="0">
                  <a:solidFill>
                    <a:srgbClr val="FFFFFF"/>
                  </a:solidFill>
                </a:endParaRPr>
              </a:p>
            </p:txBody>
          </p:sp>
        </p:grpSp>
        <p:sp>
          <p:nvSpPr>
            <p:cNvPr id="73" name="Cloud 72"/>
            <p:cNvSpPr/>
            <p:nvPr/>
          </p:nvSpPr>
          <p:spPr>
            <a:xfrm>
              <a:off x="3253275" y="3569127"/>
              <a:ext cx="1181565" cy="404250"/>
            </a:xfrm>
            <a:prstGeom prst="cloud">
              <a:avLst/>
            </a:prstGeom>
            <a:solidFill>
              <a:schemeClr val="accent1">
                <a:lumMod val="20000"/>
                <a:lumOff val="80000"/>
              </a:schemeClr>
            </a:solidFill>
            <a:ln w="9525" cap="flat" cmpd="sng" algn="ctr">
              <a:solidFill>
                <a:srgbClr val="4F81BD">
                  <a:shade val="95000"/>
                  <a:satMod val="105000"/>
                </a:srgb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74" name="Donut 73"/>
            <p:cNvSpPr/>
            <p:nvPr/>
          </p:nvSpPr>
          <p:spPr>
            <a:xfrm>
              <a:off x="5264697" y="2912546"/>
              <a:ext cx="1076429" cy="1097280"/>
            </a:xfrm>
            <a:prstGeom prst="donut">
              <a:avLst>
                <a:gd name="adj" fmla="val 12724"/>
              </a:avLst>
            </a:prstGeom>
            <a:solidFill>
              <a:schemeClr val="accent1">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Text" lastClr="000000"/>
                </a:solidFill>
                <a:latin typeface="Calibri"/>
              </a:endParaRPr>
            </a:p>
          </p:txBody>
        </p:sp>
        <p:sp>
          <p:nvSpPr>
            <p:cNvPr id="75" name="Rounded Rectangle 74"/>
            <p:cNvSpPr/>
            <p:nvPr/>
          </p:nvSpPr>
          <p:spPr>
            <a:xfrm>
              <a:off x="5974751" y="3671329"/>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Testing</a:t>
              </a:r>
              <a:endParaRPr lang="en-US" sz="1100" b="1" kern="0" dirty="0">
                <a:solidFill>
                  <a:sysClr val="window" lastClr="FFFFFF"/>
                </a:solidFill>
                <a:latin typeface="Calibri"/>
              </a:endParaRPr>
            </a:p>
          </p:txBody>
        </p:sp>
        <p:sp>
          <p:nvSpPr>
            <p:cNvPr id="135" name="Rounded Rectangle 134"/>
            <p:cNvSpPr/>
            <p:nvPr/>
          </p:nvSpPr>
          <p:spPr>
            <a:xfrm>
              <a:off x="4609870" y="3671329"/>
              <a:ext cx="99757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Deployment</a:t>
              </a:r>
              <a:endParaRPr lang="en-US" sz="1100" b="1" kern="0" dirty="0">
                <a:solidFill>
                  <a:sysClr val="window" lastClr="FFFFFF"/>
                </a:solidFill>
                <a:latin typeface="Calibri"/>
              </a:endParaRPr>
            </a:p>
          </p:txBody>
        </p:sp>
        <p:sp>
          <p:nvSpPr>
            <p:cNvPr id="136" name="Rounded Rectangle 135"/>
            <p:cNvSpPr/>
            <p:nvPr/>
          </p:nvSpPr>
          <p:spPr>
            <a:xfrm>
              <a:off x="4475316" y="321412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Maintenance</a:t>
              </a:r>
              <a:endParaRPr lang="en-US" sz="1100" b="1" kern="0" dirty="0">
                <a:solidFill>
                  <a:sysClr val="window" lastClr="FFFFFF"/>
                </a:solidFill>
                <a:latin typeface="Calibri"/>
              </a:endParaRPr>
            </a:p>
          </p:txBody>
        </p:sp>
        <p:sp>
          <p:nvSpPr>
            <p:cNvPr id="137" name="Rounded Rectangle 136"/>
            <p:cNvSpPr/>
            <p:nvPr/>
          </p:nvSpPr>
          <p:spPr>
            <a:xfrm>
              <a:off x="5275910" y="2829613"/>
              <a:ext cx="1054003" cy="183706"/>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Requirements</a:t>
              </a:r>
              <a:endParaRPr lang="en-US" sz="1100" b="1" kern="0" dirty="0">
                <a:solidFill>
                  <a:sysClr val="window" lastClr="FFFFFF"/>
                </a:solidFill>
                <a:latin typeface="Calibri"/>
              </a:endParaRPr>
            </a:p>
          </p:txBody>
        </p:sp>
        <p:sp>
          <p:nvSpPr>
            <p:cNvPr id="138" name="Rounded Rectangle 137"/>
            <p:cNvSpPr/>
            <p:nvPr/>
          </p:nvSpPr>
          <p:spPr>
            <a:xfrm>
              <a:off x="6045109" y="3198972"/>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Build</a:t>
              </a:r>
              <a:endParaRPr lang="en-US" sz="1100" b="1" kern="0" dirty="0">
                <a:solidFill>
                  <a:sysClr val="window" lastClr="FFFFFF"/>
                </a:solidFill>
                <a:latin typeface="Calibri"/>
              </a:endParaRPr>
            </a:p>
          </p:txBody>
        </p:sp>
        <p:sp>
          <p:nvSpPr>
            <p:cNvPr id="139" name="TextBox 138"/>
            <p:cNvSpPr txBox="1"/>
            <p:nvPr/>
          </p:nvSpPr>
          <p:spPr>
            <a:xfrm flipH="1">
              <a:off x="3059836" y="2651760"/>
              <a:ext cx="1370629"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Real time</a:t>
              </a:r>
              <a:endParaRPr lang="en-US" sz="800" kern="0" dirty="0">
                <a:solidFill>
                  <a:sysClr val="windowText" lastClr="000000"/>
                </a:solidFill>
                <a:latin typeface="Arial"/>
              </a:endParaRPr>
            </a:p>
          </p:txBody>
        </p:sp>
        <p:sp>
          <p:nvSpPr>
            <p:cNvPr id="140" name="TextBox 139"/>
            <p:cNvSpPr txBox="1"/>
            <p:nvPr/>
          </p:nvSpPr>
          <p:spPr>
            <a:xfrm>
              <a:off x="7087714" y="3087712"/>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Continuous integration</a:t>
              </a:r>
              <a:endParaRPr lang="en-US" sz="800" kern="0" dirty="0">
                <a:solidFill>
                  <a:sysClr val="windowText" lastClr="000000"/>
                </a:solidFill>
                <a:latin typeface="Arial"/>
              </a:endParaRPr>
            </a:p>
          </p:txBody>
        </p:sp>
        <p:sp>
          <p:nvSpPr>
            <p:cNvPr id="141" name="TextBox 140"/>
            <p:cNvSpPr txBox="1"/>
            <p:nvPr/>
          </p:nvSpPr>
          <p:spPr>
            <a:xfrm>
              <a:off x="7085654" y="2880360"/>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Multi-repository support</a:t>
              </a:r>
              <a:endParaRPr lang="en-US" sz="800" kern="0" dirty="0">
                <a:solidFill>
                  <a:sysClr val="windowText" lastClr="000000"/>
                </a:solidFill>
                <a:latin typeface="Arial"/>
              </a:endParaRPr>
            </a:p>
          </p:txBody>
        </p:sp>
        <p:sp>
          <p:nvSpPr>
            <p:cNvPr id="142" name="TextBox 141"/>
            <p:cNvSpPr txBox="1"/>
            <p:nvPr/>
          </p:nvSpPr>
          <p:spPr>
            <a:xfrm>
              <a:off x="3069235" y="3108960"/>
              <a:ext cx="176489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Interactive</a:t>
              </a:r>
              <a:endParaRPr lang="en-US" sz="800" kern="0" dirty="0">
                <a:solidFill>
                  <a:sysClr val="windowText" lastClr="000000"/>
                </a:solidFill>
                <a:latin typeface="Arial"/>
              </a:endParaRPr>
            </a:p>
          </p:txBody>
        </p:sp>
        <p:sp>
          <p:nvSpPr>
            <p:cNvPr id="143" name="Oval 142"/>
            <p:cNvSpPr/>
            <p:nvPr/>
          </p:nvSpPr>
          <p:spPr>
            <a:xfrm>
              <a:off x="5327489" y="2382359"/>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4" name="Oval 143"/>
            <p:cNvSpPr/>
            <p:nvPr/>
          </p:nvSpPr>
          <p:spPr>
            <a:xfrm>
              <a:off x="5327489" y="2518070"/>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5" name="TextBox 144"/>
            <p:cNvSpPr txBox="1"/>
            <p:nvPr/>
          </p:nvSpPr>
          <p:spPr>
            <a:xfrm>
              <a:off x="5423792" y="2331720"/>
              <a:ext cx="187277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Artifact-to-requirement traceability</a:t>
              </a:r>
              <a:endParaRPr lang="en-US" sz="800" kern="0" dirty="0">
                <a:solidFill>
                  <a:sysClr val="windowText" lastClr="000000"/>
                </a:solidFill>
                <a:latin typeface="Arial"/>
              </a:endParaRPr>
            </a:p>
          </p:txBody>
        </p:sp>
        <p:sp>
          <p:nvSpPr>
            <p:cNvPr id="146" name="TextBox 145"/>
            <p:cNvSpPr txBox="1"/>
            <p:nvPr/>
          </p:nvSpPr>
          <p:spPr>
            <a:xfrm>
              <a:off x="5423792" y="2468880"/>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pipeline traceability</a:t>
              </a:r>
              <a:endParaRPr lang="en-US" sz="800" kern="0" dirty="0">
                <a:solidFill>
                  <a:sysClr val="windowText" lastClr="000000"/>
                </a:solidFill>
                <a:latin typeface="Arial"/>
              </a:endParaRPr>
            </a:p>
          </p:txBody>
        </p:sp>
        <p:sp>
          <p:nvSpPr>
            <p:cNvPr id="148" name="TextBox 147"/>
            <p:cNvSpPr txBox="1"/>
            <p:nvPr/>
          </p:nvSpPr>
          <p:spPr>
            <a:xfrm>
              <a:off x="6451046" y="3991643"/>
              <a:ext cx="1018227"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Risk management</a:t>
              </a:r>
              <a:endParaRPr lang="en-US" sz="800" kern="0" dirty="0">
                <a:solidFill>
                  <a:sysClr val="windowText" lastClr="000000"/>
                </a:solidFill>
                <a:latin typeface="Arial"/>
              </a:endParaRPr>
            </a:p>
          </p:txBody>
        </p:sp>
        <p:sp>
          <p:nvSpPr>
            <p:cNvPr id="150" name="TextBox 149"/>
            <p:cNvSpPr txBox="1"/>
            <p:nvPr/>
          </p:nvSpPr>
          <p:spPr>
            <a:xfrm>
              <a:off x="7083594" y="3297798"/>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151" name="TextBox 150"/>
            <p:cNvSpPr txBox="1"/>
            <p:nvPr/>
          </p:nvSpPr>
          <p:spPr>
            <a:xfrm>
              <a:off x="3069235" y="2880360"/>
              <a:ext cx="194429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Web enabled</a:t>
              </a:r>
              <a:endParaRPr lang="en-US" sz="800" kern="0" dirty="0">
                <a:solidFill>
                  <a:sysClr val="windowText" lastClr="000000"/>
                </a:solidFill>
                <a:latin typeface="Arial"/>
              </a:endParaRPr>
            </a:p>
          </p:txBody>
        </p:sp>
        <p:grpSp>
          <p:nvGrpSpPr>
            <p:cNvPr id="152" name="Group 8"/>
            <p:cNvGrpSpPr>
              <a:grpSpLocks noChangeAspect="1"/>
            </p:cNvGrpSpPr>
            <p:nvPr/>
          </p:nvGrpSpPr>
          <p:grpSpPr bwMode="auto">
            <a:xfrm>
              <a:off x="2915122" y="2610429"/>
              <a:ext cx="201930" cy="226272"/>
              <a:chOff x="2436" y="1936"/>
              <a:chExt cx="365" cy="409"/>
            </a:xfrm>
          </p:grpSpPr>
          <p:sp>
            <p:nvSpPr>
              <p:cNvPr id="180"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81"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grpSp>
          <p:nvGrpSpPr>
            <p:cNvPr id="153" name="Group 8"/>
            <p:cNvGrpSpPr>
              <a:grpSpLocks noChangeAspect="1"/>
            </p:cNvGrpSpPr>
            <p:nvPr/>
          </p:nvGrpSpPr>
          <p:grpSpPr bwMode="auto">
            <a:xfrm>
              <a:off x="2915122" y="2833251"/>
              <a:ext cx="201930" cy="226272"/>
              <a:chOff x="2436" y="1936"/>
              <a:chExt cx="365" cy="409"/>
            </a:xfrm>
          </p:grpSpPr>
          <p:sp>
            <p:nvSpPr>
              <p:cNvPr id="178"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79"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grpSp>
          <p:nvGrpSpPr>
            <p:cNvPr id="154" name="Group 8"/>
            <p:cNvGrpSpPr>
              <a:grpSpLocks noChangeAspect="1"/>
            </p:cNvGrpSpPr>
            <p:nvPr/>
          </p:nvGrpSpPr>
          <p:grpSpPr bwMode="auto">
            <a:xfrm>
              <a:off x="2915122" y="3056073"/>
              <a:ext cx="201930" cy="226272"/>
              <a:chOff x="2436" y="1936"/>
              <a:chExt cx="365" cy="409"/>
            </a:xfrm>
          </p:grpSpPr>
          <p:sp>
            <p:nvSpPr>
              <p:cNvPr id="176"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77"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pic>
          <p:nvPicPr>
            <p:cNvPr id="155" name="Picture 154" descr="115345284.jpg"/>
            <p:cNvPicPr>
              <a:picLocks noChangeAspect="1"/>
            </p:cNvPicPr>
            <p:nvPr/>
          </p:nvPicPr>
          <p:blipFill>
            <a:blip r:embed="rId20" cstate="print"/>
            <a:stretch>
              <a:fillRect/>
            </a:stretch>
          </p:blipFill>
          <p:spPr>
            <a:xfrm>
              <a:off x="6355081" y="4032134"/>
              <a:ext cx="151171" cy="133425"/>
            </a:xfrm>
            <a:prstGeom prst="rect">
              <a:avLst/>
            </a:prstGeom>
          </p:spPr>
        </p:pic>
        <p:pic>
          <p:nvPicPr>
            <p:cNvPr id="156" name="Picture 155" descr="115345284.jpg"/>
            <p:cNvPicPr>
              <a:picLocks noChangeAspect="1"/>
            </p:cNvPicPr>
            <p:nvPr/>
          </p:nvPicPr>
          <p:blipFill>
            <a:blip r:embed="rId20" cstate="print"/>
            <a:stretch>
              <a:fillRect/>
            </a:stretch>
          </p:blipFill>
          <p:spPr>
            <a:xfrm>
              <a:off x="6355080" y="4167336"/>
              <a:ext cx="151171" cy="133425"/>
            </a:xfrm>
            <a:prstGeom prst="rect">
              <a:avLst/>
            </a:prstGeom>
          </p:spPr>
        </p:pic>
        <p:sp>
          <p:nvSpPr>
            <p:cNvPr id="157" name="TextBox 156"/>
            <p:cNvSpPr txBox="1"/>
            <p:nvPr/>
          </p:nvSpPr>
          <p:spPr>
            <a:xfrm>
              <a:off x="6446520" y="4144043"/>
              <a:ext cx="1192955"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158" name="Oval 157"/>
            <p:cNvSpPr/>
            <p:nvPr/>
          </p:nvSpPr>
          <p:spPr>
            <a:xfrm>
              <a:off x="5328585" y="2653758"/>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59" name="TextBox 158"/>
            <p:cNvSpPr txBox="1"/>
            <p:nvPr/>
          </p:nvSpPr>
          <p:spPr>
            <a:xfrm>
              <a:off x="5424888" y="2604568"/>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Issue resolution traceability</a:t>
              </a:r>
              <a:endParaRPr lang="en-US" sz="800" kern="0" dirty="0">
                <a:solidFill>
                  <a:sysClr val="windowText" lastClr="000000"/>
                </a:solidFill>
                <a:latin typeface="Arial"/>
              </a:endParaRPr>
            </a:p>
          </p:txBody>
        </p:sp>
        <p:grpSp>
          <p:nvGrpSpPr>
            <p:cNvPr id="161" name="Group 160"/>
            <p:cNvGrpSpPr/>
            <p:nvPr/>
          </p:nvGrpSpPr>
          <p:grpSpPr>
            <a:xfrm>
              <a:off x="6837345" y="2899556"/>
              <a:ext cx="232919" cy="517141"/>
              <a:chOff x="6837345" y="2821869"/>
              <a:chExt cx="232919" cy="517141"/>
            </a:xfrm>
          </p:grpSpPr>
          <p:sp>
            <p:nvSpPr>
              <p:cNvPr id="172" name="Chevron 171"/>
              <p:cNvSpPr/>
              <p:nvPr/>
            </p:nvSpPr>
            <p:spPr>
              <a:xfrm rot="16200000">
                <a:off x="6891452" y="2970258"/>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3" name="Chevron 172"/>
              <p:cNvSpPr/>
              <p:nvPr/>
            </p:nvSpPr>
            <p:spPr>
              <a:xfrm rot="16200000">
                <a:off x="6896694" y="3165440"/>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5" name="Chevron 174"/>
              <p:cNvSpPr/>
              <p:nvPr/>
            </p:nvSpPr>
            <p:spPr>
              <a:xfrm rot="16200000">
                <a:off x="6884607" y="2774607"/>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grpSp>
        <p:sp>
          <p:nvSpPr>
            <p:cNvPr id="162" name="TextBox 161"/>
            <p:cNvSpPr txBox="1"/>
            <p:nvPr/>
          </p:nvSpPr>
          <p:spPr>
            <a:xfrm>
              <a:off x="3023012" y="3920541"/>
              <a:ext cx="1137508"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scheduling</a:t>
              </a:r>
              <a:endParaRPr lang="en-US" sz="800" kern="0" dirty="0">
                <a:solidFill>
                  <a:sysClr val="windowText" lastClr="000000"/>
                </a:solidFill>
                <a:latin typeface="Arial"/>
              </a:endParaRPr>
            </a:p>
          </p:txBody>
        </p:sp>
        <p:sp>
          <p:nvSpPr>
            <p:cNvPr id="163" name="TextBox 162"/>
            <p:cNvSpPr txBox="1"/>
            <p:nvPr/>
          </p:nvSpPr>
          <p:spPr>
            <a:xfrm>
              <a:off x="3010985" y="4111244"/>
              <a:ext cx="1378135"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Operational activities</a:t>
              </a:r>
              <a:endParaRPr lang="en-US" sz="800" kern="0" dirty="0">
                <a:solidFill>
                  <a:sysClr val="windowText" lastClr="000000"/>
                </a:solidFill>
                <a:latin typeface="Arial"/>
              </a:endParaRPr>
            </a:p>
          </p:txBody>
        </p:sp>
        <p:sp>
          <p:nvSpPr>
            <p:cNvPr id="164" name="TextBox 163"/>
            <p:cNvSpPr txBox="1"/>
            <p:nvPr/>
          </p:nvSpPr>
          <p:spPr>
            <a:xfrm>
              <a:off x="4392414" y="39319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Forecasting/estimation</a:t>
              </a:r>
              <a:endParaRPr lang="en-US" sz="800" kern="0" dirty="0">
                <a:solidFill>
                  <a:sysClr val="windowText" lastClr="000000"/>
                </a:solidFill>
                <a:latin typeface="Arial"/>
              </a:endParaRPr>
            </a:p>
          </p:txBody>
        </p:sp>
        <p:sp>
          <p:nvSpPr>
            <p:cNvPr id="165" name="TextBox 164"/>
            <p:cNvSpPr txBox="1"/>
            <p:nvPr/>
          </p:nvSpPr>
          <p:spPr>
            <a:xfrm>
              <a:off x="4392414" y="41117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Cloud</a:t>
              </a:r>
              <a:endParaRPr lang="en-US" sz="800" kern="0" dirty="0">
                <a:solidFill>
                  <a:sysClr val="windowText" lastClr="000000"/>
                </a:solidFill>
                <a:latin typeface="Arial"/>
              </a:endParaRPr>
            </a:p>
          </p:txBody>
        </p:sp>
        <p:sp>
          <p:nvSpPr>
            <p:cNvPr id="166" name="Cube 165"/>
            <p:cNvSpPr/>
            <p:nvPr/>
          </p:nvSpPr>
          <p:spPr>
            <a:xfrm>
              <a:off x="2906998" y="394863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7" name="Cube 166"/>
            <p:cNvSpPr/>
            <p:nvPr/>
          </p:nvSpPr>
          <p:spPr>
            <a:xfrm>
              <a:off x="2905425" y="4131378"/>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8" name="Cube 167"/>
            <p:cNvSpPr/>
            <p:nvPr/>
          </p:nvSpPr>
          <p:spPr>
            <a:xfrm>
              <a:off x="4278598" y="3948632"/>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9" name="Cube 168"/>
            <p:cNvSpPr/>
            <p:nvPr/>
          </p:nvSpPr>
          <p:spPr>
            <a:xfrm>
              <a:off x="4277025" y="413137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70" name="Rounded Rectangle 169"/>
            <p:cNvSpPr/>
            <p:nvPr/>
          </p:nvSpPr>
          <p:spPr>
            <a:xfrm>
              <a:off x="2885032" y="236354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Reporting</a:t>
              </a:r>
              <a:endParaRPr lang="en-US" sz="1100" b="1" kern="0" dirty="0">
                <a:solidFill>
                  <a:sysClr val="window" lastClr="FFFFFF"/>
                </a:solidFill>
                <a:latin typeface="Calibri"/>
              </a:endParaRPr>
            </a:p>
          </p:txBody>
        </p:sp>
        <p:sp>
          <p:nvSpPr>
            <p:cNvPr id="171" name="TextBox 170"/>
            <p:cNvSpPr txBox="1"/>
            <p:nvPr/>
          </p:nvSpPr>
          <p:spPr>
            <a:xfrm>
              <a:off x="5486400" y="3273326"/>
              <a:ext cx="618845" cy="338554"/>
            </a:xfrm>
            <a:prstGeom prst="rect">
              <a:avLst/>
            </a:prstGeom>
            <a:noFill/>
          </p:spPr>
          <p:txBody>
            <a:bodyPr wrap="square" rtlCol="0">
              <a:spAutoFit/>
            </a:bodyPr>
            <a:lstStyle/>
            <a:p>
              <a:pPr fontAlgn="auto">
                <a:spcBef>
                  <a:spcPts val="0"/>
                </a:spcBef>
                <a:spcAft>
                  <a:spcPts val="0"/>
                </a:spcAft>
                <a:defRPr/>
              </a:pPr>
              <a:r>
                <a:rPr lang="en-US" sz="800" kern="0" dirty="0" smtClean="0">
                  <a:solidFill>
                    <a:sysClr val="windowText" lastClr="000000"/>
                  </a:solidFill>
                  <a:latin typeface="Arial"/>
                </a:rPr>
                <a:t>Task board</a:t>
              </a:r>
              <a:endParaRPr lang="en-US" sz="800" kern="0" dirty="0">
                <a:solidFill>
                  <a:sysClr val="windowText" lastClr="000000"/>
                </a:solidFill>
                <a:latin typeface="Arial"/>
              </a:endParaRPr>
            </a:p>
          </p:txBody>
        </p:sp>
      </p:grpSp>
      <p:sp>
        <p:nvSpPr>
          <p:cNvPr id="81" name="Rectangle 80"/>
          <p:cNvSpPr/>
          <p:nvPr/>
        </p:nvSpPr>
        <p:spPr>
          <a:xfrm>
            <a:off x="320041" y="4068762"/>
            <a:ext cx="2285999" cy="114300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4800" dirty="0" smtClean="0">
                <a:solidFill>
                  <a:schemeClr val="tx1"/>
                </a:solidFill>
                <a:latin typeface="Georgia"/>
              </a:rPr>
              <a:t>71</a:t>
            </a:r>
          </a:p>
          <a:p>
            <a:pPr>
              <a:defRPr/>
            </a:pPr>
            <a:r>
              <a:rPr lang="en-US" sz="1200" dirty="0">
                <a:solidFill>
                  <a:schemeClr val="tx1"/>
                </a:solidFill>
                <a:latin typeface="Georgia"/>
              </a:rPr>
              <a:t>6</a:t>
            </a:r>
            <a:r>
              <a:rPr lang="en-US" sz="1200" baseline="30000" dirty="0" smtClean="0">
                <a:solidFill>
                  <a:schemeClr val="tx1"/>
                </a:solidFill>
                <a:latin typeface="Georgia"/>
              </a:rPr>
              <a:t>th</a:t>
            </a:r>
            <a:r>
              <a:rPr lang="en-US" sz="1200" dirty="0" smtClean="0">
                <a:solidFill>
                  <a:schemeClr val="tx1"/>
                </a:solidFill>
                <a:latin typeface="Georgia"/>
              </a:rPr>
              <a:t> out of 14</a:t>
            </a:r>
          </a:p>
        </p:txBody>
      </p:sp>
      <p:sp>
        <p:nvSpPr>
          <p:cNvPr id="82" name="Round Same Side Corner Rectangle 81"/>
          <p:cNvSpPr/>
          <p:nvPr/>
        </p:nvSpPr>
        <p:spPr>
          <a:xfrm>
            <a:off x="320042" y="3840162"/>
            <a:ext cx="22859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Value Index</a:t>
            </a:r>
            <a:endParaRPr lang="en-CA" sz="1200" b="1" dirty="0">
              <a:solidFill>
                <a:srgbClr val="FFFFFF"/>
              </a:solidFill>
            </a:endParaRPr>
          </a:p>
        </p:txBody>
      </p:sp>
      <p:graphicFrame>
        <p:nvGraphicFramePr>
          <p:cNvPr id="83" name="Chart 82"/>
          <p:cNvGraphicFramePr>
            <a:graphicFrameLocks/>
          </p:cNvGraphicFramePr>
          <p:nvPr>
            <p:extLst>
              <p:ext uri="{D42A27DB-BD31-4B8C-83A1-F6EECF244321}">
                <p14:modId xmlns:p14="http://schemas.microsoft.com/office/powerpoint/2010/main" xmlns="" val="3074239065"/>
              </p:ext>
            </p:extLst>
          </p:nvPr>
        </p:nvGraphicFramePr>
        <p:xfrm>
          <a:off x="320043" y="1417637"/>
          <a:ext cx="2285998" cy="2286003"/>
        </p:xfrm>
        <a:graphic>
          <a:graphicData uri="http://schemas.openxmlformats.org/drawingml/2006/chart">
            <c:chart xmlns:c="http://schemas.openxmlformats.org/drawingml/2006/chart" xmlns:r="http://schemas.openxmlformats.org/officeDocument/2006/relationships" r:id="rId21"/>
          </a:graphicData>
        </a:graphic>
      </p:graphicFrame>
    </p:spTree>
    <p:extLst>
      <p:ext uri="{BB962C8B-B14F-4D97-AF65-F5344CB8AC3E}">
        <p14:creationId xmlns:p14="http://schemas.microsoft.com/office/powerpoint/2010/main" xmlns="" val="27177181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descr="Inf-Tech-Trend_Setter-Circle.jpg"/>
          <p:cNvPicPr>
            <a:picLocks noChangeAspect="1"/>
          </p:cNvPicPr>
          <p:nvPr/>
        </p:nvPicPr>
        <p:blipFill>
          <a:blip r:embed="rId14" cstate="print"/>
          <a:stretch>
            <a:fillRect/>
          </a:stretch>
        </p:blipFill>
        <p:spPr>
          <a:xfrm>
            <a:off x="8014352" y="320040"/>
            <a:ext cx="822960" cy="712175"/>
          </a:xfrm>
          <a:prstGeom prst="rect">
            <a:avLst/>
          </a:prstGeom>
        </p:spPr>
      </p:pic>
      <p:graphicFrame>
        <p:nvGraphicFramePr>
          <p:cNvPr id="41" name="Object 40" hidden="1"/>
          <p:cNvGraphicFramePr>
            <a:graphicFrameLocks/>
          </p:cNvGraphicFramePr>
          <p:nvPr/>
        </p:nvGraphicFramePr>
        <p:xfrm>
          <a:off x="0" y="0"/>
          <a:ext cx="158750" cy="158750"/>
        </p:xfrm>
        <a:graphic>
          <a:graphicData uri="http://schemas.openxmlformats.org/presentationml/2006/ole">
            <p:oleObj spid="_x0000_s1055209" name="think-cell Slide" r:id="rId15" imgW="360" imgH="360" progId="">
              <p:embed/>
            </p:oleObj>
          </a:graphicData>
        </a:graphic>
      </p:graphicFrame>
      <p:grpSp>
        <p:nvGrpSpPr>
          <p:cNvPr id="2" name="Group 31"/>
          <p:cNvGrpSpPr>
            <a:grpSpLocks/>
          </p:cNvGrpSpPr>
          <p:nvPr>
            <p:custDataLst>
              <p:tags r:id="rId2"/>
            </p:custDataLst>
          </p:nvPr>
        </p:nvGrpSpPr>
        <p:grpSpPr bwMode="auto">
          <a:xfrm>
            <a:off x="385551" y="1573808"/>
            <a:ext cx="3405399" cy="1318100"/>
            <a:chOff x="276002" y="487956"/>
            <a:chExt cx="3567149" cy="1318108"/>
          </a:xfrm>
          <a:solidFill>
            <a:schemeClr val="bg1"/>
          </a:solidFill>
        </p:grpSpPr>
        <p:sp>
          <p:nvSpPr>
            <p:cNvPr id="39" name="Rectangle 38"/>
            <p:cNvSpPr/>
            <p:nvPr/>
          </p:nvSpPr>
          <p:spPr>
            <a:xfrm>
              <a:off x="276002" y="487957"/>
              <a:ext cx="1217960" cy="1152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r">
                <a:defRPr/>
              </a:pPr>
              <a:r>
                <a:rPr lang="en-US" sz="1200" dirty="0" smtClean="0">
                  <a:solidFill>
                    <a:srgbClr val="333333"/>
                  </a:solidFill>
                  <a:cs typeface="Arial" pitchFamily="34" charset="0"/>
                </a:rPr>
                <a:t>Product:</a:t>
              </a:r>
            </a:p>
            <a:p>
              <a:pPr algn="r">
                <a:defRPr/>
              </a:pPr>
              <a:r>
                <a:rPr lang="en-US" sz="1200" dirty="0" smtClean="0">
                  <a:solidFill>
                    <a:srgbClr val="333333"/>
                  </a:solidFill>
                  <a:cs typeface="Arial" pitchFamily="34" charset="0"/>
                </a:rPr>
                <a:t>Employees</a:t>
              </a:r>
              <a:r>
                <a:rPr lang="en-US" sz="1200" dirty="0">
                  <a:solidFill>
                    <a:srgbClr val="333333"/>
                  </a:solidFill>
                  <a:cs typeface="Arial" pitchFamily="34" charset="0"/>
                </a:rPr>
                <a:t>:</a:t>
              </a:r>
            </a:p>
            <a:p>
              <a:pPr algn="r">
                <a:defRPr/>
              </a:pPr>
              <a:r>
                <a:rPr lang="en-US" sz="1200" dirty="0">
                  <a:solidFill>
                    <a:srgbClr val="333333"/>
                  </a:solidFill>
                  <a:cs typeface="Arial" pitchFamily="34" charset="0"/>
                </a:rPr>
                <a:t>Headquarters:</a:t>
              </a:r>
            </a:p>
            <a:p>
              <a:pPr algn="r">
                <a:defRPr/>
              </a:pPr>
              <a:r>
                <a:rPr lang="en-US" sz="1200" dirty="0">
                  <a:solidFill>
                    <a:srgbClr val="333333"/>
                  </a:solidFill>
                  <a:cs typeface="Arial" pitchFamily="34" charset="0"/>
                </a:rPr>
                <a:t>Website</a:t>
              </a:r>
              <a:r>
                <a:rPr lang="en-US" sz="1200" dirty="0" smtClean="0">
                  <a:solidFill>
                    <a:srgbClr val="333333"/>
                  </a:solidFill>
                  <a:cs typeface="Arial" pitchFamily="34" charset="0"/>
                </a:rPr>
                <a:t>:</a:t>
              </a:r>
            </a:p>
            <a:p>
              <a:pPr algn="r">
                <a:defRPr/>
              </a:pPr>
              <a:r>
                <a:rPr lang="en-US" sz="1200" dirty="0" smtClean="0">
                  <a:solidFill>
                    <a:srgbClr val="333333"/>
                  </a:solidFill>
                  <a:cs typeface="Arial" pitchFamily="34" charset="0"/>
                </a:rPr>
                <a:t>Founded:</a:t>
              </a:r>
            </a:p>
            <a:p>
              <a:pPr algn="r">
                <a:defRPr/>
              </a:pPr>
              <a:r>
                <a:rPr lang="en-US" sz="1200" dirty="0" smtClean="0">
                  <a:solidFill>
                    <a:srgbClr val="333333"/>
                  </a:solidFill>
                  <a:cs typeface="Arial" pitchFamily="34" charset="0"/>
                </a:rPr>
                <a:t>Presence:</a:t>
              </a:r>
              <a:endParaRPr lang="en-US" sz="1200" dirty="0">
                <a:solidFill>
                  <a:srgbClr val="333333"/>
                </a:solidFill>
                <a:cs typeface="Arial" pitchFamily="34" charset="0"/>
              </a:endParaRPr>
            </a:p>
          </p:txBody>
        </p:sp>
        <p:sp>
          <p:nvSpPr>
            <p:cNvPr id="40" name="Rectangle 39"/>
            <p:cNvSpPr/>
            <p:nvPr/>
          </p:nvSpPr>
          <p:spPr>
            <a:xfrm>
              <a:off x="1489145" y="487956"/>
              <a:ext cx="2354006" cy="1318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l">
                <a:defRPr/>
              </a:pPr>
              <a:r>
                <a:rPr lang="en-US" sz="1200" dirty="0" smtClean="0">
                  <a:solidFill>
                    <a:schemeClr val="tx1"/>
                  </a:solidFill>
                  <a:cs typeface="Arial" pitchFamily="34" charset="0"/>
                </a:rPr>
                <a:t>Agile Portfolio Manager</a:t>
              </a:r>
            </a:p>
            <a:p>
              <a:pPr algn="l">
                <a:defRPr/>
              </a:pPr>
              <a:r>
                <a:rPr lang="en-US" sz="1200" dirty="0" smtClean="0">
                  <a:solidFill>
                    <a:schemeClr val="tx1"/>
                  </a:solidFill>
                  <a:cs typeface="Arial" pitchFamily="34" charset="0"/>
                </a:rPr>
                <a:t>494</a:t>
              </a:r>
            </a:p>
            <a:p>
              <a:pPr algn="l">
                <a:defRPr/>
              </a:pPr>
              <a:r>
                <a:rPr lang="en-US" sz="1200" dirty="0" smtClean="0">
                  <a:solidFill>
                    <a:schemeClr val="tx1"/>
                  </a:solidFill>
                  <a:cs typeface="Arial" pitchFamily="34" charset="0"/>
                </a:rPr>
                <a:t>Boulder, CO</a:t>
              </a:r>
            </a:p>
            <a:p>
              <a:pPr algn="l">
                <a:defRPr/>
              </a:pPr>
              <a:r>
                <a:rPr lang="en-US" sz="1200" dirty="0" smtClean="0">
                  <a:solidFill>
                    <a:schemeClr val="tx1"/>
                  </a:solidFill>
                  <a:cs typeface="Arial" pitchFamily="34" charset="0"/>
                  <a:hlinkClick r:id="rId16"/>
                </a:rPr>
                <a:t>rallydev.com</a:t>
              </a:r>
              <a:endParaRPr lang="en-US" sz="1200" dirty="0" smtClean="0">
                <a:solidFill>
                  <a:schemeClr val="tx1"/>
                </a:solidFill>
                <a:cs typeface="Arial" pitchFamily="34" charset="0"/>
              </a:endParaRPr>
            </a:p>
            <a:p>
              <a:pPr algn="l">
                <a:buFont typeface="Arial" pitchFamily="34" charset="0"/>
                <a:buNone/>
              </a:pPr>
              <a:r>
                <a:rPr lang="en-US" sz="1200" dirty="0" smtClean="0">
                  <a:solidFill>
                    <a:schemeClr val="tx1"/>
                  </a:solidFill>
                  <a:cs typeface="Arial" pitchFamily="34" charset="0"/>
                </a:rPr>
                <a:t>2002</a:t>
              </a:r>
            </a:p>
            <a:p>
              <a:pPr algn="l">
                <a:buFont typeface="Arial" pitchFamily="34" charset="0"/>
                <a:buNone/>
              </a:pPr>
              <a:r>
                <a:rPr lang="en-US" sz="1200" dirty="0" smtClean="0">
                  <a:solidFill>
                    <a:schemeClr val="tx1"/>
                  </a:solidFill>
                  <a:cs typeface="Arial" pitchFamily="34" charset="0"/>
                </a:rPr>
                <a:t>NYSE: RALY</a:t>
              </a:r>
              <a:r>
                <a:rPr lang="en-US" sz="1200" dirty="0">
                  <a:solidFill>
                    <a:schemeClr val="tx1"/>
                  </a:solidFill>
                  <a:cs typeface="Arial" pitchFamily="34" charset="0"/>
                </a:rPr>
                <a:t/>
              </a:r>
              <a:br>
                <a:rPr lang="en-US" sz="1200" dirty="0">
                  <a:solidFill>
                    <a:schemeClr val="tx1"/>
                  </a:solidFill>
                  <a:cs typeface="Arial" pitchFamily="34" charset="0"/>
                </a:rPr>
              </a:br>
              <a:r>
                <a:rPr lang="en-US" sz="1200" dirty="0" smtClean="0">
                  <a:solidFill>
                    <a:schemeClr val="tx1"/>
                  </a:solidFill>
                  <a:cs typeface="Arial" pitchFamily="34" charset="0"/>
                </a:rPr>
                <a:t>FY13 Revenue: $57 M </a:t>
              </a:r>
            </a:p>
          </p:txBody>
        </p:sp>
      </p:grpSp>
      <p:sp>
        <p:nvSpPr>
          <p:cNvPr id="8" name="Title 7"/>
          <p:cNvSpPr>
            <a:spLocks noGrp="1"/>
          </p:cNvSpPr>
          <p:nvPr>
            <p:ph type="title"/>
            <p:custDataLst>
              <p:tags r:id="rId3"/>
            </p:custDataLst>
          </p:nvPr>
        </p:nvSpPr>
        <p:spPr>
          <a:xfrm>
            <a:off x="251520" y="228600"/>
            <a:ext cx="8206680" cy="864096"/>
          </a:xfrm>
        </p:spPr>
        <p:txBody>
          <a:bodyPr/>
          <a:lstStyle/>
          <a:p>
            <a:r>
              <a:rPr lang="en-US" sz="2300" dirty="0">
                <a:ea typeface="ＭＳ Ｐゴシック" charset="-128"/>
              </a:rPr>
              <a:t>Rally </a:t>
            </a:r>
            <a:r>
              <a:rPr lang="en-US" sz="2300" dirty="0" smtClean="0">
                <a:ea typeface="ＭＳ Ｐゴシック" charset="-128"/>
              </a:rPr>
              <a:t>has a highly customizable ALM solution with its apps, concentrating </a:t>
            </a:r>
            <a:r>
              <a:rPr lang="en-US" sz="2300" dirty="0">
                <a:ea typeface="ＭＳ Ｐゴシック" charset="-128"/>
              </a:rPr>
              <a:t>on bridging business and technical domains</a:t>
            </a:r>
            <a:endParaRPr lang="en-CA" sz="2300" dirty="0"/>
          </a:p>
        </p:txBody>
      </p:sp>
      <p:sp>
        <p:nvSpPr>
          <p:cNvPr id="25" name="Rounded Rectangle 24"/>
          <p:cNvSpPr/>
          <p:nvPr>
            <p:custDataLst>
              <p:tags r:id="rId4"/>
            </p:custDataLst>
          </p:nvPr>
        </p:nvSpPr>
        <p:spPr>
          <a:xfrm>
            <a:off x="320674" y="1183004"/>
            <a:ext cx="3470275"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r>
              <a:rPr lang="en-CA" b="1" i="1" dirty="0" smtClean="0">
                <a:solidFill>
                  <a:schemeClr val="tx1"/>
                </a:solidFill>
              </a:rPr>
              <a:t>Innovator</a:t>
            </a:r>
            <a:endParaRPr lang="en-CA" b="1" i="1" dirty="0">
              <a:solidFill>
                <a:schemeClr val="tx1"/>
              </a:solidFill>
            </a:endParaRPr>
          </a:p>
        </p:txBody>
      </p:sp>
      <p:sp>
        <p:nvSpPr>
          <p:cNvPr id="30" name="Chevron 29"/>
          <p:cNvSpPr/>
          <p:nvPr/>
        </p:nvSpPr>
        <p:spPr>
          <a:xfrm>
            <a:off x="395536" y="1177423"/>
            <a:ext cx="264872" cy="377057"/>
          </a:xfrm>
          <a:prstGeom prst="chevron">
            <a:avLst/>
          </a:prstGeom>
          <a:solidFill>
            <a:srgbClr val="D17D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333333"/>
              </a:solidFill>
            </a:endParaRPr>
          </a:p>
        </p:txBody>
      </p:sp>
      <p:pic>
        <p:nvPicPr>
          <p:cNvPr id="47" name="Picture 46" descr="rallylogoSMALL.jpg"/>
          <p:cNvPicPr>
            <a:picLocks noChangeAspect="1"/>
          </p:cNvPicPr>
          <p:nvPr/>
        </p:nvPicPr>
        <p:blipFill>
          <a:blip r:embed="rId17" cstate="print"/>
          <a:stretch>
            <a:fillRect/>
          </a:stretch>
        </p:blipFill>
        <p:spPr>
          <a:xfrm>
            <a:off x="1344235" y="3070565"/>
            <a:ext cx="1427598" cy="952795"/>
          </a:xfrm>
          <a:prstGeom prst="rect">
            <a:avLst/>
          </a:prstGeom>
        </p:spPr>
      </p:pic>
      <p:sp>
        <p:nvSpPr>
          <p:cNvPr id="43" name="Rounded Rectangle 42"/>
          <p:cNvSpPr/>
          <p:nvPr>
            <p:custDataLst>
              <p:tags r:id="rId5"/>
            </p:custDataLst>
          </p:nvPr>
        </p:nvSpPr>
        <p:spPr>
          <a:xfrm rot="10800000">
            <a:off x="320674" y="6080759"/>
            <a:ext cx="3469766" cy="371475"/>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endParaRPr lang="en-CA" b="1" i="1" dirty="0">
              <a:solidFill>
                <a:srgbClr val="333333"/>
              </a:solidFill>
            </a:endParaRPr>
          </a:p>
        </p:txBody>
      </p:sp>
      <p:grpSp>
        <p:nvGrpSpPr>
          <p:cNvPr id="46" name="Group 46"/>
          <p:cNvGrpSpPr/>
          <p:nvPr/>
        </p:nvGrpSpPr>
        <p:grpSpPr>
          <a:xfrm>
            <a:off x="731521" y="5028881"/>
            <a:ext cx="2651759" cy="731839"/>
            <a:chOff x="685799" y="4209648"/>
            <a:chExt cx="2743197" cy="731523"/>
          </a:xfrm>
        </p:grpSpPr>
        <p:sp>
          <p:nvSpPr>
            <p:cNvPr id="57" name="Rectangle 56"/>
            <p:cNvSpPr/>
            <p:nvPr/>
          </p:nvSpPr>
          <p:spPr>
            <a:xfrm rot="5400000">
              <a:off x="2968980" y="4481151"/>
              <a:ext cx="731520" cy="18851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8" name="Rectangle 57"/>
            <p:cNvSpPr/>
            <p:nvPr/>
          </p:nvSpPr>
          <p:spPr>
            <a:xfrm rot="5400000">
              <a:off x="2720004" y="4517297"/>
              <a:ext cx="657946" cy="1897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9" name="Rectangle 58"/>
            <p:cNvSpPr/>
            <p:nvPr/>
          </p:nvSpPr>
          <p:spPr>
            <a:xfrm rot="5400000">
              <a:off x="2472909" y="4553850"/>
              <a:ext cx="584841" cy="1897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1" name="Rectangle 70"/>
            <p:cNvSpPr/>
            <p:nvPr/>
          </p:nvSpPr>
          <p:spPr>
            <a:xfrm rot="5400000">
              <a:off x="2226114" y="4590709"/>
              <a:ext cx="511736" cy="18918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2" name="Rectangle 71"/>
            <p:cNvSpPr/>
            <p:nvPr/>
          </p:nvSpPr>
          <p:spPr>
            <a:xfrm rot="5400000">
              <a:off x="1979671" y="4626795"/>
              <a:ext cx="438631"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3" name="Rectangle 72"/>
            <p:cNvSpPr/>
            <p:nvPr/>
          </p:nvSpPr>
          <p:spPr>
            <a:xfrm rot="5400000">
              <a:off x="1732507" y="4663349"/>
              <a:ext cx="365527"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4" name="Rectangle 73"/>
            <p:cNvSpPr/>
            <p:nvPr/>
          </p:nvSpPr>
          <p:spPr>
            <a:xfrm rot="5400000">
              <a:off x="1485340" y="4699903"/>
              <a:ext cx="292421"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5" name="Rectangle 74"/>
            <p:cNvSpPr/>
            <p:nvPr/>
          </p:nvSpPr>
          <p:spPr>
            <a:xfrm rot="5400000">
              <a:off x="1238173" y="4736461"/>
              <a:ext cx="219316"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6" name="Rectangle 75"/>
            <p:cNvSpPr/>
            <p:nvPr/>
          </p:nvSpPr>
          <p:spPr>
            <a:xfrm rot="5400000">
              <a:off x="991008" y="4773012"/>
              <a:ext cx="146210"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7" name="Rectangle 76"/>
            <p:cNvSpPr/>
            <p:nvPr/>
          </p:nvSpPr>
          <p:spPr>
            <a:xfrm rot="5400000">
              <a:off x="743840" y="4809570"/>
              <a:ext cx="73105"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grpSp>
      <p:sp>
        <p:nvSpPr>
          <p:cNvPr id="78" name="Down Arrow 77"/>
          <p:cNvSpPr/>
          <p:nvPr/>
        </p:nvSpPr>
        <p:spPr>
          <a:xfrm>
            <a:off x="2102830" y="4525963"/>
            <a:ext cx="182880" cy="411796"/>
          </a:xfrm>
          <a:prstGeom prst="downArrow">
            <a:avLst/>
          </a:prstGeom>
          <a:gradFill flip="none" rotWithShape="1">
            <a:gsLst>
              <a:gs pos="0">
                <a:schemeClr val="accent1"/>
              </a:gs>
              <a:gs pos="100000">
                <a:schemeClr val="accent1">
                  <a:tint val="44500"/>
                  <a:satMod val="160000"/>
                  <a:alpha val="0"/>
                </a:schemeClr>
              </a:gs>
            </a:gsLst>
            <a:lin ang="54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9" name="Rounded Rectangle 78"/>
          <p:cNvSpPr/>
          <p:nvPr/>
        </p:nvSpPr>
        <p:spPr>
          <a:xfrm>
            <a:off x="320674" y="4069080"/>
            <a:ext cx="3474720" cy="457200"/>
          </a:xfrm>
          <a:prstGeom prst="roundRect">
            <a:avLst/>
          </a:prstGeom>
          <a:solidFill>
            <a:schemeClr val="accent1"/>
          </a:solidFill>
          <a:ln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3 year TCO for this solution falls into pricing tier 6, between $50,000 and $100,000</a:t>
            </a:r>
            <a:endParaRPr lang="en-CA" sz="1200" b="1" dirty="0">
              <a:solidFill>
                <a:srgbClr val="FFFFFF"/>
              </a:solidFill>
            </a:endParaRPr>
          </a:p>
        </p:txBody>
      </p:sp>
      <p:sp>
        <p:nvSpPr>
          <p:cNvPr id="80" name="TextBox 79"/>
          <p:cNvSpPr txBox="1"/>
          <p:nvPr>
            <p:custDataLst>
              <p:tags r:id="rId6"/>
            </p:custDataLst>
          </p:nvPr>
        </p:nvSpPr>
        <p:spPr>
          <a:xfrm>
            <a:off x="640080" y="5760720"/>
            <a:ext cx="329184" cy="228600"/>
          </a:xfrm>
          <a:prstGeom prst="rect">
            <a:avLst/>
          </a:prstGeom>
          <a:noFill/>
        </p:spPr>
        <p:txBody>
          <a:bodyPr wrap="square" numCol="1" rtlCol="0">
            <a:spAutoFit/>
          </a:bodyPr>
          <a:lstStyle/>
          <a:p>
            <a:pPr algn="r" defTabSz="2194560"/>
            <a:r>
              <a:rPr lang="en-CA" sz="1000" b="1" dirty="0" smtClean="0">
                <a:solidFill>
                  <a:srgbClr val="333333"/>
                </a:solidFill>
              </a:rPr>
              <a:t>$1</a:t>
            </a:r>
            <a:endParaRPr lang="en-CA" sz="1000" b="1" dirty="0">
              <a:solidFill>
                <a:srgbClr val="333333"/>
              </a:solidFill>
            </a:endParaRPr>
          </a:p>
        </p:txBody>
      </p:sp>
      <p:sp>
        <p:nvSpPr>
          <p:cNvPr id="81" name="TextBox 80"/>
          <p:cNvSpPr txBox="1"/>
          <p:nvPr>
            <p:custDataLst>
              <p:tags r:id="rId7"/>
            </p:custDataLst>
          </p:nvPr>
        </p:nvSpPr>
        <p:spPr>
          <a:xfrm>
            <a:off x="3054096" y="5760720"/>
            <a:ext cx="512064" cy="228600"/>
          </a:xfrm>
          <a:prstGeom prst="rect">
            <a:avLst/>
          </a:prstGeom>
          <a:noFill/>
        </p:spPr>
        <p:txBody>
          <a:bodyPr wrap="square" numCol="1" rtlCol="0">
            <a:spAutoFit/>
          </a:bodyPr>
          <a:lstStyle/>
          <a:p>
            <a:pPr algn="r" defTabSz="2194560"/>
            <a:r>
              <a:rPr lang="en-CA" sz="1000" b="1" dirty="0" smtClean="0">
                <a:solidFill>
                  <a:srgbClr val="333333"/>
                </a:solidFill>
              </a:rPr>
              <a:t>$1M+</a:t>
            </a:r>
            <a:endParaRPr lang="en-CA" sz="1000" b="1" dirty="0">
              <a:solidFill>
                <a:srgbClr val="333333"/>
              </a:solidFill>
            </a:endParaRPr>
          </a:p>
        </p:txBody>
      </p:sp>
      <p:cxnSp>
        <p:nvCxnSpPr>
          <p:cNvPr id="82" name="Straight Arrow Connector 81"/>
          <p:cNvCxnSpPr>
            <a:stCxn id="80" idx="3"/>
            <a:endCxn id="81" idx="1"/>
          </p:cNvCxnSpPr>
          <p:nvPr/>
        </p:nvCxnSpPr>
        <p:spPr>
          <a:xfrm>
            <a:off x="969264" y="5875020"/>
            <a:ext cx="208483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custDataLst>
              <p:tags r:id="rId8"/>
            </p:custDataLst>
          </p:nvPr>
        </p:nvSpPr>
        <p:spPr>
          <a:xfrm>
            <a:off x="288034" y="5986641"/>
            <a:ext cx="3491804" cy="276999"/>
          </a:xfrm>
          <a:prstGeom prst="rect">
            <a:avLst/>
          </a:prstGeom>
          <a:noFill/>
        </p:spPr>
        <p:txBody>
          <a:bodyPr wrap="square" rtlCol="0">
            <a:spAutoFit/>
          </a:bodyPr>
          <a:lstStyle/>
          <a:p>
            <a:r>
              <a:rPr lang="en-CA" sz="1200" dirty="0" smtClean="0"/>
              <a:t>Pricing solicited from public sources.</a:t>
            </a:r>
            <a:endParaRPr lang="en-CA" sz="1200" dirty="0"/>
          </a:p>
        </p:txBody>
      </p:sp>
      <p:grpSp>
        <p:nvGrpSpPr>
          <p:cNvPr id="38" name="Group 33"/>
          <p:cNvGrpSpPr/>
          <p:nvPr>
            <p:custDataLst>
              <p:tags r:id="rId9"/>
            </p:custDataLst>
          </p:nvPr>
        </p:nvGrpSpPr>
        <p:grpSpPr>
          <a:xfrm>
            <a:off x="3977639" y="1192176"/>
            <a:ext cx="4845685" cy="1185899"/>
            <a:chOff x="5543549" y="2724370"/>
            <a:chExt cx="3295651" cy="1064698"/>
          </a:xfrm>
        </p:grpSpPr>
        <p:sp>
          <p:nvSpPr>
            <p:cNvPr id="42" name="Rectangle 41"/>
            <p:cNvSpPr/>
            <p:nvPr/>
          </p:nvSpPr>
          <p:spPr>
            <a:xfrm>
              <a:off x="5543549" y="2970654"/>
              <a:ext cx="3295651" cy="818414"/>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a:solidFill>
                    <a:schemeClr val="tx1"/>
                  </a:solidFill>
                </a:rPr>
                <a:t>Rally has carved a niche for itself by building on the strength of Agile in the ALM space early on. Its rapidly growing client base also recognizes the value in </a:t>
              </a:r>
              <a:r>
                <a:rPr lang="en-US" sz="1200" dirty="0" smtClean="0">
                  <a:solidFill>
                    <a:schemeClr val="tx1"/>
                  </a:solidFill>
                </a:rPr>
                <a:t>its cloud-based </a:t>
              </a:r>
              <a:r>
                <a:rPr lang="en-US" sz="1200" dirty="0">
                  <a:solidFill>
                    <a:schemeClr val="tx1"/>
                  </a:solidFill>
                </a:rPr>
                <a:t>offering. </a:t>
              </a:r>
            </a:p>
          </p:txBody>
        </p:sp>
        <p:sp>
          <p:nvSpPr>
            <p:cNvPr id="45" name="Round Same Side Corner Rectangle 44"/>
            <p:cNvSpPr/>
            <p:nvPr/>
          </p:nvSpPr>
          <p:spPr>
            <a:xfrm>
              <a:off x="5543550" y="2724370"/>
              <a:ext cx="3295650" cy="246284"/>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Overview</a:t>
              </a:r>
              <a:endParaRPr lang="en-CA" sz="1400" b="1" dirty="0">
                <a:solidFill>
                  <a:srgbClr val="FFFFFF"/>
                </a:solidFill>
              </a:endParaRPr>
            </a:p>
          </p:txBody>
        </p:sp>
      </p:grpSp>
      <p:grpSp>
        <p:nvGrpSpPr>
          <p:cNvPr id="48" name="Group 33"/>
          <p:cNvGrpSpPr/>
          <p:nvPr>
            <p:custDataLst>
              <p:tags r:id="rId10"/>
            </p:custDataLst>
          </p:nvPr>
        </p:nvGrpSpPr>
        <p:grpSpPr>
          <a:xfrm>
            <a:off x="3977640" y="2468562"/>
            <a:ext cx="4845684" cy="1966912"/>
            <a:chOff x="5543549" y="2783385"/>
            <a:chExt cx="3295651" cy="2076092"/>
          </a:xfrm>
        </p:grpSpPr>
        <p:sp>
          <p:nvSpPr>
            <p:cNvPr id="49" name="Rectangle 48"/>
            <p:cNvSpPr/>
            <p:nvPr/>
          </p:nvSpPr>
          <p:spPr>
            <a:xfrm>
              <a:off x="5543549" y="3073268"/>
              <a:ext cx="3295651" cy="1786209"/>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chemeClr val="tx1"/>
                  </a:solidFill>
                </a:rPr>
                <a:t>Reporting and analytics collected on teams/teams-of-teams, including performance benchmarking through productivity, responsiveness, quality, and predictability (scalable to tens of thousands of Agile teams).</a:t>
              </a:r>
            </a:p>
            <a:p>
              <a:pPr marL="180000" indent="-171450" algn="l">
                <a:buFont typeface="Arial" pitchFamily="34" charset="0"/>
                <a:buChar char="•"/>
                <a:defRPr/>
              </a:pPr>
              <a:r>
                <a:rPr lang="en-US" sz="1200" dirty="0" smtClean="0">
                  <a:solidFill>
                    <a:schemeClr val="tx1"/>
                  </a:solidFill>
                </a:rPr>
                <a:t>Collaboration platform provides threaded team chat, integrated inbox, social media and RSS integration, drag/drop file share, search, tagging, and DevOps. </a:t>
              </a:r>
              <a:endParaRPr lang="en-US" sz="1200" dirty="0">
                <a:solidFill>
                  <a:schemeClr val="tx1"/>
                </a:solidFill>
              </a:endParaRPr>
            </a:p>
          </p:txBody>
        </p:sp>
        <p:sp>
          <p:nvSpPr>
            <p:cNvPr id="50" name="Round Same Side Corner Rectangle 49"/>
            <p:cNvSpPr/>
            <p:nvPr/>
          </p:nvSpPr>
          <p:spPr>
            <a:xfrm>
              <a:off x="5543550" y="2783385"/>
              <a:ext cx="3295650" cy="289547"/>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Strengths</a:t>
              </a:r>
              <a:endParaRPr lang="en-CA" sz="1400" b="1" dirty="0">
                <a:solidFill>
                  <a:srgbClr val="FFFFFF"/>
                </a:solidFill>
              </a:endParaRPr>
            </a:p>
          </p:txBody>
        </p:sp>
      </p:grpSp>
      <p:grpSp>
        <p:nvGrpSpPr>
          <p:cNvPr id="51" name="Group 33"/>
          <p:cNvGrpSpPr/>
          <p:nvPr>
            <p:custDataLst>
              <p:tags r:id="rId11"/>
            </p:custDataLst>
          </p:nvPr>
        </p:nvGrpSpPr>
        <p:grpSpPr>
          <a:xfrm>
            <a:off x="3977639" y="4525963"/>
            <a:ext cx="4845685" cy="1926272"/>
            <a:chOff x="5543549" y="2693067"/>
            <a:chExt cx="3295651" cy="2289173"/>
          </a:xfrm>
        </p:grpSpPr>
        <p:sp>
          <p:nvSpPr>
            <p:cNvPr id="52" name="Rectangle 51"/>
            <p:cNvSpPr/>
            <p:nvPr/>
          </p:nvSpPr>
          <p:spPr>
            <a:xfrm>
              <a:off x="5543549" y="3019068"/>
              <a:ext cx="3295651" cy="1963172"/>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chemeClr val="tx1"/>
                  </a:solidFill>
                </a:rPr>
                <a:t>Lacks automated build capabilities.</a:t>
              </a:r>
            </a:p>
            <a:p>
              <a:pPr marL="180000" indent="-171450" algn="l">
                <a:buFont typeface="Arial" pitchFamily="34" charset="0"/>
                <a:buChar char="•"/>
                <a:defRPr/>
              </a:pPr>
              <a:r>
                <a:rPr lang="en-US" sz="1200" dirty="0">
                  <a:solidFill>
                    <a:schemeClr val="tx1"/>
                  </a:solidFill>
                </a:rPr>
                <a:t>Unable to provision virtual and cloud-based test </a:t>
              </a:r>
              <a:r>
                <a:rPr lang="en-US" sz="1200" dirty="0" smtClean="0">
                  <a:solidFill>
                    <a:schemeClr val="tx1"/>
                  </a:solidFill>
                </a:rPr>
                <a:t>environments.</a:t>
              </a:r>
              <a:endParaRPr lang="en-US" sz="1200" dirty="0">
                <a:solidFill>
                  <a:schemeClr val="tx1"/>
                </a:solidFill>
              </a:endParaRPr>
            </a:p>
          </p:txBody>
        </p:sp>
        <p:sp>
          <p:nvSpPr>
            <p:cNvPr id="53" name="Round Same Side Corner Rectangle 52"/>
            <p:cNvSpPr/>
            <p:nvPr/>
          </p:nvSpPr>
          <p:spPr>
            <a:xfrm>
              <a:off x="5543550" y="2693067"/>
              <a:ext cx="3295650" cy="326001"/>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Challenges</a:t>
              </a:r>
            </a:p>
          </p:txBody>
        </p:sp>
      </p:grpSp>
    </p:spTree>
    <p:extLst>
      <p:ext uri="{BB962C8B-B14F-4D97-AF65-F5344CB8AC3E}">
        <p14:creationId xmlns:p14="http://schemas.microsoft.com/office/powerpoint/2010/main" xmlns="" val="14922465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nvGraphicFramePr>
        <p:xfrm>
          <a:off x="0" y="0"/>
          <a:ext cx="158750" cy="158750"/>
        </p:xfrm>
        <a:graphic>
          <a:graphicData uri="http://schemas.openxmlformats.org/presentationml/2006/ole">
            <p:oleObj spid="_x0000_s1129761" name="think-cell Slide" r:id="rId14" imgW="360" imgH="360" progId="">
              <p:embed/>
            </p:oleObj>
          </a:graphicData>
        </a:graphic>
      </p:graphicFrame>
      <p:grpSp>
        <p:nvGrpSpPr>
          <p:cNvPr id="2" name="Group 104"/>
          <p:cNvGrpSpPr/>
          <p:nvPr>
            <p:custDataLst>
              <p:tags r:id="rId2"/>
            </p:custDataLst>
          </p:nvPr>
        </p:nvGrpSpPr>
        <p:grpSpPr>
          <a:xfrm>
            <a:off x="320040" y="1188721"/>
            <a:ext cx="2286000" cy="2514919"/>
            <a:chOff x="320041" y="3840162"/>
            <a:chExt cx="2559684" cy="1300977"/>
          </a:xfrm>
        </p:grpSpPr>
        <p:sp>
          <p:nvSpPr>
            <p:cNvPr id="106" name="Rectangle 105"/>
            <p:cNvSpPr/>
            <p:nvPr/>
          </p:nvSpPr>
          <p:spPr>
            <a:xfrm>
              <a:off x="320041" y="3958418"/>
              <a:ext cx="2559684" cy="118272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endParaRPr lang="en-US" sz="1200" dirty="0" smtClean="0">
                <a:solidFill>
                  <a:srgbClr val="333333"/>
                </a:solidFill>
                <a:latin typeface="Georgia"/>
              </a:endParaRPr>
            </a:p>
          </p:txBody>
        </p:sp>
        <p:sp>
          <p:nvSpPr>
            <p:cNvPr id="107" name="Round Same Side Corner Rectangle 106"/>
            <p:cNvSpPr/>
            <p:nvPr/>
          </p:nvSpPr>
          <p:spPr>
            <a:xfrm>
              <a:off x="320042" y="3840162"/>
              <a:ext cx="2559683" cy="118256"/>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Vendor Landscape</a:t>
              </a:r>
              <a:endParaRPr lang="en-CA" sz="1200" b="1" dirty="0">
                <a:solidFill>
                  <a:srgbClr val="FFFFFF"/>
                </a:solidFill>
              </a:endParaRPr>
            </a:p>
          </p:txBody>
        </p:sp>
      </p:grpSp>
      <p:sp>
        <p:nvSpPr>
          <p:cNvPr id="8" name="Title 7"/>
          <p:cNvSpPr>
            <a:spLocks noGrp="1"/>
          </p:cNvSpPr>
          <p:nvPr>
            <p:ph type="title"/>
            <p:custDataLst>
              <p:tags r:id="rId3"/>
            </p:custDataLst>
          </p:nvPr>
        </p:nvSpPr>
        <p:spPr/>
        <p:txBody>
          <a:bodyPr/>
          <a:lstStyle/>
          <a:p>
            <a:r>
              <a:rPr lang="en-US" dirty="0">
                <a:ea typeface="ＭＳ Ｐゴシック" charset="-128"/>
              </a:rPr>
              <a:t>Rally has a highly customizable ALM solution with its apps, concentrating on bridging business and technical domains</a:t>
            </a:r>
            <a:endParaRPr lang="en-CA" dirty="0"/>
          </a:p>
        </p:txBody>
      </p:sp>
      <p:grpSp>
        <p:nvGrpSpPr>
          <p:cNvPr id="4" name="Group 97"/>
          <p:cNvGrpSpPr/>
          <p:nvPr>
            <p:custDataLst>
              <p:tags r:id="rId4"/>
            </p:custDataLst>
          </p:nvPr>
        </p:nvGrpSpPr>
        <p:grpSpPr>
          <a:xfrm>
            <a:off x="320040" y="5349240"/>
            <a:ext cx="8503920" cy="1143634"/>
            <a:chOff x="320040" y="5349240"/>
            <a:chExt cx="8503920" cy="1143634"/>
          </a:xfrm>
        </p:grpSpPr>
        <p:sp>
          <p:nvSpPr>
            <p:cNvPr id="26" name="Round Same Side Corner Rectangle 25"/>
            <p:cNvSpPr/>
            <p:nvPr>
              <p:custDataLst>
                <p:tags r:id="rId11"/>
              </p:custDataLst>
            </p:nvPr>
          </p:nvSpPr>
          <p:spPr>
            <a:xfrm>
              <a:off x="320040" y="5349240"/>
              <a:ext cx="8503920" cy="274320"/>
            </a:xfrm>
            <a:prstGeom prst="round2SameRect">
              <a:avLst>
                <a:gd name="adj1" fmla="val 10667"/>
                <a:gd name="adj2" fmla="val 0"/>
              </a:avLst>
            </a:prstGeom>
            <a:solidFill>
              <a:srgbClr val="D17D08"/>
            </a:solidFill>
            <a:ln w="12700">
              <a:solidFill>
                <a:srgbClr val="D17D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solidFill>
                    <a:srgbClr val="FFFFFF"/>
                  </a:solidFill>
                </a:rPr>
                <a:t>Info-Tech Recommends:</a:t>
              </a:r>
              <a:endParaRPr lang="en-CA" sz="1400" b="1" dirty="0">
                <a:solidFill>
                  <a:srgbClr val="FFFFFF"/>
                </a:solidFill>
              </a:endParaRPr>
            </a:p>
          </p:txBody>
        </p:sp>
        <p:sp>
          <p:nvSpPr>
            <p:cNvPr id="28" name="Rectangle 27"/>
            <p:cNvSpPr/>
            <p:nvPr/>
          </p:nvSpPr>
          <p:spPr>
            <a:xfrm>
              <a:off x="320040" y="5623383"/>
              <a:ext cx="8503919" cy="86949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188" algn="l">
                <a:defRPr/>
              </a:pPr>
              <a:r>
                <a:rPr lang="en-US" sz="1400" dirty="0">
                  <a:solidFill>
                    <a:schemeClr val="tx1"/>
                  </a:solidFill>
                </a:rPr>
                <a:t>Rally will be useful for organizations looking for a lightweight Agile solution in the </a:t>
              </a:r>
              <a:r>
                <a:rPr lang="en-US" sz="1400" dirty="0" smtClean="0">
                  <a:solidFill>
                    <a:schemeClr val="tx1"/>
                  </a:solidFill>
                </a:rPr>
                <a:t>cloud</a:t>
              </a:r>
              <a:r>
                <a:rPr lang="en-US" sz="1400" dirty="0">
                  <a:solidFill>
                    <a:schemeClr val="tx1"/>
                  </a:solidFill>
                </a:rPr>
                <a:t>.</a:t>
              </a:r>
            </a:p>
          </p:txBody>
        </p:sp>
      </p:grpSp>
      <p:graphicFrame>
        <p:nvGraphicFramePr>
          <p:cNvPr id="77" name="Table 76"/>
          <p:cNvGraphicFramePr>
            <a:graphicFrameLocks noGrp="1"/>
          </p:cNvGraphicFramePr>
          <p:nvPr>
            <p:custDataLst>
              <p:tags r:id="rId5"/>
            </p:custDataLst>
            <p:extLst>
              <p:ext uri="{D42A27DB-BD31-4B8C-83A1-F6EECF244321}">
                <p14:modId xmlns:p14="http://schemas.microsoft.com/office/powerpoint/2010/main" xmlns="" val="4240037570"/>
              </p:ext>
            </p:extLst>
          </p:nvPr>
        </p:nvGraphicFramePr>
        <p:xfrm>
          <a:off x="2834640" y="1417320"/>
          <a:ext cx="5943600" cy="606265"/>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4360"/>
                <a:gridCol w="594360"/>
                <a:gridCol w="594360"/>
                <a:gridCol w="594360"/>
                <a:gridCol w="594360"/>
                <a:gridCol w="594360"/>
                <a:gridCol w="594360"/>
                <a:gridCol w="594360"/>
                <a:gridCol w="594360"/>
                <a:gridCol w="594360"/>
              </a:tblGrid>
              <a:tr h="28797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9525" cap="flat" cmpd="sng" algn="ctr">
                      <a:noFill/>
                      <a:prstDash val="solid"/>
                    </a:lnL>
                    <a:lnR w="38100" cap="flat" cmpd="sng" algn="ctr">
                      <a:solidFill>
                        <a:sysClr val="window" lastClr="FFFFFF"/>
                      </a:solid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243F5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Features</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Usability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Afford.</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Arch.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5715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36B41"/>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Viability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Strategy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Reach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Channel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18287">
                <a:tc>
                  <a:txBody>
                    <a:bodyPr/>
                    <a:lstStyle/>
                    <a:p>
                      <a:pPr algn="ctr" fontAlgn="ctr"/>
                      <a:r>
                        <a:rPr lang="en-US" sz="1750" b="0" i="0" u="none" strike="noStrike" dirty="0">
                          <a:ln>
                            <a:solidFill>
                              <a:srgbClr val="C77709"/>
                            </a:solidFill>
                          </a:ln>
                          <a:solidFill>
                            <a:srgbClr val="C77709"/>
                          </a:solidFill>
                          <a:latin typeface="Harvey Balls"/>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5"/>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chemeClr val="accent1"/>
                            </a:solidFill>
                          </a:ln>
                          <a:solidFill>
                            <a:srgbClr val="000000"/>
                          </a:solidFill>
                          <a:latin typeface="Harvey Balls"/>
                        </a:rPr>
                        <a:t>1</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800" b="0" i="0" u="none" strike="noStrike" dirty="0" smtClean="0">
                          <a:ln>
                            <a:solidFill>
                              <a:srgbClr val="D17D08"/>
                            </a:solidFill>
                          </a:ln>
                          <a:solidFill>
                            <a:srgbClr val="D17D08"/>
                          </a:solidFill>
                          <a:latin typeface="Harvey Balls"/>
                        </a:rPr>
                        <a:t>3</a:t>
                      </a:r>
                      <a:endParaRPr lang="en-US" sz="1750" b="0" i="0" u="none" strike="noStrike" dirty="0">
                        <a:ln>
                          <a:solidFill>
                            <a:srgbClr val="C77709"/>
                          </a:solidFill>
                        </a:ln>
                        <a:solidFill>
                          <a:srgbClr val="C77709"/>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7"/>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4</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2</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2</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r>
            </a:tbl>
          </a:graphicData>
        </a:graphic>
      </p:graphicFrame>
      <p:sp>
        <p:nvSpPr>
          <p:cNvPr id="78" name="Round Same Side Corner Rectangle 77"/>
          <p:cNvSpPr/>
          <p:nvPr>
            <p:custDataLst>
              <p:tags r:id="rId6"/>
            </p:custDataLst>
          </p:nvPr>
        </p:nvSpPr>
        <p:spPr>
          <a:xfrm flipH="1">
            <a:off x="2830068" y="1189037"/>
            <a:ext cx="2953512"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Product</a:t>
            </a:r>
            <a:endParaRPr lang="en-US" sz="1200" b="1" dirty="0">
              <a:solidFill>
                <a:srgbClr val="FFFFFF"/>
              </a:solidFill>
            </a:endParaRPr>
          </a:p>
        </p:txBody>
      </p:sp>
      <p:sp>
        <p:nvSpPr>
          <p:cNvPr id="79" name="Round Same Side Corner Rectangle 78"/>
          <p:cNvSpPr/>
          <p:nvPr>
            <p:custDataLst>
              <p:tags r:id="rId7"/>
            </p:custDataLst>
          </p:nvPr>
        </p:nvSpPr>
        <p:spPr>
          <a:xfrm flipH="1">
            <a:off x="5827868" y="1189037"/>
            <a:ext cx="2935224" cy="228600"/>
          </a:xfrm>
          <a:prstGeom prst="round2Same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Vendor</a:t>
            </a:r>
          </a:p>
        </p:txBody>
      </p:sp>
      <p:sp>
        <p:nvSpPr>
          <p:cNvPr id="80" name="Round Same Side Corner Rectangle 79"/>
          <p:cNvSpPr/>
          <p:nvPr>
            <p:custDataLst>
              <p:tags r:id="rId8"/>
            </p:custDataLst>
          </p:nvPr>
        </p:nvSpPr>
        <p:spPr>
          <a:xfrm flipH="1">
            <a:off x="2857882" y="4496784"/>
            <a:ext cx="5893616"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Features</a:t>
            </a:r>
            <a:endParaRPr lang="en-US" sz="1200" b="1" dirty="0">
              <a:solidFill>
                <a:srgbClr val="FFFFFF"/>
              </a:solidFill>
            </a:endParaRPr>
          </a:p>
        </p:txBody>
      </p:sp>
      <p:graphicFrame>
        <p:nvGraphicFramePr>
          <p:cNvPr id="69" name="Table 68"/>
          <p:cNvGraphicFramePr>
            <a:graphicFrameLocks noGrp="1"/>
          </p:cNvGraphicFramePr>
          <p:nvPr>
            <p:custDataLst>
              <p:tags r:id="rId9"/>
            </p:custDataLst>
            <p:extLst>
              <p:ext uri="{D42A27DB-BD31-4B8C-83A1-F6EECF244321}">
                <p14:modId xmlns:p14="http://schemas.microsoft.com/office/powerpoint/2010/main" xmlns="" val="3675057376"/>
              </p:ext>
            </p:extLst>
          </p:nvPr>
        </p:nvGraphicFramePr>
        <p:xfrm>
          <a:off x="2849790" y="4729799"/>
          <a:ext cx="5928450" cy="573721"/>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2845"/>
                <a:gridCol w="592845"/>
                <a:gridCol w="592845"/>
                <a:gridCol w="592845"/>
                <a:gridCol w="592845"/>
                <a:gridCol w="592845"/>
                <a:gridCol w="592845"/>
                <a:gridCol w="592845"/>
                <a:gridCol w="592845"/>
                <a:gridCol w="592845"/>
              </a:tblGrid>
              <a:tr h="241781">
                <a:tc>
                  <a:txBody>
                    <a:bodyPr/>
                    <a:lstStyle/>
                    <a:p>
                      <a:pPr algn="ctr" fontAlgn="ctr"/>
                      <a:r>
                        <a:rPr lang="en-US" sz="700" b="0" i="0" u="none" strike="noStrike" dirty="0" smtClean="0">
                          <a:solidFill>
                            <a:schemeClr val="tx1"/>
                          </a:solidFill>
                          <a:latin typeface="Arial" pitchFamily="34" charset="0"/>
                          <a:cs typeface="Arial" pitchFamily="34" charset="0"/>
                        </a:rPr>
                        <a:t>Rqmt Mgmt</a:t>
                      </a:r>
                      <a:endParaRPr lang="en-US" sz="700" b="0" i="0" u="none" strike="noStrike" dirty="0">
                        <a:solidFill>
                          <a:schemeClr val="tx1"/>
                        </a:solidFill>
                        <a:latin typeface="Arial" pitchFamily="34" charset="0"/>
                        <a:cs typeface="Arial" pitchFamily="34" charset="0"/>
                      </a:endParaRPr>
                    </a:p>
                  </a:txBody>
                  <a:tcPr marL="9525" marR="9525" marT="9525"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Build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Test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Bug/Issue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Reporting &amp; Analytics</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Source Code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Workflow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Accessibility</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Deployment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Release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r>
              <a:tr h="331940">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D3D150"/>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902E2E"/>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500" b="0" i="0" u="none" strike="noStrike" dirty="0" smtClean="0">
                          <a:ln>
                            <a:solidFill>
                              <a:sysClr val="windowText" lastClr="000000"/>
                            </a:solidFill>
                          </a:ln>
                          <a:solidFill>
                            <a:srgbClr val="902E2E"/>
                          </a:solidFill>
                          <a:latin typeface="Harvey Balls"/>
                        </a:rPr>
                        <a:t>4</a:t>
                      </a:r>
                      <a:endParaRPr lang="en-US" sz="1500" b="0" i="0" u="none" strike="noStrike" dirty="0" smtClean="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r>
            </a:tbl>
          </a:graphicData>
        </a:graphic>
      </p:graphicFrame>
      <p:grpSp>
        <p:nvGrpSpPr>
          <p:cNvPr id="70" name="Group 69"/>
          <p:cNvGrpSpPr/>
          <p:nvPr/>
        </p:nvGrpSpPr>
        <p:grpSpPr>
          <a:xfrm>
            <a:off x="2842732" y="2114497"/>
            <a:ext cx="5935508" cy="2244990"/>
            <a:chOff x="2842732" y="2114497"/>
            <a:chExt cx="5935508" cy="2244990"/>
          </a:xfrm>
        </p:grpSpPr>
        <p:sp>
          <p:nvSpPr>
            <p:cNvPr id="71" name="Rectangle 70"/>
            <p:cNvSpPr/>
            <p:nvPr/>
          </p:nvSpPr>
          <p:spPr>
            <a:xfrm>
              <a:off x="2842732" y="2318821"/>
              <a:ext cx="5920360" cy="1981940"/>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grpSp>
          <p:nvGrpSpPr>
            <p:cNvPr id="72" name="Group 101"/>
            <p:cNvGrpSpPr/>
            <p:nvPr>
              <p:custDataLst>
                <p:tags r:id="rId10"/>
              </p:custDataLst>
            </p:nvPr>
          </p:nvGrpSpPr>
          <p:grpSpPr>
            <a:xfrm>
              <a:off x="2842732" y="2114497"/>
              <a:ext cx="5920360" cy="2227592"/>
              <a:chOff x="3336925" y="2310276"/>
              <a:chExt cx="5486400" cy="2227592"/>
            </a:xfrm>
          </p:grpSpPr>
          <p:sp>
            <p:nvSpPr>
              <p:cNvPr id="182" name="Rectangle 181"/>
              <p:cNvSpPr/>
              <p:nvPr/>
            </p:nvSpPr>
            <p:spPr>
              <a:xfrm>
                <a:off x="3336925" y="2542390"/>
                <a:ext cx="5486400" cy="1995478"/>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sp>
            <p:nvSpPr>
              <p:cNvPr id="183" name="Round Same Side Corner Rectangle 182"/>
              <p:cNvSpPr/>
              <p:nvPr/>
            </p:nvSpPr>
            <p:spPr>
              <a:xfrm>
                <a:off x="3336927" y="2310276"/>
                <a:ext cx="54863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spcBef>
                    <a:spcPts val="0"/>
                  </a:spcBef>
                  <a:spcAft>
                    <a:spcPts val="0"/>
                  </a:spcAft>
                </a:pPr>
                <a:r>
                  <a:rPr lang="en-CA" sz="1200" b="1" dirty="0" smtClean="0">
                    <a:solidFill>
                      <a:srgbClr val="FFFFFF"/>
                    </a:solidFill>
                  </a:rPr>
                  <a:t>Lifecycle Components</a:t>
                </a:r>
                <a:endParaRPr lang="en-CA" sz="1200" b="1" dirty="0">
                  <a:solidFill>
                    <a:srgbClr val="FFFFFF"/>
                  </a:solidFill>
                </a:endParaRPr>
              </a:p>
            </p:txBody>
          </p:sp>
        </p:grpSp>
        <p:sp>
          <p:nvSpPr>
            <p:cNvPr id="73" name="Cloud 72"/>
            <p:cNvSpPr/>
            <p:nvPr/>
          </p:nvSpPr>
          <p:spPr>
            <a:xfrm>
              <a:off x="3253275" y="3569127"/>
              <a:ext cx="1181565" cy="404250"/>
            </a:xfrm>
            <a:prstGeom prst="cloud">
              <a:avLst/>
            </a:prstGeom>
            <a:solidFill>
              <a:schemeClr val="accent1">
                <a:lumMod val="20000"/>
                <a:lumOff val="80000"/>
              </a:schemeClr>
            </a:solidFill>
            <a:ln w="9525" cap="flat" cmpd="sng" algn="ctr">
              <a:solidFill>
                <a:srgbClr val="4F81BD">
                  <a:shade val="95000"/>
                  <a:satMod val="105000"/>
                </a:srgb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74" name="Donut 73"/>
            <p:cNvSpPr/>
            <p:nvPr/>
          </p:nvSpPr>
          <p:spPr>
            <a:xfrm>
              <a:off x="5264697" y="2912546"/>
              <a:ext cx="1076429" cy="1097280"/>
            </a:xfrm>
            <a:prstGeom prst="donut">
              <a:avLst>
                <a:gd name="adj" fmla="val 12724"/>
              </a:avLst>
            </a:prstGeom>
            <a:solidFill>
              <a:schemeClr val="accent1">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Text" lastClr="000000"/>
                </a:solidFill>
                <a:latin typeface="Calibri"/>
              </a:endParaRPr>
            </a:p>
          </p:txBody>
        </p:sp>
        <p:sp>
          <p:nvSpPr>
            <p:cNvPr id="75" name="Rounded Rectangle 74"/>
            <p:cNvSpPr/>
            <p:nvPr/>
          </p:nvSpPr>
          <p:spPr>
            <a:xfrm>
              <a:off x="5974751" y="3671329"/>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Testing</a:t>
              </a:r>
              <a:endParaRPr lang="en-US" sz="1100" b="1" kern="0" dirty="0">
                <a:solidFill>
                  <a:sysClr val="window" lastClr="FFFFFF"/>
                </a:solidFill>
                <a:latin typeface="Calibri"/>
              </a:endParaRPr>
            </a:p>
          </p:txBody>
        </p:sp>
        <p:sp>
          <p:nvSpPr>
            <p:cNvPr id="135" name="Rounded Rectangle 134"/>
            <p:cNvSpPr/>
            <p:nvPr/>
          </p:nvSpPr>
          <p:spPr>
            <a:xfrm>
              <a:off x="4609870" y="3671329"/>
              <a:ext cx="99757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Deployment</a:t>
              </a:r>
              <a:endParaRPr lang="en-US" sz="1100" b="1" kern="0" dirty="0">
                <a:solidFill>
                  <a:sysClr val="window" lastClr="FFFFFF"/>
                </a:solidFill>
                <a:latin typeface="Calibri"/>
              </a:endParaRPr>
            </a:p>
          </p:txBody>
        </p:sp>
        <p:sp>
          <p:nvSpPr>
            <p:cNvPr id="136" name="Rounded Rectangle 135"/>
            <p:cNvSpPr/>
            <p:nvPr/>
          </p:nvSpPr>
          <p:spPr>
            <a:xfrm>
              <a:off x="4475316" y="321412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Maintenance</a:t>
              </a:r>
              <a:endParaRPr lang="en-US" sz="1100" b="1" kern="0" dirty="0">
                <a:solidFill>
                  <a:sysClr val="window" lastClr="FFFFFF"/>
                </a:solidFill>
                <a:latin typeface="Calibri"/>
              </a:endParaRPr>
            </a:p>
          </p:txBody>
        </p:sp>
        <p:sp>
          <p:nvSpPr>
            <p:cNvPr id="137" name="Rounded Rectangle 136"/>
            <p:cNvSpPr/>
            <p:nvPr/>
          </p:nvSpPr>
          <p:spPr>
            <a:xfrm>
              <a:off x="5275910" y="2829613"/>
              <a:ext cx="1054003" cy="183706"/>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Requirements</a:t>
              </a:r>
              <a:endParaRPr lang="en-US" sz="1100" b="1" kern="0" dirty="0">
                <a:solidFill>
                  <a:sysClr val="window" lastClr="FFFFFF"/>
                </a:solidFill>
                <a:latin typeface="Calibri"/>
              </a:endParaRPr>
            </a:p>
          </p:txBody>
        </p:sp>
        <p:sp>
          <p:nvSpPr>
            <p:cNvPr id="138" name="Rounded Rectangle 137"/>
            <p:cNvSpPr/>
            <p:nvPr/>
          </p:nvSpPr>
          <p:spPr>
            <a:xfrm>
              <a:off x="6045109" y="3198972"/>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Build</a:t>
              </a:r>
              <a:endParaRPr lang="en-US" sz="1100" b="1" kern="0" dirty="0">
                <a:solidFill>
                  <a:sysClr val="window" lastClr="FFFFFF"/>
                </a:solidFill>
                <a:latin typeface="Calibri"/>
              </a:endParaRPr>
            </a:p>
          </p:txBody>
        </p:sp>
        <p:sp>
          <p:nvSpPr>
            <p:cNvPr id="139" name="TextBox 138"/>
            <p:cNvSpPr txBox="1"/>
            <p:nvPr/>
          </p:nvSpPr>
          <p:spPr>
            <a:xfrm flipH="1">
              <a:off x="3059836" y="2651760"/>
              <a:ext cx="1370629"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Real time</a:t>
              </a:r>
              <a:endParaRPr lang="en-US" sz="800" kern="0" dirty="0">
                <a:solidFill>
                  <a:sysClr val="windowText" lastClr="000000"/>
                </a:solidFill>
                <a:latin typeface="Arial"/>
              </a:endParaRPr>
            </a:p>
          </p:txBody>
        </p:sp>
        <p:sp>
          <p:nvSpPr>
            <p:cNvPr id="140" name="TextBox 139"/>
            <p:cNvSpPr txBox="1"/>
            <p:nvPr/>
          </p:nvSpPr>
          <p:spPr>
            <a:xfrm>
              <a:off x="7087714" y="3087712"/>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Continuous integration</a:t>
              </a:r>
              <a:endParaRPr lang="en-US" sz="800" kern="0" dirty="0">
                <a:solidFill>
                  <a:sysClr val="windowText" lastClr="000000"/>
                </a:solidFill>
                <a:latin typeface="Arial"/>
              </a:endParaRPr>
            </a:p>
          </p:txBody>
        </p:sp>
        <p:sp>
          <p:nvSpPr>
            <p:cNvPr id="141" name="TextBox 140"/>
            <p:cNvSpPr txBox="1"/>
            <p:nvPr/>
          </p:nvSpPr>
          <p:spPr>
            <a:xfrm>
              <a:off x="7085654" y="2880360"/>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Multi-repository support</a:t>
              </a:r>
              <a:endParaRPr lang="en-US" sz="800" kern="0" dirty="0">
                <a:solidFill>
                  <a:sysClr val="windowText" lastClr="000000"/>
                </a:solidFill>
                <a:latin typeface="Arial"/>
              </a:endParaRPr>
            </a:p>
          </p:txBody>
        </p:sp>
        <p:sp>
          <p:nvSpPr>
            <p:cNvPr id="142" name="TextBox 141"/>
            <p:cNvSpPr txBox="1"/>
            <p:nvPr/>
          </p:nvSpPr>
          <p:spPr>
            <a:xfrm>
              <a:off x="3069235" y="3108960"/>
              <a:ext cx="176489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Interactive</a:t>
              </a:r>
              <a:endParaRPr lang="en-US" sz="800" kern="0" dirty="0">
                <a:solidFill>
                  <a:sysClr val="windowText" lastClr="000000"/>
                </a:solidFill>
                <a:latin typeface="Arial"/>
              </a:endParaRPr>
            </a:p>
          </p:txBody>
        </p:sp>
        <p:sp>
          <p:nvSpPr>
            <p:cNvPr id="143" name="Oval 142"/>
            <p:cNvSpPr/>
            <p:nvPr/>
          </p:nvSpPr>
          <p:spPr>
            <a:xfrm>
              <a:off x="5327489" y="2382359"/>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4" name="Oval 143"/>
            <p:cNvSpPr/>
            <p:nvPr/>
          </p:nvSpPr>
          <p:spPr>
            <a:xfrm>
              <a:off x="5327489" y="2518070"/>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5" name="TextBox 144"/>
            <p:cNvSpPr txBox="1"/>
            <p:nvPr/>
          </p:nvSpPr>
          <p:spPr>
            <a:xfrm>
              <a:off x="5423792" y="2331720"/>
              <a:ext cx="187277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Artifact-to-requirement traceability</a:t>
              </a:r>
              <a:endParaRPr lang="en-US" sz="800" kern="0" dirty="0">
                <a:solidFill>
                  <a:sysClr val="windowText" lastClr="000000"/>
                </a:solidFill>
                <a:latin typeface="Arial"/>
              </a:endParaRPr>
            </a:p>
          </p:txBody>
        </p:sp>
        <p:sp>
          <p:nvSpPr>
            <p:cNvPr id="146" name="TextBox 145"/>
            <p:cNvSpPr txBox="1"/>
            <p:nvPr/>
          </p:nvSpPr>
          <p:spPr>
            <a:xfrm>
              <a:off x="5423792" y="2468880"/>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pipeline traceability</a:t>
              </a:r>
              <a:endParaRPr lang="en-US" sz="800" kern="0" dirty="0">
                <a:solidFill>
                  <a:sysClr val="windowText" lastClr="000000"/>
                </a:solidFill>
                <a:latin typeface="Arial"/>
              </a:endParaRPr>
            </a:p>
          </p:txBody>
        </p:sp>
        <p:sp>
          <p:nvSpPr>
            <p:cNvPr id="148" name="TextBox 147"/>
            <p:cNvSpPr txBox="1"/>
            <p:nvPr/>
          </p:nvSpPr>
          <p:spPr>
            <a:xfrm>
              <a:off x="6451046" y="3991643"/>
              <a:ext cx="1018227"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Risk management</a:t>
              </a:r>
              <a:endParaRPr lang="en-US" sz="800" kern="0" dirty="0">
                <a:solidFill>
                  <a:sysClr val="windowText" lastClr="000000"/>
                </a:solidFill>
                <a:latin typeface="Arial"/>
              </a:endParaRPr>
            </a:p>
          </p:txBody>
        </p:sp>
        <p:sp>
          <p:nvSpPr>
            <p:cNvPr id="150" name="TextBox 149"/>
            <p:cNvSpPr txBox="1"/>
            <p:nvPr/>
          </p:nvSpPr>
          <p:spPr>
            <a:xfrm>
              <a:off x="7083594" y="3297798"/>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151" name="TextBox 150"/>
            <p:cNvSpPr txBox="1"/>
            <p:nvPr/>
          </p:nvSpPr>
          <p:spPr>
            <a:xfrm>
              <a:off x="3069235" y="2880360"/>
              <a:ext cx="194429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Web enabled</a:t>
              </a:r>
              <a:endParaRPr lang="en-US" sz="800" kern="0" dirty="0">
                <a:solidFill>
                  <a:sysClr val="windowText" lastClr="000000"/>
                </a:solidFill>
                <a:latin typeface="Arial"/>
              </a:endParaRPr>
            </a:p>
          </p:txBody>
        </p:sp>
        <p:grpSp>
          <p:nvGrpSpPr>
            <p:cNvPr id="152" name="Group 8"/>
            <p:cNvGrpSpPr>
              <a:grpSpLocks noChangeAspect="1"/>
            </p:cNvGrpSpPr>
            <p:nvPr/>
          </p:nvGrpSpPr>
          <p:grpSpPr bwMode="auto">
            <a:xfrm>
              <a:off x="2915122" y="2610429"/>
              <a:ext cx="201930" cy="226272"/>
              <a:chOff x="2436" y="1936"/>
              <a:chExt cx="365" cy="409"/>
            </a:xfrm>
          </p:grpSpPr>
          <p:sp>
            <p:nvSpPr>
              <p:cNvPr id="180"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81"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grpSp>
          <p:nvGrpSpPr>
            <p:cNvPr id="153" name="Group 8"/>
            <p:cNvGrpSpPr>
              <a:grpSpLocks noChangeAspect="1"/>
            </p:cNvGrpSpPr>
            <p:nvPr/>
          </p:nvGrpSpPr>
          <p:grpSpPr bwMode="auto">
            <a:xfrm>
              <a:off x="2915122" y="2833251"/>
              <a:ext cx="201930" cy="226272"/>
              <a:chOff x="2436" y="1936"/>
              <a:chExt cx="365" cy="409"/>
            </a:xfrm>
          </p:grpSpPr>
          <p:sp>
            <p:nvSpPr>
              <p:cNvPr id="178"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79"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grpSp>
          <p:nvGrpSpPr>
            <p:cNvPr id="154" name="Group 8"/>
            <p:cNvGrpSpPr>
              <a:grpSpLocks noChangeAspect="1"/>
            </p:cNvGrpSpPr>
            <p:nvPr/>
          </p:nvGrpSpPr>
          <p:grpSpPr bwMode="auto">
            <a:xfrm>
              <a:off x="2915122" y="3056073"/>
              <a:ext cx="201930" cy="226272"/>
              <a:chOff x="2436" y="1936"/>
              <a:chExt cx="365" cy="409"/>
            </a:xfrm>
          </p:grpSpPr>
          <p:sp>
            <p:nvSpPr>
              <p:cNvPr id="176"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77"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pic>
          <p:nvPicPr>
            <p:cNvPr id="155" name="Picture 154" descr="115345284.jpg"/>
            <p:cNvPicPr>
              <a:picLocks noChangeAspect="1"/>
            </p:cNvPicPr>
            <p:nvPr/>
          </p:nvPicPr>
          <p:blipFill>
            <a:blip r:embed="rId20" cstate="print"/>
            <a:stretch>
              <a:fillRect/>
            </a:stretch>
          </p:blipFill>
          <p:spPr>
            <a:xfrm>
              <a:off x="6355081" y="4032134"/>
              <a:ext cx="151171" cy="133425"/>
            </a:xfrm>
            <a:prstGeom prst="rect">
              <a:avLst/>
            </a:prstGeom>
          </p:spPr>
        </p:pic>
        <p:pic>
          <p:nvPicPr>
            <p:cNvPr id="156" name="Picture 155" descr="115345284.jpg"/>
            <p:cNvPicPr>
              <a:picLocks noChangeAspect="1"/>
            </p:cNvPicPr>
            <p:nvPr/>
          </p:nvPicPr>
          <p:blipFill>
            <a:blip r:embed="rId20" cstate="print"/>
            <a:stretch>
              <a:fillRect/>
            </a:stretch>
          </p:blipFill>
          <p:spPr>
            <a:xfrm>
              <a:off x="6355080" y="4167336"/>
              <a:ext cx="151171" cy="133425"/>
            </a:xfrm>
            <a:prstGeom prst="rect">
              <a:avLst/>
            </a:prstGeom>
          </p:spPr>
        </p:pic>
        <p:sp>
          <p:nvSpPr>
            <p:cNvPr id="157" name="TextBox 156"/>
            <p:cNvSpPr txBox="1"/>
            <p:nvPr/>
          </p:nvSpPr>
          <p:spPr>
            <a:xfrm>
              <a:off x="6446520" y="4144043"/>
              <a:ext cx="1192955"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158" name="Oval 157"/>
            <p:cNvSpPr/>
            <p:nvPr/>
          </p:nvSpPr>
          <p:spPr>
            <a:xfrm>
              <a:off x="5328585" y="2653758"/>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59" name="TextBox 158"/>
            <p:cNvSpPr txBox="1"/>
            <p:nvPr/>
          </p:nvSpPr>
          <p:spPr>
            <a:xfrm>
              <a:off x="5424888" y="2604568"/>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Issue resolution traceability</a:t>
              </a:r>
              <a:endParaRPr lang="en-US" sz="800" kern="0" dirty="0">
                <a:solidFill>
                  <a:sysClr val="windowText" lastClr="000000"/>
                </a:solidFill>
                <a:latin typeface="Arial"/>
              </a:endParaRPr>
            </a:p>
          </p:txBody>
        </p:sp>
        <p:sp>
          <p:nvSpPr>
            <p:cNvPr id="160" name="TextBox 159"/>
            <p:cNvSpPr txBox="1"/>
            <p:nvPr/>
          </p:nvSpPr>
          <p:spPr>
            <a:xfrm>
              <a:off x="7073677" y="3500334"/>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In-line peer code review</a:t>
              </a:r>
              <a:endParaRPr lang="en-US" sz="800" kern="0" dirty="0">
                <a:solidFill>
                  <a:sysClr val="windowText" lastClr="000000"/>
                </a:solidFill>
                <a:latin typeface="Arial"/>
              </a:endParaRPr>
            </a:p>
          </p:txBody>
        </p:sp>
        <p:grpSp>
          <p:nvGrpSpPr>
            <p:cNvPr id="161" name="Group 160"/>
            <p:cNvGrpSpPr/>
            <p:nvPr/>
          </p:nvGrpSpPr>
          <p:grpSpPr>
            <a:xfrm>
              <a:off x="6837345" y="2899556"/>
              <a:ext cx="232920" cy="712324"/>
              <a:chOff x="6837345" y="2821869"/>
              <a:chExt cx="232920" cy="712324"/>
            </a:xfrm>
          </p:grpSpPr>
          <p:sp>
            <p:nvSpPr>
              <p:cNvPr id="172" name="Chevron 171"/>
              <p:cNvSpPr/>
              <p:nvPr/>
            </p:nvSpPr>
            <p:spPr>
              <a:xfrm rot="16200000">
                <a:off x="6891452" y="2970258"/>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3" name="Chevron 172"/>
              <p:cNvSpPr/>
              <p:nvPr/>
            </p:nvSpPr>
            <p:spPr>
              <a:xfrm rot="16200000">
                <a:off x="6896694" y="3165440"/>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4" name="Chevron 173"/>
              <p:cNvSpPr/>
              <p:nvPr/>
            </p:nvSpPr>
            <p:spPr>
              <a:xfrm rot="16200000">
                <a:off x="6896695" y="3360623"/>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5" name="Chevron 174"/>
              <p:cNvSpPr/>
              <p:nvPr/>
            </p:nvSpPr>
            <p:spPr>
              <a:xfrm rot="16200000">
                <a:off x="6884607" y="2774607"/>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grpSp>
        <p:sp>
          <p:nvSpPr>
            <p:cNvPr id="162" name="TextBox 161"/>
            <p:cNvSpPr txBox="1"/>
            <p:nvPr/>
          </p:nvSpPr>
          <p:spPr>
            <a:xfrm>
              <a:off x="3023012" y="3920541"/>
              <a:ext cx="1137508"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scheduling</a:t>
              </a:r>
              <a:endParaRPr lang="en-US" sz="800" kern="0" dirty="0">
                <a:solidFill>
                  <a:sysClr val="windowText" lastClr="000000"/>
                </a:solidFill>
                <a:latin typeface="Arial"/>
              </a:endParaRPr>
            </a:p>
          </p:txBody>
        </p:sp>
        <p:sp>
          <p:nvSpPr>
            <p:cNvPr id="164" name="TextBox 163"/>
            <p:cNvSpPr txBox="1"/>
            <p:nvPr/>
          </p:nvSpPr>
          <p:spPr>
            <a:xfrm>
              <a:off x="4392414" y="39319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Forecasting/estimation</a:t>
              </a:r>
              <a:endParaRPr lang="en-US" sz="800" kern="0" dirty="0">
                <a:solidFill>
                  <a:sysClr val="windowText" lastClr="000000"/>
                </a:solidFill>
                <a:latin typeface="Arial"/>
              </a:endParaRPr>
            </a:p>
          </p:txBody>
        </p:sp>
        <p:sp>
          <p:nvSpPr>
            <p:cNvPr id="165" name="TextBox 164"/>
            <p:cNvSpPr txBox="1"/>
            <p:nvPr/>
          </p:nvSpPr>
          <p:spPr>
            <a:xfrm>
              <a:off x="4392414" y="41117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Cloud</a:t>
              </a:r>
              <a:endParaRPr lang="en-US" sz="800" kern="0" dirty="0">
                <a:solidFill>
                  <a:sysClr val="windowText" lastClr="000000"/>
                </a:solidFill>
                <a:latin typeface="Arial"/>
              </a:endParaRPr>
            </a:p>
          </p:txBody>
        </p:sp>
        <p:sp>
          <p:nvSpPr>
            <p:cNvPr id="166" name="Cube 165"/>
            <p:cNvSpPr/>
            <p:nvPr/>
          </p:nvSpPr>
          <p:spPr>
            <a:xfrm>
              <a:off x="2906998" y="394863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8" name="Cube 167"/>
            <p:cNvSpPr/>
            <p:nvPr/>
          </p:nvSpPr>
          <p:spPr>
            <a:xfrm>
              <a:off x="4278598" y="3948632"/>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9" name="Cube 168"/>
            <p:cNvSpPr/>
            <p:nvPr/>
          </p:nvSpPr>
          <p:spPr>
            <a:xfrm>
              <a:off x="4277025" y="413137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70" name="Rounded Rectangle 169"/>
            <p:cNvSpPr/>
            <p:nvPr/>
          </p:nvSpPr>
          <p:spPr>
            <a:xfrm>
              <a:off x="2885032" y="236354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Reporting</a:t>
              </a:r>
              <a:endParaRPr lang="en-US" sz="1100" b="1" kern="0" dirty="0">
                <a:solidFill>
                  <a:sysClr val="window" lastClr="FFFFFF"/>
                </a:solidFill>
                <a:latin typeface="Calibri"/>
              </a:endParaRPr>
            </a:p>
          </p:txBody>
        </p:sp>
        <p:sp>
          <p:nvSpPr>
            <p:cNvPr id="171" name="TextBox 170"/>
            <p:cNvSpPr txBox="1"/>
            <p:nvPr/>
          </p:nvSpPr>
          <p:spPr>
            <a:xfrm>
              <a:off x="5486400" y="3273326"/>
              <a:ext cx="618845" cy="338554"/>
            </a:xfrm>
            <a:prstGeom prst="rect">
              <a:avLst/>
            </a:prstGeom>
            <a:noFill/>
          </p:spPr>
          <p:txBody>
            <a:bodyPr wrap="square" rtlCol="0">
              <a:spAutoFit/>
            </a:bodyPr>
            <a:lstStyle/>
            <a:p>
              <a:pPr fontAlgn="auto">
                <a:spcBef>
                  <a:spcPts val="0"/>
                </a:spcBef>
                <a:spcAft>
                  <a:spcPts val="0"/>
                </a:spcAft>
                <a:defRPr/>
              </a:pPr>
              <a:r>
                <a:rPr lang="en-US" sz="800" kern="0" dirty="0" smtClean="0">
                  <a:solidFill>
                    <a:sysClr val="windowText" lastClr="000000"/>
                  </a:solidFill>
                  <a:latin typeface="Arial"/>
                </a:rPr>
                <a:t>Task board</a:t>
              </a:r>
              <a:endParaRPr lang="en-US" sz="800" kern="0" dirty="0">
                <a:solidFill>
                  <a:sysClr val="windowText" lastClr="000000"/>
                </a:solidFill>
                <a:latin typeface="Arial"/>
              </a:endParaRPr>
            </a:p>
          </p:txBody>
        </p:sp>
      </p:grpSp>
      <p:sp>
        <p:nvSpPr>
          <p:cNvPr id="83" name="Rectangle 82"/>
          <p:cNvSpPr/>
          <p:nvPr/>
        </p:nvSpPr>
        <p:spPr>
          <a:xfrm>
            <a:off x="320041" y="4068762"/>
            <a:ext cx="2285999" cy="114300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4800" dirty="0" smtClean="0">
                <a:solidFill>
                  <a:schemeClr val="tx1"/>
                </a:solidFill>
                <a:latin typeface="Georgia"/>
              </a:rPr>
              <a:t>62</a:t>
            </a:r>
          </a:p>
          <a:p>
            <a:pPr>
              <a:defRPr/>
            </a:pPr>
            <a:r>
              <a:rPr lang="en-US" sz="1200" dirty="0" smtClean="0">
                <a:solidFill>
                  <a:schemeClr val="tx1"/>
                </a:solidFill>
                <a:latin typeface="Georgia"/>
              </a:rPr>
              <a:t>8</a:t>
            </a:r>
            <a:r>
              <a:rPr lang="en-US" sz="1200" baseline="30000" dirty="0" smtClean="0">
                <a:solidFill>
                  <a:schemeClr val="tx1"/>
                </a:solidFill>
                <a:latin typeface="Georgia"/>
              </a:rPr>
              <a:t>th</a:t>
            </a:r>
            <a:r>
              <a:rPr lang="en-US" sz="1200" dirty="0" smtClean="0">
                <a:solidFill>
                  <a:schemeClr val="tx1"/>
                </a:solidFill>
                <a:latin typeface="Georgia"/>
              </a:rPr>
              <a:t> out of 14</a:t>
            </a:r>
          </a:p>
        </p:txBody>
      </p:sp>
      <p:sp>
        <p:nvSpPr>
          <p:cNvPr id="84" name="Round Same Side Corner Rectangle 83"/>
          <p:cNvSpPr/>
          <p:nvPr/>
        </p:nvSpPr>
        <p:spPr>
          <a:xfrm>
            <a:off x="320042" y="3840162"/>
            <a:ext cx="22859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Value Index</a:t>
            </a:r>
            <a:endParaRPr lang="en-CA" sz="1200" b="1" dirty="0">
              <a:solidFill>
                <a:srgbClr val="FFFFFF"/>
              </a:solidFill>
            </a:endParaRPr>
          </a:p>
        </p:txBody>
      </p:sp>
      <p:graphicFrame>
        <p:nvGraphicFramePr>
          <p:cNvPr id="81" name="Chart 80"/>
          <p:cNvGraphicFramePr>
            <a:graphicFrameLocks/>
          </p:cNvGraphicFramePr>
          <p:nvPr>
            <p:extLst>
              <p:ext uri="{D42A27DB-BD31-4B8C-83A1-F6EECF244321}">
                <p14:modId xmlns:p14="http://schemas.microsoft.com/office/powerpoint/2010/main" xmlns="" val="1352672666"/>
              </p:ext>
            </p:extLst>
          </p:nvPr>
        </p:nvGraphicFramePr>
        <p:xfrm>
          <a:off x="320043" y="1417637"/>
          <a:ext cx="2285998" cy="2286003"/>
        </p:xfrm>
        <a:graphic>
          <a:graphicData uri="http://schemas.openxmlformats.org/drawingml/2006/chart">
            <c:chart xmlns:c="http://schemas.openxmlformats.org/drawingml/2006/chart" xmlns:r="http://schemas.openxmlformats.org/officeDocument/2006/relationships" r:id="rId21"/>
          </a:graphicData>
        </a:graphic>
      </p:graphicFrame>
    </p:spTree>
    <p:extLst>
      <p:ext uri="{BB962C8B-B14F-4D97-AF65-F5344CB8AC3E}">
        <p14:creationId xmlns:p14="http://schemas.microsoft.com/office/powerpoint/2010/main" xmlns="" val="13922296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p:cNvGraphicFramePr>
          <p:nvPr/>
        </p:nvGraphicFramePr>
        <p:xfrm>
          <a:off x="0" y="0"/>
          <a:ext cx="158750" cy="158750"/>
        </p:xfrm>
        <a:graphic>
          <a:graphicData uri="http://schemas.openxmlformats.org/presentationml/2006/ole">
            <p:oleObj spid="_x0000_s1051111" name="think-cell Slide" r:id="rId14" imgW="360" imgH="360" progId="">
              <p:embed/>
            </p:oleObj>
          </a:graphicData>
        </a:graphic>
      </p:graphicFrame>
      <p:grpSp>
        <p:nvGrpSpPr>
          <p:cNvPr id="2" name="Group 31"/>
          <p:cNvGrpSpPr>
            <a:grpSpLocks/>
          </p:cNvGrpSpPr>
          <p:nvPr>
            <p:custDataLst>
              <p:tags r:id="rId2"/>
            </p:custDataLst>
          </p:nvPr>
        </p:nvGrpSpPr>
        <p:grpSpPr bwMode="auto">
          <a:xfrm>
            <a:off x="385551" y="1573808"/>
            <a:ext cx="3405399" cy="1152128"/>
            <a:chOff x="276002" y="487956"/>
            <a:chExt cx="3567149" cy="1152135"/>
          </a:xfrm>
          <a:solidFill>
            <a:schemeClr val="bg1"/>
          </a:solidFill>
        </p:grpSpPr>
        <p:sp>
          <p:nvSpPr>
            <p:cNvPr id="39" name="Rectangle 38"/>
            <p:cNvSpPr/>
            <p:nvPr/>
          </p:nvSpPr>
          <p:spPr>
            <a:xfrm>
              <a:off x="276002" y="487957"/>
              <a:ext cx="1217960" cy="1152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r">
                <a:defRPr/>
              </a:pPr>
              <a:r>
                <a:rPr lang="en-US" sz="1200" dirty="0" smtClean="0">
                  <a:solidFill>
                    <a:srgbClr val="333333"/>
                  </a:solidFill>
                  <a:cs typeface="Arial" pitchFamily="34" charset="0"/>
                </a:rPr>
                <a:t>Product:</a:t>
              </a:r>
            </a:p>
            <a:p>
              <a:pPr algn="r">
                <a:defRPr/>
              </a:pPr>
              <a:r>
                <a:rPr lang="en-US" sz="1200" dirty="0" smtClean="0">
                  <a:solidFill>
                    <a:srgbClr val="333333"/>
                  </a:solidFill>
                  <a:cs typeface="Arial" pitchFamily="34" charset="0"/>
                </a:rPr>
                <a:t>Employees</a:t>
              </a:r>
              <a:r>
                <a:rPr lang="en-US" sz="1200" dirty="0">
                  <a:solidFill>
                    <a:srgbClr val="333333"/>
                  </a:solidFill>
                  <a:cs typeface="Arial" pitchFamily="34" charset="0"/>
                </a:rPr>
                <a:t>:</a:t>
              </a:r>
            </a:p>
            <a:p>
              <a:pPr algn="r">
                <a:defRPr/>
              </a:pPr>
              <a:r>
                <a:rPr lang="en-US" sz="1200" dirty="0">
                  <a:solidFill>
                    <a:srgbClr val="333333"/>
                  </a:solidFill>
                  <a:cs typeface="Arial" pitchFamily="34" charset="0"/>
                </a:rPr>
                <a:t>Headquarters:</a:t>
              </a:r>
            </a:p>
            <a:p>
              <a:pPr algn="r">
                <a:defRPr/>
              </a:pPr>
              <a:r>
                <a:rPr lang="en-US" sz="1200" dirty="0">
                  <a:solidFill>
                    <a:srgbClr val="333333"/>
                  </a:solidFill>
                  <a:cs typeface="Arial" pitchFamily="34" charset="0"/>
                </a:rPr>
                <a:t>Website</a:t>
              </a:r>
              <a:r>
                <a:rPr lang="en-US" sz="1200" dirty="0" smtClean="0">
                  <a:solidFill>
                    <a:srgbClr val="333333"/>
                  </a:solidFill>
                  <a:cs typeface="Arial" pitchFamily="34" charset="0"/>
                </a:rPr>
                <a:t>:</a:t>
              </a:r>
            </a:p>
            <a:p>
              <a:pPr algn="r">
                <a:defRPr/>
              </a:pPr>
              <a:r>
                <a:rPr lang="en-US" sz="1200" dirty="0" smtClean="0">
                  <a:solidFill>
                    <a:srgbClr val="333333"/>
                  </a:solidFill>
                  <a:cs typeface="Arial" pitchFamily="34" charset="0"/>
                </a:rPr>
                <a:t>Founded:</a:t>
              </a:r>
            </a:p>
            <a:p>
              <a:pPr algn="r">
                <a:defRPr/>
              </a:pPr>
              <a:r>
                <a:rPr lang="en-US" sz="1200" dirty="0" smtClean="0">
                  <a:solidFill>
                    <a:srgbClr val="333333"/>
                  </a:solidFill>
                  <a:cs typeface="Arial" pitchFamily="34" charset="0"/>
                </a:rPr>
                <a:t>Presence:</a:t>
              </a:r>
              <a:endParaRPr lang="en-US" sz="1200" dirty="0">
                <a:solidFill>
                  <a:srgbClr val="333333"/>
                </a:solidFill>
                <a:cs typeface="Arial" pitchFamily="34" charset="0"/>
              </a:endParaRPr>
            </a:p>
          </p:txBody>
        </p:sp>
        <p:sp>
          <p:nvSpPr>
            <p:cNvPr id="40" name="Rectangle 39"/>
            <p:cNvSpPr/>
            <p:nvPr/>
          </p:nvSpPr>
          <p:spPr>
            <a:xfrm>
              <a:off x="1489145" y="487956"/>
              <a:ext cx="2354006" cy="1152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l">
                <a:defRPr/>
              </a:pPr>
              <a:r>
                <a:rPr lang="en-US" sz="1200" dirty="0" smtClean="0">
                  <a:solidFill>
                    <a:schemeClr val="tx1"/>
                  </a:solidFill>
                  <a:cs typeface="Arial" pitchFamily="34" charset="0"/>
                </a:rPr>
                <a:t>TeamForge</a:t>
              </a:r>
              <a:r>
                <a:rPr lang="en-US" sz="1200" dirty="0">
                  <a:solidFill>
                    <a:schemeClr val="tx1"/>
                  </a:solidFill>
                  <a:cs typeface="Arial" pitchFamily="34" charset="0"/>
                </a:rPr>
                <a:t> </a:t>
              </a:r>
              <a:r>
                <a:rPr lang="en-US" sz="1200" dirty="0" smtClean="0">
                  <a:solidFill>
                    <a:schemeClr val="tx1"/>
                  </a:solidFill>
                  <a:cs typeface="Arial" pitchFamily="34" charset="0"/>
                </a:rPr>
                <a:t>7.2</a:t>
              </a:r>
            </a:p>
            <a:p>
              <a:pPr algn="l">
                <a:defRPr/>
              </a:pPr>
              <a:r>
                <a:rPr lang="en-US" sz="1200" dirty="0" smtClean="0">
                  <a:solidFill>
                    <a:schemeClr val="tx1"/>
                  </a:solidFill>
                  <a:cs typeface="Arial" pitchFamily="34" charset="0"/>
                </a:rPr>
                <a:t>300</a:t>
              </a:r>
            </a:p>
            <a:p>
              <a:pPr algn="l">
                <a:defRPr/>
              </a:pPr>
              <a:r>
                <a:rPr lang="en-US" sz="1200" dirty="0" smtClean="0">
                  <a:solidFill>
                    <a:schemeClr val="tx1"/>
                  </a:solidFill>
                  <a:cs typeface="Arial" pitchFamily="34" charset="0"/>
                </a:rPr>
                <a:t>Brisbane, CA</a:t>
              </a:r>
            </a:p>
            <a:p>
              <a:pPr algn="l">
                <a:defRPr/>
              </a:pPr>
              <a:r>
                <a:rPr lang="en-US" sz="1200" dirty="0" smtClean="0">
                  <a:solidFill>
                    <a:schemeClr val="tx1"/>
                  </a:solidFill>
                  <a:cs typeface="Arial" pitchFamily="34" charset="0"/>
                  <a:hlinkClick r:id="rId15"/>
                </a:rPr>
                <a:t>collab.net</a:t>
              </a:r>
              <a:endParaRPr lang="en-US" sz="1200" dirty="0" smtClean="0">
                <a:solidFill>
                  <a:schemeClr val="tx1"/>
                </a:solidFill>
                <a:cs typeface="Arial" pitchFamily="34" charset="0"/>
              </a:endParaRPr>
            </a:p>
            <a:p>
              <a:pPr algn="l">
                <a:buFont typeface="Arial" pitchFamily="34" charset="0"/>
                <a:buNone/>
              </a:pPr>
              <a:r>
                <a:rPr lang="en-US" sz="1200" dirty="0" smtClean="0">
                  <a:solidFill>
                    <a:schemeClr val="tx1"/>
                  </a:solidFill>
                  <a:cs typeface="Arial" pitchFamily="34" charset="0"/>
                </a:rPr>
                <a:t>1999</a:t>
              </a:r>
            </a:p>
            <a:p>
              <a:pPr algn="l">
                <a:buFont typeface="Arial" pitchFamily="34" charset="0"/>
                <a:buNone/>
              </a:pPr>
              <a:r>
                <a:rPr lang="en-US" sz="1200" dirty="0" smtClean="0">
                  <a:solidFill>
                    <a:schemeClr val="tx1"/>
                  </a:solidFill>
                  <a:cs typeface="Arial" pitchFamily="34" charset="0"/>
                </a:rPr>
                <a:t>Privately Held</a:t>
              </a:r>
            </a:p>
          </p:txBody>
        </p:sp>
      </p:grpSp>
      <p:sp>
        <p:nvSpPr>
          <p:cNvPr id="8" name="Title 7"/>
          <p:cNvSpPr>
            <a:spLocks noGrp="1"/>
          </p:cNvSpPr>
          <p:nvPr>
            <p:ph type="title"/>
            <p:custDataLst>
              <p:tags r:id="rId3"/>
            </p:custDataLst>
          </p:nvPr>
        </p:nvSpPr>
        <p:spPr/>
        <p:txBody>
          <a:bodyPr/>
          <a:lstStyle/>
          <a:p>
            <a:r>
              <a:rPr lang="en-US" dirty="0">
                <a:solidFill>
                  <a:schemeClr val="accent1">
                    <a:lumMod val="50000"/>
                  </a:schemeClr>
                </a:solidFill>
                <a:ea typeface="ＭＳ Ｐゴシック" charset="-128"/>
              </a:rPr>
              <a:t>CollabNet is a strong all-around enterprise player with compelling cloud options</a:t>
            </a:r>
            <a:endParaRPr lang="en-CA" dirty="0"/>
          </a:p>
        </p:txBody>
      </p:sp>
      <p:sp>
        <p:nvSpPr>
          <p:cNvPr id="25" name="Rounded Rectangle 24"/>
          <p:cNvSpPr/>
          <p:nvPr>
            <p:custDataLst>
              <p:tags r:id="rId4"/>
            </p:custDataLst>
          </p:nvPr>
        </p:nvSpPr>
        <p:spPr>
          <a:xfrm>
            <a:off x="320674" y="1183004"/>
            <a:ext cx="3470275"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r>
              <a:rPr lang="en-CA" b="1" i="1" dirty="0" smtClean="0">
                <a:solidFill>
                  <a:schemeClr val="tx1"/>
                </a:solidFill>
              </a:rPr>
              <a:t>Innovator</a:t>
            </a:r>
            <a:endParaRPr lang="en-CA" b="1" i="1" dirty="0">
              <a:solidFill>
                <a:schemeClr val="tx1"/>
              </a:solidFill>
            </a:endParaRPr>
          </a:p>
        </p:txBody>
      </p:sp>
      <p:sp>
        <p:nvSpPr>
          <p:cNvPr id="30" name="Chevron 29"/>
          <p:cNvSpPr/>
          <p:nvPr/>
        </p:nvSpPr>
        <p:spPr>
          <a:xfrm>
            <a:off x="395536" y="1177423"/>
            <a:ext cx="264872" cy="377057"/>
          </a:xfrm>
          <a:prstGeom prst="chevron">
            <a:avLst/>
          </a:prstGeom>
          <a:solidFill>
            <a:srgbClr val="D17D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333333"/>
              </a:solidFill>
            </a:endParaRPr>
          </a:p>
        </p:txBody>
      </p:sp>
      <p:pic>
        <p:nvPicPr>
          <p:cNvPr id="47" name="Picture 46" descr="CollabNet-logomark.png"/>
          <p:cNvPicPr>
            <a:picLocks noChangeAspect="1"/>
          </p:cNvPicPr>
          <p:nvPr/>
        </p:nvPicPr>
        <p:blipFill>
          <a:blip r:embed="rId16" cstate="print"/>
          <a:stretch>
            <a:fillRect/>
          </a:stretch>
        </p:blipFill>
        <p:spPr>
          <a:xfrm>
            <a:off x="841032" y="3070961"/>
            <a:ext cx="2434005" cy="811335"/>
          </a:xfrm>
          <a:prstGeom prst="rect">
            <a:avLst/>
          </a:prstGeom>
          <a:noFill/>
          <a:ln>
            <a:noFill/>
          </a:ln>
        </p:spPr>
      </p:pic>
      <p:sp>
        <p:nvSpPr>
          <p:cNvPr id="43" name="Rounded Rectangle 42"/>
          <p:cNvSpPr/>
          <p:nvPr>
            <p:custDataLst>
              <p:tags r:id="rId5"/>
            </p:custDataLst>
          </p:nvPr>
        </p:nvSpPr>
        <p:spPr>
          <a:xfrm rot="10800000">
            <a:off x="320674" y="6080759"/>
            <a:ext cx="3469766" cy="371475"/>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endParaRPr lang="en-CA" b="1" i="1" dirty="0">
              <a:solidFill>
                <a:srgbClr val="333333"/>
              </a:solidFill>
            </a:endParaRPr>
          </a:p>
        </p:txBody>
      </p:sp>
      <p:grpSp>
        <p:nvGrpSpPr>
          <p:cNvPr id="57" name="Group 46"/>
          <p:cNvGrpSpPr/>
          <p:nvPr/>
        </p:nvGrpSpPr>
        <p:grpSpPr>
          <a:xfrm>
            <a:off x="731521" y="5028881"/>
            <a:ext cx="2651759" cy="731839"/>
            <a:chOff x="685799" y="4209648"/>
            <a:chExt cx="2743197" cy="731523"/>
          </a:xfrm>
        </p:grpSpPr>
        <p:sp>
          <p:nvSpPr>
            <p:cNvPr id="58" name="Rectangle 57"/>
            <p:cNvSpPr/>
            <p:nvPr/>
          </p:nvSpPr>
          <p:spPr>
            <a:xfrm rot="5400000">
              <a:off x="2968980" y="4481151"/>
              <a:ext cx="731520" cy="18851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9" name="Rectangle 58"/>
            <p:cNvSpPr/>
            <p:nvPr/>
          </p:nvSpPr>
          <p:spPr>
            <a:xfrm rot="5400000">
              <a:off x="2720004" y="4517297"/>
              <a:ext cx="657946" cy="1897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1" name="Rectangle 70"/>
            <p:cNvSpPr/>
            <p:nvPr/>
          </p:nvSpPr>
          <p:spPr>
            <a:xfrm rot="5400000">
              <a:off x="2472909" y="4553850"/>
              <a:ext cx="584841" cy="1897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2" name="Rectangle 71"/>
            <p:cNvSpPr/>
            <p:nvPr/>
          </p:nvSpPr>
          <p:spPr>
            <a:xfrm rot="5400000">
              <a:off x="2226114" y="4590709"/>
              <a:ext cx="511736" cy="18918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3" name="Rectangle 72"/>
            <p:cNvSpPr/>
            <p:nvPr/>
          </p:nvSpPr>
          <p:spPr>
            <a:xfrm rot="5400000">
              <a:off x="1979671" y="4626795"/>
              <a:ext cx="438631"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4" name="Rectangle 73"/>
            <p:cNvSpPr/>
            <p:nvPr/>
          </p:nvSpPr>
          <p:spPr>
            <a:xfrm rot="5400000">
              <a:off x="1732507" y="4663349"/>
              <a:ext cx="365527"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5" name="Rectangle 74"/>
            <p:cNvSpPr/>
            <p:nvPr/>
          </p:nvSpPr>
          <p:spPr>
            <a:xfrm rot="5400000">
              <a:off x="1485340" y="4699903"/>
              <a:ext cx="292421"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6" name="Rectangle 75"/>
            <p:cNvSpPr/>
            <p:nvPr/>
          </p:nvSpPr>
          <p:spPr>
            <a:xfrm rot="5400000">
              <a:off x="1238173" y="4736461"/>
              <a:ext cx="219316"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7" name="Rectangle 76"/>
            <p:cNvSpPr/>
            <p:nvPr/>
          </p:nvSpPr>
          <p:spPr>
            <a:xfrm rot="5400000">
              <a:off x="991008" y="4773012"/>
              <a:ext cx="146210"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8" name="Rectangle 77"/>
            <p:cNvSpPr/>
            <p:nvPr/>
          </p:nvSpPr>
          <p:spPr>
            <a:xfrm rot="5400000">
              <a:off x="743840" y="4809570"/>
              <a:ext cx="73105"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grpSp>
      <p:sp>
        <p:nvSpPr>
          <p:cNvPr id="79" name="Down Arrow 78"/>
          <p:cNvSpPr/>
          <p:nvPr/>
        </p:nvSpPr>
        <p:spPr>
          <a:xfrm>
            <a:off x="2102830" y="4525963"/>
            <a:ext cx="182880" cy="411796"/>
          </a:xfrm>
          <a:prstGeom prst="downArrow">
            <a:avLst/>
          </a:prstGeom>
          <a:gradFill flip="none" rotWithShape="1">
            <a:gsLst>
              <a:gs pos="0">
                <a:schemeClr val="accent1"/>
              </a:gs>
              <a:gs pos="100000">
                <a:schemeClr val="accent1">
                  <a:tint val="44500"/>
                  <a:satMod val="160000"/>
                  <a:alpha val="0"/>
                </a:schemeClr>
              </a:gs>
            </a:gsLst>
            <a:lin ang="54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80" name="Rounded Rectangle 79"/>
          <p:cNvSpPr/>
          <p:nvPr/>
        </p:nvSpPr>
        <p:spPr>
          <a:xfrm>
            <a:off x="320674" y="4069080"/>
            <a:ext cx="3474720" cy="457200"/>
          </a:xfrm>
          <a:prstGeom prst="roundRect">
            <a:avLst/>
          </a:prstGeom>
          <a:solidFill>
            <a:schemeClr val="accent1"/>
          </a:solidFill>
          <a:ln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3 year TCO for this solution falls into pricing tier 6, between $50,000 and $100,000</a:t>
            </a:r>
            <a:endParaRPr lang="en-CA" sz="1200" b="1" dirty="0">
              <a:solidFill>
                <a:srgbClr val="FFFFFF"/>
              </a:solidFill>
            </a:endParaRPr>
          </a:p>
        </p:txBody>
      </p:sp>
      <p:sp>
        <p:nvSpPr>
          <p:cNvPr id="81" name="TextBox 80"/>
          <p:cNvSpPr txBox="1"/>
          <p:nvPr>
            <p:custDataLst>
              <p:tags r:id="rId6"/>
            </p:custDataLst>
          </p:nvPr>
        </p:nvSpPr>
        <p:spPr>
          <a:xfrm>
            <a:off x="640080" y="5760720"/>
            <a:ext cx="329184" cy="228600"/>
          </a:xfrm>
          <a:prstGeom prst="rect">
            <a:avLst/>
          </a:prstGeom>
          <a:noFill/>
        </p:spPr>
        <p:txBody>
          <a:bodyPr wrap="square" numCol="1" rtlCol="0">
            <a:spAutoFit/>
          </a:bodyPr>
          <a:lstStyle/>
          <a:p>
            <a:pPr algn="r" defTabSz="2194560"/>
            <a:r>
              <a:rPr lang="en-CA" sz="1000" b="1" dirty="0" smtClean="0">
                <a:solidFill>
                  <a:srgbClr val="333333"/>
                </a:solidFill>
              </a:rPr>
              <a:t>$1</a:t>
            </a:r>
            <a:endParaRPr lang="en-CA" sz="1000" b="1" dirty="0">
              <a:solidFill>
                <a:srgbClr val="333333"/>
              </a:solidFill>
            </a:endParaRPr>
          </a:p>
        </p:txBody>
      </p:sp>
      <p:sp>
        <p:nvSpPr>
          <p:cNvPr id="82" name="TextBox 81"/>
          <p:cNvSpPr txBox="1"/>
          <p:nvPr>
            <p:custDataLst>
              <p:tags r:id="rId7"/>
            </p:custDataLst>
          </p:nvPr>
        </p:nvSpPr>
        <p:spPr>
          <a:xfrm>
            <a:off x="3054096" y="5760720"/>
            <a:ext cx="512064" cy="228600"/>
          </a:xfrm>
          <a:prstGeom prst="rect">
            <a:avLst/>
          </a:prstGeom>
          <a:noFill/>
        </p:spPr>
        <p:txBody>
          <a:bodyPr wrap="square" numCol="1" rtlCol="0">
            <a:spAutoFit/>
          </a:bodyPr>
          <a:lstStyle/>
          <a:p>
            <a:pPr algn="r" defTabSz="2194560"/>
            <a:r>
              <a:rPr lang="en-CA" sz="1000" b="1" dirty="0" smtClean="0">
                <a:solidFill>
                  <a:srgbClr val="333333"/>
                </a:solidFill>
              </a:rPr>
              <a:t>$1M+</a:t>
            </a:r>
            <a:endParaRPr lang="en-CA" sz="1000" b="1" dirty="0">
              <a:solidFill>
                <a:srgbClr val="333333"/>
              </a:solidFill>
            </a:endParaRPr>
          </a:p>
        </p:txBody>
      </p:sp>
      <p:cxnSp>
        <p:nvCxnSpPr>
          <p:cNvPr id="83" name="Straight Arrow Connector 82"/>
          <p:cNvCxnSpPr>
            <a:stCxn id="81" idx="3"/>
            <a:endCxn id="82" idx="1"/>
          </p:cNvCxnSpPr>
          <p:nvPr/>
        </p:nvCxnSpPr>
        <p:spPr>
          <a:xfrm>
            <a:off x="969264" y="5875020"/>
            <a:ext cx="208483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custDataLst>
              <p:tags r:id="rId8"/>
            </p:custDataLst>
          </p:nvPr>
        </p:nvSpPr>
        <p:spPr>
          <a:xfrm>
            <a:off x="288034" y="5986641"/>
            <a:ext cx="3491804" cy="276999"/>
          </a:xfrm>
          <a:prstGeom prst="rect">
            <a:avLst/>
          </a:prstGeom>
          <a:noFill/>
        </p:spPr>
        <p:txBody>
          <a:bodyPr wrap="square" rtlCol="0">
            <a:spAutoFit/>
          </a:bodyPr>
          <a:lstStyle/>
          <a:p>
            <a:r>
              <a:rPr lang="en-CA" sz="1200" dirty="0" smtClean="0"/>
              <a:t>Pricing solicited from public sources.</a:t>
            </a:r>
            <a:endParaRPr lang="en-CA" sz="1200" dirty="0"/>
          </a:p>
        </p:txBody>
      </p:sp>
      <p:grpSp>
        <p:nvGrpSpPr>
          <p:cNvPr id="37" name="Group 33"/>
          <p:cNvGrpSpPr/>
          <p:nvPr>
            <p:custDataLst>
              <p:tags r:id="rId9"/>
            </p:custDataLst>
          </p:nvPr>
        </p:nvGrpSpPr>
        <p:grpSpPr>
          <a:xfrm>
            <a:off x="3977639" y="1192176"/>
            <a:ext cx="4845685" cy="1185899"/>
            <a:chOff x="5543549" y="2724370"/>
            <a:chExt cx="3295651" cy="1064698"/>
          </a:xfrm>
        </p:grpSpPr>
        <p:sp>
          <p:nvSpPr>
            <p:cNvPr id="38" name="Rectangle 37"/>
            <p:cNvSpPr/>
            <p:nvPr/>
          </p:nvSpPr>
          <p:spPr>
            <a:xfrm>
              <a:off x="5543549" y="2970654"/>
              <a:ext cx="3295651" cy="818414"/>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chemeClr val="tx1"/>
                  </a:solidFill>
                </a:rPr>
                <a:t>ALM provided with feature flexibility proven to provide large-scale enterprises streamline application delivery processes in Agile contexts.</a:t>
              </a:r>
              <a:endParaRPr lang="en-US" sz="1200" dirty="0">
                <a:solidFill>
                  <a:schemeClr val="tx1"/>
                </a:solidFill>
              </a:endParaRPr>
            </a:p>
          </p:txBody>
        </p:sp>
        <p:sp>
          <p:nvSpPr>
            <p:cNvPr id="42" name="Round Same Side Corner Rectangle 41"/>
            <p:cNvSpPr/>
            <p:nvPr/>
          </p:nvSpPr>
          <p:spPr>
            <a:xfrm>
              <a:off x="5543550" y="2724370"/>
              <a:ext cx="3295650" cy="246284"/>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Overview</a:t>
              </a:r>
              <a:endParaRPr lang="en-CA" sz="1400" b="1" dirty="0">
                <a:solidFill>
                  <a:srgbClr val="FFFFFF"/>
                </a:solidFill>
              </a:endParaRPr>
            </a:p>
          </p:txBody>
        </p:sp>
      </p:grpSp>
      <p:grpSp>
        <p:nvGrpSpPr>
          <p:cNvPr id="44" name="Group 33"/>
          <p:cNvGrpSpPr/>
          <p:nvPr>
            <p:custDataLst>
              <p:tags r:id="rId10"/>
            </p:custDataLst>
          </p:nvPr>
        </p:nvGrpSpPr>
        <p:grpSpPr>
          <a:xfrm>
            <a:off x="3977640" y="2468562"/>
            <a:ext cx="4845684" cy="1966912"/>
            <a:chOff x="5543549" y="2783385"/>
            <a:chExt cx="3295651" cy="2076092"/>
          </a:xfrm>
        </p:grpSpPr>
        <p:sp>
          <p:nvSpPr>
            <p:cNvPr id="45" name="Rectangle 44"/>
            <p:cNvSpPr/>
            <p:nvPr/>
          </p:nvSpPr>
          <p:spPr>
            <a:xfrm>
              <a:off x="5543549" y="3073268"/>
              <a:ext cx="3295651" cy="1786209"/>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chemeClr val="tx1"/>
                  </a:solidFill>
                </a:rPr>
                <a:t>Support for Agile scrum, Waterfall, and/or iterative process frameworks.</a:t>
              </a:r>
            </a:p>
            <a:p>
              <a:pPr marL="180000" indent="-171450" algn="l">
                <a:buFont typeface="Arial" pitchFamily="34" charset="0"/>
                <a:buChar char="•"/>
                <a:defRPr/>
              </a:pPr>
              <a:r>
                <a:rPr lang="en-US" sz="1200" dirty="0" smtClean="0">
                  <a:solidFill>
                    <a:schemeClr val="tx1"/>
                  </a:solidFill>
                </a:rPr>
                <a:t>Ability to track multiple release instances concurrently using flexible dashboards.</a:t>
              </a:r>
            </a:p>
            <a:p>
              <a:pPr marL="180000" indent="-171450" algn="l">
                <a:buFont typeface="Arial" pitchFamily="34" charset="0"/>
                <a:buChar char="•"/>
                <a:defRPr/>
              </a:pPr>
              <a:r>
                <a:rPr lang="en-US" sz="1200" dirty="0" smtClean="0">
                  <a:solidFill>
                    <a:schemeClr val="tx1"/>
                  </a:solidFill>
                </a:rPr>
                <a:t>TeamForge Lab provides testing capabilities which include set-up and teardown of virtual test environments.</a:t>
              </a:r>
            </a:p>
            <a:p>
              <a:pPr marL="180000" indent="-171450" algn="l">
                <a:buFont typeface="Arial" pitchFamily="34" charset="0"/>
                <a:buChar char="•"/>
                <a:defRPr/>
              </a:pPr>
              <a:r>
                <a:rPr lang="en-US" sz="1200" dirty="0" smtClean="0">
                  <a:solidFill>
                    <a:schemeClr val="tx1"/>
                  </a:solidFill>
                </a:rPr>
                <a:t>Comprehensive requirements management which provides work item, defect, and issue traceability and progress tracking.</a:t>
              </a:r>
            </a:p>
            <a:p>
              <a:pPr marL="180000" indent="-171450" algn="l">
                <a:buFont typeface="Arial" pitchFamily="34" charset="0"/>
                <a:buChar char="•"/>
                <a:defRPr/>
              </a:pPr>
              <a:endParaRPr lang="en-US" sz="1200" dirty="0" smtClean="0">
                <a:solidFill>
                  <a:schemeClr val="tx1"/>
                </a:solidFill>
              </a:endParaRPr>
            </a:p>
          </p:txBody>
        </p:sp>
        <p:sp>
          <p:nvSpPr>
            <p:cNvPr id="46" name="Round Same Side Corner Rectangle 45"/>
            <p:cNvSpPr/>
            <p:nvPr/>
          </p:nvSpPr>
          <p:spPr>
            <a:xfrm>
              <a:off x="5543550" y="2783385"/>
              <a:ext cx="3295650" cy="289547"/>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Strengths</a:t>
              </a:r>
              <a:endParaRPr lang="en-CA" sz="1400" b="1" dirty="0">
                <a:solidFill>
                  <a:srgbClr val="FFFFFF"/>
                </a:solidFill>
              </a:endParaRPr>
            </a:p>
          </p:txBody>
        </p:sp>
      </p:grpSp>
      <p:grpSp>
        <p:nvGrpSpPr>
          <p:cNvPr id="48" name="Group 33"/>
          <p:cNvGrpSpPr/>
          <p:nvPr>
            <p:custDataLst>
              <p:tags r:id="rId11"/>
            </p:custDataLst>
          </p:nvPr>
        </p:nvGrpSpPr>
        <p:grpSpPr>
          <a:xfrm>
            <a:off x="3977639" y="4525963"/>
            <a:ext cx="4845685" cy="1926272"/>
            <a:chOff x="5543549" y="2693067"/>
            <a:chExt cx="3295651" cy="2289173"/>
          </a:xfrm>
        </p:grpSpPr>
        <p:sp>
          <p:nvSpPr>
            <p:cNvPr id="49" name="Rectangle 48"/>
            <p:cNvSpPr/>
            <p:nvPr/>
          </p:nvSpPr>
          <p:spPr>
            <a:xfrm>
              <a:off x="5543549" y="3019068"/>
              <a:ext cx="3295651" cy="1963172"/>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chemeClr val="tx1"/>
                  </a:solidFill>
                </a:rPr>
                <a:t>Unable to generate a reusable library of tests.</a:t>
              </a:r>
            </a:p>
            <a:p>
              <a:pPr marL="180000" indent="-171450" algn="l">
                <a:buFont typeface="Arial" pitchFamily="34" charset="0"/>
                <a:buChar char="•"/>
                <a:defRPr/>
              </a:pPr>
              <a:r>
                <a:rPr lang="en-US" sz="1200" dirty="0" smtClean="0">
                  <a:solidFill>
                    <a:schemeClr val="tx1"/>
                  </a:solidFill>
                </a:rPr>
                <a:t>Lack of risk management capabilities for testing activities.</a:t>
              </a:r>
            </a:p>
            <a:p>
              <a:pPr marL="180000" indent="-171450" algn="l">
                <a:buFont typeface="Arial" pitchFamily="34" charset="0"/>
                <a:buChar char="•"/>
                <a:defRPr/>
              </a:pPr>
              <a:r>
                <a:rPr lang="en-US" sz="1200" dirty="0" smtClean="0">
                  <a:solidFill>
                    <a:schemeClr val="tx1"/>
                  </a:solidFill>
                </a:rPr>
                <a:t>Inability to automate operational change and service requests related to a release pipeline.</a:t>
              </a:r>
            </a:p>
          </p:txBody>
        </p:sp>
        <p:sp>
          <p:nvSpPr>
            <p:cNvPr id="50" name="Round Same Side Corner Rectangle 49"/>
            <p:cNvSpPr/>
            <p:nvPr/>
          </p:nvSpPr>
          <p:spPr>
            <a:xfrm>
              <a:off x="5543550" y="2693067"/>
              <a:ext cx="3295650" cy="326001"/>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Challenges</a:t>
              </a:r>
            </a:p>
          </p:txBody>
        </p:sp>
      </p:grpSp>
    </p:spTree>
    <p:extLst>
      <p:ext uri="{BB962C8B-B14F-4D97-AF65-F5344CB8AC3E}">
        <p14:creationId xmlns:p14="http://schemas.microsoft.com/office/powerpoint/2010/main" xmlns="" val="42352593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nvGraphicFramePr>
        <p:xfrm>
          <a:off x="0" y="0"/>
          <a:ext cx="158750" cy="158750"/>
        </p:xfrm>
        <a:graphic>
          <a:graphicData uri="http://schemas.openxmlformats.org/presentationml/2006/ole">
            <p:oleObj spid="_x0000_s1125662" name="think-cell Slide" r:id="rId14" imgW="360" imgH="360" progId="">
              <p:embed/>
            </p:oleObj>
          </a:graphicData>
        </a:graphic>
      </p:graphicFrame>
      <p:grpSp>
        <p:nvGrpSpPr>
          <p:cNvPr id="2" name="Group 104"/>
          <p:cNvGrpSpPr/>
          <p:nvPr>
            <p:custDataLst>
              <p:tags r:id="rId2"/>
            </p:custDataLst>
          </p:nvPr>
        </p:nvGrpSpPr>
        <p:grpSpPr>
          <a:xfrm>
            <a:off x="320040" y="1188721"/>
            <a:ext cx="2286000" cy="2514919"/>
            <a:chOff x="320041" y="3840162"/>
            <a:chExt cx="2559684" cy="1300977"/>
          </a:xfrm>
        </p:grpSpPr>
        <p:sp>
          <p:nvSpPr>
            <p:cNvPr id="106" name="Rectangle 105"/>
            <p:cNvSpPr/>
            <p:nvPr/>
          </p:nvSpPr>
          <p:spPr>
            <a:xfrm>
              <a:off x="320041" y="3958418"/>
              <a:ext cx="2559684" cy="118272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endParaRPr lang="en-US" sz="1200" dirty="0" smtClean="0">
                <a:solidFill>
                  <a:srgbClr val="333333"/>
                </a:solidFill>
                <a:latin typeface="Georgia"/>
              </a:endParaRPr>
            </a:p>
          </p:txBody>
        </p:sp>
        <p:sp>
          <p:nvSpPr>
            <p:cNvPr id="107" name="Round Same Side Corner Rectangle 106"/>
            <p:cNvSpPr/>
            <p:nvPr/>
          </p:nvSpPr>
          <p:spPr>
            <a:xfrm>
              <a:off x="320042" y="3840162"/>
              <a:ext cx="2559683" cy="118256"/>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Vendor Landscape</a:t>
              </a:r>
              <a:endParaRPr lang="en-CA" sz="1200" b="1" dirty="0">
                <a:solidFill>
                  <a:srgbClr val="FFFFFF"/>
                </a:solidFill>
              </a:endParaRPr>
            </a:p>
          </p:txBody>
        </p:sp>
      </p:grpSp>
      <p:sp>
        <p:nvSpPr>
          <p:cNvPr id="8" name="Title 7"/>
          <p:cNvSpPr>
            <a:spLocks noGrp="1"/>
          </p:cNvSpPr>
          <p:nvPr>
            <p:ph type="title"/>
            <p:custDataLst>
              <p:tags r:id="rId3"/>
            </p:custDataLst>
          </p:nvPr>
        </p:nvSpPr>
        <p:spPr/>
        <p:txBody>
          <a:bodyPr/>
          <a:lstStyle/>
          <a:p>
            <a:r>
              <a:rPr lang="en-US" dirty="0">
                <a:solidFill>
                  <a:schemeClr val="accent1">
                    <a:lumMod val="50000"/>
                  </a:schemeClr>
                </a:solidFill>
                <a:ea typeface="ＭＳ Ｐゴシック" charset="-128"/>
              </a:rPr>
              <a:t>CollabNet is a strong all-around enterprise player with compelling cloud options</a:t>
            </a:r>
            <a:endParaRPr lang="en-CA" dirty="0"/>
          </a:p>
        </p:txBody>
      </p:sp>
      <p:grpSp>
        <p:nvGrpSpPr>
          <p:cNvPr id="4" name="Group 97"/>
          <p:cNvGrpSpPr/>
          <p:nvPr>
            <p:custDataLst>
              <p:tags r:id="rId4"/>
            </p:custDataLst>
          </p:nvPr>
        </p:nvGrpSpPr>
        <p:grpSpPr>
          <a:xfrm>
            <a:off x="320040" y="5349240"/>
            <a:ext cx="8503920" cy="1143634"/>
            <a:chOff x="320040" y="5349240"/>
            <a:chExt cx="8503920" cy="1143634"/>
          </a:xfrm>
        </p:grpSpPr>
        <p:sp>
          <p:nvSpPr>
            <p:cNvPr id="26" name="Round Same Side Corner Rectangle 25"/>
            <p:cNvSpPr/>
            <p:nvPr>
              <p:custDataLst>
                <p:tags r:id="rId11"/>
              </p:custDataLst>
            </p:nvPr>
          </p:nvSpPr>
          <p:spPr>
            <a:xfrm>
              <a:off x="320040" y="5349240"/>
              <a:ext cx="8503920" cy="274320"/>
            </a:xfrm>
            <a:prstGeom prst="round2SameRect">
              <a:avLst>
                <a:gd name="adj1" fmla="val 10667"/>
                <a:gd name="adj2" fmla="val 0"/>
              </a:avLst>
            </a:prstGeom>
            <a:solidFill>
              <a:srgbClr val="D17D08"/>
            </a:solidFill>
            <a:ln w="12700">
              <a:solidFill>
                <a:srgbClr val="D17D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solidFill>
                    <a:srgbClr val="FFFFFF"/>
                  </a:solidFill>
                </a:rPr>
                <a:t>Info-Tech Recommends:</a:t>
              </a:r>
              <a:endParaRPr lang="en-CA" sz="1400" b="1" dirty="0">
                <a:solidFill>
                  <a:srgbClr val="FFFFFF"/>
                </a:solidFill>
              </a:endParaRPr>
            </a:p>
          </p:txBody>
        </p:sp>
        <p:sp>
          <p:nvSpPr>
            <p:cNvPr id="28" name="Rectangle 27"/>
            <p:cNvSpPr/>
            <p:nvPr/>
          </p:nvSpPr>
          <p:spPr>
            <a:xfrm>
              <a:off x="320040" y="5623383"/>
              <a:ext cx="8503919" cy="86949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188" algn="l">
                <a:defRPr/>
              </a:pPr>
              <a:r>
                <a:rPr lang="en-US" sz="1400" dirty="0">
                  <a:solidFill>
                    <a:schemeClr val="tx1"/>
                  </a:solidFill>
                </a:rPr>
                <a:t>CollabNet offers a solid ALM solution that is well-suited to companies who aim to transition to Agile development processes and are looking to grow their cloud environments. </a:t>
              </a:r>
            </a:p>
          </p:txBody>
        </p:sp>
      </p:grpSp>
      <p:graphicFrame>
        <p:nvGraphicFramePr>
          <p:cNvPr id="77" name="Table 76"/>
          <p:cNvGraphicFramePr>
            <a:graphicFrameLocks noGrp="1"/>
          </p:cNvGraphicFramePr>
          <p:nvPr>
            <p:custDataLst>
              <p:tags r:id="rId5"/>
            </p:custDataLst>
            <p:extLst>
              <p:ext uri="{D42A27DB-BD31-4B8C-83A1-F6EECF244321}">
                <p14:modId xmlns:p14="http://schemas.microsoft.com/office/powerpoint/2010/main" xmlns="" val="3911143412"/>
              </p:ext>
            </p:extLst>
          </p:nvPr>
        </p:nvGraphicFramePr>
        <p:xfrm>
          <a:off x="2834640" y="1417320"/>
          <a:ext cx="5943600" cy="606265"/>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4360"/>
                <a:gridCol w="594360"/>
                <a:gridCol w="594360"/>
                <a:gridCol w="594360"/>
                <a:gridCol w="594360"/>
                <a:gridCol w="594360"/>
                <a:gridCol w="594360"/>
                <a:gridCol w="594360"/>
                <a:gridCol w="594360"/>
                <a:gridCol w="594360"/>
              </a:tblGrid>
              <a:tr h="28797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9525" cap="flat" cmpd="sng" algn="ctr">
                      <a:noFill/>
                      <a:prstDash val="solid"/>
                    </a:lnL>
                    <a:lnR w="38100" cap="flat" cmpd="sng" algn="ctr">
                      <a:solidFill>
                        <a:sysClr val="window" lastClr="FFFFFF"/>
                      </a:solid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243F5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Features</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Usability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Afford.</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Arch.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5715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36B41"/>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Viability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Strategy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Reach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Channel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18287">
                <a:tc>
                  <a:txBody>
                    <a:bodyPr/>
                    <a:lstStyle/>
                    <a:p>
                      <a:pPr algn="ctr" fontAlgn="ctr"/>
                      <a:r>
                        <a:rPr lang="en-US" sz="1750" b="0" i="0" u="none" strike="noStrike" dirty="0">
                          <a:ln>
                            <a:solidFill>
                              <a:srgbClr val="C77709"/>
                            </a:solidFill>
                          </a:ln>
                          <a:solidFill>
                            <a:srgbClr val="C77709"/>
                          </a:solidFill>
                          <a:latin typeface="Harvey Balls"/>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5"/>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chemeClr val="accent1"/>
                            </a:solidFill>
                          </a:ln>
                          <a:solidFill>
                            <a:srgbClr val="000000"/>
                          </a:solidFill>
                          <a:latin typeface="Harvey Balls"/>
                        </a:rPr>
                        <a:t>1</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rgbClr val="D17D08"/>
                            </a:solidFill>
                          </a:ln>
                          <a:solidFill>
                            <a:srgbClr val="D17D08"/>
                          </a:solidFill>
                          <a:latin typeface="Harvey Balls"/>
                        </a:rPr>
                        <a:t>2</a:t>
                      </a:r>
                      <a:endParaRPr lang="en-US" sz="1750" b="0" i="0" u="none" strike="noStrike" dirty="0">
                        <a:ln>
                          <a:solidFill>
                            <a:srgbClr val="C77709"/>
                          </a:solidFill>
                        </a:ln>
                        <a:solidFill>
                          <a:srgbClr val="C77709"/>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7"/>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2</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2</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r>
            </a:tbl>
          </a:graphicData>
        </a:graphic>
      </p:graphicFrame>
      <p:sp>
        <p:nvSpPr>
          <p:cNvPr id="78" name="Round Same Side Corner Rectangle 77"/>
          <p:cNvSpPr/>
          <p:nvPr>
            <p:custDataLst>
              <p:tags r:id="rId6"/>
            </p:custDataLst>
          </p:nvPr>
        </p:nvSpPr>
        <p:spPr>
          <a:xfrm flipH="1">
            <a:off x="2830068" y="1189037"/>
            <a:ext cx="2953512"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Product</a:t>
            </a:r>
            <a:endParaRPr lang="en-US" sz="1200" b="1" dirty="0">
              <a:solidFill>
                <a:srgbClr val="FFFFFF"/>
              </a:solidFill>
            </a:endParaRPr>
          </a:p>
        </p:txBody>
      </p:sp>
      <p:sp>
        <p:nvSpPr>
          <p:cNvPr id="79" name="Round Same Side Corner Rectangle 78"/>
          <p:cNvSpPr/>
          <p:nvPr>
            <p:custDataLst>
              <p:tags r:id="rId7"/>
            </p:custDataLst>
          </p:nvPr>
        </p:nvSpPr>
        <p:spPr>
          <a:xfrm flipH="1">
            <a:off x="5827868" y="1189037"/>
            <a:ext cx="2935224" cy="228600"/>
          </a:xfrm>
          <a:prstGeom prst="round2Same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Vendor</a:t>
            </a:r>
          </a:p>
        </p:txBody>
      </p:sp>
      <p:sp>
        <p:nvSpPr>
          <p:cNvPr id="80" name="Round Same Side Corner Rectangle 79"/>
          <p:cNvSpPr/>
          <p:nvPr>
            <p:custDataLst>
              <p:tags r:id="rId8"/>
            </p:custDataLst>
          </p:nvPr>
        </p:nvSpPr>
        <p:spPr>
          <a:xfrm flipH="1">
            <a:off x="2857882" y="4496784"/>
            <a:ext cx="5893616"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Features</a:t>
            </a:r>
            <a:endParaRPr lang="en-US" sz="1200" b="1" dirty="0">
              <a:solidFill>
                <a:srgbClr val="FFFFFF"/>
              </a:solidFill>
            </a:endParaRPr>
          </a:p>
        </p:txBody>
      </p:sp>
      <p:graphicFrame>
        <p:nvGraphicFramePr>
          <p:cNvPr id="69" name="Table 68"/>
          <p:cNvGraphicFramePr>
            <a:graphicFrameLocks noGrp="1"/>
          </p:cNvGraphicFramePr>
          <p:nvPr>
            <p:custDataLst>
              <p:tags r:id="rId9"/>
            </p:custDataLst>
            <p:extLst>
              <p:ext uri="{D42A27DB-BD31-4B8C-83A1-F6EECF244321}">
                <p14:modId xmlns:p14="http://schemas.microsoft.com/office/powerpoint/2010/main" xmlns="" val="2285666918"/>
              </p:ext>
            </p:extLst>
          </p:nvPr>
        </p:nvGraphicFramePr>
        <p:xfrm>
          <a:off x="2849790" y="4729799"/>
          <a:ext cx="5928450" cy="573721"/>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2845"/>
                <a:gridCol w="592845"/>
                <a:gridCol w="592845"/>
                <a:gridCol w="592845"/>
                <a:gridCol w="592845"/>
                <a:gridCol w="592845"/>
                <a:gridCol w="592845"/>
                <a:gridCol w="592845"/>
                <a:gridCol w="592845"/>
                <a:gridCol w="592845"/>
              </a:tblGrid>
              <a:tr h="241781">
                <a:tc>
                  <a:txBody>
                    <a:bodyPr/>
                    <a:lstStyle/>
                    <a:p>
                      <a:pPr algn="ctr" fontAlgn="ctr"/>
                      <a:r>
                        <a:rPr lang="en-US" sz="700" b="0" i="0" u="none" strike="noStrike" dirty="0" smtClean="0">
                          <a:solidFill>
                            <a:schemeClr val="tx1"/>
                          </a:solidFill>
                          <a:latin typeface="Arial" pitchFamily="34" charset="0"/>
                          <a:cs typeface="Arial" pitchFamily="34" charset="0"/>
                        </a:rPr>
                        <a:t>Rqmt Mgmt</a:t>
                      </a:r>
                      <a:endParaRPr lang="en-US" sz="700" b="0" i="0" u="none" strike="noStrike" dirty="0">
                        <a:solidFill>
                          <a:schemeClr val="tx1"/>
                        </a:solidFill>
                        <a:latin typeface="Arial" pitchFamily="34" charset="0"/>
                        <a:cs typeface="Arial" pitchFamily="34" charset="0"/>
                      </a:endParaRPr>
                    </a:p>
                  </a:txBody>
                  <a:tcPr marL="9525" marR="9525" marT="9525"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Build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Test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Bug/Issue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Reporting &amp; Analytics</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Source Code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Workflow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Accessibility</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Deployment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Release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r>
              <a:tr h="331940">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902E2E"/>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r>
            </a:tbl>
          </a:graphicData>
        </a:graphic>
      </p:graphicFrame>
      <p:grpSp>
        <p:nvGrpSpPr>
          <p:cNvPr id="70" name="Group 69"/>
          <p:cNvGrpSpPr/>
          <p:nvPr/>
        </p:nvGrpSpPr>
        <p:grpSpPr>
          <a:xfrm>
            <a:off x="2842732" y="2114497"/>
            <a:ext cx="5935508" cy="2227592"/>
            <a:chOff x="2842732" y="2114497"/>
            <a:chExt cx="5935508" cy="2227592"/>
          </a:xfrm>
        </p:grpSpPr>
        <p:sp>
          <p:nvSpPr>
            <p:cNvPr id="71" name="Rectangle 70"/>
            <p:cNvSpPr/>
            <p:nvPr/>
          </p:nvSpPr>
          <p:spPr>
            <a:xfrm>
              <a:off x="2842732" y="2318821"/>
              <a:ext cx="5920360" cy="1981940"/>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grpSp>
          <p:nvGrpSpPr>
            <p:cNvPr id="72" name="Group 101"/>
            <p:cNvGrpSpPr/>
            <p:nvPr>
              <p:custDataLst>
                <p:tags r:id="rId10"/>
              </p:custDataLst>
            </p:nvPr>
          </p:nvGrpSpPr>
          <p:grpSpPr>
            <a:xfrm>
              <a:off x="2842732" y="2114497"/>
              <a:ext cx="5920360" cy="2227592"/>
              <a:chOff x="3336925" y="2310276"/>
              <a:chExt cx="5486400" cy="2227592"/>
            </a:xfrm>
          </p:grpSpPr>
          <p:sp>
            <p:nvSpPr>
              <p:cNvPr id="182" name="Rectangle 181"/>
              <p:cNvSpPr/>
              <p:nvPr/>
            </p:nvSpPr>
            <p:spPr>
              <a:xfrm>
                <a:off x="3336925" y="2542390"/>
                <a:ext cx="5486400" cy="1995478"/>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sp>
            <p:nvSpPr>
              <p:cNvPr id="183" name="Round Same Side Corner Rectangle 182"/>
              <p:cNvSpPr/>
              <p:nvPr/>
            </p:nvSpPr>
            <p:spPr>
              <a:xfrm>
                <a:off x="3336927" y="2310276"/>
                <a:ext cx="54863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spcBef>
                    <a:spcPts val="0"/>
                  </a:spcBef>
                  <a:spcAft>
                    <a:spcPts val="0"/>
                  </a:spcAft>
                </a:pPr>
                <a:r>
                  <a:rPr lang="en-CA" sz="1200" b="1" dirty="0" smtClean="0">
                    <a:solidFill>
                      <a:srgbClr val="FFFFFF"/>
                    </a:solidFill>
                  </a:rPr>
                  <a:t>Lifecycle Components</a:t>
                </a:r>
                <a:endParaRPr lang="en-CA" sz="1200" b="1" dirty="0">
                  <a:solidFill>
                    <a:srgbClr val="FFFFFF"/>
                  </a:solidFill>
                </a:endParaRPr>
              </a:p>
            </p:txBody>
          </p:sp>
        </p:grpSp>
        <p:sp>
          <p:nvSpPr>
            <p:cNvPr id="73" name="Cloud 72"/>
            <p:cNvSpPr/>
            <p:nvPr/>
          </p:nvSpPr>
          <p:spPr>
            <a:xfrm>
              <a:off x="3253275" y="3569127"/>
              <a:ext cx="1181565" cy="404250"/>
            </a:xfrm>
            <a:prstGeom prst="cloud">
              <a:avLst/>
            </a:prstGeom>
            <a:solidFill>
              <a:schemeClr val="accent1">
                <a:lumMod val="20000"/>
                <a:lumOff val="80000"/>
              </a:schemeClr>
            </a:solidFill>
            <a:ln w="9525" cap="flat" cmpd="sng" algn="ctr">
              <a:solidFill>
                <a:srgbClr val="4F81BD">
                  <a:shade val="95000"/>
                  <a:satMod val="105000"/>
                </a:srgb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74" name="Donut 73"/>
            <p:cNvSpPr/>
            <p:nvPr/>
          </p:nvSpPr>
          <p:spPr>
            <a:xfrm>
              <a:off x="5264697" y="2912546"/>
              <a:ext cx="1076429" cy="1097280"/>
            </a:xfrm>
            <a:prstGeom prst="donut">
              <a:avLst>
                <a:gd name="adj" fmla="val 12724"/>
              </a:avLst>
            </a:prstGeom>
            <a:solidFill>
              <a:schemeClr val="accent1">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Text" lastClr="000000"/>
                </a:solidFill>
                <a:latin typeface="Calibri"/>
              </a:endParaRPr>
            </a:p>
          </p:txBody>
        </p:sp>
        <p:sp>
          <p:nvSpPr>
            <p:cNvPr id="75" name="Rounded Rectangle 74"/>
            <p:cNvSpPr/>
            <p:nvPr/>
          </p:nvSpPr>
          <p:spPr>
            <a:xfrm>
              <a:off x="5974751" y="3671329"/>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Testing</a:t>
              </a:r>
              <a:endParaRPr lang="en-US" sz="1100" b="1" kern="0" dirty="0">
                <a:solidFill>
                  <a:sysClr val="window" lastClr="FFFFFF"/>
                </a:solidFill>
                <a:latin typeface="Calibri"/>
              </a:endParaRPr>
            </a:p>
          </p:txBody>
        </p:sp>
        <p:sp>
          <p:nvSpPr>
            <p:cNvPr id="135" name="Rounded Rectangle 134"/>
            <p:cNvSpPr/>
            <p:nvPr/>
          </p:nvSpPr>
          <p:spPr>
            <a:xfrm>
              <a:off x="4609870" y="3671329"/>
              <a:ext cx="99757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Deployment</a:t>
              </a:r>
              <a:endParaRPr lang="en-US" sz="1100" b="1" kern="0" dirty="0">
                <a:solidFill>
                  <a:sysClr val="window" lastClr="FFFFFF"/>
                </a:solidFill>
                <a:latin typeface="Calibri"/>
              </a:endParaRPr>
            </a:p>
          </p:txBody>
        </p:sp>
        <p:sp>
          <p:nvSpPr>
            <p:cNvPr id="136" name="Rounded Rectangle 135"/>
            <p:cNvSpPr/>
            <p:nvPr/>
          </p:nvSpPr>
          <p:spPr>
            <a:xfrm>
              <a:off x="4475316" y="321412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Maintenance</a:t>
              </a:r>
              <a:endParaRPr lang="en-US" sz="1100" b="1" kern="0" dirty="0">
                <a:solidFill>
                  <a:sysClr val="window" lastClr="FFFFFF"/>
                </a:solidFill>
                <a:latin typeface="Calibri"/>
              </a:endParaRPr>
            </a:p>
          </p:txBody>
        </p:sp>
        <p:sp>
          <p:nvSpPr>
            <p:cNvPr id="137" name="Rounded Rectangle 136"/>
            <p:cNvSpPr/>
            <p:nvPr/>
          </p:nvSpPr>
          <p:spPr>
            <a:xfrm>
              <a:off x="5275910" y="2829613"/>
              <a:ext cx="1054003" cy="183706"/>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Requirements</a:t>
              </a:r>
              <a:endParaRPr lang="en-US" sz="1100" b="1" kern="0" dirty="0">
                <a:solidFill>
                  <a:sysClr val="window" lastClr="FFFFFF"/>
                </a:solidFill>
                <a:latin typeface="Calibri"/>
              </a:endParaRPr>
            </a:p>
          </p:txBody>
        </p:sp>
        <p:sp>
          <p:nvSpPr>
            <p:cNvPr id="138" name="Rounded Rectangle 137"/>
            <p:cNvSpPr/>
            <p:nvPr/>
          </p:nvSpPr>
          <p:spPr>
            <a:xfrm>
              <a:off x="6045109" y="3198972"/>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Build</a:t>
              </a:r>
              <a:endParaRPr lang="en-US" sz="1100" b="1" kern="0" dirty="0">
                <a:solidFill>
                  <a:sysClr val="window" lastClr="FFFFFF"/>
                </a:solidFill>
                <a:latin typeface="Calibri"/>
              </a:endParaRPr>
            </a:p>
          </p:txBody>
        </p:sp>
        <p:sp>
          <p:nvSpPr>
            <p:cNvPr id="139" name="TextBox 138"/>
            <p:cNvSpPr txBox="1"/>
            <p:nvPr/>
          </p:nvSpPr>
          <p:spPr>
            <a:xfrm flipH="1">
              <a:off x="3059836" y="2651760"/>
              <a:ext cx="1370629"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Real time</a:t>
              </a:r>
              <a:endParaRPr lang="en-US" sz="800" kern="0" dirty="0">
                <a:solidFill>
                  <a:sysClr val="windowText" lastClr="000000"/>
                </a:solidFill>
                <a:latin typeface="Arial"/>
              </a:endParaRPr>
            </a:p>
          </p:txBody>
        </p:sp>
        <p:sp>
          <p:nvSpPr>
            <p:cNvPr id="140" name="TextBox 139"/>
            <p:cNvSpPr txBox="1"/>
            <p:nvPr/>
          </p:nvSpPr>
          <p:spPr>
            <a:xfrm>
              <a:off x="7087714" y="3087712"/>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Continuous integration</a:t>
              </a:r>
              <a:endParaRPr lang="en-US" sz="800" kern="0" dirty="0">
                <a:solidFill>
                  <a:sysClr val="windowText" lastClr="000000"/>
                </a:solidFill>
                <a:latin typeface="Arial"/>
              </a:endParaRPr>
            </a:p>
          </p:txBody>
        </p:sp>
        <p:sp>
          <p:nvSpPr>
            <p:cNvPr id="141" name="TextBox 140"/>
            <p:cNvSpPr txBox="1"/>
            <p:nvPr/>
          </p:nvSpPr>
          <p:spPr>
            <a:xfrm>
              <a:off x="7085654" y="2880360"/>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Multi-repository support</a:t>
              </a:r>
              <a:endParaRPr lang="en-US" sz="800" kern="0" dirty="0">
                <a:solidFill>
                  <a:sysClr val="windowText" lastClr="000000"/>
                </a:solidFill>
                <a:latin typeface="Arial"/>
              </a:endParaRPr>
            </a:p>
          </p:txBody>
        </p:sp>
        <p:sp>
          <p:nvSpPr>
            <p:cNvPr id="142" name="TextBox 141"/>
            <p:cNvSpPr txBox="1"/>
            <p:nvPr/>
          </p:nvSpPr>
          <p:spPr>
            <a:xfrm>
              <a:off x="3069235" y="2923052"/>
              <a:ext cx="176489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Interactive</a:t>
              </a:r>
              <a:endParaRPr lang="en-US" sz="800" kern="0" dirty="0">
                <a:solidFill>
                  <a:sysClr val="windowText" lastClr="000000"/>
                </a:solidFill>
                <a:latin typeface="Arial"/>
              </a:endParaRPr>
            </a:p>
          </p:txBody>
        </p:sp>
        <p:sp>
          <p:nvSpPr>
            <p:cNvPr id="143" name="Oval 142"/>
            <p:cNvSpPr/>
            <p:nvPr/>
          </p:nvSpPr>
          <p:spPr>
            <a:xfrm>
              <a:off x="5327489" y="2382359"/>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4" name="Oval 143"/>
            <p:cNvSpPr/>
            <p:nvPr/>
          </p:nvSpPr>
          <p:spPr>
            <a:xfrm>
              <a:off x="5327489" y="2518070"/>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5" name="TextBox 144"/>
            <p:cNvSpPr txBox="1"/>
            <p:nvPr/>
          </p:nvSpPr>
          <p:spPr>
            <a:xfrm>
              <a:off x="5423792" y="2331720"/>
              <a:ext cx="187277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Artifact-to-requirement traceability</a:t>
              </a:r>
              <a:endParaRPr lang="en-US" sz="800" kern="0" dirty="0">
                <a:solidFill>
                  <a:sysClr val="windowText" lastClr="000000"/>
                </a:solidFill>
                <a:latin typeface="Arial"/>
              </a:endParaRPr>
            </a:p>
          </p:txBody>
        </p:sp>
        <p:sp>
          <p:nvSpPr>
            <p:cNvPr id="146" name="TextBox 145"/>
            <p:cNvSpPr txBox="1"/>
            <p:nvPr/>
          </p:nvSpPr>
          <p:spPr>
            <a:xfrm>
              <a:off x="5423792" y="2468880"/>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pipeline traceability</a:t>
              </a:r>
              <a:endParaRPr lang="en-US" sz="800" kern="0" dirty="0">
                <a:solidFill>
                  <a:sysClr val="windowText" lastClr="000000"/>
                </a:solidFill>
                <a:latin typeface="Arial"/>
              </a:endParaRPr>
            </a:p>
          </p:txBody>
        </p:sp>
        <p:sp>
          <p:nvSpPr>
            <p:cNvPr id="147" name="TextBox 146"/>
            <p:cNvSpPr txBox="1"/>
            <p:nvPr/>
          </p:nvSpPr>
          <p:spPr>
            <a:xfrm>
              <a:off x="6453233" y="3854209"/>
              <a:ext cx="1378135"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Cloud lab management</a:t>
              </a:r>
              <a:endParaRPr lang="en-US" sz="800" kern="0" dirty="0">
                <a:solidFill>
                  <a:sysClr val="windowText" lastClr="000000"/>
                </a:solidFill>
                <a:latin typeface="Arial"/>
              </a:endParaRPr>
            </a:p>
          </p:txBody>
        </p:sp>
        <p:pic>
          <p:nvPicPr>
            <p:cNvPr id="149" name="Picture 148" descr="115345284.jpg"/>
            <p:cNvPicPr>
              <a:picLocks noChangeAspect="1"/>
            </p:cNvPicPr>
            <p:nvPr/>
          </p:nvPicPr>
          <p:blipFill>
            <a:blip r:embed="rId20" cstate="print"/>
            <a:stretch>
              <a:fillRect/>
            </a:stretch>
          </p:blipFill>
          <p:spPr>
            <a:xfrm>
              <a:off x="6353687" y="3894838"/>
              <a:ext cx="148298" cy="133425"/>
            </a:xfrm>
            <a:prstGeom prst="rect">
              <a:avLst/>
            </a:prstGeom>
          </p:spPr>
        </p:pic>
        <p:sp>
          <p:nvSpPr>
            <p:cNvPr id="150" name="TextBox 149"/>
            <p:cNvSpPr txBox="1"/>
            <p:nvPr/>
          </p:nvSpPr>
          <p:spPr>
            <a:xfrm>
              <a:off x="7083594" y="3297798"/>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grpSp>
          <p:nvGrpSpPr>
            <p:cNvPr id="152" name="Group 8"/>
            <p:cNvGrpSpPr>
              <a:grpSpLocks noChangeAspect="1"/>
            </p:cNvGrpSpPr>
            <p:nvPr/>
          </p:nvGrpSpPr>
          <p:grpSpPr bwMode="auto">
            <a:xfrm>
              <a:off x="2915122" y="2610429"/>
              <a:ext cx="201930" cy="226272"/>
              <a:chOff x="2436" y="1936"/>
              <a:chExt cx="365" cy="409"/>
            </a:xfrm>
          </p:grpSpPr>
          <p:sp>
            <p:nvSpPr>
              <p:cNvPr id="180"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81"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sp>
          <p:nvSpPr>
            <p:cNvPr id="178" name="AutoShape 7"/>
            <p:cNvSpPr>
              <a:spLocks noChangeAspect="1" noChangeArrowheads="1" noTextEdit="1"/>
            </p:cNvSpPr>
            <p:nvPr/>
          </p:nvSpPr>
          <p:spPr bwMode="auto">
            <a:xfrm>
              <a:off x="2915122" y="2833251"/>
              <a:ext cx="201930" cy="226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nvGrpSpPr>
            <p:cNvPr id="154" name="Group 8"/>
            <p:cNvGrpSpPr>
              <a:grpSpLocks noChangeAspect="1"/>
            </p:cNvGrpSpPr>
            <p:nvPr/>
          </p:nvGrpSpPr>
          <p:grpSpPr bwMode="auto">
            <a:xfrm>
              <a:off x="2915122" y="2869631"/>
              <a:ext cx="201930" cy="412710"/>
              <a:chOff x="2436" y="1599"/>
              <a:chExt cx="365" cy="746"/>
            </a:xfrm>
          </p:grpSpPr>
          <p:sp>
            <p:nvSpPr>
              <p:cNvPr id="176"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77" name="Freeform 9"/>
              <p:cNvSpPr>
                <a:spLocks/>
              </p:cNvSpPr>
              <p:nvPr/>
            </p:nvSpPr>
            <p:spPr bwMode="auto">
              <a:xfrm>
                <a:off x="2436" y="1599"/>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pic>
          <p:nvPicPr>
            <p:cNvPr id="156" name="Picture 155" descr="115345284.jpg"/>
            <p:cNvPicPr>
              <a:picLocks noChangeAspect="1"/>
            </p:cNvPicPr>
            <p:nvPr/>
          </p:nvPicPr>
          <p:blipFill>
            <a:blip r:embed="rId20" cstate="print"/>
            <a:stretch>
              <a:fillRect/>
            </a:stretch>
          </p:blipFill>
          <p:spPr>
            <a:xfrm>
              <a:off x="6355080" y="4046653"/>
              <a:ext cx="151171" cy="133425"/>
            </a:xfrm>
            <a:prstGeom prst="rect">
              <a:avLst/>
            </a:prstGeom>
          </p:spPr>
        </p:pic>
        <p:sp>
          <p:nvSpPr>
            <p:cNvPr id="157" name="TextBox 156"/>
            <p:cNvSpPr txBox="1"/>
            <p:nvPr/>
          </p:nvSpPr>
          <p:spPr>
            <a:xfrm>
              <a:off x="6446520" y="4023360"/>
              <a:ext cx="1192955"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158" name="Oval 157"/>
            <p:cNvSpPr/>
            <p:nvPr/>
          </p:nvSpPr>
          <p:spPr>
            <a:xfrm>
              <a:off x="5328585" y="2653758"/>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59" name="TextBox 158"/>
            <p:cNvSpPr txBox="1"/>
            <p:nvPr/>
          </p:nvSpPr>
          <p:spPr>
            <a:xfrm>
              <a:off x="5424888" y="2604568"/>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Issue resolution traceability</a:t>
              </a:r>
              <a:endParaRPr lang="en-US" sz="800" kern="0" dirty="0">
                <a:solidFill>
                  <a:sysClr val="windowText" lastClr="000000"/>
                </a:solidFill>
                <a:latin typeface="Arial"/>
              </a:endParaRPr>
            </a:p>
          </p:txBody>
        </p:sp>
        <p:sp>
          <p:nvSpPr>
            <p:cNvPr id="160" name="TextBox 159"/>
            <p:cNvSpPr txBox="1"/>
            <p:nvPr/>
          </p:nvSpPr>
          <p:spPr>
            <a:xfrm>
              <a:off x="7073677" y="3500334"/>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In-line peer code review</a:t>
              </a:r>
              <a:endParaRPr lang="en-US" sz="800" kern="0" dirty="0">
                <a:solidFill>
                  <a:sysClr val="windowText" lastClr="000000"/>
                </a:solidFill>
                <a:latin typeface="Arial"/>
              </a:endParaRPr>
            </a:p>
          </p:txBody>
        </p:sp>
        <p:grpSp>
          <p:nvGrpSpPr>
            <p:cNvPr id="161" name="Group 160"/>
            <p:cNvGrpSpPr/>
            <p:nvPr/>
          </p:nvGrpSpPr>
          <p:grpSpPr>
            <a:xfrm>
              <a:off x="6837345" y="2899556"/>
              <a:ext cx="232920" cy="712324"/>
              <a:chOff x="6837345" y="2821869"/>
              <a:chExt cx="232920" cy="712324"/>
            </a:xfrm>
          </p:grpSpPr>
          <p:sp>
            <p:nvSpPr>
              <p:cNvPr id="172" name="Chevron 171"/>
              <p:cNvSpPr/>
              <p:nvPr/>
            </p:nvSpPr>
            <p:spPr>
              <a:xfrm rot="16200000">
                <a:off x="6891452" y="2970258"/>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3" name="Chevron 172"/>
              <p:cNvSpPr/>
              <p:nvPr/>
            </p:nvSpPr>
            <p:spPr>
              <a:xfrm rot="16200000">
                <a:off x="6896694" y="3165440"/>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4" name="Chevron 173"/>
              <p:cNvSpPr/>
              <p:nvPr/>
            </p:nvSpPr>
            <p:spPr>
              <a:xfrm rot="16200000">
                <a:off x="6896695" y="3360623"/>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5" name="Chevron 174"/>
              <p:cNvSpPr/>
              <p:nvPr/>
            </p:nvSpPr>
            <p:spPr>
              <a:xfrm rot="16200000">
                <a:off x="6884607" y="2774607"/>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grpSp>
        <p:sp>
          <p:nvSpPr>
            <p:cNvPr id="162" name="TextBox 161"/>
            <p:cNvSpPr txBox="1"/>
            <p:nvPr/>
          </p:nvSpPr>
          <p:spPr>
            <a:xfrm>
              <a:off x="3023012" y="3920541"/>
              <a:ext cx="1137508"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scheduling</a:t>
              </a:r>
              <a:endParaRPr lang="en-US" sz="800" kern="0" dirty="0">
                <a:solidFill>
                  <a:sysClr val="windowText" lastClr="000000"/>
                </a:solidFill>
                <a:latin typeface="Arial"/>
              </a:endParaRPr>
            </a:p>
          </p:txBody>
        </p:sp>
        <p:sp>
          <p:nvSpPr>
            <p:cNvPr id="165" name="TextBox 164"/>
            <p:cNvSpPr txBox="1"/>
            <p:nvPr/>
          </p:nvSpPr>
          <p:spPr>
            <a:xfrm>
              <a:off x="4392414" y="39319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Cloud</a:t>
              </a:r>
              <a:endParaRPr lang="en-US" sz="800" kern="0" dirty="0">
                <a:solidFill>
                  <a:sysClr val="windowText" lastClr="000000"/>
                </a:solidFill>
                <a:latin typeface="Arial"/>
              </a:endParaRPr>
            </a:p>
          </p:txBody>
        </p:sp>
        <p:sp>
          <p:nvSpPr>
            <p:cNvPr id="166" name="Cube 165"/>
            <p:cNvSpPr/>
            <p:nvPr/>
          </p:nvSpPr>
          <p:spPr>
            <a:xfrm>
              <a:off x="2906998" y="394863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9" name="Cube 168"/>
            <p:cNvSpPr/>
            <p:nvPr/>
          </p:nvSpPr>
          <p:spPr>
            <a:xfrm>
              <a:off x="4277025" y="395157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70" name="Rounded Rectangle 169"/>
            <p:cNvSpPr/>
            <p:nvPr/>
          </p:nvSpPr>
          <p:spPr>
            <a:xfrm>
              <a:off x="2885032" y="236354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Reporting</a:t>
              </a:r>
              <a:endParaRPr lang="en-US" sz="1100" b="1" kern="0" dirty="0">
                <a:solidFill>
                  <a:sysClr val="window" lastClr="FFFFFF"/>
                </a:solidFill>
                <a:latin typeface="Calibri"/>
              </a:endParaRPr>
            </a:p>
          </p:txBody>
        </p:sp>
        <p:sp>
          <p:nvSpPr>
            <p:cNvPr id="171" name="TextBox 170"/>
            <p:cNvSpPr txBox="1"/>
            <p:nvPr/>
          </p:nvSpPr>
          <p:spPr>
            <a:xfrm>
              <a:off x="5486400" y="3273326"/>
              <a:ext cx="618845" cy="338554"/>
            </a:xfrm>
            <a:prstGeom prst="rect">
              <a:avLst/>
            </a:prstGeom>
            <a:noFill/>
          </p:spPr>
          <p:txBody>
            <a:bodyPr wrap="square" rtlCol="0">
              <a:spAutoFit/>
            </a:bodyPr>
            <a:lstStyle/>
            <a:p>
              <a:pPr fontAlgn="auto">
                <a:spcBef>
                  <a:spcPts val="0"/>
                </a:spcBef>
                <a:spcAft>
                  <a:spcPts val="0"/>
                </a:spcAft>
                <a:defRPr/>
              </a:pPr>
              <a:r>
                <a:rPr lang="en-US" sz="800" kern="0" dirty="0" smtClean="0">
                  <a:solidFill>
                    <a:sysClr val="windowText" lastClr="000000"/>
                  </a:solidFill>
                  <a:latin typeface="Arial"/>
                </a:rPr>
                <a:t>Task board</a:t>
              </a:r>
              <a:endParaRPr lang="en-US" sz="800" kern="0" dirty="0">
                <a:solidFill>
                  <a:sysClr val="windowText" lastClr="000000"/>
                </a:solidFill>
                <a:latin typeface="Arial"/>
              </a:endParaRPr>
            </a:p>
          </p:txBody>
        </p:sp>
      </p:grpSp>
      <p:sp>
        <p:nvSpPr>
          <p:cNvPr id="81" name="Rectangle 80"/>
          <p:cNvSpPr/>
          <p:nvPr/>
        </p:nvSpPr>
        <p:spPr>
          <a:xfrm>
            <a:off x="320041" y="4068762"/>
            <a:ext cx="2285999" cy="114300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4800" dirty="0" smtClean="0">
                <a:solidFill>
                  <a:schemeClr val="tx1"/>
                </a:solidFill>
                <a:latin typeface="Georgia"/>
              </a:rPr>
              <a:t>50</a:t>
            </a:r>
          </a:p>
          <a:p>
            <a:pPr>
              <a:defRPr/>
            </a:pPr>
            <a:r>
              <a:rPr lang="en-US" sz="1200" dirty="0" smtClean="0">
                <a:solidFill>
                  <a:schemeClr val="tx1"/>
                </a:solidFill>
                <a:latin typeface="Georgia"/>
              </a:rPr>
              <a:t>9</a:t>
            </a:r>
            <a:r>
              <a:rPr lang="en-US" sz="1200" baseline="30000" dirty="0" smtClean="0">
                <a:solidFill>
                  <a:schemeClr val="tx1"/>
                </a:solidFill>
                <a:latin typeface="Georgia"/>
              </a:rPr>
              <a:t>th</a:t>
            </a:r>
            <a:r>
              <a:rPr lang="en-US" sz="1200" dirty="0" smtClean="0">
                <a:solidFill>
                  <a:schemeClr val="tx1"/>
                </a:solidFill>
                <a:latin typeface="Georgia"/>
              </a:rPr>
              <a:t> out of 14</a:t>
            </a:r>
          </a:p>
        </p:txBody>
      </p:sp>
      <p:sp>
        <p:nvSpPr>
          <p:cNvPr id="82" name="Round Same Side Corner Rectangle 81"/>
          <p:cNvSpPr/>
          <p:nvPr/>
        </p:nvSpPr>
        <p:spPr>
          <a:xfrm>
            <a:off x="320042" y="3840162"/>
            <a:ext cx="22859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Value Index</a:t>
            </a:r>
            <a:endParaRPr lang="en-CA" sz="1200" b="1" dirty="0">
              <a:solidFill>
                <a:srgbClr val="FFFFFF"/>
              </a:solidFill>
            </a:endParaRPr>
          </a:p>
        </p:txBody>
      </p:sp>
      <p:graphicFrame>
        <p:nvGraphicFramePr>
          <p:cNvPr id="65" name="Chart 64"/>
          <p:cNvGraphicFramePr>
            <a:graphicFrameLocks/>
          </p:cNvGraphicFramePr>
          <p:nvPr>
            <p:extLst>
              <p:ext uri="{D42A27DB-BD31-4B8C-83A1-F6EECF244321}">
                <p14:modId xmlns:p14="http://schemas.microsoft.com/office/powerpoint/2010/main" xmlns="" val="3176925428"/>
              </p:ext>
            </p:extLst>
          </p:nvPr>
        </p:nvGraphicFramePr>
        <p:xfrm>
          <a:off x="320043" y="1417637"/>
          <a:ext cx="2285998" cy="2286003"/>
        </p:xfrm>
        <a:graphic>
          <a:graphicData uri="http://schemas.openxmlformats.org/drawingml/2006/chart">
            <c:chart xmlns:c="http://schemas.openxmlformats.org/drawingml/2006/chart" xmlns:r="http://schemas.openxmlformats.org/officeDocument/2006/relationships" r:id="rId21"/>
          </a:graphicData>
        </a:graphic>
      </p:graphicFrame>
    </p:spTree>
    <p:extLst>
      <p:ext uri="{BB962C8B-B14F-4D97-AF65-F5344CB8AC3E}">
        <p14:creationId xmlns:p14="http://schemas.microsoft.com/office/powerpoint/2010/main" xmlns="" val="23074220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p:cNvGraphicFramePr>
          <p:nvPr/>
        </p:nvGraphicFramePr>
        <p:xfrm>
          <a:off x="0" y="0"/>
          <a:ext cx="158750" cy="158750"/>
        </p:xfrm>
        <a:graphic>
          <a:graphicData uri="http://schemas.openxmlformats.org/presentationml/2006/ole">
            <p:oleObj spid="_x0000_s1052136" name="think-cell Slide" r:id="rId14" imgW="360" imgH="360" progId="">
              <p:embed/>
            </p:oleObj>
          </a:graphicData>
        </a:graphic>
      </p:graphicFrame>
      <p:grpSp>
        <p:nvGrpSpPr>
          <p:cNvPr id="2" name="Group 31"/>
          <p:cNvGrpSpPr>
            <a:grpSpLocks/>
          </p:cNvGrpSpPr>
          <p:nvPr>
            <p:custDataLst>
              <p:tags r:id="rId2"/>
            </p:custDataLst>
          </p:nvPr>
        </p:nvGrpSpPr>
        <p:grpSpPr bwMode="auto">
          <a:xfrm>
            <a:off x="385551" y="1573808"/>
            <a:ext cx="3405399" cy="1152128"/>
            <a:chOff x="276002" y="487956"/>
            <a:chExt cx="3567149" cy="1152135"/>
          </a:xfrm>
          <a:solidFill>
            <a:schemeClr val="bg1"/>
          </a:solidFill>
        </p:grpSpPr>
        <p:sp>
          <p:nvSpPr>
            <p:cNvPr id="39" name="Rectangle 38"/>
            <p:cNvSpPr/>
            <p:nvPr/>
          </p:nvSpPr>
          <p:spPr>
            <a:xfrm>
              <a:off x="276002" y="487957"/>
              <a:ext cx="1217960" cy="1152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r">
                <a:defRPr/>
              </a:pPr>
              <a:r>
                <a:rPr lang="en-US" sz="1200" dirty="0" smtClean="0">
                  <a:solidFill>
                    <a:srgbClr val="333333"/>
                  </a:solidFill>
                  <a:cs typeface="Arial" pitchFamily="34" charset="0"/>
                </a:rPr>
                <a:t>Product:</a:t>
              </a:r>
            </a:p>
            <a:p>
              <a:pPr algn="r">
                <a:defRPr/>
              </a:pPr>
              <a:r>
                <a:rPr lang="en-US" sz="1200" dirty="0" smtClean="0">
                  <a:solidFill>
                    <a:srgbClr val="333333"/>
                  </a:solidFill>
                  <a:cs typeface="Arial" pitchFamily="34" charset="0"/>
                </a:rPr>
                <a:t>Employees</a:t>
              </a:r>
              <a:r>
                <a:rPr lang="en-US" sz="1200" dirty="0">
                  <a:solidFill>
                    <a:srgbClr val="333333"/>
                  </a:solidFill>
                  <a:cs typeface="Arial" pitchFamily="34" charset="0"/>
                </a:rPr>
                <a:t>:</a:t>
              </a:r>
            </a:p>
            <a:p>
              <a:pPr algn="r">
                <a:defRPr/>
              </a:pPr>
              <a:r>
                <a:rPr lang="en-US" sz="1200" dirty="0">
                  <a:solidFill>
                    <a:srgbClr val="333333"/>
                  </a:solidFill>
                  <a:cs typeface="Arial" pitchFamily="34" charset="0"/>
                </a:rPr>
                <a:t>Headquarters:</a:t>
              </a:r>
            </a:p>
            <a:p>
              <a:pPr algn="r">
                <a:defRPr/>
              </a:pPr>
              <a:r>
                <a:rPr lang="en-US" sz="1200" dirty="0">
                  <a:solidFill>
                    <a:srgbClr val="333333"/>
                  </a:solidFill>
                  <a:cs typeface="Arial" pitchFamily="34" charset="0"/>
                </a:rPr>
                <a:t>Website</a:t>
              </a:r>
              <a:r>
                <a:rPr lang="en-US" sz="1200" dirty="0" smtClean="0">
                  <a:solidFill>
                    <a:srgbClr val="333333"/>
                  </a:solidFill>
                  <a:cs typeface="Arial" pitchFamily="34" charset="0"/>
                </a:rPr>
                <a:t>:</a:t>
              </a:r>
            </a:p>
            <a:p>
              <a:pPr algn="r">
                <a:defRPr/>
              </a:pPr>
              <a:r>
                <a:rPr lang="en-US" sz="1200" dirty="0" smtClean="0">
                  <a:solidFill>
                    <a:srgbClr val="333333"/>
                  </a:solidFill>
                  <a:cs typeface="Arial" pitchFamily="34" charset="0"/>
                </a:rPr>
                <a:t>Founded:</a:t>
              </a:r>
            </a:p>
            <a:p>
              <a:pPr algn="r">
                <a:defRPr/>
              </a:pPr>
              <a:r>
                <a:rPr lang="en-US" sz="1200" dirty="0" smtClean="0">
                  <a:solidFill>
                    <a:srgbClr val="333333"/>
                  </a:solidFill>
                  <a:cs typeface="Arial" pitchFamily="34" charset="0"/>
                </a:rPr>
                <a:t>Presence:</a:t>
              </a:r>
              <a:endParaRPr lang="en-US" sz="1200" dirty="0">
                <a:solidFill>
                  <a:srgbClr val="333333"/>
                </a:solidFill>
                <a:cs typeface="Arial" pitchFamily="34" charset="0"/>
              </a:endParaRPr>
            </a:p>
          </p:txBody>
        </p:sp>
        <p:sp>
          <p:nvSpPr>
            <p:cNvPr id="40" name="Rectangle 39"/>
            <p:cNvSpPr/>
            <p:nvPr/>
          </p:nvSpPr>
          <p:spPr>
            <a:xfrm>
              <a:off x="1489145" y="487956"/>
              <a:ext cx="2354006" cy="1152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l">
                <a:defRPr/>
              </a:pPr>
              <a:r>
                <a:rPr lang="en-US" sz="1200" dirty="0" smtClean="0">
                  <a:solidFill>
                    <a:schemeClr val="tx1"/>
                  </a:solidFill>
                  <a:cs typeface="Arial" pitchFamily="34" charset="0"/>
                </a:rPr>
                <a:t>ALM</a:t>
              </a:r>
            </a:p>
            <a:p>
              <a:pPr algn="l">
                <a:defRPr/>
              </a:pPr>
              <a:r>
                <a:rPr lang="en-US" sz="1200" dirty="0" smtClean="0">
                  <a:solidFill>
                    <a:schemeClr val="tx1"/>
                  </a:solidFill>
                  <a:cs typeface="Arial" pitchFamily="34" charset="0"/>
                </a:rPr>
                <a:t>125</a:t>
              </a:r>
            </a:p>
            <a:p>
              <a:pPr algn="l">
                <a:defRPr/>
              </a:pPr>
              <a:r>
                <a:rPr lang="en-US" sz="1200" dirty="0" smtClean="0">
                  <a:solidFill>
                    <a:schemeClr val="tx1"/>
                  </a:solidFill>
                  <a:cs typeface="Arial" pitchFamily="34" charset="0"/>
                </a:rPr>
                <a:t>Mason, OH</a:t>
              </a:r>
            </a:p>
            <a:p>
              <a:pPr algn="l">
                <a:defRPr/>
              </a:pPr>
              <a:r>
                <a:rPr lang="en-US" sz="1200" dirty="0" smtClean="0">
                  <a:solidFill>
                    <a:schemeClr val="tx1"/>
                  </a:solidFill>
                  <a:cs typeface="Arial" pitchFamily="34" charset="0"/>
                  <a:hlinkClick r:id="rId15"/>
                </a:rPr>
                <a:t>seapine.com</a:t>
              </a:r>
              <a:endParaRPr lang="en-US" sz="1200" dirty="0" smtClean="0">
                <a:solidFill>
                  <a:schemeClr val="tx1"/>
                </a:solidFill>
                <a:cs typeface="Arial" pitchFamily="34" charset="0"/>
              </a:endParaRPr>
            </a:p>
            <a:p>
              <a:pPr algn="l">
                <a:buFont typeface="Arial" pitchFamily="34" charset="0"/>
                <a:buNone/>
              </a:pPr>
              <a:r>
                <a:rPr lang="en-US" sz="1200" dirty="0" smtClean="0">
                  <a:solidFill>
                    <a:schemeClr val="tx1"/>
                  </a:solidFill>
                  <a:cs typeface="Arial" pitchFamily="34" charset="0"/>
                </a:rPr>
                <a:t>1995</a:t>
              </a:r>
            </a:p>
            <a:p>
              <a:pPr algn="l">
                <a:buFont typeface="Arial" pitchFamily="34" charset="0"/>
                <a:buNone/>
              </a:pPr>
              <a:r>
                <a:rPr lang="en-US" sz="1200" dirty="0" smtClean="0">
                  <a:solidFill>
                    <a:schemeClr val="tx1"/>
                  </a:solidFill>
                  <a:cs typeface="Arial" pitchFamily="34" charset="0"/>
                </a:rPr>
                <a:t>Privately Held</a:t>
              </a:r>
            </a:p>
          </p:txBody>
        </p:sp>
      </p:grpSp>
      <p:sp>
        <p:nvSpPr>
          <p:cNvPr id="8" name="Title 7"/>
          <p:cNvSpPr>
            <a:spLocks noGrp="1"/>
          </p:cNvSpPr>
          <p:nvPr>
            <p:ph type="title"/>
            <p:custDataLst>
              <p:tags r:id="rId3"/>
            </p:custDataLst>
          </p:nvPr>
        </p:nvSpPr>
        <p:spPr/>
        <p:txBody>
          <a:bodyPr/>
          <a:lstStyle/>
          <a:p>
            <a:r>
              <a:rPr lang="en-US" dirty="0">
                <a:ea typeface="ＭＳ Ｐゴシック" charset="-128"/>
              </a:rPr>
              <a:t>Seapine has a customizable ALM that addresses </a:t>
            </a:r>
            <a:r>
              <a:rPr lang="en-US" dirty="0" smtClean="0">
                <a:ea typeface="ＭＳ Ｐゴシック" charset="-128"/>
              </a:rPr>
              <a:t>each stage </a:t>
            </a:r>
            <a:r>
              <a:rPr lang="en-US" dirty="0">
                <a:ea typeface="ＭＳ Ｐゴシック" charset="-128"/>
              </a:rPr>
              <a:t>of the application lifecycle</a:t>
            </a:r>
            <a:endParaRPr lang="en-CA" dirty="0"/>
          </a:p>
        </p:txBody>
      </p:sp>
      <p:sp>
        <p:nvSpPr>
          <p:cNvPr id="25" name="Rounded Rectangle 24"/>
          <p:cNvSpPr/>
          <p:nvPr>
            <p:custDataLst>
              <p:tags r:id="rId4"/>
            </p:custDataLst>
          </p:nvPr>
        </p:nvSpPr>
        <p:spPr>
          <a:xfrm>
            <a:off x="320674" y="1183004"/>
            <a:ext cx="3470275"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r>
              <a:rPr lang="en-CA" b="1" i="1" dirty="0" smtClean="0">
                <a:solidFill>
                  <a:schemeClr val="tx1"/>
                </a:solidFill>
              </a:rPr>
              <a:t>Innovator</a:t>
            </a:r>
            <a:endParaRPr lang="en-CA" b="1" i="1" dirty="0">
              <a:solidFill>
                <a:schemeClr val="tx1"/>
              </a:solidFill>
            </a:endParaRPr>
          </a:p>
        </p:txBody>
      </p:sp>
      <p:sp>
        <p:nvSpPr>
          <p:cNvPr id="30" name="Chevron 29"/>
          <p:cNvSpPr/>
          <p:nvPr/>
        </p:nvSpPr>
        <p:spPr>
          <a:xfrm>
            <a:off x="395536" y="1177423"/>
            <a:ext cx="264872" cy="377057"/>
          </a:xfrm>
          <a:prstGeom prst="chevron">
            <a:avLst/>
          </a:prstGeom>
          <a:solidFill>
            <a:srgbClr val="D17D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333333"/>
              </a:solidFill>
            </a:endParaRPr>
          </a:p>
        </p:txBody>
      </p:sp>
      <p:pic>
        <p:nvPicPr>
          <p:cNvPr id="47" name="Picture 3"/>
          <p:cNvPicPr>
            <a:picLocks noChangeAspect="1" noChangeArrowheads="1"/>
          </p:cNvPicPr>
          <p:nvPr/>
        </p:nvPicPr>
        <p:blipFill>
          <a:blip r:embed="rId16" cstate="print"/>
          <a:stretch>
            <a:fillRect/>
          </a:stretch>
        </p:blipFill>
        <p:spPr bwMode="auto">
          <a:xfrm>
            <a:off x="877082" y="3304191"/>
            <a:ext cx="2361905" cy="400000"/>
          </a:xfrm>
          <a:prstGeom prst="rect">
            <a:avLst/>
          </a:prstGeom>
          <a:noFill/>
          <a:ln>
            <a:noFill/>
          </a:ln>
        </p:spPr>
      </p:pic>
      <p:sp>
        <p:nvSpPr>
          <p:cNvPr id="38" name="Rounded Rectangle 37"/>
          <p:cNvSpPr/>
          <p:nvPr>
            <p:custDataLst>
              <p:tags r:id="rId5"/>
            </p:custDataLst>
          </p:nvPr>
        </p:nvSpPr>
        <p:spPr>
          <a:xfrm rot="10800000">
            <a:off x="320674" y="6080759"/>
            <a:ext cx="3469766" cy="371475"/>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endParaRPr lang="en-CA" b="1" i="1" dirty="0">
              <a:solidFill>
                <a:srgbClr val="333333"/>
              </a:solidFill>
            </a:endParaRPr>
          </a:p>
        </p:txBody>
      </p:sp>
      <p:grpSp>
        <p:nvGrpSpPr>
          <p:cNvPr id="43" name="Group 46"/>
          <p:cNvGrpSpPr/>
          <p:nvPr/>
        </p:nvGrpSpPr>
        <p:grpSpPr>
          <a:xfrm>
            <a:off x="731521" y="5028881"/>
            <a:ext cx="2651759" cy="731839"/>
            <a:chOff x="685799" y="4209648"/>
            <a:chExt cx="2743197" cy="731523"/>
          </a:xfrm>
        </p:grpSpPr>
        <p:sp>
          <p:nvSpPr>
            <p:cNvPr id="46" name="Rectangle 45"/>
            <p:cNvSpPr/>
            <p:nvPr/>
          </p:nvSpPr>
          <p:spPr>
            <a:xfrm rot="5400000">
              <a:off x="2968980" y="4481151"/>
              <a:ext cx="731520" cy="18851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7" name="Rectangle 56"/>
            <p:cNvSpPr/>
            <p:nvPr/>
          </p:nvSpPr>
          <p:spPr>
            <a:xfrm rot="5400000">
              <a:off x="2720004" y="4517297"/>
              <a:ext cx="657946" cy="1897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8" name="Rectangle 57"/>
            <p:cNvSpPr/>
            <p:nvPr/>
          </p:nvSpPr>
          <p:spPr>
            <a:xfrm rot="5400000">
              <a:off x="2472909" y="4553850"/>
              <a:ext cx="584841" cy="1897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9" name="Rectangle 58"/>
            <p:cNvSpPr/>
            <p:nvPr/>
          </p:nvSpPr>
          <p:spPr>
            <a:xfrm rot="5400000">
              <a:off x="2226114" y="4590709"/>
              <a:ext cx="511736" cy="18918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1" name="Rectangle 70"/>
            <p:cNvSpPr/>
            <p:nvPr/>
          </p:nvSpPr>
          <p:spPr>
            <a:xfrm rot="5400000">
              <a:off x="1979671" y="4626795"/>
              <a:ext cx="438631"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2" name="Rectangle 71"/>
            <p:cNvSpPr/>
            <p:nvPr/>
          </p:nvSpPr>
          <p:spPr>
            <a:xfrm rot="5400000">
              <a:off x="1732507" y="4663349"/>
              <a:ext cx="365527"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3" name="Rectangle 72"/>
            <p:cNvSpPr/>
            <p:nvPr/>
          </p:nvSpPr>
          <p:spPr>
            <a:xfrm rot="5400000">
              <a:off x="1485340" y="4699903"/>
              <a:ext cx="292421"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4" name="Rectangle 73"/>
            <p:cNvSpPr/>
            <p:nvPr/>
          </p:nvSpPr>
          <p:spPr>
            <a:xfrm rot="5400000">
              <a:off x="1238173" y="4736461"/>
              <a:ext cx="219316"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5" name="Rectangle 74"/>
            <p:cNvSpPr/>
            <p:nvPr/>
          </p:nvSpPr>
          <p:spPr>
            <a:xfrm rot="5400000">
              <a:off x="991008" y="4773012"/>
              <a:ext cx="146210"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6" name="Rectangle 75"/>
            <p:cNvSpPr/>
            <p:nvPr/>
          </p:nvSpPr>
          <p:spPr>
            <a:xfrm rot="5400000">
              <a:off x="743840" y="4809570"/>
              <a:ext cx="73105"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grpSp>
      <p:sp>
        <p:nvSpPr>
          <p:cNvPr id="77" name="Down Arrow 76"/>
          <p:cNvSpPr/>
          <p:nvPr/>
        </p:nvSpPr>
        <p:spPr>
          <a:xfrm>
            <a:off x="2102830" y="4525963"/>
            <a:ext cx="182880" cy="411796"/>
          </a:xfrm>
          <a:prstGeom prst="downArrow">
            <a:avLst/>
          </a:prstGeom>
          <a:gradFill flip="none" rotWithShape="1">
            <a:gsLst>
              <a:gs pos="0">
                <a:schemeClr val="accent1"/>
              </a:gs>
              <a:gs pos="100000">
                <a:schemeClr val="accent1">
                  <a:tint val="44500"/>
                  <a:satMod val="160000"/>
                  <a:alpha val="0"/>
                </a:schemeClr>
              </a:gs>
            </a:gsLst>
            <a:lin ang="54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8" name="Rounded Rectangle 77"/>
          <p:cNvSpPr/>
          <p:nvPr/>
        </p:nvSpPr>
        <p:spPr>
          <a:xfrm>
            <a:off x="320674" y="4069080"/>
            <a:ext cx="3474720" cy="457200"/>
          </a:xfrm>
          <a:prstGeom prst="roundRect">
            <a:avLst/>
          </a:prstGeom>
          <a:solidFill>
            <a:schemeClr val="accent1"/>
          </a:solidFill>
          <a:ln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3 year TCO for this solution falls into pricing tier 6, between $50,000 and $100,000</a:t>
            </a:r>
            <a:endParaRPr lang="en-CA" sz="1200" b="1" dirty="0">
              <a:solidFill>
                <a:srgbClr val="FFFFFF"/>
              </a:solidFill>
            </a:endParaRPr>
          </a:p>
        </p:txBody>
      </p:sp>
      <p:sp>
        <p:nvSpPr>
          <p:cNvPr id="79" name="TextBox 78"/>
          <p:cNvSpPr txBox="1"/>
          <p:nvPr>
            <p:custDataLst>
              <p:tags r:id="rId6"/>
            </p:custDataLst>
          </p:nvPr>
        </p:nvSpPr>
        <p:spPr>
          <a:xfrm>
            <a:off x="640080" y="5760720"/>
            <a:ext cx="329184" cy="228600"/>
          </a:xfrm>
          <a:prstGeom prst="rect">
            <a:avLst/>
          </a:prstGeom>
          <a:noFill/>
        </p:spPr>
        <p:txBody>
          <a:bodyPr wrap="square" numCol="1" rtlCol="0">
            <a:spAutoFit/>
          </a:bodyPr>
          <a:lstStyle/>
          <a:p>
            <a:pPr algn="r" defTabSz="2194560"/>
            <a:r>
              <a:rPr lang="en-CA" sz="1000" b="1" dirty="0" smtClean="0">
                <a:solidFill>
                  <a:srgbClr val="333333"/>
                </a:solidFill>
              </a:rPr>
              <a:t>$1</a:t>
            </a:r>
            <a:endParaRPr lang="en-CA" sz="1000" b="1" dirty="0">
              <a:solidFill>
                <a:srgbClr val="333333"/>
              </a:solidFill>
            </a:endParaRPr>
          </a:p>
        </p:txBody>
      </p:sp>
      <p:sp>
        <p:nvSpPr>
          <p:cNvPr id="80" name="TextBox 79"/>
          <p:cNvSpPr txBox="1"/>
          <p:nvPr>
            <p:custDataLst>
              <p:tags r:id="rId7"/>
            </p:custDataLst>
          </p:nvPr>
        </p:nvSpPr>
        <p:spPr>
          <a:xfrm>
            <a:off x="3054096" y="5760720"/>
            <a:ext cx="512064" cy="228600"/>
          </a:xfrm>
          <a:prstGeom prst="rect">
            <a:avLst/>
          </a:prstGeom>
          <a:noFill/>
        </p:spPr>
        <p:txBody>
          <a:bodyPr wrap="square" numCol="1" rtlCol="0">
            <a:spAutoFit/>
          </a:bodyPr>
          <a:lstStyle/>
          <a:p>
            <a:pPr algn="r" defTabSz="2194560"/>
            <a:r>
              <a:rPr lang="en-CA" sz="1000" b="1" dirty="0" smtClean="0">
                <a:solidFill>
                  <a:srgbClr val="333333"/>
                </a:solidFill>
              </a:rPr>
              <a:t>$1M+</a:t>
            </a:r>
            <a:endParaRPr lang="en-CA" sz="1000" b="1" dirty="0">
              <a:solidFill>
                <a:srgbClr val="333333"/>
              </a:solidFill>
            </a:endParaRPr>
          </a:p>
        </p:txBody>
      </p:sp>
      <p:cxnSp>
        <p:nvCxnSpPr>
          <p:cNvPr id="81" name="Straight Arrow Connector 80"/>
          <p:cNvCxnSpPr>
            <a:stCxn id="79" idx="3"/>
            <a:endCxn id="80" idx="1"/>
          </p:cNvCxnSpPr>
          <p:nvPr/>
        </p:nvCxnSpPr>
        <p:spPr>
          <a:xfrm>
            <a:off x="969264" y="5875020"/>
            <a:ext cx="208483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custDataLst>
              <p:tags r:id="rId8"/>
            </p:custDataLst>
          </p:nvPr>
        </p:nvSpPr>
        <p:spPr>
          <a:xfrm>
            <a:off x="288034" y="5986641"/>
            <a:ext cx="3491804" cy="276999"/>
          </a:xfrm>
          <a:prstGeom prst="rect">
            <a:avLst/>
          </a:prstGeom>
          <a:noFill/>
        </p:spPr>
        <p:txBody>
          <a:bodyPr wrap="square" rtlCol="0">
            <a:spAutoFit/>
          </a:bodyPr>
          <a:lstStyle/>
          <a:p>
            <a:r>
              <a:rPr lang="en-CA" sz="1200" dirty="0" smtClean="0"/>
              <a:t>Pricing provided by vendor.</a:t>
            </a:r>
            <a:endParaRPr lang="en-CA" sz="1200" dirty="0"/>
          </a:p>
        </p:txBody>
      </p:sp>
      <p:grpSp>
        <p:nvGrpSpPr>
          <p:cNvPr id="37" name="Group 33"/>
          <p:cNvGrpSpPr/>
          <p:nvPr>
            <p:custDataLst>
              <p:tags r:id="rId9"/>
            </p:custDataLst>
          </p:nvPr>
        </p:nvGrpSpPr>
        <p:grpSpPr>
          <a:xfrm>
            <a:off x="3977639" y="1192176"/>
            <a:ext cx="4845685" cy="1185899"/>
            <a:chOff x="5543549" y="2724370"/>
            <a:chExt cx="3295651" cy="1064698"/>
          </a:xfrm>
        </p:grpSpPr>
        <p:sp>
          <p:nvSpPr>
            <p:cNvPr id="42" name="Rectangle 41"/>
            <p:cNvSpPr/>
            <p:nvPr/>
          </p:nvSpPr>
          <p:spPr>
            <a:xfrm>
              <a:off x="5543549" y="2970654"/>
              <a:ext cx="3295651" cy="818414"/>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chemeClr val="tx1"/>
                  </a:solidFill>
                </a:rPr>
                <a:t>Cost-effective ALM solution with seamless configurability and traceability of activities throughout a product development lifecycle.</a:t>
              </a:r>
              <a:endParaRPr lang="en-US" sz="1200" dirty="0">
                <a:solidFill>
                  <a:schemeClr val="tx1"/>
                </a:solidFill>
              </a:endParaRPr>
            </a:p>
          </p:txBody>
        </p:sp>
        <p:sp>
          <p:nvSpPr>
            <p:cNvPr id="44" name="Round Same Side Corner Rectangle 43"/>
            <p:cNvSpPr/>
            <p:nvPr/>
          </p:nvSpPr>
          <p:spPr>
            <a:xfrm>
              <a:off x="5543550" y="2724370"/>
              <a:ext cx="3295650" cy="246284"/>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Overview</a:t>
              </a:r>
              <a:endParaRPr lang="en-CA" sz="1400" b="1" dirty="0">
                <a:solidFill>
                  <a:srgbClr val="FFFFFF"/>
                </a:solidFill>
              </a:endParaRPr>
            </a:p>
          </p:txBody>
        </p:sp>
      </p:grpSp>
      <p:grpSp>
        <p:nvGrpSpPr>
          <p:cNvPr id="45" name="Group 33"/>
          <p:cNvGrpSpPr/>
          <p:nvPr>
            <p:custDataLst>
              <p:tags r:id="rId10"/>
            </p:custDataLst>
          </p:nvPr>
        </p:nvGrpSpPr>
        <p:grpSpPr>
          <a:xfrm>
            <a:off x="3977640" y="2468562"/>
            <a:ext cx="4845684" cy="1966911"/>
            <a:chOff x="5543549" y="2783385"/>
            <a:chExt cx="3295651" cy="2076091"/>
          </a:xfrm>
        </p:grpSpPr>
        <p:sp>
          <p:nvSpPr>
            <p:cNvPr id="48" name="Rectangle 47"/>
            <p:cNvSpPr/>
            <p:nvPr/>
          </p:nvSpPr>
          <p:spPr>
            <a:xfrm>
              <a:off x="5543549" y="3073267"/>
              <a:ext cx="3295651" cy="1786209"/>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chemeClr val="tx1"/>
                  </a:solidFill>
                </a:rPr>
                <a:t>Comprehensive requirements management, traceability, and progress analysis.</a:t>
              </a:r>
            </a:p>
            <a:p>
              <a:pPr marL="180000" indent="-171450" algn="l">
                <a:buFont typeface="Arial" pitchFamily="34" charset="0"/>
                <a:buChar char="•"/>
                <a:defRPr/>
              </a:pPr>
              <a:r>
                <a:rPr lang="en-US" sz="1200" dirty="0" smtClean="0">
                  <a:solidFill>
                    <a:schemeClr val="tx1"/>
                  </a:solidFill>
                </a:rPr>
                <a:t>Ability to conduct in-line peer code reviews and review source code change history.</a:t>
              </a:r>
            </a:p>
            <a:p>
              <a:pPr marL="180000" indent="-171450" algn="l">
                <a:buFont typeface="Arial" pitchFamily="34" charset="0"/>
                <a:buChar char="•"/>
                <a:defRPr/>
              </a:pPr>
              <a:r>
                <a:rPr lang="en-US" sz="1200" dirty="0" smtClean="0">
                  <a:solidFill>
                    <a:schemeClr val="tx1"/>
                  </a:solidFill>
                </a:rPr>
                <a:t>Provides </a:t>
              </a:r>
              <a:r>
                <a:rPr lang="en-US" sz="1200" dirty="0">
                  <a:solidFill>
                    <a:schemeClr val="tx1"/>
                  </a:solidFill>
                </a:rPr>
                <a:t>test management out of the box and can also integrate with </a:t>
              </a:r>
              <a:r>
                <a:rPr lang="en-US" sz="1200" dirty="0" smtClean="0">
                  <a:solidFill>
                    <a:schemeClr val="tx1"/>
                  </a:solidFill>
                </a:rPr>
                <a:t>third-party </a:t>
              </a:r>
              <a:r>
                <a:rPr lang="en-US" sz="1200" dirty="0">
                  <a:solidFill>
                    <a:schemeClr val="tx1"/>
                  </a:solidFill>
                </a:rPr>
                <a:t>test management </a:t>
              </a:r>
              <a:r>
                <a:rPr lang="en-US" sz="1200" dirty="0" smtClean="0">
                  <a:solidFill>
                    <a:schemeClr val="tx1"/>
                  </a:solidFill>
                </a:rPr>
                <a:t>tools.</a:t>
              </a:r>
            </a:p>
            <a:p>
              <a:pPr marL="180000" indent="-171450" algn="l">
                <a:buFont typeface="Arial" pitchFamily="34" charset="0"/>
                <a:buChar char="•"/>
                <a:defRPr/>
              </a:pPr>
              <a:endParaRPr lang="en-US" sz="1200" dirty="0" smtClean="0">
                <a:solidFill>
                  <a:schemeClr val="tx1"/>
                </a:solidFill>
              </a:endParaRPr>
            </a:p>
          </p:txBody>
        </p:sp>
        <p:sp>
          <p:nvSpPr>
            <p:cNvPr id="49" name="Round Same Side Corner Rectangle 48"/>
            <p:cNvSpPr/>
            <p:nvPr/>
          </p:nvSpPr>
          <p:spPr>
            <a:xfrm>
              <a:off x="5543550" y="2783385"/>
              <a:ext cx="3295650" cy="289547"/>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Strengths</a:t>
              </a:r>
              <a:endParaRPr lang="en-CA" sz="1400" b="1" dirty="0">
                <a:solidFill>
                  <a:srgbClr val="FFFFFF"/>
                </a:solidFill>
              </a:endParaRPr>
            </a:p>
          </p:txBody>
        </p:sp>
      </p:grpSp>
      <p:grpSp>
        <p:nvGrpSpPr>
          <p:cNvPr id="50" name="Group 33"/>
          <p:cNvGrpSpPr/>
          <p:nvPr>
            <p:custDataLst>
              <p:tags r:id="rId11"/>
            </p:custDataLst>
          </p:nvPr>
        </p:nvGrpSpPr>
        <p:grpSpPr>
          <a:xfrm>
            <a:off x="3977639" y="4525963"/>
            <a:ext cx="4845685" cy="1926272"/>
            <a:chOff x="5543549" y="2693067"/>
            <a:chExt cx="3295651" cy="2289173"/>
          </a:xfrm>
        </p:grpSpPr>
        <p:sp>
          <p:nvSpPr>
            <p:cNvPr id="51" name="Rectangle 50"/>
            <p:cNvSpPr/>
            <p:nvPr/>
          </p:nvSpPr>
          <p:spPr>
            <a:xfrm>
              <a:off x="5543549" y="3019068"/>
              <a:ext cx="3295651" cy="1963172"/>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chemeClr val="tx1"/>
                  </a:solidFill>
                </a:rPr>
                <a:t>Lack of build management capabilities (draw source code from multiple repositories, able to breakdown workloads into smaller components for incremental releases).</a:t>
              </a:r>
            </a:p>
            <a:p>
              <a:pPr marL="180000" indent="-171450" algn="l">
                <a:buFont typeface="Arial" pitchFamily="34" charset="0"/>
                <a:buChar char="•"/>
                <a:defRPr/>
              </a:pPr>
              <a:r>
                <a:rPr lang="en-US" sz="1200" dirty="0">
                  <a:solidFill>
                    <a:srgbClr val="333333"/>
                  </a:solidFill>
                </a:rPr>
                <a:t>Customizable development workflows using a simple visual model.</a:t>
              </a:r>
            </a:p>
            <a:p>
              <a:pPr marL="8550" algn="l">
                <a:defRPr/>
              </a:pPr>
              <a:endParaRPr lang="en-US" sz="1200" dirty="0" smtClean="0">
                <a:solidFill>
                  <a:srgbClr val="FF0000"/>
                </a:solidFill>
              </a:endParaRPr>
            </a:p>
            <a:p>
              <a:pPr marL="180000" indent="-171450" algn="l">
                <a:buFont typeface="Arial" pitchFamily="34" charset="0"/>
                <a:buChar char="•"/>
                <a:defRPr/>
              </a:pPr>
              <a:endParaRPr lang="en-US" sz="1200" dirty="0" smtClean="0">
                <a:solidFill>
                  <a:srgbClr val="FF0000"/>
                </a:solidFill>
              </a:endParaRPr>
            </a:p>
          </p:txBody>
        </p:sp>
        <p:sp>
          <p:nvSpPr>
            <p:cNvPr id="52" name="Round Same Side Corner Rectangle 51"/>
            <p:cNvSpPr/>
            <p:nvPr/>
          </p:nvSpPr>
          <p:spPr>
            <a:xfrm>
              <a:off x="5543550" y="2693067"/>
              <a:ext cx="3295650" cy="326001"/>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Challenges</a:t>
              </a:r>
            </a:p>
          </p:txBody>
        </p:sp>
      </p:grpSp>
    </p:spTree>
    <p:extLst>
      <p:ext uri="{BB962C8B-B14F-4D97-AF65-F5344CB8AC3E}">
        <p14:creationId xmlns:p14="http://schemas.microsoft.com/office/powerpoint/2010/main" xmlns="" val="27311458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nvGraphicFramePr>
        <p:xfrm>
          <a:off x="0" y="0"/>
          <a:ext cx="158750" cy="158750"/>
        </p:xfrm>
        <a:graphic>
          <a:graphicData uri="http://schemas.openxmlformats.org/presentationml/2006/ole">
            <p:oleObj spid="_x0000_s1124639" name="think-cell Slide" r:id="rId14" imgW="360" imgH="360" progId="">
              <p:embed/>
            </p:oleObj>
          </a:graphicData>
        </a:graphic>
      </p:graphicFrame>
      <p:grpSp>
        <p:nvGrpSpPr>
          <p:cNvPr id="2" name="Group 104"/>
          <p:cNvGrpSpPr/>
          <p:nvPr>
            <p:custDataLst>
              <p:tags r:id="rId2"/>
            </p:custDataLst>
          </p:nvPr>
        </p:nvGrpSpPr>
        <p:grpSpPr>
          <a:xfrm>
            <a:off x="320040" y="1188721"/>
            <a:ext cx="2286000" cy="2514919"/>
            <a:chOff x="320041" y="3840162"/>
            <a:chExt cx="2559684" cy="1300977"/>
          </a:xfrm>
        </p:grpSpPr>
        <p:sp>
          <p:nvSpPr>
            <p:cNvPr id="106" name="Rectangle 105"/>
            <p:cNvSpPr/>
            <p:nvPr/>
          </p:nvSpPr>
          <p:spPr>
            <a:xfrm>
              <a:off x="320041" y="3958418"/>
              <a:ext cx="2559684" cy="118272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endParaRPr lang="en-US" sz="1200" dirty="0" smtClean="0">
                <a:solidFill>
                  <a:srgbClr val="333333"/>
                </a:solidFill>
                <a:latin typeface="Georgia"/>
              </a:endParaRPr>
            </a:p>
          </p:txBody>
        </p:sp>
        <p:sp>
          <p:nvSpPr>
            <p:cNvPr id="107" name="Round Same Side Corner Rectangle 106"/>
            <p:cNvSpPr/>
            <p:nvPr/>
          </p:nvSpPr>
          <p:spPr>
            <a:xfrm>
              <a:off x="320042" y="3840162"/>
              <a:ext cx="2559683" cy="118256"/>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Vendor Landscape</a:t>
              </a:r>
              <a:endParaRPr lang="en-CA" sz="1200" b="1" dirty="0">
                <a:solidFill>
                  <a:srgbClr val="FFFFFF"/>
                </a:solidFill>
              </a:endParaRPr>
            </a:p>
          </p:txBody>
        </p:sp>
      </p:grpSp>
      <p:sp>
        <p:nvSpPr>
          <p:cNvPr id="8" name="Title 7"/>
          <p:cNvSpPr>
            <a:spLocks noGrp="1"/>
          </p:cNvSpPr>
          <p:nvPr>
            <p:ph type="title"/>
            <p:custDataLst>
              <p:tags r:id="rId3"/>
            </p:custDataLst>
          </p:nvPr>
        </p:nvSpPr>
        <p:spPr/>
        <p:txBody>
          <a:bodyPr/>
          <a:lstStyle/>
          <a:p>
            <a:r>
              <a:rPr lang="en-US" dirty="0">
                <a:ea typeface="ＭＳ Ｐゴシック" charset="-128"/>
              </a:rPr>
              <a:t>Seapine has a customizable ALM that addresses each </a:t>
            </a:r>
            <a:r>
              <a:rPr lang="en-US" dirty="0" smtClean="0">
                <a:ea typeface="ＭＳ Ｐゴシック" charset="-128"/>
              </a:rPr>
              <a:t>stage </a:t>
            </a:r>
            <a:r>
              <a:rPr lang="en-US" dirty="0">
                <a:ea typeface="ＭＳ Ｐゴシック" charset="-128"/>
              </a:rPr>
              <a:t>of the application lifecycle</a:t>
            </a:r>
            <a:endParaRPr lang="en-CA" dirty="0"/>
          </a:p>
        </p:txBody>
      </p:sp>
      <p:grpSp>
        <p:nvGrpSpPr>
          <p:cNvPr id="4" name="Group 97"/>
          <p:cNvGrpSpPr/>
          <p:nvPr>
            <p:custDataLst>
              <p:tags r:id="rId4"/>
            </p:custDataLst>
          </p:nvPr>
        </p:nvGrpSpPr>
        <p:grpSpPr>
          <a:xfrm>
            <a:off x="320040" y="5349240"/>
            <a:ext cx="8503920" cy="1143634"/>
            <a:chOff x="320040" y="5349240"/>
            <a:chExt cx="8503920" cy="1143634"/>
          </a:xfrm>
        </p:grpSpPr>
        <p:sp>
          <p:nvSpPr>
            <p:cNvPr id="26" name="Round Same Side Corner Rectangle 25"/>
            <p:cNvSpPr/>
            <p:nvPr>
              <p:custDataLst>
                <p:tags r:id="rId11"/>
              </p:custDataLst>
            </p:nvPr>
          </p:nvSpPr>
          <p:spPr>
            <a:xfrm>
              <a:off x="320040" y="5349240"/>
              <a:ext cx="8503920" cy="274320"/>
            </a:xfrm>
            <a:prstGeom prst="round2SameRect">
              <a:avLst>
                <a:gd name="adj1" fmla="val 10667"/>
                <a:gd name="adj2" fmla="val 0"/>
              </a:avLst>
            </a:prstGeom>
            <a:solidFill>
              <a:srgbClr val="D17D08"/>
            </a:solidFill>
            <a:ln w="12700">
              <a:solidFill>
                <a:srgbClr val="D17D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solidFill>
                    <a:srgbClr val="FFFFFF"/>
                  </a:solidFill>
                </a:rPr>
                <a:t>Info-Tech Recommends:</a:t>
              </a:r>
              <a:endParaRPr lang="en-CA" sz="1400" b="1" dirty="0">
                <a:solidFill>
                  <a:srgbClr val="FFFFFF"/>
                </a:solidFill>
              </a:endParaRPr>
            </a:p>
          </p:txBody>
        </p:sp>
        <p:sp>
          <p:nvSpPr>
            <p:cNvPr id="28" name="Rectangle 27"/>
            <p:cNvSpPr/>
            <p:nvPr/>
          </p:nvSpPr>
          <p:spPr>
            <a:xfrm>
              <a:off x="320040" y="5623383"/>
              <a:ext cx="8503919" cy="86949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188" algn="l">
                <a:defRPr/>
              </a:pPr>
              <a:r>
                <a:rPr lang="en-US" sz="1400" dirty="0">
                  <a:solidFill>
                    <a:schemeClr val="tx1"/>
                  </a:solidFill>
                </a:rPr>
                <a:t>Organizations requiring unlimited test case management and </a:t>
              </a:r>
              <a:r>
                <a:rPr lang="en-US" sz="1400" dirty="0" smtClean="0">
                  <a:solidFill>
                    <a:schemeClr val="tx1"/>
                  </a:solidFill>
                </a:rPr>
                <a:t>web-based </a:t>
              </a:r>
              <a:r>
                <a:rPr lang="en-US" sz="1400" dirty="0">
                  <a:solidFill>
                    <a:schemeClr val="tx1"/>
                  </a:solidFill>
                </a:rPr>
                <a:t>requirements approval across teams should consider Seapine.</a:t>
              </a:r>
            </a:p>
          </p:txBody>
        </p:sp>
      </p:grpSp>
      <p:graphicFrame>
        <p:nvGraphicFramePr>
          <p:cNvPr id="77" name="Table 76"/>
          <p:cNvGraphicFramePr>
            <a:graphicFrameLocks noGrp="1"/>
          </p:cNvGraphicFramePr>
          <p:nvPr>
            <p:custDataLst>
              <p:tags r:id="rId5"/>
            </p:custDataLst>
            <p:extLst>
              <p:ext uri="{D42A27DB-BD31-4B8C-83A1-F6EECF244321}">
                <p14:modId xmlns:p14="http://schemas.microsoft.com/office/powerpoint/2010/main" xmlns="" val="7941654"/>
              </p:ext>
            </p:extLst>
          </p:nvPr>
        </p:nvGraphicFramePr>
        <p:xfrm>
          <a:off x="2834640" y="1417320"/>
          <a:ext cx="5943600" cy="606265"/>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4360"/>
                <a:gridCol w="594360"/>
                <a:gridCol w="594360"/>
                <a:gridCol w="594360"/>
                <a:gridCol w="594360"/>
                <a:gridCol w="594360"/>
                <a:gridCol w="594360"/>
                <a:gridCol w="594360"/>
                <a:gridCol w="594360"/>
                <a:gridCol w="594360"/>
              </a:tblGrid>
              <a:tr h="28797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9525" cap="flat" cmpd="sng" algn="ctr">
                      <a:noFill/>
                      <a:prstDash val="solid"/>
                    </a:lnL>
                    <a:lnR w="38100" cap="flat" cmpd="sng" algn="ctr">
                      <a:solidFill>
                        <a:sysClr val="window" lastClr="FFFFFF"/>
                      </a:solid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243F5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Features</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Usability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Afford.</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Arch.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5715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36B41"/>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Viability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Strategy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Reach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Channel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18287">
                <a:tc>
                  <a:txBody>
                    <a:bodyPr/>
                    <a:lstStyle/>
                    <a:p>
                      <a:pPr algn="ctr" fontAlgn="ctr"/>
                      <a:r>
                        <a:rPr lang="en-US" sz="1750" b="0" i="0" u="none" strike="noStrike" dirty="0" smtClean="0">
                          <a:ln>
                            <a:solidFill>
                              <a:srgbClr val="C77709"/>
                            </a:solidFill>
                          </a:ln>
                          <a:solidFill>
                            <a:srgbClr val="C77709"/>
                          </a:solidFill>
                          <a:latin typeface="Harvey Balls"/>
                        </a:rPr>
                        <a:t>3</a:t>
                      </a:r>
                      <a:endParaRPr lang="en-US" sz="1750" b="0" i="0" u="none" strike="noStrike" dirty="0">
                        <a:ln>
                          <a:solidFill>
                            <a:srgbClr val="C77709"/>
                          </a:solidFill>
                        </a:ln>
                        <a:solidFill>
                          <a:srgbClr val="C77709"/>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5"/>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0</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800" b="0" i="0" u="none" strike="noStrike" dirty="0" smtClean="0">
                          <a:ln>
                            <a:solidFill>
                              <a:srgbClr val="D17D08"/>
                            </a:solidFill>
                          </a:ln>
                          <a:solidFill>
                            <a:srgbClr val="D17D08"/>
                          </a:solidFill>
                          <a:latin typeface="Harvey Balls"/>
                        </a:rPr>
                        <a:t>2</a:t>
                      </a:r>
                      <a:endParaRPr lang="en-US" sz="1750" b="0" i="0" u="none" strike="noStrike" dirty="0">
                        <a:ln>
                          <a:solidFill>
                            <a:srgbClr val="C77709"/>
                          </a:solidFill>
                        </a:ln>
                        <a:solidFill>
                          <a:srgbClr val="C77709"/>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7"/>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4</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0</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r>
            </a:tbl>
          </a:graphicData>
        </a:graphic>
      </p:graphicFrame>
      <p:sp>
        <p:nvSpPr>
          <p:cNvPr id="78" name="Round Same Side Corner Rectangle 77"/>
          <p:cNvSpPr/>
          <p:nvPr>
            <p:custDataLst>
              <p:tags r:id="rId6"/>
            </p:custDataLst>
          </p:nvPr>
        </p:nvSpPr>
        <p:spPr>
          <a:xfrm flipH="1">
            <a:off x="2830068" y="1189037"/>
            <a:ext cx="2953512"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Product</a:t>
            </a:r>
            <a:endParaRPr lang="en-US" sz="1200" b="1" dirty="0">
              <a:solidFill>
                <a:srgbClr val="FFFFFF"/>
              </a:solidFill>
            </a:endParaRPr>
          </a:p>
        </p:txBody>
      </p:sp>
      <p:sp>
        <p:nvSpPr>
          <p:cNvPr id="79" name="Round Same Side Corner Rectangle 78"/>
          <p:cNvSpPr/>
          <p:nvPr>
            <p:custDataLst>
              <p:tags r:id="rId7"/>
            </p:custDataLst>
          </p:nvPr>
        </p:nvSpPr>
        <p:spPr>
          <a:xfrm flipH="1">
            <a:off x="5827868" y="1189037"/>
            <a:ext cx="2935224" cy="228600"/>
          </a:xfrm>
          <a:prstGeom prst="round2Same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Vendor</a:t>
            </a:r>
          </a:p>
        </p:txBody>
      </p:sp>
      <p:sp>
        <p:nvSpPr>
          <p:cNvPr id="80" name="Round Same Side Corner Rectangle 79"/>
          <p:cNvSpPr/>
          <p:nvPr>
            <p:custDataLst>
              <p:tags r:id="rId8"/>
            </p:custDataLst>
          </p:nvPr>
        </p:nvSpPr>
        <p:spPr>
          <a:xfrm flipH="1">
            <a:off x="2857882" y="4496784"/>
            <a:ext cx="5893616"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Features</a:t>
            </a:r>
            <a:endParaRPr lang="en-US" sz="1200" b="1" dirty="0">
              <a:solidFill>
                <a:srgbClr val="FFFFFF"/>
              </a:solidFill>
            </a:endParaRPr>
          </a:p>
        </p:txBody>
      </p:sp>
      <p:graphicFrame>
        <p:nvGraphicFramePr>
          <p:cNvPr id="69" name="Table 68"/>
          <p:cNvGraphicFramePr>
            <a:graphicFrameLocks noGrp="1"/>
          </p:cNvGraphicFramePr>
          <p:nvPr>
            <p:custDataLst>
              <p:tags r:id="rId9"/>
            </p:custDataLst>
            <p:extLst>
              <p:ext uri="{D42A27DB-BD31-4B8C-83A1-F6EECF244321}">
                <p14:modId xmlns:p14="http://schemas.microsoft.com/office/powerpoint/2010/main" xmlns="" val="2913087813"/>
              </p:ext>
            </p:extLst>
          </p:nvPr>
        </p:nvGraphicFramePr>
        <p:xfrm>
          <a:off x="2849790" y="4729799"/>
          <a:ext cx="5928450" cy="573721"/>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2845"/>
                <a:gridCol w="592845"/>
                <a:gridCol w="592845"/>
                <a:gridCol w="592845"/>
                <a:gridCol w="592845"/>
                <a:gridCol w="592845"/>
                <a:gridCol w="592845"/>
                <a:gridCol w="592845"/>
                <a:gridCol w="592845"/>
                <a:gridCol w="592845"/>
              </a:tblGrid>
              <a:tr h="241781">
                <a:tc>
                  <a:txBody>
                    <a:bodyPr/>
                    <a:lstStyle/>
                    <a:p>
                      <a:pPr algn="ctr" fontAlgn="ctr"/>
                      <a:r>
                        <a:rPr lang="en-US" sz="700" b="0" i="0" u="none" strike="noStrike" dirty="0" smtClean="0">
                          <a:solidFill>
                            <a:schemeClr val="tx1"/>
                          </a:solidFill>
                          <a:latin typeface="Arial" pitchFamily="34" charset="0"/>
                          <a:cs typeface="Arial" pitchFamily="34" charset="0"/>
                        </a:rPr>
                        <a:t>Rqmt Mgmt</a:t>
                      </a:r>
                      <a:endParaRPr lang="en-US" sz="700" b="0" i="0" u="none" strike="noStrike" dirty="0">
                        <a:solidFill>
                          <a:schemeClr val="tx1"/>
                        </a:solidFill>
                        <a:latin typeface="Arial" pitchFamily="34" charset="0"/>
                        <a:cs typeface="Arial" pitchFamily="34" charset="0"/>
                      </a:endParaRPr>
                    </a:p>
                  </a:txBody>
                  <a:tcPr marL="9525" marR="9525" marT="9525"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Build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Test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Bug/Issue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Reporting &amp; Analytics</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Source Code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Workflow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Accessibility</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Deployment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Release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r>
              <a:tr h="331940">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902E2E"/>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r>
            </a:tbl>
          </a:graphicData>
        </a:graphic>
      </p:graphicFrame>
      <p:grpSp>
        <p:nvGrpSpPr>
          <p:cNvPr id="70" name="Group 69"/>
          <p:cNvGrpSpPr/>
          <p:nvPr/>
        </p:nvGrpSpPr>
        <p:grpSpPr>
          <a:xfrm>
            <a:off x="2842732" y="2114497"/>
            <a:ext cx="5935508" cy="2244990"/>
            <a:chOff x="2842732" y="2114497"/>
            <a:chExt cx="5935508" cy="2244990"/>
          </a:xfrm>
        </p:grpSpPr>
        <p:sp>
          <p:nvSpPr>
            <p:cNvPr id="71" name="Rectangle 70"/>
            <p:cNvSpPr/>
            <p:nvPr/>
          </p:nvSpPr>
          <p:spPr>
            <a:xfrm>
              <a:off x="2842732" y="2318821"/>
              <a:ext cx="5920360" cy="1981940"/>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grpSp>
          <p:nvGrpSpPr>
            <p:cNvPr id="72" name="Group 101"/>
            <p:cNvGrpSpPr/>
            <p:nvPr>
              <p:custDataLst>
                <p:tags r:id="rId10"/>
              </p:custDataLst>
            </p:nvPr>
          </p:nvGrpSpPr>
          <p:grpSpPr>
            <a:xfrm>
              <a:off x="2842732" y="2114497"/>
              <a:ext cx="5920360" cy="2227592"/>
              <a:chOff x="3336925" y="2310276"/>
              <a:chExt cx="5486400" cy="2227592"/>
            </a:xfrm>
          </p:grpSpPr>
          <p:sp>
            <p:nvSpPr>
              <p:cNvPr id="182" name="Rectangle 181"/>
              <p:cNvSpPr/>
              <p:nvPr/>
            </p:nvSpPr>
            <p:spPr>
              <a:xfrm>
                <a:off x="3336925" y="2542390"/>
                <a:ext cx="5486400" cy="1995478"/>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sp>
            <p:nvSpPr>
              <p:cNvPr id="183" name="Round Same Side Corner Rectangle 182"/>
              <p:cNvSpPr/>
              <p:nvPr/>
            </p:nvSpPr>
            <p:spPr>
              <a:xfrm>
                <a:off x="3336927" y="2310276"/>
                <a:ext cx="54863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spcBef>
                    <a:spcPts val="0"/>
                  </a:spcBef>
                  <a:spcAft>
                    <a:spcPts val="0"/>
                  </a:spcAft>
                </a:pPr>
                <a:r>
                  <a:rPr lang="en-CA" sz="1200" b="1" dirty="0" smtClean="0">
                    <a:solidFill>
                      <a:srgbClr val="FFFFFF"/>
                    </a:solidFill>
                  </a:rPr>
                  <a:t>Lifecycle Components</a:t>
                </a:r>
                <a:endParaRPr lang="en-CA" sz="1200" b="1" dirty="0">
                  <a:solidFill>
                    <a:srgbClr val="FFFFFF"/>
                  </a:solidFill>
                </a:endParaRPr>
              </a:p>
            </p:txBody>
          </p:sp>
        </p:grpSp>
        <p:sp>
          <p:nvSpPr>
            <p:cNvPr id="73" name="Cloud 72"/>
            <p:cNvSpPr/>
            <p:nvPr/>
          </p:nvSpPr>
          <p:spPr>
            <a:xfrm>
              <a:off x="3253275" y="3569127"/>
              <a:ext cx="1181565" cy="404250"/>
            </a:xfrm>
            <a:prstGeom prst="cloud">
              <a:avLst/>
            </a:prstGeom>
            <a:solidFill>
              <a:schemeClr val="accent1">
                <a:lumMod val="20000"/>
                <a:lumOff val="80000"/>
              </a:schemeClr>
            </a:solidFill>
            <a:ln w="9525" cap="flat" cmpd="sng" algn="ctr">
              <a:solidFill>
                <a:srgbClr val="4F81BD">
                  <a:shade val="95000"/>
                  <a:satMod val="105000"/>
                </a:srgb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74" name="Donut 73"/>
            <p:cNvSpPr/>
            <p:nvPr/>
          </p:nvSpPr>
          <p:spPr>
            <a:xfrm>
              <a:off x="5264697" y="2912546"/>
              <a:ext cx="1076429" cy="1097280"/>
            </a:xfrm>
            <a:prstGeom prst="donut">
              <a:avLst>
                <a:gd name="adj" fmla="val 12724"/>
              </a:avLst>
            </a:prstGeom>
            <a:solidFill>
              <a:schemeClr val="accent1">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Text" lastClr="000000"/>
                </a:solidFill>
                <a:latin typeface="Calibri"/>
              </a:endParaRPr>
            </a:p>
          </p:txBody>
        </p:sp>
        <p:sp>
          <p:nvSpPr>
            <p:cNvPr id="75" name="Rounded Rectangle 74"/>
            <p:cNvSpPr/>
            <p:nvPr/>
          </p:nvSpPr>
          <p:spPr>
            <a:xfrm>
              <a:off x="5974751" y="3671329"/>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Testing</a:t>
              </a:r>
              <a:endParaRPr lang="en-US" sz="1100" b="1" kern="0" dirty="0">
                <a:solidFill>
                  <a:sysClr val="window" lastClr="FFFFFF"/>
                </a:solidFill>
                <a:latin typeface="Calibri"/>
              </a:endParaRPr>
            </a:p>
          </p:txBody>
        </p:sp>
        <p:sp>
          <p:nvSpPr>
            <p:cNvPr id="135" name="Rounded Rectangle 134"/>
            <p:cNvSpPr/>
            <p:nvPr/>
          </p:nvSpPr>
          <p:spPr>
            <a:xfrm>
              <a:off x="4609870" y="3671329"/>
              <a:ext cx="99757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Deployment</a:t>
              </a:r>
              <a:endParaRPr lang="en-US" sz="1100" b="1" kern="0" dirty="0">
                <a:solidFill>
                  <a:sysClr val="window" lastClr="FFFFFF"/>
                </a:solidFill>
                <a:latin typeface="Calibri"/>
              </a:endParaRPr>
            </a:p>
          </p:txBody>
        </p:sp>
        <p:sp>
          <p:nvSpPr>
            <p:cNvPr id="136" name="Rounded Rectangle 135"/>
            <p:cNvSpPr/>
            <p:nvPr/>
          </p:nvSpPr>
          <p:spPr>
            <a:xfrm>
              <a:off x="4475316" y="321412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Maintenance</a:t>
              </a:r>
              <a:endParaRPr lang="en-US" sz="1100" b="1" kern="0" dirty="0">
                <a:solidFill>
                  <a:sysClr val="window" lastClr="FFFFFF"/>
                </a:solidFill>
                <a:latin typeface="Calibri"/>
              </a:endParaRPr>
            </a:p>
          </p:txBody>
        </p:sp>
        <p:sp>
          <p:nvSpPr>
            <p:cNvPr id="137" name="Rounded Rectangle 136"/>
            <p:cNvSpPr/>
            <p:nvPr/>
          </p:nvSpPr>
          <p:spPr>
            <a:xfrm>
              <a:off x="5275910" y="2829613"/>
              <a:ext cx="1054003" cy="183706"/>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Requirements</a:t>
              </a:r>
              <a:endParaRPr lang="en-US" sz="1100" b="1" kern="0" dirty="0">
                <a:solidFill>
                  <a:sysClr val="window" lastClr="FFFFFF"/>
                </a:solidFill>
                <a:latin typeface="Calibri"/>
              </a:endParaRPr>
            </a:p>
          </p:txBody>
        </p:sp>
        <p:sp>
          <p:nvSpPr>
            <p:cNvPr id="138" name="Rounded Rectangle 137"/>
            <p:cNvSpPr/>
            <p:nvPr/>
          </p:nvSpPr>
          <p:spPr>
            <a:xfrm>
              <a:off x="6045109" y="3198972"/>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Build</a:t>
              </a:r>
              <a:endParaRPr lang="en-US" sz="1100" b="1" kern="0" dirty="0">
                <a:solidFill>
                  <a:sysClr val="window" lastClr="FFFFFF"/>
                </a:solidFill>
                <a:latin typeface="Calibri"/>
              </a:endParaRPr>
            </a:p>
          </p:txBody>
        </p:sp>
        <p:sp>
          <p:nvSpPr>
            <p:cNvPr id="139" name="TextBox 138"/>
            <p:cNvSpPr txBox="1"/>
            <p:nvPr/>
          </p:nvSpPr>
          <p:spPr>
            <a:xfrm flipH="1">
              <a:off x="3059836" y="2651760"/>
              <a:ext cx="1370629"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Real time</a:t>
              </a:r>
              <a:endParaRPr lang="en-US" sz="800" kern="0" dirty="0">
                <a:solidFill>
                  <a:sysClr val="windowText" lastClr="000000"/>
                </a:solidFill>
                <a:latin typeface="Arial"/>
              </a:endParaRPr>
            </a:p>
          </p:txBody>
        </p:sp>
        <p:sp>
          <p:nvSpPr>
            <p:cNvPr id="140" name="TextBox 139"/>
            <p:cNvSpPr txBox="1"/>
            <p:nvPr/>
          </p:nvSpPr>
          <p:spPr>
            <a:xfrm>
              <a:off x="7087714" y="3087712"/>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Continuous integration</a:t>
              </a:r>
              <a:endParaRPr lang="en-US" sz="800" kern="0" dirty="0">
                <a:solidFill>
                  <a:sysClr val="windowText" lastClr="000000"/>
                </a:solidFill>
                <a:latin typeface="Arial"/>
              </a:endParaRPr>
            </a:p>
          </p:txBody>
        </p:sp>
        <p:sp>
          <p:nvSpPr>
            <p:cNvPr id="142" name="TextBox 141"/>
            <p:cNvSpPr txBox="1"/>
            <p:nvPr/>
          </p:nvSpPr>
          <p:spPr>
            <a:xfrm>
              <a:off x="3069235" y="3108960"/>
              <a:ext cx="176489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Interactive</a:t>
              </a:r>
              <a:endParaRPr lang="en-US" sz="800" kern="0" dirty="0">
                <a:solidFill>
                  <a:sysClr val="windowText" lastClr="000000"/>
                </a:solidFill>
                <a:latin typeface="Arial"/>
              </a:endParaRPr>
            </a:p>
          </p:txBody>
        </p:sp>
        <p:sp>
          <p:nvSpPr>
            <p:cNvPr id="143" name="Oval 142"/>
            <p:cNvSpPr/>
            <p:nvPr/>
          </p:nvSpPr>
          <p:spPr>
            <a:xfrm>
              <a:off x="5327489" y="2382359"/>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4" name="Oval 143"/>
            <p:cNvSpPr/>
            <p:nvPr/>
          </p:nvSpPr>
          <p:spPr>
            <a:xfrm>
              <a:off x="5327489" y="2518070"/>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5" name="TextBox 144"/>
            <p:cNvSpPr txBox="1"/>
            <p:nvPr/>
          </p:nvSpPr>
          <p:spPr>
            <a:xfrm>
              <a:off x="5423792" y="2331720"/>
              <a:ext cx="187277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Artifact-to-requirement traceability</a:t>
              </a:r>
              <a:endParaRPr lang="en-US" sz="800" kern="0" dirty="0">
                <a:solidFill>
                  <a:sysClr val="windowText" lastClr="000000"/>
                </a:solidFill>
                <a:latin typeface="Arial"/>
              </a:endParaRPr>
            </a:p>
          </p:txBody>
        </p:sp>
        <p:sp>
          <p:nvSpPr>
            <p:cNvPr id="146" name="TextBox 145"/>
            <p:cNvSpPr txBox="1"/>
            <p:nvPr/>
          </p:nvSpPr>
          <p:spPr>
            <a:xfrm>
              <a:off x="5423792" y="2468880"/>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pipeline traceability</a:t>
              </a:r>
              <a:endParaRPr lang="en-US" sz="800" kern="0" dirty="0">
                <a:solidFill>
                  <a:sysClr val="windowText" lastClr="000000"/>
                </a:solidFill>
                <a:latin typeface="Arial"/>
              </a:endParaRPr>
            </a:p>
          </p:txBody>
        </p:sp>
        <p:sp>
          <p:nvSpPr>
            <p:cNvPr id="148" name="TextBox 147"/>
            <p:cNvSpPr txBox="1"/>
            <p:nvPr/>
          </p:nvSpPr>
          <p:spPr>
            <a:xfrm>
              <a:off x="6451046" y="3991643"/>
              <a:ext cx="1018227"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Risk management</a:t>
              </a:r>
              <a:endParaRPr lang="en-US" sz="800" kern="0" dirty="0">
                <a:solidFill>
                  <a:sysClr val="windowText" lastClr="000000"/>
                </a:solidFill>
                <a:latin typeface="Arial"/>
              </a:endParaRPr>
            </a:p>
          </p:txBody>
        </p:sp>
        <p:sp>
          <p:nvSpPr>
            <p:cNvPr id="150" name="TextBox 149"/>
            <p:cNvSpPr txBox="1"/>
            <p:nvPr/>
          </p:nvSpPr>
          <p:spPr>
            <a:xfrm>
              <a:off x="7083594" y="3297798"/>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151" name="TextBox 150"/>
            <p:cNvSpPr txBox="1"/>
            <p:nvPr/>
          </p:nvSpPr>
          <p:spPr>
            <a:xfrm>
              <a:off x="3069235" y="2880360"/>
              <a:ext cx="194429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Web enabled</a:t>
              </a:r>
              <a:endParaRPr lang="en-US" sz="800" kern="0" dirty="0">
                <a:solidFill>
                  <a:sysClr val="windowText" lastClr="000000"/>
                </a:solidFill>
                <a:latin typeface="Arial"/>
              </a:endParaRPr>
            </a:p>
          </p:txBody>
        </p:sp>
        <p:grpSp>
          <p:nvGrpSpPr>
            <p:cNvPr id="152" name="Group 8"/>
            <p:cNvGrpSpPr>
              <a:grpSpLocks noChangeAspect="1"/>
            </p:cNvGrpSpPr>
            <p:nvPr/>
          </p:nvGrpSpPr>
          <p:grpSpPr bwMode="auto">
            <a:xfrm>
              <a:off x="2915122" y="2610429"/>
              <a:ext cx="201930" cy="226272"/>
              <a:chOff x="2436" y="1936"/>
              <a:chExt cx="365" cy="409"/>
            </a:xfrm>
          </p:grpSpPr>
          <p:sp>
            <p:nvSpPr>
              <p:cNvPr id="180"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81"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grpSp>
          <p:nvGrpSpPr>
            <p:cNvPr id="153" name="Group 8"/>
            <p:cNvGrpSpPr>
              <a:grpSpLocks noChangeAspect="1"/>
            </p:cNvGrpSpPr>
            <p:nvPr/>
          </p:nvGrpSpPr>
          <p:grpSpPr bwMode="auto">
            <a:xfrm>
              <a:off x="2915122" y="2833251"/>
              <a:ext cx="201930" cy="226272"/>
              <a:chOff x="2436" y="1936"/>
              <a:chExt cx="365" cy="409"/>
            </a:xfrm>
          </p:grpSpPr>
          <p:sp>
            <p:nvSpPr>
              <p:cNvPr id="178"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79"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grpSp>
          <p:nvGrpSpPr>
            <p:cNvPr id="154" name="Group 8"/>
            <p:cNvGrpSpPr>
              <a:grpSpLocks noChangeAspect="1"/>
            </p:cNvGrpSpPr>
            <p:nvPr/>
          </p:nvGrpSpPr>
          <p:grpSpPr bwMode="auto">
            <a:xfrm>
              <a:off x="2915122" y="3056073"/>
              <a:ext cx="201930" cy="226272"/>
              <a:chOff x="2436" y="1936"/>
              <a:chExt cx="365" cy="409"/>
            </a:xfrm>
          </p:grpSpPr>
          <p:sp>
            <p:nvSpPr>
              <p:cNvPr id="176"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77"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pic>
          <p:nvPicPr>
            <p:cNvPr id="155" name="Picture 154" descr="115345284.jpg"/>
            <p:cNvPicPr>
              <a:picLocks noChangeAspect="1"/>
            </p:cNvPicPr>
            <p:nvPr/>
          </p:nvPicPr>
          <p:blipFill>
            <a:blip r:embed="rId20" cstate="print"/>
            <a:stretch>
              <a:fillRect/>
            </a:stretch>
          </p:blipFill>
          <p:spPr>
            <a:xfrm>
              <a:off x="6355081" y="4032134"/>
              <a:ext cx="151171" cy="133425"/>
            </a:xfrm>
            <a:prstGeom prst="rect">
              <a:avLst/>
            </a:prstGeom>
          </p:spPr>
        </p:pic>
        <p:pic>
          <p:nvPicPr>
            <p:cNvPr id="156" name="Picture 155" descr="115345284.jpg"/>
            <p:cNvPicPr>
              <a:picLocks noChangeAspect="1"/>
            </p:cNvPicPr>
            <p:nvPr/>
          </p:nvPicPr>
          <p:blipFill>
            <a:blip r:embed="rId20" cstate="print"/>
            <a:stretch>
              <a:fillRect/>
            </a:stretch>
          </p:blipFill>
          <p:spPr>
            <a:xfrm>
              <a:off x="6355080" y="4167336"/>
              <a:ext cx="151171" cy="133425"/>
            </a:xfrm>
            <a:prstGeom prst="rect">
              <a:avLst/>
            </a:prstGeom>
          </p:spPr>
        </p:pic>
        <p:sp>
          <p:nvSpPr>
            <p:cNvPr id="157" name="TextBox 156"/>
            <p:cNvSpPr txBox="1"/>
            <p:nvPr/>
          </p:nvSpPr>
          <p:spPr>
            <a:xfrm>
              <a:off x="6446520" y="4144043"/>
              <a:ext cx="1192955"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158" name="Oval 157"/>
            <p:cNvSpPr/>
            <p:nvPr/>
          </p:nvSpPr>
          <p:spPr>
            <a:xfrm>
              <a:off x="5328585" y="2653758"/>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59" name="TextBox 158"/>
            <p:cNvSpPr txBox="1"/>
            <p:nvPr/>
          </p:nvSpPr>
          <p:spPr>
            <a:xfrm>
              <a:off x="5424888" y="2604568"/>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Issue resolution traceability</a:t>
              </a:r>
              <a:endParaRPr lang="en-US" sz="800" kern="0" dirty="0">
                <a:solidFill>
                  <a:sysClr val="windowText" lastClr="000000"/>
                </a:solidFill>
                <a:latin typeface="Arial"/>
              </a:endParaRPr>
            </a:p>
          </p:txBody>
        </p:sp>
        <p:sp>
          <p:nvSpPr>
            <p:cNvPr id="160" name="TextBox 159"/>
            <p:cNvSpPr txBox="1"/>
            <p:nvPr/>
          </p:nvSpPr>
          <p:spPr>
            <a:xfrm>
              <a:off x="7073677" y="3500334"/>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In-line peer code review</a:t>
              </a:r>
              <a:endParaRPr lang="en-US" sz="800" kern="0" dirty="0">
                <a:solidFill>
                  <a:sysClr val="windowText" lastClr="000000"/>
                </a:solidFill>
                <a:latin typeface="Arial"/>
              </a:endParaRPr>
            </a:p>
          </p:txBody>
        </p:sp>
        <p:grpSp>
          <p:nvGrpSpPr>
            <p:cNvPr id="161" name="Group 160"/>
            <p:cNvGrpSpPr/>
            <p:nvPr/>
          </p:nvGrpSpPr>
          <p:grpSpPr>
            <a:xfrm>
              <a:off x="6844190" y="3095207"/>
              <a:ext cx="226075" cy="516673"/>
              <a:chOff x="6844190" y="3017520"/>
              <a:chExt cx="226075" cy="516673"/>
            </a:xfrm>
          </p:grpSpPr>
          <p:sp>
            <p:nvSpPr>
              <p:cNvPr id="172" name="Chevron 171"/>
              <p:cNvSpPr/>
              <p:nvPr/>
            </p:nvSpPr>
            <p:spPr>
              <a:xfrm rot="16200000">
                <a:off x="6891452" y="2970258"/>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3" name="Chevron 172"/>
              <p:cNvSpPr/>
              <p:nvPr/>
            </p:nvSpPr>
            <p:spPr>
              <a:xfrm rot="16200000">
                <a:off x="6896694" y="3165440"/>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4" name="Chevron 173"/>
              <p:cNvSpPr/>
              <p:nvPr/>
            </p:nvSpPr>
            <p:spPr>
              <a:xfrm rot="16200000">
                <a:off x="6896695" y="3360623"/>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grpSp>
        <p:sp>
          <p:nvSpPr>
            <p:cNvPr id="162" name="TextBox 161"/>
            <p:cNvSpPr txBox="1"/>
            <p:nvPr/>
          </p:nvSpPr>
          <p:spPr>
            <a:xfrm>
              <a:off x="3023012" y="3920541"/>
              <a:ext cx="1137508"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scheduling</a:t>
              </a:r>
              <a:endParaRPr lang="en-US" sz="800" kern="0" dirty="0">
                <a:solidFill>
                  <a:sysClr val="windowText" lastClr="000000"/>
                </a:solidFill>
                <a:latin typeface="Arial"/>
              </a:endParaRPr>
            </a:p>
          </p:txBody>
        </p:sp>
        <p:sp>
          <p:nvSpPr>
            <p:cNvPr id="163" name="TextBox 162"/>
            <p:cNvSpPr txBox="1"/>
            <p:nvPr/>
          </p:nvSpPr>
          <p:spPr>
            <a:xfrm>
              <a:off x="3010985" y="4111244"/>
              <a:ext cx="1378135"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Operational activities</a:t>
              </a:r>
              <a:endParaRPr lang="en-US" sz="800" kern="0" dirty="0">
                <a:solidFill>
                  <a:sysClr val="windowText" lastClr="000000"/>
                </a:solidFill>
                <a:latin typeface="Arial"/>
              </a:endParaRPr>
            </a:p>
          </p:txBody>
        </p:sp>
        <p:sp>
          <p:nvSpPr>
            <p:cNvPr id="164" name="TextBox 163"/>
            <p:cNvSpPr txBox="1"/>
            <p:nvPr/>
          </p:nvSpPr>
          <p:spPr>
            <a:xfrm>
              <a:off x="4392414" y="39319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Forecasting/estimation</a:t>
              </a:r>
              <a:endParaRPr lang="en-US" sz="800" kern="0" dirty="0">
                <a:solidFill>
                  <a:sysClr val="windowText" lastClr="000000"/>
                </a:solidFill>
                <a:latin typeface="Arial"/>
              </a:endParaRPr>
            </a:p>
          </p:txBody>
        </p:sp>
        <p:sp>
          <p:nvSpPr>
            <p:cNvPr id="165" name="TextBox 164"/>
            <p:cNvSpPr txBox="1"/>
            <p:nvPr/>
          </p:nvSpPr>
          <p:spPr>
            <a:xfrm>
              <a:off x="4392414" y="41117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Cloud</a:t>
              </a:r>
              <a:endParaRPr lang="en-US" sz="800" kern="0" dirty="0">
                <a:solidFill>
                  <a:sysClr val="windowText" lastClr="000000"/>
                </a:solidFill>
                <a:latin typeface="Arial"/>
              </a:endParaRPr>
            </a:p>
          </p:txBody>
        </p:sp>
        <p:sp>
          <p:nvSpPr>
            <p:cNvPr id="166" name="Cube 165"/>
            <p:cNvSpPr/>
            <p:nvPr/>
          </p:nvSpPr>
          <p:spPr>
            <a:xfrm>
              <a:off x="2906998" y="394863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7" name="Cube 166"/>
            <p:cNvSpPr/>
            <p:nvPr/>
          </p:nvSpPr>
          <p:spPr>
            <a:xfrm>
              <a:off x="2905425" y="4131378"/>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8" name="Cube 167"/>
            <p:cNvSpPr/>
            <p:nvPr/>
          </p:nvSpPr>
          <p:spPr>
            <a:xfrm>
              <a:off x="4278598" y="3948632"/>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9" name="Cube 168"/>
            <p:cNvSpPr/>
            <p:nvPr/>
          </p:nvSpPr>
          <p:spPr>
            <a:xfrm>
              <a:off x="4277025" y="413137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70" name="Rounded Rectangle 169"/>
            <p:cNvSpPr/>
            <p:nvPr/>
          </p:nvSpPr>
          <p:spPr>
            <a:xfrm>
              <a:off x="2885032" y="236354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Reporting</a:t>
              </a:r>
              <a:endParaRPr lang="en-US" sz="1100" b="1" kern="0" dirty="0">
                <a:solidFill>
                  <a:sysClr val="window" lastClr="FFFFFF"/>
                </a:solidFill>
                <a:latin typeface="Calibri"/>
              </a:endParaRPr>
            </a:p>
          </p:txBody>
        </p:sp>
        <p:sp>
          <p:nvSpPr>
            <p:cNvPr id="171" name="TextBox 170"/>
            <p:cNvSpPr txBox="1"/>
            <p:nvPr/>
          </p:nvSpPr>
          <p:spPr>
            <a:xfrm>
              <a:off x="5486400" y="3273326"/>
              <a:ext cx="618845" cy="338554"/>
            </a:xfrm>
            <a:prstGeom prst="rect">
              <a:avLst/>
            </a:prstGeom>
            <a:noFill/>
          </p:spPr>
          <p:txBody>
            <a:bodyPr wrap="square" rtlCol="0">
              <a:spAutoFit/>
            </a:bodyPr>
            <a:lstStyle/>
            <a:p>
              <a:pPr fontAlgn="auto">
                <a:spcBef>
                  <a:spcPts val="0"/>
                </a:spcBef>
                <a:spcAft>
                  <a:spcPts val="0"/>
                </a:spcAft>
                <a:defRPr/>
              </a:pPr>
              <a:r>
                <a:rPr lang="en-US" sz="800" kern="0" dirty="0" smtClean="0">
                  <a:solidFill>
                    <a:sysClr val="windowText" lastClr="000000"/>
                  </a:solidFill>
                  <a:latin typeface="Arial"/>
                </a:rPr>
                <a:t>Task board</a:t>
              </a:r>
              <a:endParaRPr lang="en-US" sz="800" kern="0" dirty="0">
                <a:solidFill>
                  <a:sysClr val="windowText" lastClr="000000"/>
                </a:solidFill>
                <a:latin typeface="Arial"/>
              </a:endParaRPr>
            </a:p>
          </p:txBody>
        </p:sp>
      </p:grpSp>
      <p:sp>
        <p:nvSpPr>
          <p:cNvPr id="81" name="Rectangle 80"/>
          <p:cNvSpPr/>
          <p:nvPr/>
        </p:nvSpPr>
        <p:spPr>
          <a:xfrm>
            <a:off x="320041" y="4068762"/>
            <a:ext cx="2285999" cy="114300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4800" dirty="0" smtClean="0">
                <a:solidFill>
                  <a:schemeClr val="tx1"/>
                </a:solidFill>
                <a:latin typeface="Georgia"/>
              </a:rPr>
              <a:t>31</a:t>
            </a:r>
          </a:p>
          <a:p>
            <a:pPr>
              <a:defRPr/>
            </a:pPr>
            <a:r>
              <a:rPr lang="en-US" sz="1200" dirty="0" smtClean="0">
                <a:solidFill>
                  <a:schemeClr val="tx1"/>
                </a:solidFill>
                <a:latin typeface="Georgia"/>
              </a:rPr>
              <a:t>10</a:t>
            </a:r>
            <a:r>
              <a:rPr lang="en-US" sz="1200" baseline="30000" dirty="0" smtClean="0">
                <a:solidFill>
                  <a:schemeClr val="tx1"/>
                </a:solidFill>
                <a:latin typeface="Georgia"/>
              </a:rPr>
              <a:t>th</a:t>
            </a:r>
            <a:r>
              <a:rPr lang="en-US" sz="1200" dirty="0" smtClean="0">
                <a:solidFill>
                  <a:schemeClr val="tx1"/>
                </a:solidFill>
                <a:latin typeface="Georgia"/>
              </a:rPr>
              <a:t> out of 14</a:t>
            </a:r>
          </a:p>
        </p:txBody>
      </p:sp>
      <p:sp>
        <p:nvSpPr>
          <p:cNvPr id="82" name="Round Same Side Corner Rectangle 81"/>
          <p:cNvSpPr/>
          <p:nvPr/>
        </p:nvSpPr>
        <p:spPr>
          <a:xfrm>
            <a:off x="320042" y="3840162"/>
            <a:ext cx="22859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Value Index</a:t>
            </a:r>
            <a:endParaRPr lang="en-CA" sz="1200" b="1" dirty="0">
              <a:solidFill>
                <a:srgbClr val="FFFFFF"/>
              </a:solidFill>
            </a:endParaRPr>
          </a:p>
        </p:txBody>
      </p:sp>
      <p:graphicFrame>
        <p:nvGraphicFramePr>
          <p:cNvPr id="76" name="Chart 75"/>
          <p:cNvGraphicFramePr>
            <a:graphicFrameLocks/>
          </p:cNvGraphicFramePr>
          <p:nvPr>
            <p:extLst>
              <p:ext uri="{D42A27DB-BD31-4B8C-83A1-F6EECF244321}">
                <p14:modId xmlns:p14="http://schemas.microsoft.com/office/powerpoint/2010/main" xmlns="" val="1491929642"/>
              </p:ext>
            </p:extLst>
          </p:nvPr>
        </p:nvGraphicFramePr>
        <p:xfrm>
          <a:off x="320043" y="1417637"/>
          <a:ext cx="2285998" cy="2286003"/>
        </p:xfrm>
        <a:graphic>
          <a:graphicData uri="http://schemas.openxmlformats.org/drawingml/2006/chart">
            <c:chart xmlns:c="http://schemas.openxmlformats.org/drawingml/2006/chart" xmlns:r="http://schemas.openxmlformats.org/officeDocument/2006/relationships" r:id="rId21"/>
          </a:graphicData>
        </a:graphic>
      </p:graphicFrame>
    </p:spTree>
    <p:extLst>
      <p:ext uri="{BB962C8B-B14F-4D97-AF65-F5344CB8AC3E}">
        <p14:creationId xmlns:p14="http://schemas.microsoft.com/office/powerpoint/2010/main" xmlns="" val="27752562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p:cNvGraphicFramePr>
          <p:nvPr/>
        </p:nvGraphicFramePr>
        <p:xfrm>
          <a:off x="0" y="0"/>
          <a:ext cx="158750" cy="158750"/>
        </p:xfrm>
        <a:graphic>
          <a:graphicData uri="http://schemas.openxmlformats.org/presentationml/2006/ole">
            <p:oleObj spid="_x0000_s1053158" name="think-cell Slide" r:id="rId14" imgW="360" imgH="360" progId="">
              <p:embed/>
            </p:oleObj>
          </a:graphicData>
        </a:graphic>
      </p:graphicFrame>
      <p:sp>
        <p:nvSpPr>
          <p:cNvPr id="29" name="Rounded Rectangle 28"/>
          <p:cNvSpPr/>
          <p:nvPr>
            <p:custDataLst>
              <p:tags r:id="rId2"/>
            </p:custDataLst>
          </p:nvPr>
        </p:nvSpPr>
        <p:spPr>
          <a:xfrm rot="10800000">
            <a:off x="320674" y="6080759"/>
            <a:ext cx="3469766" cy="371475"/>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endParaRPr lang="en-CA" b="1" i="1" dirty="0">
              <a:solidFill>
                <a:srgbClr val="333333"/>
              </a:solidFill>
            </a:endParaRPr>
          </a:p>
        </p:txBody>
      </p:sp>
      <p:grpSp>
        <p:nvGrpSpPr>
          <p:cNvPr id="2" name="Group 31"/>
          <p:cNvGrpSpPr>
            <a:grpSpLocks/>
          </p:cNvGrpSpPr>
          <p:nvPr>
            <p:custDataLst>
              <p:tags r:id="rId3"/>
            </p:custDataLst>
          </p:nvPr>
        </p:nvGrpSpPr>
        <p:grpSpPr bwMode="auto">
          <a:xfrm>
            <a:off x="385551" y="1573808"/>
            <a:ext cx="3405399" cy="1152128"/>
            <a:chOff x="276002" y="487956"/>
            <a:chExt cx="3567149" cy="1152135"/>
          </a:xfrm>
          <a:solidFill>
            <a:schemeClr val="bg1"/>
          </a:solidFill>
        </p:grpSpPr>
        <p:sp>
          <p:nvSpPr>
            <p:cNvPr id="39" name="Rectangle 38"/>
            <p:cNvSpPr/>
            <p:nvPr/>
          </p:nvSpPr>
          <p:spPr>
            <a:xfrm>
              <a:off x="276002" y="487957"/>
              <a:ext cx="1217960" cy="1152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r">
                <a:defRPr/>
              </a:pPr>
              <a:r>
                <a:rPr lang="en-US" sz="1200" dirty="0" smtClean="0">
                  <a:solidFill>
                    <a:srgbClr val="333333"/>
                  </a:solidFill>
                  <a:cs typeface="Arial" pitchFamily="34" charset="0"/>
                </a:rPr>
                <a:t>Product:</a:t>
              </a:r>
            </a:p>
            <a:p>
              <a:pPr algn="r">
                <a:defRPr/>
              </a:pPr>
              <a:endParaRPr lang="en-US" sz="1200" dirty="0" smtClean="0">
                <a:solidFill>
                  <a:srgbClr val="333333"/>
                </a:solidFill>
                <a:cs typeface="Arial" pitchFamily="34" charset="0"/>
              </a:endParaRPr>
            </a:p>
            <a:p>
              <a:pPr algn="r">
                <a:defRPr/>
              </a:pPr>
              <a:endParaRPr lang="en-US" sz="1200" dirty="0" smtClean="0">
                <a:solidFill>
                  <a:srgbClr val="333333"/>
                </a:solidFill>
                <a:cs typeface="Arial" pitchFamily="34" charset="0"/>
              </a:endParaRPr>
            </a:p>
            <a:p>
              <a:pPr algn="r">
                <a:defRPr/>
              </a:pPr>
              <a:r>
                <a:rPr lang="en-US" sz="1200" dirty="0" smtClean="0">
                  <a:solidFill>
                    <a:srgbClr val="333333"/>
                  </a:solidFill>
                  <a:cs typeface="Arial" pitchFamily="34" charset="0"/>
                </a:rPr>
                <a:t>Employees</a:t>
              </a:r>
              <a:r>
                <a:rPr lang="en-US" sz="1200" dirty="0">
                  <a:solidFill>
                    <a:srgbClr val="333333"/>
                  </a:solidFill>
                  <a:cs typeface="Arial" pitchFamily="34" charset="0"/>
                </a:rPr>
                <a:t>:</a:t>
              </a:r>
            </a:p>
            <a:p>
              <a:pPr algn="r">
                <a:defRPr/>
              </a:pPr>
              <a:r>
                <a:rPr lang="en-US" sz="1200" dirty="0">
                  <a:solidFill>
                    <a:srgbClr val="333333"/>
                  </a:solidFill>
                  <a:cs typeface="Arial" pitchFamily="34" charset="0"/>
                </a:rPr>
                <a:t>Headquarters:</a:t>
              </a:r>
            </a:p>
            <a:p>
              <a:pPr algn="r">
                <a:defRPr/>
              </a:pPr>
              <a:r>
                <a:rPr lang="en-US" sz="1200" dirty="0">
                  <a:solidFill>
                    <a:srgbClr val="333333"/>
                  </a:solidFill>
                  <a:cs typeface="Arial" pitchFamily="34" charset="0"/>
                </a:rPr>
                <a:t>Website</a:t>
              </a:r>
              <a:r>
                <a:rPr lang="en-US" sz="1200" dirty="0" smtClean="0">
                  <a:solidFill>
                    <a:srgbClr val="333333"/>
                  </a:solidFill>
                  <a:cs typeface="Arial" pitchFamily="34" charset="0"/>
                </a:rPr>
                <a:t>:</a:t>
              </a:r>
            </a:p>
            <a:p>
              <a:pPr algn="r">
                <a:defRPr/>
              </a:pPr>
              <a:r>
                <a:rPr lang="en-US" sz="1200" dirty="0" smtClean="0">
                  <a:solidFill>
                    <a:srgbClr val="333333"/>
                  </a:solidFill>
                  <a:cs typeface="Arial" pitchFamily="34" charset="0"/>
                </a:rPr>
                <a:t>Founded:</a:t>
              </a:r>
            </a:p>
            <a:p>
              <a:pPr algn="r">
                <a:defRPr/>
              </a:pPr>
              <a:r>
                <a:rPr lang="en-US" sz="1200" dirty="0" smtClean="0">
                  <a:solidFill>
                    <a:srgbClr val="333333"/>
                  </a:solidFill>
                  <a:cs typeface="Arial" pitchFamily="34" charset="0"/>
                </a:rPr>
                <a:t>Presence:</a:t>
              </a:r>
              <a:endParaRPr lang="en-US" sz="1200" dirty="0">
                <a:solidFill>
                  <a:srgbClr val="333333"/>
                </a:solidFill>
                <a:cs typeface="Arial" pitchFamily="34" charset="0"/>
              </a:endParaRPr>
            </a:p>
          </p:txBody>
        </p:sp>
        <p:sp>
          <p:nvSpPr>
            <p:cNvPr id="40" name="Rectangle 39"/>
            <p:cNvSpPr/>
            <p:nvPr/>
          </p:nvSpPr>
          <p:spPr>
            <a:xfrm>
              <a:off x="1489145" y="487956"/>
              <a:ext cx="2354006" cy="1152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l">
                <a:defRPr/>
              </a:pPr>
              <a:r>
                <a:rPr lang="en-US" sz="1200" dirty="0" smtClean="0">
                  <a:solidFill>
                    <a:schemeClr val="tx1"/>
                  </a:solidFill>
                  <a:cs typeface="Arial" pitchFamily="34" charset="0"/>
                </a:rPr>
                <a:t>Bamboo, Bitbucket, Fisheye, JIRA, JIRA Agile, Stash, Confluence</a:t>
              </a:r>
            </a:p>
            <a:p>
              <a:pPr algn="l">
                <a:defRPr/>
              </a:pPr>
              <a:r>
                <a:rPr lang="en-US" sz="1200" dirty="0" smtClean="0">
                  <a:solidFill>
                    <a:schemeClr val="tx1"/>
                  </a:solidFill>
                  <a:cs typeface="Arial" pitchFamily="34" charset="0"/>
                </a:rPr>
                <a:t>850+</a:t>
              </a:r>
            </a:p>
            <a:p>
              <a:pPr algn="l">
                <a:defRPr/>
              </a:pPr>
              <a:r>
                <a:rPr lang="en-US" sz="1200" dirty="0" smtClean="0">
                  <a:solidFill>
                    <a:schemeClr val="tx1"/>
                  </a:solidFill>
                  <a:cs typeface="Arial" pitchFamily="34" charset="0"/>
                </a:rPr>
                <a:t>Sydney, Australia</a:t>
              </a:r>
            </a:p>
            <a:p>
              <a:pPr algn="l">
                <a:defRPr/>
              </a:pPr>
              <a:r>
                <a:rPr lang="en-US" sz="1200" dirty="0" smtClean="0">
                  <a:solidFill>
                    <a:schemeClr val="tx1"/>
                  </a:solidFill>
                  <a:cs typeface="Arial" pitchFamily="34" charset="0"/>
                  <a:hlinkClick r:id="rId15"/>
                </a:rPr>
                <a:t>atlassian.com</a:t>
              </a:r>
              <a:endParaRPr lang="en-US" sz="1200" dirty="0" smtClean="0">
                <a:solidFill>
                  <a:schemeClr val="tx1"/>
                </a:solidFill>
                <a:cs typeface="Arial" pitchFamily="34" charset="0"/>
              </a:endParaRPr>
            </a:p>
            <a:p>
              <a:pPr algn="l">
                <a:buFont typeface="Arial" pitchFamily="34" charset="0"/>
                <a:buNone/>
              </a:pPr>
              <a:r>
                <a:rPr lang="en-US" sz="1200" dirty="0" smtClean="0">
                  <a:solidFill>
                    <a:schemeClr val="tx1"/>
                  </a:solidFill>
                  <a:cs typeface="Arial" pitchFamily="34" charset="0"/>
                </a:rPr>
                <a:t>2002</a:t>
              </a:r>
            </a:p>
            <a:p>
              <a:pPr algn="l">
                <a:buFont typeface="Arial" pitchFamily="34" charset="0"/>
                <a:buNone/>
              </a:pPr>
              <a:r>
                <a:rPr lang="en-US" sz="1200" dirty="0" smtClean="0">
                  <a:solidFill>
                    <a:schemeClr val="tx1"/>
                  </a:solidFill>
                  <a:cs typeface="Arial" pitchFamily="34" charset="0"/>
                </a:rPr>
                <a:t>Privately Held</a:t>
              </a:r>
            </a:p>
          </p:txBody>
        </p:sp>
      </p:grpSp>
      <p:sp>
        <p:nvSpPr>
          <p:cNvPr id="8" name="Title 7"/>
          <p:cNvSpPr>
            <a:spLocks noGrp="1"/>
          </p:cNvSpPr>
          <p:nvPr>
            <p:ph type="title"/>
            <p:custDataLst>
              <p:tags r:id="rId4"/>
            </p:custDataLst>
          </p:nvPr>
        </p:nvSpPr>
        <p:spPr>
          <a:xfrm>
            <a:off x="251520" y="260648"/>
            <a:ext cx="7825371" cy="864096"/>
          </a:xfrm>
        </p:spPr>
        <p:txBody>
          <a:bodyPr/>
          <a:lstStyle/>
          <a:p>
            <a:r>
              <a:rPr lang="en-US" dirty="0">
                <a:ea typeface="ＭＳ Ｐゴシック" charset="-128"/>
              </a:rPr>
              <a:t>Atlassian’s </a:t>
            </a:r>
            <a:r>
              <a:rPr lang="en-US" dirty="0" smtClean="0">
                <a:ea typeface="ＭＳ Ｐゴシック" charset="-128"/>
              </a:rPr>
              <a:t>issue </a:t>
            </a:r>
            <a:r>
              <a:rPr lang="en-US" dirty="0">
                <a:ea typeface="ＭＳ Ｐゴシック" charset="-128"/>
              </a:rPr>
              <a:t>tracking tool provides coverage in all areas of ALM</a:t>
            </a:r>
            <a:endParaRPr lang="en-CA" dirty="0"/>
          </a:p>
        </p:txBody>
      </p:sp>
      <p:sp>
        <p:nvSpPr>
          <p:cNvPr id="25" name="Rounded Rectangle 24"/>
          <p:cNvSpPr/>
          <p:nvPr>
            <p:custDataLst>
              <p:tags r:id="rId5"/>
            </p:custDataLst>
          </p:nvPr>
        </p:nvSpPr>
        <p:spPr>
          <a:xfrm>
            <a:off x="320674" y="1183004"/>
            <a:ext cx="3470275"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r>
              <a:rPr lang="en-CA" b="1" i="1" dirty="0" smtClean="0">
                <a:solidFill>
                  <a:schemeClr val="tx1"/>
                </a:solidFill>
              </a:rPr>
              <a:t>Emerging Player</a:t>
            </a:r>
            <a:endParaRPr lang="en-CA" b="1" i="1" dirty="0">
              <a:solidFill>
                <a:schemeClr val="tx1"/>
              </a:solidFill>
            </a:endParaRPr>
          </a:p>
        </p:txBody>
      </p:sp>
      <p:sp>
        <p:nvSpPr>
          <p:cNvPr id="30" name="Chevron 29"/>
          <p:cNvSpPr/>
          <p:nvPr/>
        </p:nvSpPr>
        <p:spPr>
          <a:xfrm>
            <a:off x="395536" y="1177423"/>
            <a:ext cx="264872" cy="377057"/>
          </a:xfrm>
          <a:prstGeom prst="chevron">
            <a:avLst/>
          </a:prstGeom>
          <a:solidFill>
            <a:srgbClr val="D17D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333333"/>
              </a:solidFill>
            </a:endParaRPr>
          </a:p>
        </p:txBody>
      </p:sp>
      <p:grpSp>
        <p:nvGrpSpPr>
          <p:cNvPr id="60" name="Group 33"/>
          <p:cNvGrpSpPr/>
          <p:nvPr>
            <p:custDataLst>
              <p:tags r:id="rId6"/>
            </p:custDataLst>
          </p:nvPr>
        </p:nvGrpSpPr>
        <p:grpSpPr>
          <a:xfrm>
            <a:off x="3977639" y="1192176"/>
            <a:ext cx="4845685" cy="1185899"/>
            <a:chOff x="5543549" y="2724370"/>
            <a:chExt cx="3295651" cy="1064698"/>
          </a:xfrm>
        </p:grpSpPr>
        <p:sp>
          <p:nvSpPr>
            <p:cNvPr id="61" name="Rectangle 60"/>
            <p:cNvSpPr/>
            <p:nvPr/>
          </p:nvSpPr>
          <p:spPr>
            <a:xfrm>
              <a:off x="5543549" y="2970654"/>
              <a:ext cx="3295651" cy="818414"/>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rgbClr val="333333"/>
                  </a:solidFill>
                </a:rPr>
                <a:t>Highly customizable à-la-carte solution that accommodates multiple Agile methods.</a:t>
              </a:r>
              <a:endParaRPr lang="en-US" sz="1200" dirty="0">
                <a:solidFill>
                  <a:srgbClr val="333333"/>
                </a:solidFill>
              </a:endParaRPr>
            </a:p>
          </p:txBody>
        </p:sp>
        <p:sp>
          <p:nvSpPr>
            <p:cNvPr id="62" name="Round Same Side Corner Rectangle 61"/>
            <p:cNvSpPr/>
            <p:nvPr/>
          </p:nvSpPr>
          <p:spPr>
            <a:xfrm>
              <a:off x="5543550" y="2724370"/>
              <a:ext cx="3295650" cy="246284"/>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Overview</a:t>
              </a:r>
              <a:endParaRPr lang="en-CA" sz="1400" b="1" dirty="0">
                <a:solidFill>
                  <a:srgbClr val="FFFFFF"/>
                </a:solidFill>
              </a:endParaRPr>
            </a:p>
          </p:txBody>
        </p:sp>
      </p:grpSp>
      <p:grpSp>
        <p:nvGrpSpPr>
          <p:cNvPr id="63" name="Group 33"/>
          <p:cNvGrpSpPr/>
          <p:nvPr>
            <p:custDataLst>
              <p:tags r:id="rId7"/>
            </p:custDataLst>
          </p:nvPr>
        </p:nvGrpSpPr>
        <p:grpSpPr>
          <a:xfrm>
            <a:off x="3977640" y="2468562"/>
            <a:ext cx="4845684" cy="1966912"/>
            <a:chOff x="5543549" y="2783385"/>
            <a:chExt cx="3295651" cy="2076092"/>
          </a:xfrm>
        </p:grpSpPr>
        <p:sp>
          <p:nvSpPr>
            <p:cNvPr id="64" name="Rectangle 63"/>
            <p:cNvSpPr/>
            <p:nvPr/>
          </p:nvSpPr>
          <p:spPr>
            <a:xfrm>
              <a:off x="5543549" y="3073268"/>
              <a:ext cx="3295651" cy="1786209"/>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rgbClr val="333333"/>
                  </a:solidFill>
                </a:rPr>
                <a:t>Creates release pipelines which extend from source code to production environment.</a:t>
              </a:r>
            </a:p>
            <a:p>
              <a:pPr marL="180000" indent="-171450" algn="l">
                <a:buFont typeface="Arial" pitchFamily="34" charset="0"/>
                <a:buChar char="•"/>
                <a:defRPr/>
              </a:pPr>
              <a:r>
                <a:rPr lang="en-US" sz="1200" dirty="0" smtClean="0">
                  <a:solidFill>
                    <a:srgbClr val="333333"/>
                  </a:solidFill>
                </a:rPr>
                <a:t>Capacity planning and management based on accurate forecasting.</a:t>
              </a:r>
            </a:p>
            <a:p>
              <a:pPr marL="180000" indent="-171450" algn="l">
                <a:buFont typeface="Arial" pitchFamily="34" charset="0"/>
                <a:buChar char="•"/>
                <a:defRPr/>
              </a:pPr>
              <a:r>
                <a:rPr lang="en-US" sz="1200" dirty="0" smtClean="0">
                  <a:solidFill>
                    <a:srgbClr val="333333"/>
                  </a:solidFill>
                </a:rPr>
                <a:t>Ability to conduct in-line peer code review and access multiple source code repositories.</a:t>
              </a:r>
            </a:p>
          </p:txBody>
        </p:sp>
        <p:sp>
          <p:nvSpPr>
            <p:cNvPr id="65" name="Round Same Side Corner Rectangle 64"/>
            <p:cNvSpPr/>
            <p:nvPr/>
          </p:nvSpPr>
          <p:spPr>
            <a:xfrm>
              <a:off x="5543550" y="2783385"/>
              <a:ext cx="3295650" cy="289547"/>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Strengths</a:t>
              </a:r>
              <a:endParaRPr lang="en-CA" sz="1400" b="1" dirty="0">
                <a:solidFill>
                  <a:srgbClr val="FFFFFF"/>
                </a:solidFill>
              </a:endParaRPr>
            </a:p>
          </p:txBody>
        </p:sp>
      </p:grpSp>
      <p:grpSp>
        <p:nvGrpSpPr>
          <p:cNvPr id="66" name="Group 33"/>
          <p:cNvGrpSpPr/>
          <p:nvPr>
            <p:custDataLst>
              <p:tags r:id="rId8"/>
            </p:custDataLst>
          </p:nvPr>
        </p:nvGrpSpPr>
        <p:grpSpPr>
          <a:xfrm>
            <a:off x="3977639" y="4525963"/>
            <a:ext cx="4845685" cy="1926272"/>
            <a:chOff x="5543549" y="2693067"/>
            <a:chExt cx="3295651" cy="2289173"/>
          </a:xfrm>
        </p:grpSpPr>
        <p:sp>
          <p:nvSpPr>
            <p:cNvPr id="67" name="Rectangle 66"/>
            <p:cNvSpPr/>
            <p:nvPr/>
          </p:nvSpPr>
          <p:spPr>
            <a:xfrm>
              <a:off x="5543549" y="3019068"/>
              <a:ext cx="3295651" cy="1963172"/>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a:solidFill>
                    <a:srgbClr val="333333"/>
                  </a:solidFill>
                </a:rPr>
                <a:t>Lack of integration with </a:t>
              </a:r>
              <a:r>
                <a:rPr lang="en-US" sz="1200" dirty="0" smtClean="0">
                  <a:solidFill>
                    <a:srgbClr val="333333"/>
                  </a:solidFill>
                </a:rPr>
                <a:t>third-party </a:t>
              </a:r>
              <a:r>
                <a:rPr lang="en-US" sz="1200" dirty="0">
                  <a:solidFill>
                    <a:srgbClr val="333333"/>
                  </a:solidFill>
                </a:rPr>
                <a:t>test management tools.</a:t>
              </a:r>
            </a:p>
            <a:p>
              <a:pPr marL="8550" algn="l">
                <a:defRPr/>
              </a:pPr>
              <a:endParaRPr lang="en-US" sz="1200" dirty="0" smtClean="0">
                <a:solidFill>
                  <a:srgbClr val="FF0000"/>
                </a:solidFill>
              </a:endParaRPr>
            </a:p>
          </p:txBody>
        </p:sp>
        <p:sp>
          <p:nvSpPr>
            <p:cNvPr id="68" name="Round Same Side Corner Rectangle 67"/>
            <p:cNvSpPr/>
            <p:nvPr/>
          </p:nvSpPr>
          <p:spPr>
            <a:xfrm>
              <a:off x="5543550" y="2693067"/>
              <a:ext cx="3295650" cy="326001"/>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Challenges</a:t>
              </a:r>
            </a:p>
          </p:txBody>
        </p:sp>
      </p:grpSp>
      <p:pic>
        <p:nvPicPr>
          <p:cNvPr id="47" name="Picture 46" descr="logoAtlassianPNG.png"/>
          <p:cNvPicPr>
            <a:picLocks noChangeAspect="1"/>
          </p:cNvPicPr>
          <p:nvPr/>
        </p:nvPicPr>
        <p:blipFill>
          <a:blip r:embed="rId16" cstate="print"/>
          <a:stretch>
            <a:fillRect/>
          </a:stretch>
        </p:blipFill>
        <p:spPr>
          <a:xfrm>
            <a:off x="811120" y="3205079"/>
            <a:ext cx="2493828" cy="772561"/>
          </a:xfrm>
          <a:prstGeom prst="rect">
            <a:avLst/>
          </a:prstGeom>
          <a:noFill/>
          <a:ln>
            <a:noFill/>
          </a:ln>
        </p:spPr>
      </p:pic>
      <p:grpSp>
        <p:nvGrpSpPr>
          <p:cNvPr id="38" name="Group 46"/>
          <p:cNvGrpSpPr/>
          <p:nvPr/>
        </p:nvGrpSpPr>
        <p:grpSpPr>
          <a:xfrm>
            <a:off x="731521" y="5028881"/>
            <a:ext cx="2651759" cy="731839"/>
            <a:chOff x="685799" y="4209648"/>
            <a:chExt cx="2743197" cy="731523"/>
          </a:xfrm>
        </p:grpSpPr>
        <p:sp>
          <p:nvSpPr>
            <p:cNvPr id="43" name="Rectangle 42"/>
            <p:cNvSpPr/>
            <p:nvPr/>
          </p:nvSpPr>
          <p:spPr>
            <a:xfrm rot="5400000">
              <a:off x="2968980" y="4481151"/>
              <a:ext cx="731520" cy="18851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46" name="Rectangle 45"/>
            <p:cNvSpPr/>
            <p:nvPr/>
          </p:nvSpPr>
          <p:spPr>
            <a:xfrm rot="5400000">
              <a:off x="2720004" y="4517297"/>
              <a:ext cx="657946" cy="1897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7" name="Rectangle 56"/>
            <p:cNvSpPr/>
            <p:nvPr/>
          </p:nvSpPr>
          <p:spPr>
            <a:xfrm rot="5400000">
              <a:off x="2472909" y="4553850"/>
              <a:ext cx="584841" cy="1897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8" name="Rectangle 57"/>
            <p:cNvSpPr/>
            <p:nvPr/>
          </p:nvSpPr>
          <p:spPr>
            <a:xfrm rot="5400000">
              <a:off x="2226114" y="4590709"/>
              <a:ext cx="511736" cy="18918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9" name="Rectangle 58"/>
            <p:cNvSpPr/>
            <p:nvPr/>
          </p:nvSpPr>
          <p:spPr>
            <a:xfrm rot="5400000">
              <a:off x="1979671" y="4626795"/>
              <a:ext cx="438631" cy="18918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1" name="Rectangle 70"/>
            <p:cNvSpPr/>
            <p:nvPr/>
          </p:nvSpPr>
          <p:spPr>
            <a:xfrm rot="5400000">
              <a:off x="1732507" y="4663349"/>
              <a:ext cx="365527" cy="18918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2" name="Rectangle 71"/>
            <p:cNvSpPr/>
            <p:nvPr/>
          </p:nvSpPr>
          <p:spPr>
            <a:xfrm rot="5400000">
              <a:off x="1485340" y="4699903"/>
              <a:ext cx="292421"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3" name="Rectangle 72"/>
            <p:cNvSpPr/>
            <p:nvPr/>
          </p:nvSpPr>
          <p:spPr>
            <a:xfrm rot="5400000">
              <a:off x="1238173" y="4736461"/>
              <a:ext cx="219316"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4" name="Rectangle 73"/>
            <p:cNvSpPr/>
            <p:nvPr/>
          </p:nvSpPr>
          <p:spPr>
            <a:xfrm rot="5400000">
              <a:off x="991008" y="4773012"/>
              <a:ext cx="146210"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5" name="Rectangle 74"/>
            <p:cNvSpPr/>
            <p:nvPr/>
          </p:nvSpPr>
          <p:spPr>
            <a:xfrm rot="5400000">
              <a:off x="743840" y="4809570"/>
              <a:ext cx="73105"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grpSp>
      <p:sp>
        <p:nvSpPr>
          <p:cNvPr id="76" name="Down Arrow 75"/>
          <p:cNvSpPr/>
          <p:nvPr/>
        </p:nvSpPr>
        <p:spPr>
          <a:xfrm>
            <a:off x="1548283" y="4525963"/>
            <a:ext cx="182880" cy="411796"/>
          </a:xfrm>
          <a:prstGeom prst="downArrow">
            <a:avLst/>
          </a:prstGeom>
          <a:gradFill flip="none" rotWithShape="1">
            <a:gsLst>
              <a:gs pos="0">
                <a:schemeClr val="accent1"/>
              </a:gs>
              <a:gs pos="100000">
                <a:schemeClr val="accent1">
                  <a:tint val="44500"/>
                  <a:satMod val="160000"/>
                  <a:alpha val="0"/>
                </a:schemeClr>
              </a:gs>
            </a:gsLst>
            <a:lin ang="54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7" name="Rounded Rectangle 76"/>
          <p:cNvSpPr/>
          <p:nvPr/>
        </p:nvSpPr>
        <p:spPr>
          <a:xfrm>
            <a:off x="320674" y="4069080"/>
            <a:ext cx="3474720" cy="457200"/>
          </a:xfrm>
          <a:prstGeom prst="roundRect">
            <a:avLst/>
          </a:prstGeom>
          <a:solidFill>
            <a:schemeClr val="accent1"/>
          </a:solidFill>
          <a:ln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3 year TCO for this solution falls into pricing tier 4, between $10,000 and $25,000</a:t>
            </a:r>
            <a:endParaRPr lang="en-CA" sz="1200" b="1" dirty="0">
              <a:solidFill>
                <a:srgbClr val="FFFFFF"/>
              </a:solidFill>
            </a:endParaRPr>
          </a:p>
        </p:txBody>
      </p:sp>
      <p:sp>
        <p:nvSpPr>
          <p:cNvPr id="78" name="TextBox 77"/>
          <p:cNvSpPr txBox="1"/>
          <p:nvPr>
            <p:custDataLst>
              <p:tags r:id="rId9"/>
            </p:custDataLst>
          </p:nvPr>
        </p:nvSpPr>
        <p:spPr>
          <a:xfrm>
            <a:off x="640080" y="5760720"/>
            <a:ext cx="329184" cy="228600"/>
          </a:xfrm>
          <a:prstGeom prst="rect">
            <a:avLst/>
          </a:prstGeom>
          <a:noFill/>
        </p:spPr>
        <p:txBody>
          <a:bodyPr wrap="square" numCol="1" rtlCol="0">
            <a:spAutoFit/>
          </a:bodyPr>
          <a:lstStyle/>
          <a:p>
            <a:pPr algn="r" defTabSz="2194560"/>
            <a:r>
              <a:rPr lang="en-CA" sz="1000" b="1" dirty="0" smtClean="0">
                <a:solidFill>
                  <a:srgbClr val="333333"/>
                </a:solidFill>
              </a:rPr>
              <a:t>$1</a:t>
            </a:r>
            <a:endParaRPr lang="en-CA" sz="1000" b="1" dirty="0">
              <a:solidFill>
                <a:srgbClr val="333333"/>
              </a:solidFill>
            </a:endParaRPr>
          </a:p>
        </p:txBody>
      </p:sp>
      <p:sp>
        <p:nvSpPr>
          <p:cNvPr id="79" name="TextBox 78"/>
          <p:cNvSpPr txBox="1"/>
          <p:nvPr>
            <p:custDataLst>
              <p:tags r:id="rId10"/>
            </p:custDataLst>
          </p:nvPr>
        </p:nvSpPr>
        <p:spPr>
          <a:xfrm>
            <a:off x="3054096" y="5760720"/>
            <a:ext cx="512064" cy="228600"/>
          </a:xfrm>
          <a:prstGeom prst="rect">
            <a:avLst/>
          </a:prstGeom>
          <a:noFill/>
        </p:spPr>
        <p:txBody>
          <a:bodyPr wrap="square" numCol="1" rtlCol="0">
            <a:spAutoFit/>
          </a:bodyPr>
          <a:lstStyle/>
          <a:p>
            <a:pPr algn="r" defTabSz="2194560"/>
            <a:r>
              <a:rPr lang="en-CA" sz="1000" b="1" dirty="0" smtClean="0">
                <a:solidFill>
                  <a:srgbClr val="333333"/>
                </a:solidFill>
              </a:rPr>
              <a:t>$1M+</a:t>
            </a:r>
            <a:endParaRPr lang="en-CA" sz="1000" b="1" dirty="0">
              <a:solidFill>
                <a:srgbClr val="333333"/>
              </a:solidFill>
            </a:endParaRPr>
          </a:p>
        </p:txBody>
      </p:sp>
      <p:cxnSp>
        <p:nvCxnSpPr>
          <p:cNvPr id="80" name="Straight Arrow Connector 79"/>
          <p:cNvCxnSpPr>
            <a:stCxn id="78" idx="3"/>
            <a:endCxn id="79" idx="1"/>
          </p:cNvCxnSpPr>
          <p:nvPr/>
        </p:nvCxnSpPr>
        <p:spPr>
          <a:xfrm>
            <a:off x="969264" y="5875020"/>
            <a:ext cx="208483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custDataLst>
              <p:tags r:id="rId11"/>
            </p:custDataLst>
          </p:nvPr>
        </p:nvSpPr>
        <p:spPr>
          <a:xfrm>
            <a:off x="288034" y="5986641"/>
            <a:ext cx="3491804" cy="276999"/>
          </a:xfrm>
          <a:prstGeom prst="rect">
            <a:avLst/>
          </a:prstGeom>
          <a:noFill/>
        </p:spPr>
        <p:txBody>
          <a:bodyPr wrap="square" rtlCol="0">
            <a:spAutoFit/>
          </a:bodyPr>
          <a:lstStyle/>
          <a:p>
            <a:r>
              <a:rPr lang="en-CA" sz="1200" dirty="0" smtClean="0"/>
              <a:t>Pricing provided by vendor.</a:t>
            </a:r>
            <a:endParaRPr lang="en-CA" sz="1200" dirty="0"/>
          </a:p>
        </p:txBody>
      </p:sp>
      <p:pic>
        <p:nvPicPr>
          <p:cNvPr id="42" name="Picture 41" descr="Inf-Tech-Best_Overall_Value-Circle.jpg"/>
          <p:cNvPicPr>
            <a:picLocks noChangeAspect="1"/>
          </p:cNvPicPr>
          <p:nvPr/>
        </p:nvPicPr>
        <p:blipFill>
          <a:blip r:embed="rId17" cstate="print"/>
          <a:stretch>
            <a:fillRect/>
          </a:stretch>
        </p:blipFill>
        <p:spPr>
          <a:xfrm>
            <a:off x="8076891" y="320041"/>
            <a:ext cx="822960" cy="712175"/>
          </a:xfrm>
          <a:prstGeom prst="rect">
            <a:avLst/>
          </a:prstGeom>
        </p:spPr>
      </p:pic>
    </p:spTree>
    <p:extLst>
      <p:ext uri="{BB962C8B-B14F-4D97-AF65-F5344CB8AC3E}">
        <p14:creationId xmlns:p14="http://schemas.microsoft.com/office/powerpoint/2010/main" xmlns="" val="7101258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nvGraphicFramePr>
        <p:xfrm>
          <a:off x="0" y="0"/>
          <a:ext cx="158750" cy="158750"/>
        </p:xfrm>
        <a:graphic>
          <a:graphicData uri="http://schemas.openxmlformats.org/presentationml/2006/ole">
            <p:oleObj spid="_x0000_s1061352" name="think-cell Slide" r:id="rId14" imgW="360" imgH="360" progId="">
              <p:embed/>
            </p:oleObj>
          </a:graphicData>
        </a:graphic>
      </p:graphicFrame>
      <p:grpSp>
        <p:nvGrpSpPr>
          <p:cNvPr id="2" name="Group 104"/>
          <p:cNvGrpSpPr/>
          <p:nvPr>
            <p:custDataLst>
              <p:tags r:id="rId2"/>
            </p:custDataLst>
          </p:nvPr>
        </p:nvGrpSpPr>
        <p:grpSpPr>
          <a:xfrm>
            <a:off x="320040" y="1188721"/>
            <a:ext cx="2286000" cy="2514919"/>
            <a:chOff x="320041" y="3840162"/>
            <a:chExt cx="2559684" cy="1300977"/>
          </a:xfrm>
        </p:grpSpPr>
        <p:sp>
          <p:nvSpPr>
            <p:cNvPr id="106" name="Rectangle 105"/>
            <p:cNvSpPr/>
            <p:nvPr/>
          </p:nvSpPr>
          <p:spPr>
            <a:xfrm>
              <a:off x="320041" y="3958418"/>
              <a:ext cx="2559684" cy="118272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endParaRPr lang="en-US" sz="1200" dirty="0" smtClean="0">
                <a:solidFill>
                  <a:srgbClr val="333333"/>
                </a:solidFill>
                <a:latin typeface="Georgia"/>
              </a:endParaRPr>
            </a:p>
          </p:txBody>
        </p:sp>
        <p:sp>
          <p:nvSpPr>
            <p:cNvPr id="107" name="Round Same Side Corner Rectangle 106"/>
            <p:cNvSpPr/>
            <p:nvPr/>
          </p:nvSpPr>
          <p:spPr>
            <a:xfrm>
              <a:off x="320042" y="3840162"/>
              <a:ext cx="2559683" cy="118256"/>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Vendor Landscape</a:t>
              </a:r>
              <a:endParaRPr lang="en-CA" sz="1200" b="1" dirty="0">
                <a:solidFill>
                  <a:srgbClr val="FFFFFF"/>
                </a:solidFill>
              </a:endParaRPr>
            </a:p>
          </p:txBody>
        </p:sp>
      </p:grpSp>
      <p:sp>
        <p:nvSpPr>
          <p:cNvPr id="8" name="Title 7"/>
          <p:cNvSpPr>
            <a:spLocks noGrp="1"/>
          </p:cNvSpPr>
          <p:nvPr>
            <p:ph type="title"/>
            <p:custDataLst>
              <p:tags r:id="rId3"/>
            </p:custDataLst>
          </p:nvPr>
        </p:nvSpPr>
        <p:spPr/>
        <p:txBody>
          <a:bodyPr/>
          <a:lstStyle/>
          <a:p>
            <a:r>
              <a:rPr lang="en-US" dirty="0">
                <a:ea typeface="ＭＳ Ｐゴシック" charset="-128"/>
              </a:rPr>
              <a:t>Atlassian’s issue tracking tool provides coverage in all areas of ALM</a:t>
            </a:r>
            <a:endParaRPr lang="en-CA" dirty="0"/>
          </a:p>
        </p:txBody>
      </p:sp>
      <p:grpSp>
        <p:nvGrpSpPr>
          <p:cNvPr id="4" name="Group 97"/>
          <p:cNvGrpSpPr/>
          <p:nvPr>
            <p:custDataLst>
              <p:tags r:id="rId4"/>
            </p:custDataLst>
          </p:nvPr>
        </p:nvGrpSpPr>
        <p:grpSpPr>
          <a:xfrm>
            <a:off x="320040" y="5349240"/>
            <a:ext cx="8503920" cy="1143634"/>
            <a:chOff x="320040" y="5349240"/>
            <a:chExt cx="8503920" cy="1143634"/>
          </a:xfrm>
        </p:grpSpPr>
        <p:sp>
          <p:nvSpPr>
            <p:cNvPr id="26" name="Round Same Side Corner Rectangle 25"/>
            <p:cNvSpPr/>
            <p:nvPr>
              <p:custDataLst>
                <p:tags r:id="rId11"/>
              </p:custDataLst>
            </p:nvPr>
          </p:nvSpPr>
          <p:spPr>
            <a:xfrm>
              <a:off x="320040" y="5349240"/>
              <a:ext cx="8503920" cy="274320"/>
            </a:xfrm>
            <a:prstGeom prst="round2SameRect">
              <a:avLst>
                <a:gd name="adj1" fmla="val 10667"/>
                <a:gd name="adj2" fmla="val 0"/>
              </a:avLst>
            </a:prstGeom>
            <a:solidFill>
              <a:srgbClr val="D17D08"/>
            </a:solidFill>
            <a:ln w="12700">
              <a:solidFill>
                <a:srgbClr val="D17D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solidFill>
                    <a:srgbClr val="FFFFFF"/>
                  </a:solidFill>
                </a:rPr>
                <a:t>Info-Tech Recommends:</a:t>
              </a:r>
              <a:endParaRPr lang="en-CA" sz="1400" b="1" dirty="0">
                <a:solidFill>
                  <a:srgbClr val="FFFFFF"/>
                </a:solidFill>
              </a:endParaRPr>
            </a:p>
          </p:txBody>
        </p:sp>
        <p:sp>
          <p:nvSpPr>
            <p:cNvPr id="28" name="Rectangle 27"/>
            <p:cNvSpPr/>
            <p:nvPr/>
          </p:nvSpPr>
          <p:spPr>
            <a:xfrm>
              <a:off x="320040" y="5623383"/>
              <a:ext cx="8503919" cy="86949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188" algn="l">
                <a:defRPr/>
              </a:pPr>
              <a:r>
                <a:rPr lang="en-US" sz="1400" dirty="0">
                  <a:solidFill>
                    <a:schemeClr val="tx1"/>
                  </a:solidFill>
                </a:rPr>
                <a:t>Atlassian’s pricing and strong capabilities for collaboration make it a viable solution for mid-sized, cost-conscious, globally-distributed enterprises</a:t>
              </a:r>
              <a:r>
                <a:rPr lang="en-US" sz="1400" dirty="0" smtClean="0">
                  <a:solidFill>
                    <a:schemeClr val="tx1"/>
                  </a:solidFill>
                </a:rPr>
                <a:t>. </a:t>
              </a:r>
              <a:r>
                <a:rPr lang="en-US" sz="1400" dirty="0">
                  <a:solidFill>
                    <a:schemeClr val="tx1"/>
                  </a:solidFill>
                </a:rPr>
                <a:t>A separate requirements management tool would serve as a useful complement to Atlassian’s offering. </a:t>
              </a:r>
            </a:p>
          </p:txBody>
        </p:sp>
      </p:grpSp>
      <p:graphicFrame>
        <p:nvGraphicFramePr>
          <p:cNvPr id="54" name="Table 53"/>
          <p:cNvGraphicFramePr>
            <a:graphicFrameLocks noGrp="1"/>
          </p:cNvGraphicFramePr>
          <p:nvPr>
            <p:custDataLst>
              <p:tags r:id="rId5"/>
            </p:custDataLst>
            <p:extLst>
              <p:ext uri="{D42A27DB-BD31-4B8C-83A1-F6EECF244321}">
                <p14:modId xmlns:p14="http://schemas.microsoft.com/office/powerpoint/2010/main" xmlns="" val="1532559926"/>
              </p:ext>
            </p:extLst>
          </p:nvPr>
        </p:nvGraphicFramePr>
        <p:xfrm>
          <a:off x="2849790" y="4729799"/>
          <a:ext cx="5928450" cy="573721"/>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2845"/>
                <a:gridCol w="592845"/>
                <a:gridCol w="592845"/>
                <a:gridCol w="592845"/>
                <a:gridCol w="592845"/>
                <a:gridCol w="592845"/>
                <a:gridCol w="592845"/>
                <a:gridCol w="592845"/>
                <a:gridCol w="592845"/>
                <a:gridCol w="592845"/>
              </a:tblGrid>
              <a:tr h="241781">
                <a:tc>
                  <a:txBody>
                    <a:bodyPr/>
                    <a:lstStyle/>
                    <a:p>
                      <a:pPr algn="ctr" fontAlgn="ctr"/>
                      <a:r>
                        <a:rPr lang="en-US" sz="700" b="0" i="0" u="none" strike="noStrike" dirty="0" smtClean="0">
                          <a:solidFill>
                            <a:schemeClr val="tx1"/>
                          </a:solidFill>
                          <a:latin typeface="Arial" pitchFamily="34" charset="0"/>
                          <a:cs typeface="Arial" pitchFamily="34" charset="0"/>
                        </a:rPr>
                        <a:t>Rqmt Mgmt</a:t>
                      </a:r>
                      <a:endParaRPr lang="en-US" sz="700" b="0" i="0" u="none" strike="noStrike" dirty="0">
                        <a:solidFill>
                          <a:schemeClr val="tx1"/>
                        </a:solidFill>
                        <a:latin typeface="Arial" pitchFamily="34" charset="0"/>
                        <a:cs typeface="Arial" pitchFamily="34" charset="0"/>
                      </a:endParaRPr>
                    </a:p>
                  </a:txBody>
                  <a:tcPr marL="9525" marR="9525" marT="9525"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Build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Test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Bug/Issue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Reporting &amp; Analytics</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Source Code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Workflow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Task Access.</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Cloud  Deploy.</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Release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5"/>
                      <a:stretch>
                        <a:fillRect/>
                      </a:stretch>
                    </a:blipFill>
                  </a:tcPr>
                </a:tc>
              </a:tr>
              <a:tr h="331940">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a:ln>
                            <a:solidFill>
                              <a:sysClr val="windowText" lastClr="000000"/>
                            </a:solidFill>
                          </a:ln>
                          <a:solidFill>
                            <a:srgbClr val="D3D150"/>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smtClean="0">
                          <a:ln>
                            <a:solidFill>
                              <a:sysClr val="windowText" lastClr="000000"/>
                            </a:solidFill>
                          </a:ln>
                          <a:solidFill>
                            <a:srgbClr val="902E2E"/>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6"/>
                      <a:stretch>
                        <a:fillRect/>
                      </a:stretch>
                    </a:blipFill>
                  </a:tcPr>
                </a:tc>
              </a:tr>
            </a:tbl>
          </a:graphicData>
        </a:graphic>
      </p:graphicFrame>
      <p:graphicFrame>
        <p:nvGraphicFramePr>
          <p:cNvPr id="77" name="Table 76"/>
          <p:cNvGraphicFramePr>
            <a:graphicFrameLocks noGrp="1"/>
          </p:cNvGraphicFramePr>
          <p:nvPr>
            <p:custDataLst>
              <p:tags r:id="rId6"/>
            </p:custDataLst>
            <p:extLst>
              <p:ext uri="{D42A27DB-BD31-4B8C-83A1-F6EECF244321}">
                <p14:modId xmlns:p14="http://schemas.microsoft.com/office/powerpoint/2010/main" xmlns="" val="2644496663"/>
              </p:ext>
            </p:extLst>
          </p:nvPr>
        </p:nvGraphicFramePr>
        <p:xfrm>
          <a:off x="2834640" y="1417320"/>
          <a:ext cx="5943600" cy="606265"/>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4360"/>
                <a:gridCol w="594360"/>
                <a:gridCol w="594360"/>
                <a:gridCol w="594360"/>
                <a:gridCol w="594360"/>
                <a:gridCol w="594360"/>
                <a:gridCol w="594360"/>
                <a:gridCol w="594360"/>
                <a:gridCol w="594360"/>
                <a:gridCol w="594360"/>
              </a:tblGrid>
              <a:tr h="28797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9525" cap="flat" cmpd="sng" algn="ctr">
                      <a:noFill/>
                      <a:prstDash val="solid"/>
                    </a:lnL>
                    <a:lnR w="38100" cap="flat" cmpd="sng" algn="ctr">
                      <a:solidFill>
                        <a:sysClr val="window" lastClr="FFFFFF"/>
                      </a:solid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243F5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Features</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Usability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Afford.</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Arch.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5715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36B41"/>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Viability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Strategy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Reach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Channel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18287">
                <a:tc>
                  <a:txBody>
                    <a:bodyPr/>
                    <a:lstStyle/>
                    <a:p>
                      <a:pPr algn="ctr" fontAlgn="ctr"/>
                      <a:r>
                        <a:rPr lang="en-US" sz="1750" b="0" i="0" u="none" strike="noStrike" dirty="0">
                          <a:ln>
                            <a:solidFill>
                              <a:srgbClr val="C77709"/>
                            </a:solidFill>
                          </a:ln>
                          <a:solidFill>
                            <a:srgbClr val="C77709"/>
                          </a:solidFill>
                          <a:latin typeface="Harvey Balls"/>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7"/>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a:ln>
                            <a:solidFill>
                              <a:schemeClr val="tx1"/>
                            </a:solidFill>
                          </a:ln>
                          <a:solidFill>
                            <a:srgbClr val="333333"/>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smtClean="0">
                          <a:ln>
                            <a:solidFill>
                              <a:schemeClr val="accent1"/>
                            </a:solidFill>
                          </a:ln>
                          <a:solidFill>
                            <a:srgbClr val="000000"/>
                          </a:solidFill>
                          <a:latin typeface="Harvey Balls"/>
                        </a:rPr>
                        <a:t>1</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a:ln>
                            <a:solidFill>
                              <a:srgbClr val="C77709"/>
                            </a:solidFill>
                          </a:ln>
                          <a:solidFill>
                            <a:srgbClr val="C77709"/>
                          </a:solidFill>
                          <a:latin typeface="Harvey Balls"/>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9"/>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4</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smtClean="0">
                          <a:ln>
                            <a:solidFill>
                              <a:schemeClr val="accent1"/>
                            </a:solidFill>
                          </a:ln>
                          <a:solidFill>
                            <a:srgbClr val="000000"/>
                          </a:solidFill>
                          <a:latin typeface="Harvey Balls"/>
                        </a:rPr>
                        <a:t>1</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r>
            </a:tbl>
          </a:graphicData>
        </a:graphic>
      </p:graphicFrame>
      <p:sp>
        <p:nvSpPr>
          <p:cNvPr id="78" name="Round Same Side Corner Rectangle 77"/>
          <p:cNvSpPr/>
          <p:nvPr>
            <p:custDataLst>
              <p:tags r:id="rId7"/>
            </p:custDataLst>
          </p:nvPr>
        </p:nvSpPr>
        <p:spPr>
          <a:xfrm flipH="1">
            <a:off x="2830068" y="1189037"/>
            <a:ext cx="2953512"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Product</a:t>
            </a:r>
            <a:endParaRPr lang="en-US" sz="1200" b="1" dirty="0">
              <a:solidFill>
                <a:srgbClr val="FFFFFF"/>
              </a:solidFill>
            </a:endParaRPr>
          </a:p>
        </p:txBody>
      </p:sp>
      <p:sp>
        <p:nvSpPr>
          <p:cNvPr id="79" name="Round Same Side Corner Rectangle 78"/>
          <p:cNvSpPr/>
          <p:nvPr>
            <p:custDataLst>
              <p:tags r:id="rId8"/>
            </p:custDataLst>
          </p:nvPr>
        </p:nvSpPr>
        <p:spPr>
          <a:xfrm flipH="1">
            <a:off x="5827868" y="1189037"/>
            <a:ext cx="2935224" cy="228600"/>
          </a:xfrm>
          <a:prstGeom prst="round2Same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Vendor</a:t>
            </a:r>
          </a:p>
        </p:txBody>
      </p:sp>
      <p:sp>
        <p:nvSpPr>
          <p:cNvPr id="80" name="Round Same Side Corner Rectangle 79"/>
          <p:cNvSpPr/>
          <p:nvPr>
            <p:custDataLst>
              <p:tags r:id="rId9"/>
            </p:custDataLst>
          </p:nvPr>
        </p:nvSpPr>
        <p:spPr>
          <a:xfrm flipH="1">
            <a:off x="2857882" y="4496784"/>
            <a:ext cx="5893616"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Features</a:t>
            </a:r>
            <a:endParaRPr lang="en-US" sz="1200" b="1" dirty="0">
              <a:solidFill>
                <a:srgbClr val="FFFFFF"/>
              </a:solidFill>
            </a:endParaRPr>
          </a:p>
        </p:txBody>
      </p:sp>
      <p:grpSp>
        <p:nvGrpSpPr>
          <p:cNvPr id="256" name="Group 255"/>
          <p:cNvGrpSpPr/>
          <p:nvPr/>
        </p:nvGrpSpPr>
        <p:grpSpPr>
          <a:xfrm>
            <a:off x="2842732" y="2114497"/>
            <a:ext cx="5935508" cy="2244990"/>
            <a:chOff x="2842732" y="2114497"/>
            <a:chExt cx="5935508" cy="2244990"/>
          </a:xfrm>
        </p:grpSpPr>
        <p:sp>
          <p:nvSpPr>
            <p:cNvPr id="257" name="Rectangle 256"/>
            <p:cNvSpPr/>
            <p:nvPr/>
          </p:nvSpPr>
          <p:spPr>
            <a:xfrm>
              <a:off x="2842732" y="2318821"/>
              <a:ext cx="5920360" cy="1981940"/>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grpSp>
          <p:nvGrpSpPr>
            <p:cNvPr id="258" name="Group 101"/>
            <p:cNvGrpSpPr/>
            <p:nvPr>
              <p:custDataLst>
                <p:tags r:id="rId10"/>
              </p:custDataLst>
            </p:nvPr>
          </p:nvGrpSpPr>
          <p:grpSpPr>
            <a:xfrm>
              <a:off x="2842732" y="2114497"/>
              <a:ext cx="5920360" cy="2227592"/>
              <a:chOff x="3336925" y="2310276"/>
              <a:chExt cx="5486400" cy="2227592"/>
            </a:xfrm>
          </p:grpSpPr>
          <p:sp>
            <p:nvSpPr>
              <p:cNvPr id="309" name="Rectangle 308"/>
              <p:cNvSpPr/>
              <p:nvPr/>
            </p:nvSpPr>
            <p:spPr>
              <a:xfrm>
                <a:off x="3336925" y="2542390"/>
                <a:ext cx="5486400" cy="1995478"/>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sp>
            <p:nvSpPr>
              <p:cNvPr id="310" name="Round Same Side Corner Rectangle 309"/>
              <p:cNvSpPr/>
              <p:nvPr/>
            </p:nvSpPr>
            <p:spPr>
              <a:xfrm>
                <a:off x="3336927" y="2310276"/>
                <a:ext cx="54863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spcBef>
                    <a:spcPts val="0"/>
                  </a:spcBef>
                  <a:spcAft>
                    <a:spcPts val="0"/>
                  </a:spcAft>
                </a:pPr>
                <a:r>
                  <a:rPr lang="en-CA" sz="1200" b="1" dirty="0" smtClean="0">
                    <a:solidFill>
                      <a:srgbClr val="FFFFFF"/>
                    </a:solidFill>
                  </a:rPr>
                  <a:t>Lifecycle Components</a:t>
                </a:r>
                <a:endParaRPr lang="en-CA" sz="1200" b="1" dirty="0">
                  <a:solidFill>
                    <a:srgbClr val="FFFFFF"/>
                  </a:solidFill>
                </a:endParaRPr>
              </a:p>
            </p:txBody>
          </p:sp>
        </p:grpSp>
        <p:sp>
          <p:nvSpPr>
            <p:cNvPr id="259" name="Cloud 258"/>
            <p:cNvSpPr/>
            <p:nvPr/>
          </p:nvSpPr>
          <p:spPr>
            <a:xfrm>
              <a:off x="3253275" y="3569127"/>
              <a:ext cx="1181565" cy="404250"/>
            </a:xfrm>
            <a:prstGeom prst="cloud">
              <a:avLst/>
            </a:prstGeom>
            <a:solidFill>
              <a:schemeClr val="accent1">
                <a:lumMod val="20000"/>
                <a:lumOff val="80000"/>
              </a:schemeClr>
            </a:solidFill>
            <a:ln w="9525" cap="flat" cmpd="sng" algn="ctr">
              <a:solidFill>
                <a:srgbClr val="4F81BD">
                  <a:shade val="95000"/>
                  <a:satMod val="105000"/>
                </a:srgb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260" name="Donut 259"/>
            <p:cNvSpPr/>
            <p:nvPr/>
          </p:nvSpPr>
          <p:spPr>
            <a:xfrm>
              <a:off x="5264697" y="2912546"/>
              <a:ext cx="1076429" cy="1097280"/>
            </a:xfrm>
            <a:prstGeom prst="donut">
              <a:avLst>
                <a:gd name="adj" fmla="val 12724"/>
              </a:avLst>
            </a:prstGeom>
            <a:solidFill>
              <a:schemeClr val="accent1">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Text" lastClr="000000"/>
                </a:solidFill>
                <a:latin typeface="Calibri"/>
              </a:endParaRPr>
            </a:p>
          </p:txBody>
        </p:sp>
        <p:sp>
          <p:nvSpPr>
            <p:cNvPr id="261" name="Rounded Rectangle 260"/>
            <p:cNvSpPr/>
            <p:nvPr/>
          </p:nvSpPr>
          <p:spPr>
            <a:xfrm>
              <a:off x="5974751" y="3671329"/>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Testing</a:t>
              </a:r>
              <a:endParaRPr lang="en-US" sz="1100" b="1" kern="0" dirty="0">
                <a:solidFill>
                  <a:sysClr val="window" lastClr="FFFFFF"/>
                </a:solidFill>
                <a:latin typeface="Calibri"/>
              </a:endParaRPr>
            </a:p>
          </p:txBody>
        </p:sp>
        <p:sp>
          <p:nvSpPr>
            <p:cNvPr id="262" name="Rounded Rectangle 261"/>
            <p:cNvSpPr/>
            <p:nvPr/>
          </p:nvSpPr>
          <p:spPr>
            <a:xfrm>
              <a:off x="4609870" y="3671329"/>
              <a:ext cx="99757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Deployment</a:t>
              </a:r>
              <a:endParaRPr lang="en-US" sz="1100" b="1" kern="0" dirty="0">
                <a:solidFill>
                  <a:sysClr val="window" lastClr="FFFFFF"/>
                </a:solidFill>
                <a:latin typeface="Calibri"/>
              </a:endParaRPr>
            </a:p>
          </p:txBody>
        </p:sp>
        <p:sp>
          <p:nvSpPr>
            <p:cNvPr id="263" name="Rounded Rectangle 262"/>
            <p:cNvSpPr/>
            <p:nvPr/>
          </p:nvSpPr>
          <p:spPr>
            <a:xfrm>
              <a:off x="4475316" y="321412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Maintenance</a:t>
              </a:r>
              <a:endParaRPr lang="en-US" sz="1100" b="1" kern="0" dirty="0">
                <a:solidFill>
                  <a:sysClr val="window" lastClr="FFFFFF"/>
                </a:solidFill>
                <a:latin typeface="Calibri"/>
              </a:endParaRPr>
            </a:p>
          </p:txBody>
        </p:sp>
        <p:sp>
          <p:nvSpPr>
            <p:cNvPr id="264" name="Rounded Rectangle 263"/>
            <p:cNvSpPr/>
            <p:nvPr/>
          </p:nvSpPr>
          <p:spPr>
            <a:xfrm>
              <a:off x="5275910" y="2829613"/>
              <a:ext cx="1054003" cy="183706"/>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Requirements</a:t>
              </a:r>
              <a:endParaRPr lang="en-US" sz="1100" b="1" kern="0" dirty="0">
                <a:solidFill>
                  <a:sysClr val="window" lastClr="FFFFFF"/>
                </a:solidFill>
                <a:latin typeface="Calibri"/>
              </a:endParaRPr>
            </a:p>
          </p:txBody>
        </p:sp>
        <p:sp>
          <p:nvSpPr>
            <p:cNvPr id="265" name="Rounded Rectangle 264"/>
            <p:cNvSpPr/>
            <p:nvPr/>
          </p:nvSpPr>
          <p:spPr>
            <a:xfrm>
              <a:off x="6045109" y="3198972"/>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Build</a:t>
              </a:r>
              <a:endParaRPr lang="en-US" sz="1100" b="1" kern="0" dirty="0">
                <a:solidFill>
                  <a:sysClr val="window" lastClr="FFFFFF"/>
                </a:solidFill>
                <a:latin typeface="Calibri"/>
              </a:endParaRPr>
            </a:p>
          </p:txBody>
        </p:sp>
        <p:sp>
          <p:nvSpPr>
            <p:cNvPr id="266" name="TextBox 265"/>
            <p:cNvSpPr txBox="1"/>
            <p:nvPr/>
          </p:nvSpPr>
          <p:spPr>
            <a:xfrm flipH="1">
              <a:off x="3059836" y="2651760"/>
              <a:ext cx="1370629"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Real time</a:t>
              </a:r>
              <a:endParaRPr lang="en-US" sz="800" kern="0" dirty="0">
                <a:solidFill>
                  <a:sysClr val="windowText" lastClr="000000"/>
                </a:solidFill>
                <a:latin typeface="Arial"/>
              </a:endParaRPr>
            </a:p>
          </p:txBody>
        </p:sp>
        <p:sp>
          <p:nvSpPr>
            <p:cNvPr id="267" name="TextBox 266"/>
            <p:cNvSpPr txBox="1"/>
            <p:nvPr/>
          </p:nvSpPr>
          <p:spPr>
            <a:xfrm>
              <a:off x="7087714" y="3087712"/>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Continuous integration</a:t>
              </a:r>
              <a:endParaRPr lang="en-US" sz="800" kern="0" dirty="0">
                <a:solidFill>
                  <a:sysClr val="windowText" lastClr="000000"/>
                </a:solidFill>
                <a:latin typeface="Arial"/>
              </a:endParaRPr>
            </a:p>
          </p:txBody>
        </p:sp>
        <p:sp>
          <p:nvSpPr>
            <p:cNvPr id="268" name="TextBox 267"/>
            <p:cNvSpPr txBox="1"/>
            <p:nvPr/>
          </p:nvSpPr>
          <p:spPr>
            <a:xfrm>
              <a:off x="7085654" y="2880360"/>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Multi-repository support</a:t>
              </a:r>
              <a:endParaRPr lang="en-US" sz="800" kern="0" dirty="0">
                <a:solidFill>
                  <a:sysClr val="windowText" lastClr="000000"/>
                </a:solidFill>
                <a:latin typeface="Arial"/>
              </a:endParaRPr>
            </a:p>
          </p:txBody>
        </p:sp>
        <p:sp>
          <p:nvSpPr>
            <p:cNvPr id="269" name="TextBox 268"/>
            <p:cNvSpPr txBox="1"/>
            <p:nvPr/>
          </p:nvSpPr>
          <p:spPr>
            <a:xfrm>
              <a:off x="3069235" y="3108960"/>
              <a:ext cx="176489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Interactive</a:t>
              </a:r>
              <a:endParaRPr lang="en-US" sz="800" kern="0" dirty="0">
                <a:solidFill>
                  <a:sysClr val="windowText" lastClr="000000"/>
                </a:solidFill>
                <a:latin typeface="Arial"/>
              </a:endParaRPr>
            </a:p>
          </p:txBody>
        </p:sp>
        <p:sp>
          <p:nvSpPr>
            <p:cNvPr id="270" name="Oval 269"/>
            <p:cNvSpPr/>
            <p:nvPr/>
          </p:nvSpPr>
          <p:spPr>
            <a:xfrm>
              <a:off x="5327489" y="2382359"/>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271" name="Oval 270"/>
            <p:cNvSpPr/>
            <p:nvPr/>
          </p:nvSpPr>
          <p:spPr>
            <a:xfrm>
              <a:off x="5327489" y="2518070"/>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272" name="TextBox 271"/>
            <p:cNvSpPr txBox="1"/>
            <p:nvPr/>
          </p:nvSpPr>
          <p:spPr>
            <a:xfrm>
              <a:off x="5423792" y="2331720"/>
              <a:ext cx="187277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Artifact-to-requirement traceability</a:t>
              </a:r>
              <a:endParaRPr lang="en-US" sz="800" kern="0" dirty="0">
                <a:solidFill>
                  <a:sysClr val="windowText" lastClr="000000"/>
                </a:solidFill>
                <a:latin typeface="Arial"/>
              </a:endParaRPr>
            </a:p>
          </p:txBody>
        </p:sp>
        <p:sp>
          <p:nvSpPr>
            <p:cNvPr id="273" name="TextBox 272"/>
            <p:cNvSpPr txBox="1"/>
            <p:nvPr/>
          </p:nvSpPr>
          <p:spPr>
            <a:xfrm>
              <a:off x="5423792" y="2468880"/>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pipeline traceability</a:t>
              </a:r>
              <a:endParaRPr lang="en-US" sz="800" kern="0" dirty="0">
                <a:solidFill>
                  <a:sysClr val="windowText" lastClr="000000"/>
                </a:solidFill>
                <a:latin typeface="Arial"/>
              </a:endParaRPr>
            </a:p>
          </p:txBody>
        </p:sp>
        <p:sp>
          <p:nvSpPr>
            <p:cNvPr id="277" name="TextBox 276"/>
            <p:cNvSpPr txBox="1"/>
            <p:nvPr/>
          </p:nvSpPr>
          <p:spPr>
            <a:xfrm>
              <a:off x="7083594" y="3297798"/>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grpSp>
          <p:nvGrpSpPr>
            <p:cNvPr id="279" name="Group 8"/>
            <p:cNvGrpSpPr>
              <a:grpSpLocks noChangeAspect="1"/>
            </p:cNvGrpSpPr>
            <p:nvPr/>
          </p:nvGrpSpPr>
          <p:grpSpPr bwMode="auto">
            <a:xfrm>
              <a:off x="2915122" y="2610429"/>
              <a:ext cx="201930" cy="226272"/>
              <a:chOff x="2436" y="1936"/>
              <a:chExt cx="365" cy="409"/>
            </a:xfrm>
          </p:grpSpPr>
          <p:sp>
            <p:nvSpPr>
              <p:cNvPr id="307"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08"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sp>
          <p:nvSpPr>
            <p:cNvPr id="305" name="AutoShape 7"/>
            <p:cNvSpPr>
              <a:spLocks noChangeAspect="1" noChangeArrowheads="1" noTextEdit="1"/>
            </p:cNvSpPr>
            <p:nvPr/>
          </p:nvSpPr>
          <p:spPr bwMode="auto">
            <a:xfrm>
              <a:off x="2915122" y="2833251"/>
              <a:ext cx="201930" cy="226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nvGrpSpPr>
            <p:cNvPr id="281" name="Group 8"/>
            <p:cNvGrpSpPr>
              <a:grpSpLocks noChangeAspect="1"/>
            </p:cNvGrpSpPr>
            <p:nvPr/>
          </p:nvGrpSpPr>
          <p:grpSpPr bwMode="auto">
            <a:xfrm>
              <a:off x="2915122" y="3056077"/>
              <a:ext cx="201930" cy="226273"/>
              <a:chOff x="2436" y="1936"/>
              <a:chExt cx="365" cy="409"/>
            </a:xfrm>
          </p:grpSpPr>
          <p:sp>
            <p:nvSpPr>
              <p:cNvPr id="303"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304"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pic>
          <p:nvPicPr>
            <p:cNvPr id="283" name="Picture 282" descr="115345284.jpg"/>
            <p:cNvPicPr>
              <a:picLocks noChangeAspect="1"/>
            </p:cNvPicPr>
            <p:nvPr/>
          </p:nvPicPr>
          <p:blipFill>
            <a:blip r:embed="rId20" cstate="print"/>
            <a:stretch>
              <a:fillRect/>
            </a:stretch>
          </p:blipFill>
          <p:spPr>
            <a:xfrm>
              <a:off x="6355080" y="4167336"/>
              <a:ext cx="151171" cy="133425"/>
            </a:xfrm>
            <a:prstGeom prst="rect">
              <a:avLst/>
            </a:prstGeom>
          </p:spPr>
        </p:pic>
        <p:sp>
          <p:nvSpPr>
            <p:cNvPr id="284" name="TextBox 283"/>
            <p:cNvSpPr txBox="1"/>
            <p:nvPr/>
          </p:nvSpPr>
          <p:spPr>
            <a:xfrm>
              <a:off x="6446520" y="4144043"/>
              <a:ext cx="1192955"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287" name="TextBox 286"/>
            <p:cNvSpPr txBox="1"/>
            <p:nvPr/>
          </p:nvSpPr>
          <p:spPr>
            <a:xfrm>
              <a:off x="7073677" y="3500334"/>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In-line peer code review</a:t>
              </a:r>
              <a:endParaRPr lang="en-US" sz="800" kern="0" dirty="0">
                <a:solidFill>
                  <a:sysClr val="windowText" lastClr="000000"/>
                </a:solidFill>
                <a:latin typeface="Arial"/>
              </a:endParaRPr>
            </a:p>
          </p:txBody>
        </p:sp>
        <p:grpSp>
          <p:nvGrpSpPr>
            <p:cNvPr id="288" name="Group 287"/>
            <p:cNvGrpSpPr/>
            <p:nvPr/>
          </p:nvGrpSpPr>
          <p:grpSpPr>
            <a:xfrm>
              <a:off x="6837345" y="2899556"/>
              <a:ext cx="232920" cy="712324"/>
              <a:chOff x="6837345" y="2821869"/>
              <a:chExt cx="232920" cy="712324"/>
            </a:xfrm>
          </p:grpSpPr>
          <p:sp>
            <p:nvSpPr>
              <p:cNvPr id="299" name="Chevron 298"/>
              <p:cNvSpPr/>
              <p:nvPr/>
            </p:nvSpPr>
            <p:spPr>
              <a:xfrm rot="16200000">
                <a:off x="6891452" y="2970258"/>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300" name="Chevron 299"/>
              <p:cNvSpPr/>
              <p:nvPr/>
            </p:nvSpPr>
            <p:spPr>
              <a:xfrm rot="16200000">
                <a:off x="6896694" y="3165440"/>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301" name="Chevron 300"/>
              <p:cNvSpPr/>
              <p:nvPr/>
            </p:nvSpPr>
            <p:spPr>
              <a:xfrm rot="16200000">
                <a:off x="6896695" y="3360623"/>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302" name="Chevron 301"/>
              <p:cNvSpPr/>
              <p:nvPr/>
            </p:nvSpPr>
            <p:spPr>
              <a:xfrm rot="16200000">
                <a:off x="6884607" y="2774607"/>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grpSp>
        <p:sp>
          <p:nvSpPr>
            <p:cNvPr id="289" name="TextBox 288"/>
            <p:cNvSpPr txBox="1"/>
            <p:nvPr/>
          </p:nvSpPr>
          <p:spPr>
            <a:xfrm>
              <a:off x="3023012" y="3920541"/>
              <a:ext cx="1137508"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scheduling</a:t>
              </a:r>
              <a:endParaRPr lang="en-US" sz="800" kern="0" dirty="0">
                <a:solidFill>
                  <a:sysClr val="windowText" lastClr="000000"/>
                </a:solidFill>
                <a:latin typeface="Arial"/>
              </a:endParaRPr>
            </a:p>
          </p:txBody>
        </p:sp>
        <p:sp>
          <p:nvSpPr>
            <p:cNvPr id="291" name="TextBox 290"/>
            <p:cNvSpPr txBox="1"/>
            <p:nvPr/>
          </p:nvSpPr>
          <p:spPr>
            <a:xfrm>
              <a:off x="4392414" y="39319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Forecasting/estimation</a:t>
              </a:r>
              <a:endParaRPr lang="en-US" sz="800" kern="0" dirty="0">
                <a:solidFill>
                  <a:sysClr val="windowText" lastClr="000000"/>
                </a:solidFill>
                <a:latin typeface="Arial"/>
              </a:endParaRPr>
            </a:p>
          </p:txBody>
        </p:sp>
        <p:sp>
          <p:nvSpPr>
            <p:cNvPr id="292" name="TextBox 291"/>
            <p:cNvSpPr txBox="1"/>
            <p:nvPr/>
          </p:nvSpPr>
          <p:spPr>
            <a:xfrm>
              <a:off x="4392414" y="41117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Cloud</a:t>
              </a:r>
              <a:endParaRPr lang="en-US" sz="800" kern="0" dirty="0">
                <a:solidFill>
                  <a:sysClr val="windowText" lastClr="000000"/>
                </a:solidFill>
                <a:latin typeface="Arial"/>
              </a:endParaRPr>
            </a:p>
          </p:txBody>
        </p:sp>
        <p:sp>
          <p:nvSpPr>
            <p:cNvPr id="293" name="Cube 292"/>
            <p:cNvSpPr/>
            <p:nvPr/>
          </p:nvSpPr>
          <p:spPr>
            <a:xfrm>
              <a:off x="2906998" y="394863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295" name="Cube 294"/>
            <p:cNvSpPr/>
            <p:nvPr/>
          </p:nvSpPr>
          <p:spPr>
            <a:xfrm>
              <a:off x="4278598" y="3948632"/>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296" name="Cube 295"/>
            <p:cNvSpPr/>
            <p:nvPr/>
          </p:nvSpPr>
          <p:spPr>
            <a:xfrm>
              <a:off x="4277025" y="413137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297" name="Rounded Rectangle 296"/>
            <p:cNvSpPr/>
            <p:nvPr/>
          </p:nvSpPr>
          <p:spPr>
            <a:xfrm>
              <a:off x="2885032" y="236354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Reporting</a:t>
              </a:r>
              <a:endParaRPr lang="en-US" sz="1100" b="1" kern="0" dirty="0">
                <a:solidFill>
                  <a:sysClr val="window" lastClr="FFFFFF"/>
                </a:solidFill>
                <a:latin typeface="Calibri"/>
              </a:endParaRPr>
            </a:p>
          </p:txBody>
        </p:sp>
        <p:sp>
          <p:nvSpPr>
            <p:cNvPr id="298" name="TextBox 297"/>
            <p:cNvSpPr txBox="1"/>
            <p:nvPr/>
          </p:nvSpPr>
          <p:spPr>
            <a:xfrm>
              <a:off x="5486400" y="3273326"/>
              <a:ext cx="618845" cy="338554"/>
            </a:xfrm>
            <a:prstGeom prst="rect">
              <a:avLst/>
            </a:prstGeom>
            <a:noFill/>
          </p:spPr>
          <p:txBody>
            <a:bodyPr wrap="square" rtlCol="0">
              <a:spAutoFit/>
            </a:bodyPr>
            <a:lstStyle/>
            <a:p>
              <a:pPr fontAlgn="auto">
                <a:spcBef>
                  <a:spcPts val="0"/>
                </a:spcBef>
                <a:spcAft>
                  <a:spcPts val="0"/>
                </a:spcAft>
                <a:defRPr/>
              </a:pPr>
              <a:r>
                <a:rPr lang="en-US" sz="800" kern="0" dirty="0" smtClean="0">
                  <a:solidFill>
                    <a:sysClr val="windowText" lastClr="000000"/>
                  </a:solidFill>
                  <a:latin typeface="Arial"/>
                </a:rPr>
                <a:t>Task board</a:t>
              </a:r>
              <a:endParaRPr lang="en-US" sz="800" kern="0" dirty="0">
                <a:solidFill>
                  <a:sysClr val="windowText" lastClr="000000"/>
                </a:solidFill>
                <a:latin typeface="Arial"/>
              </a:endParaRPr>
            </a:p>
          </p:txBody>
        </p:sp>
      </p:grpSp>
      <p:sp>
        <p:nvSpPr>
          <p:cNvPr id="69" name="Rectangle 68"/>
          <p:cNvSpPr/>
          <p:nvPr/>
        </p:nvSpPr>
        <p:spPr>
          <a:xfrm>
            <a:off x="320041" y="4068762"/>
            <a:ext cx="2285999" cy="114300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4800" dirty="0" smtClean="0">
                <a:solidFill>
                  <a:schemeClr val="tx1"/>
                </a:solidFill>
                <a:latin typeface="Georgia"/>
              </a:rPr>
              <a:t>100</a:t>
            </a:r>
          </a:p>
          <a:p>
            <a:pPr>
              <a:defRPr/>
            </a:pPr>
            <a:r>
              <a:rPr lang="en-US" sz="1200" dirty="0" smtClean="0">
                <a:solidFill>
                  <a:schemeClr val="tx1"/>
                </a:solidFill>
                <a:latin typeface="Georgia"/>
              </a:rPr>
              <a:t>1</a:t>
            </a:r>
            <a:r>
              <a:rPr lang="en-US" sz="1200" baseline="30000" dirty="0" smtClean="0">
                <a:solidFill>
                  <a:schemeClr val="tx1"/>
                </a:solidFill>
                <a:latin typeface="Georgia"/>
              </a:rPr>
              <a:t>st</a:t>
            </a:r>
            <a:r>
              <a:rPr lang="en-US" sz="1200" dirty="0" smtClean="0">
                <a:solidFill>
                  <a:schemeClr val="tx1"/>
                </a:solidFill>
                <a:latin typeface="Georgia"/>
              </a:rPr>
              <a:t> out of 14</a:t>
            </a:r>
          </a:p>
        </p:txBody>
      </p:sp>
      <p:sp>
        <p:nvSpPr>
          <p:cNvPr id="103" name="Round Same Side Corner Rectangle 102"/>
          <p:cNvSpPr/>
          <p:nvPr/>
        </p:nvSpPr>
        <p:spPr>
          <a:xfrm>
            <a:off x="320042" y="3840162"/>
            <a:ext cx="22859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Value Index</a:t>
            </a:r>
            <a:endParaRPr lang="en-CA" sz="1200" b="1" dirty="0">
              <a:solidFill>
                <a:srgbClr val="FFFFFF"/>
              </a:solidFill>
            </a:endParaRPr>
          </a:p>
        </p:txBody>
      </p:sp>
      <p:graphicFrame>
        <p:nvGraphicFramePr>
          <p:cNvPr id="63" name="Chart 62"/>
          <p:cNvGraphicFramePr>
            <a:graphicFrameLocks/>
          </p:cNvGraphicFramePr>
          <p:nvPr>
            <p:extLst>
              <p:ext uri="{D42A27DB-BD31-4B8C-83A1-F6EECF244321}">
                <p14:modId xmlns:p14="http://schemas.microsoft.com/office/powerpoint/2010/main" xmlns="" val="1624546770"/>
              </p:ext>
            </p:extLst>
          </p:nvPr>
        </p:nvGraphicFramePr>
        <p:xfrm>
          <a:off x="320043" y="1417637"/>
          <a:ext cx="2285998" cy="2286003"/>
        </p:xfrm>
        <a:graphic>
          <a:graphicData uri="http://schemas.openxmlformats.org/drawingml/2006/chart">
            <c:chart xmlns:c="http://schemas.openxmlformats.org/drawingml/2006/chart" xmlns:r="http://schemas.openxmlformats.org/officeDocument/2006/relationships" r:id="rId21"/>
          </a:graphicData>
        </a:graphic>
      </p:graphicFrame>
    </p:spTree>
    <p:extLst>
      <p:ext uri="{BB962C8B-B14F-4D97-AF65-F5344CB8AC3E}">
        <p14:creationId xmlns:p14="http://schemas.microsoft.com/office/powerpoint/2010/main" xmlns="" val="24233886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977639" y="4525963"/>
            <a:ext cx="4845685" cy="1918034"/>
            <a:chOff x="3977639" y="4525963"/>
            <a:chExt cx="4845685" cy="1918034"/>
          </a:xfrm>
        </p:grpSpPr>
        <p:sp>
          <p:nvSpPr>
            <p:cNvPr id="45" name="Rectangle 44"/>
            <p:cNvSpPr/>
            <p:nvPr/>
          </p:nvSpPr>
          <p:spPr>
            <a:xfrm>
              <a:off x="3977639" y="4792045"/>
              <a:ext cx="4845685" cy="1651952"/>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a:solidFill>
                    <a:schemeClr val="tx1"/>
                  </a:solidFill>
                </a:rPr>
                <a:t>Inability to conduct in-line peer code reviews.</a:t>
              </a:r>
            </a:p>
            <a:p>
              <a:pPr marL="8550" algn="l">
                <a:defRPr/>
              </a:pPr>
              <a:endParaRPr lang="en-US" sz="1200" dirty="0" smtClean="0">
                <a:solidFill>
                  <a:schemeClr val="tx1"/>
                </a:solidFill>
              </a:endParaRPr>
            </a:p>
          </p:txBody>
        </p:sp>
        <p:sp>
          <p:nvSpPr>
            <p:cNvPr id="46" name="Round Same Side Corner Rectangle 45"/>
            <p:cNvSpPr/>
            <p:nvPr/>
          </p:nvSpPr>
          <p:spPr>
            <a:xfrm>
              <a:off x="3977640" y="4525963"/>
              <a:ext cx="4845684" cy="27432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Challenges</a:t>
              </a:r>
            </a:p>
          </p:txBody>
        </p:sp>
      </p:grpSp>
      <p:graphicFrame>
        <p:nvGraphicFramePr>
          <p:cNvPr id="41" name="Object 40" hidden="1"/>
          <p:cNvGraphicFramePr>
            <a:graphicFrameLocks/>
          </p:cNvGraphicFramePr>
          <p:nvPr/>
        </p:nvGraphicFramePr>
        <p:xfrm>
          <a:off x="0" y="0"/>
          <a:ext cx="158750" cy="158750"/>
        </p:xfrm>
        <a:graphic>
          <a:graphicData uri="http://schemas.openxmlformats.org/presentationml/2006/ole">
            <p:oleObj spid="_x0000_s2218" name="think-cell Slide" r:id="rId12" imgW="360" imgH="360" progId="">
              <p:embed/>
            </p:oleObj>
          </a:graphicData>
        </a:graphic>
      </p:graphicFrame>
      <p:grpSp>
        <p:nvGrpSpPr>
          <p:cNvPr id="2" name="Group 31"/>
          <p:cNvGrpSpPr>
            <a:grpSpLocks/>
          </p:cNvGrpSpPr>
          <p:nvPr>
            <p:custDataLst>
              <p:tags r:id="rId2"/>
            </p:custDataLst>
          </p:nvPr>
        </p:nvGrpSpPr>
        <p:grpSpPr bwMode="auto">
          <a:xfrm>
            <a:off x="385551" y="1573808"/>
            <a:ext cx="3405399" cy="1357866"/>
            <a:chOff x="276002" y="487956"/>
            <a:chExt cx="3567149" cy="1357874"/>
          </a:xfrm>
          <a:solidFill>
            <a:schemeClr val="bg1"/>
          </a:solidFill>
        </p:grpSpPr>
        <p:sp>
          <p:nvSpPr>
            <p:cNvPr id="39" name="Rectangle 38"/>
            <p:cNvSpPr/>
            <p:nvPr/>
          </p:nvSpPr>
          <p:spPr>
            <a:xfrm>
              <a:off x="276002" y="487957"/>
              <a:ext cx="1217960" cy="1152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r">
                <a:defRPr/>
              </a:pPr>
              <a:r>
                <a:rPr lang="en-US" sz="1200" dirty="0" smtClean="0">
                  <a:solidFill>
                    <a:srgbClr val="333333"/>
                  </a:solidFill>
                  <a:cs typeface="Arial" pitchFamily="34" charset="0"/>
                </a:rPr>
                <a:t>Product:</a:t>
              </a:r>
            </a:p>
            <a:p>
              <a:pPr algn="r">
                <a:defRPr/>
              </a:pPr>
              <a:endParaRPr lang="en-US" sz="1200" dirty="0" smtClean="0">
                <a:solidFill>
                  <a:srgbClr val="333333"/>
                </a:solidFill>
                <a:cs typeface="Arial" pitchFamily="34" charset="0"/>
              </a:endParaRPr>
            </a:p>
            <a:p>
              <a:pPr algn="r">
                <a:defRPr/>
              </a:pPr>
              <a:r>
                <a:rPr lang="en-US" sz="1200" dirty="0" smtClean="0">
                  <a:solidFill>
                    <a:srgbClr val="333333"/>
                  </a:solidFill>
                  <a:cs typeface="Arial" pitchFamily="34" charset="0"/>
                </a:rPr>
                <a:t>Employees</a:t>
              </a:r>
              <a:r>
                <a:rPr lang="en-US" sz="1200" dirty="0">
                  <a:solidFill>
                    <a:srgbClr val="333333"/>
                  </a:solidFill>
                  <a:cs typeface="Arial" pitchFamily="34" charset="0"/>
                </a:rPr>
                <a:t>:</a:t>
              </a:r>
            </a:p>
            <a:p>
              <a:pPr algn="r">
                <a:defRPr/>
              </a:pPr>
              <a:r>
                <a:rPr lang="en-US" sz="1200" dirty="0">
                  <a:solidFill>
                    <a:srgbClr val="333333"/>
                  </a:solidFill>
                  <a:cs typeface="Arial" pitchFamily="34" charset="0"/>
                </a:rPr>
                <a:t>Headquarters:</a:t>
              </a:r>
            </a:p>
            <a:p>
              <a:pPr algn="r">
                <a:defRPr/>
              </a:pPr>
              <a:r>
                <a:rPr lang="en-US" sz="1200" dirty="0">
                  <a:solidFill>
                    <a:srgbClr val="333333"/>
                  </a:solidFill>
                  <a:cs typeface="Arial" pitchFamily="34" charset="0"/>
                </a:rPr>
                <a:t>Website</a:t>
              </a:r>
              <a:r>
                <a:rPr lang="en-US" sz="1200" dirty="0" smtClean="0">
                  <a:solidFill>
                    <a:srgbClr val="333333"/>
                  </a:solidFill>
                  <a:cs typeface="Arial" pitchFamily="34" charset="0"/>
                </a:rPr>
                <a:t>:</a:t>
              </a:r>
            </a:p>
            <a:p>
              <a:pPr algn="r">
                <a:defRPr/>
              </a:pPr>
              <a:r>
                <a:rPr lang="en-US" sz="1200" dirty="0" smtClean="0">
                  <a:solidFill>
                    <a:srgbClr val="333333"/>
                  </a:solidFill>
                  <a:cs typeface="Arial" pitchFamily="34" charset="0"/>
                </a:rPr>
                <a:t>Founded:</a:t>
              </a:r>
            </a:p>
            <a:p>
              <a:pPr algn="r">
                <a:defRPr/>
              </a:pPr>
              <a:r>
                <a:rPr lang="en-US" sz="1200" dirty="0" smtClean="0">
                  <a:solidFill>
                    <a:srgbClr val="333333"/>
                  </a:solidFill>
                  <a:cs typeface="Arial" pitchFamily="34" charset="0"/>
                </a:rPr>
                <a:t>Presence:</a:t>
              </a:r>
              <a:endParaRPr lang="en-US" sz="1200" dirty="0">
                <a:solidFill>
                  <a:srgbClr val="333333"/>
                </a:solidFill>
                <a:cs typeface="Arial" pitchFamily="34" charset="0"/>
              </a:endParaRPr>
            </a:p>
          </p:txBody>
        </p:sp>
        <p:sp>
          <p:nvSpPr>
            <p:cNvPr id="40" name="Rectangle 39"/>
            <p:cNvSpPr/>
            <p:nvPr/>
          </p:nvSpPr>
          <p:spPr>
            <a:xfrm>
              <a:off x="1489145" y="487956"/>
              <a:ext cx="2354006" cy="13578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l">
                <a:defRPr/>
              </a:pPr>
              <a:r>
                <a:rPr lang="en-US" sz="1200" dirty="0" smtClean="0">
                  <a:solidFill>
                    <a:schemeClr val="tx1"/>
                  </a:solidFill>
                  <a:cs typeface="Arial" pitchFamily="34" charset="0"/>
                </a:rPr>
                <a:t>Development Testing Platform (Concerto)</a:t>
              </a:r>
            </a:p>
            <a:p>
              <a:pPr algn="l">
                <a:defRPr/>
              </a:pPr>
              <a:r>
                <a:rPr lang="en-US" sz="1200" dirty="0" smtClean="0">
                  <a:solidFill>
                    <a:schemeClr val="tx1"/>
                  </a:solidFill>
                  <a:cs typeface="Arial" pitchFamily="34" charset="0"/>
                </a:rPr>
                <a:t>250</a:t>
              </a:r>
            </a:p>
            <a:p>
              <a:pPr algn="l">
                <a:defRPr/>
              </a:pPr>
              <a:r>
                <a:rPr lang="en-US" sz="1200" dirty="0" smtClean="0">
                  <a:solidFill>
                    <a:schemeClr val="tx1"/>
                  </a:solidFill>
                  <a:cs typeface="Arial" pitchFamily="34" charset="0"/>
                </a:rPr>
                <a:t>Monrovia, CA</a:t>
              </a:r>
            </a:p>
            <a:p>
              <a:pPr algn="l">
                <a:defRPr/>
              </a:pPr>
              <a:r>
                <a:rPr lang="en-US" sz="1200" dirty="0" smtClean="0">
                  <a:solidFill>
                    <a:schemeClr val="tx1"/>
                  </a:solidFill>
                  <a:cs typeface="Arial" pitchFamily="34" charset="0"/>
                  <a:hlinkClick r:id="rId13"/>
                </a:rPr>
                <a:t>parasoft.com</a:t>
              </a:r>
              <a:endParaRPr lang="en-US" sz="1200" dirty="0" smtClean="0">
                <a:solidFill>
                  <a:schemeClr val="tx1"/>
                </a:solidFill>
                <a:cs typeface="Arial" pitchFamily="34" charset="0"/>
              </a:endParaRPr>
            </a:p>
            <a:p>
              <a:pPr algn="l">
                <a:buFont typeface="Arial" pitchFamily="34" charset="0"/>
                <a:buNone/>
              </a:pPr>
              <a:r>
                <a:rPr lang="en-US" sz="1200" dirty="0" smtClean="0">
                  <a:solidFill>
                    <a:schemeClr val="tx1"/>
                  </a:solidFill>
                  <a:cs typeface="Arial" pitchFamily="34" charset="0"/>
                </a:rPr>
                <a:t>1987</a:t>
              </a:r>
            </a:p>
            <a:p>
              <a:pPr algn="l">
                <a:buFont typeface="Arial" pitchFamily="34" charset="0"/>
                <a:buNone/>
              </a:pPr>
              <a:r>
                <a:rPr lang="en-US" sz="1200" dirty="0" smtClean="0">
                  <a:solidFill>
                    <a:schemeClr val="tx1"/>
                  </a:solidFill>
                  <a:cs typeface="Arial" pitchFamily="34" charset="0"/>
                </a:rPr>
                <a:t>Privately Held</a:t>
              </a:r>
            </a:p>
          </p:txBody>
        </p:sp>
      </p:grpSp>
      <p:sp>
        <p:nvSpPr>
          <p:cNvPr id="8" name="Title 7"/>
          <p:cNvSpPr>
            <a:spLocks noGrp="1"/>
          </p:cNvSpPr>
          <p:nvPr>
            <p:ph type="title"/>
            <p:custDataLst>
              <p:tags r:id="rId3"/>
            </p:custDataLst>
          </p:nvPr>
        </p:nvSpPr>
        <p:spPr>
          <a:xfrm>
            <a:off x="243900" y="260648"/>
            <a:ext cx="8625780" cy="864096"/>
          </a:xfrm>
        </p:spPr>
        <p:txBody>
          <a:bodyPr/>
          <a:lstStyle/>
          <a:p>
            <a:r>
              <a:rPr lang="en-US" dirty="0">
                <a:ea typeface="ＭＳ Ｐゴシック" charset="-128"/>
              </a:rPr>
              <a:t>Parasoft delivers a comprehensive ALM solution with tight </a:t>
            </a:r>
            <a:r>
              <a:rPr lang="en-US" dirty="0" smtClean="0">
                <a:ea typeface="ＭＳ Ｐゴシック" charset="-128"/>
              </a:rPr>
              <a:t>policy management capabilities</a:t>
            </a:r>
            <a:endParaRPr lang="en-CA" dirty="0"/>
          </a:p>
        </p:txBody>
      </p:sp>
      <p:sp>
        <p:nvSpPr>
          <p:cNvPr id="25" name="Rounded Rectangle 24"/>
          <p:cNvSpPr/>
          <p:nvPr>
            <p:custDataLst>
              <p:tags r:id="rId4"/>
            </p:custDataLst>
          </p:nvPr>
        </p:nvSpPr>
        <p:spPr>
          <a:xfrm>
            <a:off x="320674" y="1183004"/>
            <a:ext cx="3470275"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r>
              <a:rPr lang="en-CA" b="1" i="1" dirty="0" smtClean="0">
                <a:solidFill>
                  <a:schemeClr val="tx1"/>
                </a:solidFill>
              </a:rPr>
              <a:t>Emerging Player</a:t>
            </a:r>
            <a:endParaRPr lang="en-CA" b="1" i="1" dirty="0">
              <a:solidFill>
                <a:schemeClr val="tx1"/>
              </a:solidFill>
            </a:endParaRPr>
          </a:p>
        </p:txBody>
      </p:sp>
      <p:sp>
        <p:nvSpPr>
          <p:cNvPr id="30" name="Chevron 29"/>
          <p:cNvSpPr/>
          <p:nvPr/>
        </p:nvSpPr>
        <p:spPr>
          <a:xfrm>
            <a:off x="395536" y="1177423"/>
            <a:ext cx="264872" cy="377057"/>
          </a:xfrm>
          <a:prstGeom prst="chevron">
            <a:avLst/>
          </a:prstGeom>
          <a:solidFill>
            <a:srgbClr val="D17D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333333"/>
              </a:solidFill>
            </a:endParaRPr>
          </a:p>
        </p:txBody>
      </p:sp>
      <p:pic>
        <p:nvPicPr>
          <p:cNvPr id="1049783" name="Picture 183" descr="Parasoft Logo"/>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1148198" y="3323524"/>
            <a:ext cx="2143125" cy="428626"/>
          </a:xfrm>
          <a:prstGeom prst="rect">
            <a:avLst/>
          </a:prstGeom>
          <a:noFill/>
          <a:extLst>
            <a:ext uri="{909E8E84-426E-40dd-AFC4-6F175D3DCCD1}">
              <a14:hiddenFill xmlns="" xmlns:a14="http://schemas.microsoft.com/office/drawing/2010/main">
                <a:solidFill>
                  <a:srgbClr val="FFFFFF"/>
                </a:solidFill>
              </a14:hiddenFill>
            </a:ext>
          </a:extLst>
        </p:spPr>
      </p:pic>
      <p:sp>
        <p:nvSpPr>
          <p:cNvPr id="98" name="Rounded Rectangle 97"/>
          <p:cNvSpPr/>
          <p:nvPr>
            <p:custDataLst>
              <p:tags r:id="rId5"/>
            </p:custDataLst>
          </p:nvPr>
        </p:nvSpPr>
        <p:spPr>
          <a:xfrm rot="10800000">
            <a:off x="320674" y="6080759"/>
            <a:ext cx="3469766" cy="371475"/>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endParaRPr lang="en-CA" b="1" i="1" dirty="0">
              <a:solidFill>
                <a:srgbClr val="333333"/>
              </a:solidFill>
            </a:endParaRPr>
          </a:p>
        </p:txBody>
      </p:sp>
      <p:grpSp>
        <p:nvGrpSpPr>
          <p:cNvPr id="100" name="Group 46"/>
          <p:cNvGrpSpPr/>
          <p:nvPr/>
        </p:nvGrpSpPr>
        <p:grpSpPr>
          <a:xfrm>
            <a:off x="731521" y="5028881"/>
            <a:ext cx="2651759" cy="731839"/>
            <a:chOff x="685799" y="4209648"/>
            <a:chExt cx="2743197" cy="731523"/>
          </a:xfrm>
        </p:grpSpPr>
        <p:sp>
          <p:nvSpPr>
            <p:cNvPr id="101" name="Rectangle 100"/>
            <p:cNvSpPr/>
            <p:nvPr/>
          </p:nvSpPr>
          <p:spPr>
            <a:xfrm rot="5400000">
              <a:off x="2968980" y="4481151"/>
              <a:ext cx="731520" cy="18851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102" name="Rectangle 101"/>
            <p:cNvSpPr/>
            <p:nvPr/>
          </p:nvSpPr>
          <p:spPr>
            <a:xfrm rot="5400000">
              <a:off x="2720004" y="4517297"/>
              <a:ext cx="657946" cy="1897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103" name="Rectangle 102"/>
            <p:cNvSpPr/>
            <p:nvPr/>
          </p:nvSpPr>
          <p:spPr>
            <a:xfrm rot="5400000">
              <a:off x="2472909" y="4553850"/>
              <a:ext cx="584841" cy="1897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104" name="Rectangle 103"/>
            <p:cNvSpPr/>
            <p:nvPr/>
          </p:nvSpPr>
          <p:spPr>
            <a:xfrm rot="5400000">
              <a:off x="2226114" y="4590709"/>
              <a:ext cx="511736" cy="1891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105" name="Rectangle 104"/>
            <p:cNvSpPr/>
            <p:nvPr/>
          </p:nvSpPr>
          <p:spPr>
            <a:xfrm rot="5400000">
              <a:off x="1979671" y="4626795"/>
              <a:ext cx="438631" cy="1891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106" name="Rectangle 105"/>
            <p:cNvSpPr/>
            <p:nvPr/>
          </p:nvSpPr>
          <p:spPr>
            <a:xfrm rot="5400000">
              <a:off x="1732507" y="4663349"/>
              <a:ext cx="365527" cy="1891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107" name="Rectangle 106"/>
            <p:cNvSpPr/>
            <p:nvPr/>
          </p:nvSpPr>
          <p:spPr>
            <a:xfrm rot="5400000">
              <a:off x="1485340" y="4699903"/>
              <a:ext cx="292421" cy="1891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108" name="Rectangle 107"/>
            <p:cNvSpPr/>
            <p:nvPr/>
          </p:nvSpPr>
          <p:spPr>
            <a:xfrm rot="5400000">
              <a:off x="1238173" y="4736461"/>
              <a:ext cx="219316" cy="1891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109" name="Rectangle 108"/>
            <p:cNvSpPr/>
            <p:nvPr/>
          </p:nvSpPr>
          <p:spPr>
            <a:xfrm rot="5400000">
              <a:off x="991008" y="4773012"/>
              <a:ext cx="146210" cy="1891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110" name="Rectangle 109"/>
            <p:cNvSpPr/>
            <p:nvPr/>
          </p:nvSpPr>
          <p:spPr>
            <a:xfrm rot="5400000">
              <a:off x="743840" y="4809570"/>
              <a:ext cx="73105" cy="1891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grpSp>
      <p:sp>
        <p:nvSpPr>
          <p:cNvPr id="111" name="Rounded Rectangle 110"/>
          <p:cNvSpPr/>
          <p:nvPr/>
        </p:nvSpPr>
        <p:spPr>
          <a:xfrm>
            <a:off x="320674" y="4297680"/>
            <a:ext cx="3474720" cy="457200"/>
          </a:xfrm>
          <a:prstGeom prst="roundRect">
            <a:avLst/>
          </a:prstGeom>
          <a:solidFill>
            <a:srgbClr val="C00000"/>
          </a:solidFill>
          <a:ln cap="sq">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The vendor declined to provide pricing, and publicly available pricing could not be found</a:t>
            </a:r>
            <a:endParaRPr lang="en-CA" sz="1200" b="1" dirty="0">
              <a:solidFill>
                <a:srgbClr val="FFFFFF"/>
              </a:solidFill>
            </a:endParaRPr>
          </a:p>
        </p:txBody>
      </p:sp>
      <p:sp>
        <p:nvSpPr>
          <p:cNvPr id="112" name="TextBox 111"/>
          <p:cNvSpPr txBox="1"/>
          <p:nvPr>
            <p:custDataLst>
              <p:tags r:id="rId6"/>
            </p:custDataLst>
          </p:nvPr>
        </p:nvSpPr>
        <p:spPr>
          <a:xfrm>
            <a:off x="640080" y="5760720"/>
            <a:ext cx="329184" cy="228600"/>
          </a:xfrm>
          <a:prstGeom prst="rect">
            <a:avLst/>
          </a:prstGeom>
          <a:noFill/>
        </p:spPr>
        <p:txBody>
          <a:bodyPr wrap="square" numCol="1" rtlCol="0">
            <a:spAutoFit/>
          </a:bodyPr>
          <a:lstStyle/>
          <a:p>
            <a:pPr algn="r" defTabSz="2194560"/>
            <a:r>
              <a:rPr lang="en-CA" sz="1000" b="1" dirty="0" smtClean="0">
                <a:solidFill>
                  <a:srgbClr val="333333"/>
                </a:solidFill>
              </a:rPr>
              <a:t>$1</a:t>
            </a:r>
            <a:endParaRPr lang="en-CA" sz="1000" b="1" dirty="0">
              <a:solidFill>
                <a:srgbClr val="333333"/>
              </a:solidFill>
            </a:endParaRPr>
          </a:p>
        </p:txBody>
      </p:sp>
      <p:cxnSp>
        <p:nvCxnSpPr>
          <p:cNvPr id="114" name="Straight Arrow Connector 113"/>
          <p:cNvCxnSpPr>
            <a:stCxn id="112" idx="3"/>
          </p:cNvCxnSpPr>
          <p:nvPr/>
        </p:nvCxnSpPr>
        <p:spPr>
          <a:xfrm>
            <a:off x="969264" y="5875020"/>
            <a:ext cx="213839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custDataLst>
              <p:tags r:id="rId7"/>
            </p:custDataLst>
          </p:nvPr>
        </p:nvSpPr>
        <p:spPr>
          <a:xfrm>
            <a:off x="3054096" y="5760720"/>
            <a:ext cx="512064" cy="228600"/>
          </a:xfrm>
          <a:prstGeom prst="rect">
            <a:avLst/>
          </a:prstGeom>
          <a:noFill/>
        </p:spPr>
        <p:txBody>
          <a:bodyPr wrap="square" numCol="1" rtlCol="0">
            <a:spAutoFit/>
          </a:bodyPr>
          <a:lstStyle/>
          <a:p>
            <a:pPr algn="r" defTabSz="2194560"/>
            <a:r>
              <a:rPr lang="en-CA" sz="1000" b="1" dirty="0" smtClean="0">
                <a:solidFill>
                  <a:srgbClr val="333333"/>
                </a:solidFill>
              </a:rPr>
              <a:t>$1M+</a:t>
            </a:r>
            <a:endParaRPr lang="en-CA" sz="1000" b="1" dirty="0">
              <a:solidFill>
                <a:srgbClr val="333333"/>
              </a:solidFill>
            </a:endParaRPr>
          </a:p>
        </p:txBody>
      </p:sp>
      <p:grpSp>
        <p:nvGrpSpPr>
          <p:cNvPr id="35" name="Group 33"/>
          <p:cNvGrpSpPr/>
          <p:nvPr>
            <p:custDataLst>
              <p:tags r:id="rId8"/>
            </p:custDataLst>
          </p:nvPr>
        </p:nvGrpSpPr>
        <p:grpSpPr>
          <a:xfrm>
            <a:off x="3977639" y="1192176"/>
            <a:ext cx="4845685" cy="1185899"/>
            <a:chOff x="5543549" y="2724370"/>
            <a:chExt cx="3295651" cy="1064698"/>
          </a:xfrm>
        </p:grpSpPr>
        <p:sp>
          <p:nvSpPr>
            <p:cNvPr id="36" name="Rectangle 35"/>
            <p:cNvSpPr/>
            <p:nvPr/>
          </p:nvSpPr>
          <p:spPr>
            <a:xfrm>
              <a:off x="5543549" y="2970654"/>
              <a:ext cx="3295651" cy="818414"/>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smtClean="0">
                  <a:solidFill>
                    <a:schemeClr val="tx1"/>
                  </a:solidFill>
                </a:rPr>
                <a:t>Software development management platform which combines policy-driven project management with test lifecycle management to convert management expectations into </a:t>
              </a:r>
              <a:r>
                <a:rPr lang="en-US" sz="1200" dirty="0">
                  <a:solidFill>
                    <a:schemeClr val="tx1"/>
                  </a:solidFill>
                </a:rPr>
                <a:t>measurable tasks and enforcement points in the development process. </a:t>
              </a:r>
            </a:p>
          </p:txBody>
        </p:sp>
        <p:sp>
          <p:nvSpPr>
            <p:cNvPr id="37" name="Round Same Side Corner Rectangle 36"/>
            <p:cNvSpPr/>
            <p:nvPr/>
          </p:nvSpPr>
          <p:spPr>
            <a:xfrm>
              <a:off x="5543550" y="2724370"/>
              <a:ext cx="3295650" cy="246284"/>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Overview</a:t>
              </a:r>
              <a:endParaRPr lang="en-CA" sz="1400" b="1" dirty="0">
                <a:solidFill>
                  <a:srgbClr val="FFFFFF"/>
                </a:solidFill>
              </a:endParaRPr>
            </a:p>
          </p:txBody>
        </p:sp>
      </p:grpSp>
      <p:grpSp>
        <p:nvGrpSpPr>
          <p:cNvPr id="38" name="Group 33"/>
          <p:cNvGrpSpPr/>
          <p:nvPr>
            <p:custDataLst>
              <p:tags r:id="rId9"/>
            </p:custDataLst>
          </p:nvPr>
        </p:nvGrpSpPr>
        <p:grpSpPr>
          <a:xfrm>
            <a:off x="3977640" y="2468562"/>
            <a:ext cx="4845684" cy="1966912"/>
            <a:chOff x="5543549" y="2783385"/>
            <a:chExt cx="3295651" cy="2076092"/>
          </a:xfrm>
        </p:grpSpPr>
        <p:sp>
          <p:nvSpPr>
            <p:cNvPr id="42" name="Rectangle 41"/>
            <p:cNvSpPr/>
            <p:nvPr/>
          </p:nvSpPr>
          <p:spPr>
            <a:xfrm>
              <a:off x="5543549" y="3073268"/>
              <a:ext cx="3295651" cy="1786209"/>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a:solidFill>
                    <a:schemeClr val="tx1"/>
                  </a:solidFill>
                </a:rPr>
                <a:t>Parasoft integrates with multiple IDEs even beyond the industry standards delivering end users a seamless </a:t>
              </a:r>
              <a:r>
                <a:rPr lang="en-US" sz="1200" dirty="0" smtClean="0">
                  <a:solidFill>
                    <a:schemeClr val="tx1"/>
                  </a:solidFill>
                </a:rPr>
                <a:t>experience.</a:t>
              </a:r>
            </a:p>
            <a:p>
              <a:pPr marL="180000" indent="-171450" algn="l">
                <a:buFont typeface="Arial" pitchFamily="34" charset="0"/>
                <a:buChar char="•"/>
                <a:defRPr/>
              </a:pPr>
              <a:r>
                <a:rPr lang="en-US" sz="1200" dirty="0">
                  <a:solidFill>
                    <a:schemeClr val="tx1"/>
                  </a:solidFill>
                </a:rPr>
                <a:t>Using Policy Center, clients can effectively integrate defect prevention into their software development lifecycle</a:t>
              </a:r>
              <a:r>
                <a:rPr lang="en-US" sz="1200" dirty="0" smtClean="0">
                  <a:solidFill>
                    <a:schemeClr val="tx1"/>
                  </a:solidFill>
                </a:rPr>
                <a:t>.</a:t>
              </a:r>
            </a:p>
            <a:p>
              <a:pPr marL="180000" indent="-171450" algn="l">
                <a:buFont typeface="Arial" pitchFamily="34" charset="0"/>
                <a:buChar char="•"/>
                <a:defRPr/>
              </a:pPr>
              <a:r>
                <a:rPr lang="en-US" sz="1200" dirty="0" smtClean="0">
                  <a:solidFill>
                    <a:schemeClr val="tx1"/>
                  </a:solidFill>
                </a:rPr>
                <a:t>Comprehensive reporting capabilities which include custom report creation and context-based filtering and sorting.</a:t>
              </a:r>
              <a:endParaRPr lang="en-US" sz="1200" dirty="0" smtClean="0">
                <a:solidFill>
                  <a:srgbClr val="FF0000"/>
                </a:solidFill>
              </a:endParaRPr>
            </a:p>
          </p:txBody>
        </p:sp>
        <p:sp>
          <p:nvSpPr>
            <p:cNvPr id="43" name="Round Same Side Corner Rectangle 42"/>
            <p:cNvSpPr/>
            <p:nvPr/>
          </p:nvSpPr>
          <p:spPr>
            <a:xfrm>
              <a:off x="5543550" y="2783385"/>
              <a:ext cx="3295650" cy="289547"/>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Strengths</a:t>
              </a:r>
              <a:endParaRPr lang="en-CA" sz="1400" b="1" dirty="0">
                <a:solidFill>
                  <a:srgbClr val="FFFFFF"/>
                </a:solidFill>
              </a:endParaRPr>
            </a:p>
          </p:txBody>
        </p:sp>
      </p:grpSp>
    </p:spTree>
    <p:extLst>
      <p:ext uri="{BB962C8B-B14F-4D97-AF65-F5344CB8AC3E}">
        <p14:creationId xmlns:p14="http://schemas.microsoft.com/office/powerpoint/2010/main" xmlns="" val="3850888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Book a free guided implementation today!</a:t>
            </a:r>
          </a:p>
        </p:txBody>
      </p:sp>
      <p:sp>
        <p:nvSpPr>
          <p:cNvPr id="3" name="Text Placeholder 2"/>
          <p:cNvSpPr>
            <a:spLocks noGrp="1"/>
          </p:cNvSpPr>
          <p:nvPr>
            <p:ph type="body" sz="quarter" idx="16"/>
          </p:nvPr>
        </p:nvSpPr>
        <p:spPr>
          <a:xfrm>
            <a:off x="249303" y="1232756"/>
            <a:ext cx="6133210" cy="4973925"/>
          </a:xfrm>
        </p:spPr>
        <p:txBody>
          <a:bodyPr/>
          <a:lstStyle/>
          <a:p>
            <a:pPr marL="0" indent="0">
              <a:lnSpc>
                <a:spcPct val="100000"/>
              </a:lnSpc>
              <a:spcBef>
                <a:spcPts val="600"/>
              </a:spcBef>
              <a:spcAft>
                <a:spcPts val="600"/>
              </a:spcAft>
              <a:buNone/>
            </a:pPr>
            <a:r>
              <a:rPr lang="en-US" sz="1600" dirty="0" smtClean="0"/>
              <a:t>Info-Tech is just a phone call away and can assist you with your project. Our expert Analysts can guide you to successful project completion. For most members, this service is available at no additional cost.*</a:t>
            </a:r>
          </a:p>
          <a:p>
            <a:pPr marL="0" indent="0">
              <a:lnSpc>
                <a:spcPct val="100000"/>
              </a:lnSpc>
              <a:spcBef>
                <a:spcPts val="600"/>
              </a:spcBef>
              <a:spcAft>
                <a:spcPts val="600"/>
              </a:spcAft>
              <a:buNone/>
            </a:pPr>
            <a:r>
              <a:rPr lang="en-US" sz="1600" dirty="0" smtClean="0"/>
              <a:t>Here’s how it works:</a:t>
            </a:r>
          </a:p>
          <a:p>
            <a:pPr marL="342900" indent="-342900">
              <a:lnSpc>
                <a:spcPct val="100000"/>
              </a:lnSpc>
              <a:spcBef>
                <a:spcPts val="300"/>
              </a:spcBef>
              <a:spcAft>
                <a:spcPts val="300"/>
              </a:spcAft>
              <a:buFont typeface="+mj-lt"/>
              <a:buAutoNum type="arabicPeriod"/>
            </a:pPr>
            <a:r>
              <a:rPr lang="en-US" sz="1600" b="1" dirty="0" smtClean="0"/>
              <a:t>Enroll in a Guided Implementation for your project </a:t>
            </a:r>
          </a:p>
          <a:p>
            <a:pPr marL="368300" lvl="2" indent="0">
              <a:lnSpc>
                <a:spcPct val="100000"/>
              </a:lnSpc>
              <a:spcBef>
                <a:spcPts val="300"/>
              </a:spcBef>
              <a:spcAft>
                <a:spcPts val="300"/>
              </a:spcAft>
              <a:buNone/>
            </a:pPr>
            <a:r>
              <a:rPr lang="en-US" dirty="0" smtClean="0"/>
              <a:t>Send an email to </a:t>
            </a:r>
            <a:r>
              <a:rPr lang="en-US" dirty="0" smtClean="0">
                <a:hlinkClick r:id="rId2"/>
              </a:rPr>
              <a:t>GuidedImplementations@InfoTech.com</a:t>
            </a:r>
            <a:r>
              <a:rPr lang="en-US" dirty="0" smtClean="0"/>
              <a:t> </a:t>
            </a:r>
          </a:p>
          <a:p>
            <a:pPr marL="368300" lvl="2" indent="0">
              <a:lnSpc>
                <a:spcPct val="100000"/>
              </a:lnSpc>
              <a:spcBef>
                <a:spcPts val="300"/>
              </a:spcBef>
              <a:spcAft>
                <a:spcPts val="300"/>
              </a:spcAft>
              <a:buNone/>
            </a:pPr>
            <a:r>
              <a:rPr lang="en-US" dirty="0" smtClean="0"/>
              <a:t>Or call 1-888-670-8889 and ask for the Guided Implementation Coordinator.</a:t>
            </a:r>
          </a:p>
          <a:p>
            <a:pPr marL="342900" indent="-342900">
              <a:lnSpc>
                <a:spcPct val="100000"/>
              </a:lnSpc>
              <a:spcBef>
                <a:spcPts val="300"/>
              </a:spcBef>
              <a:spcAft>
                <a:spcPts val="300"/>
              </a:spcAft>
              <a:buFont typeface="+mj-lt"/>
              <a:buAutoNum type="arabicPeriod"/>
            </a:pPr>
            <a:r>
              <a:rPr lang="en-US" sz="1600" b="1" dirty="0" smtClean="0"/>
              <a:t>Book your analyst meetings </a:t>
            </a:r>
          </a:p>
          <a:p>
            <a:pPr marL="368300" lvl="2" indent="0">
              <a:lnSpc>
                <a:spcPct val="100000"/>
              </a:lnSpc>
              <a:spcBef>
                <a:spcPts val="300"/>
              </a:spcBef>
              <a:spcAft>
                <a:spcPts val="300"/>
              </a:spcAft>
              <a:buNone/>
            </a:pPr>
            <a:r>
              <a:rPr lang="en-US" dirty="0" smtClean="0"/>
              <a:t>Once you are enrolled in a Guided Implementation, our analysts will reach out to book a series of milestone-related telephone meetings with you and your team.</a:t>
            </a:r>
          </a:p>
          <a:p>
            <a:pPr marL="342900" indent="-342900">
              <a:lnSpc>
                <a:spcPct val="100000"/>
              </a:lnSpc>
              <a:spcBef>
                <a:spcPts val="300"/>
              </a:spcBef>
              <a:spcAft>
                <a:spcPts val="300"/>
              </a:spcAft>
              <a:buFont typeface="+mj-lt"/>
              <a:buAutoNum type="arabicPeriod"/>
            </a:pPr>
            <a:r>
              <a:rPr lang="en-US" sz="1600" b="1" dirty="0" smtClean="0"/>
              <a:t>Get advice from a subject matter expert </a:t>
            </a:r>
          </a:p>
          <a:p>
            <a:pPr marL="368300" lvl="2" indent="0">
              <a:lnSpc>
                <a:spcPct val="100000"/>
              </a:lnSpc>
              <a:spcBef>
                <a:spcPts val="300"/>
              </a:spcBef>
              <a:spcAft>
                <a:spcPts val="300"/>
              </a:spcAft>
              <a:buNone/>
            </a:pPr>
            <a:r>
              <a:rPr lang="en-US" dirty="0" smtClean="0"/>
              <a:t>At each Guided Implementation point, our Consulting Analyst will review your completed deliverables with you, answer any of your questions, and work with you to plan out your next phase.</a:t>
            </a:r>
            <a:endParaRPr lang="en-US" b="1" dirty="0"/>
          </a:p>
        </p:txBody>
      </p:sp>
      <p:sp>
        <p:nvSpPr>
          <p:cNvPr id="7" name="TextBox 6"/>
          <p:cNvSpPr txBox="1"/>
          <p:nvPr/>
        </p:nvSpPr>
        <p:spPr>
          <a:xfrm>
            <a:off x="6921798" y="3951043"/>
            <a:ext cx="1442197" cy="646331"/>
          </a:xfrm>
          <a:prstGeom prst="rect">
            <a:avLst/>
          </a:prstGeom>
          <a:noFill/>
        </p:spPr>
        <p:txBody>
          <a:bodyPr wrap="square" rtlCol="0">
            <a:spAutoFit/>
          </a:bodyPr>
          <a:lstStyle/>
          <a:p>
            <a:pPr algn="ctr"/>
            <a:r>
              <a:rPr lang="en-US" sz="900" dirty="0" smtClean="0"/>
              <a:t>This symbol signifies when you’ve reached a Guided Implementation point in your project.</a:t>
            </a:r>
            <a:endParaRPr lang="en-US" sz="9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912718" y="2468880"/>
            <a:ext cx="1460356" cy="1460356"/>
          </a:xfrm>
          <a:prstGeom prst="rect">
            <a:avLst/>
          </a:prstGeom>
        </p:spPr>
      </p:pic>
      <p:sp>
        <p:nvSpPr>
          <p:cNvPr id="9" name="TextBox 8"/>
          <p:cNvSpPr txBox="1"/>
          <p:nvPr/>
        </p:nvSpPr>
        <p:spPr>
          <a:xfrm>
            <a:off x="6629400" y="4873262"/>
            <a:ext cx="2057400" cy="553998"/>
          </a:xfrm>
          <a:prstGeom prst="rect">
            <a:avLst/>
          </a:prstGeom>
          <a:noFill/>
        </p:spPr>
        <p:txBody>
          <a:bodyPr wrap="square" rtlCol="0">
            <a:spAutoFit/>
          </a:bodyPr>
          <a:lstStyle/>
          <a:p>
            <a:pPr algn="l"/>
            <a:r>
              <a:rPr lang="en-CA" sz="1000" dirty="0"/>
              <a:t>*Guided Implementations are included in most advisory membership seats</a:t>
            </a:r>
            <a:r>
              <a:rPr lang="en-US" sz="1000" dirty="0"/>
              <a:t>.</a:t>
            </a:r>
            <a:endParaRPr lang="en-CA" sz="1000" dirty="0"/>
          </a:p>
        </p:txBody>
      </p:sp>
    </p:spTree>
    <p:extLst>
      <p:ext uri="{BB962C8B-B14F-4D97-AF65-F5344CB8AC3E}">
        <p14:creationId xmlns:p14="http://schemas.microsoft.com/office/powerpoint/2010/main" xmlns="" val="24560524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nvGraphicFramePr>
        <p:xfrm>
          <a:off x="0" y="0"/>
          <a:ext cx="158750" cy="158750"/>
        </p:xfrm>
        <a:graphic>
          <a:graphicData uri="http://schemas.openxmlformats.org/presentationml/2006/ole">
            <p:oleObj spid="_x0000_s1191" name="think-cell Slide" r:id="rId16" imgW="360" imgH="360" progId="">
              <p:embed/>
            </p:oleObj>
          </a:graphicData>
        </a:graphic>
      </p:graphicFrame>
      <p:grpSp>
        <p:nvGrpSpPr>
          <p:cNvPr id="2" name="Group 104"/>
          <p:cNvGrpSpPr/>
          <p:nvPr>
            <p:custDataLst>
              <p:tags r:id="rId2"/>
            </p:custDataLst>
          </p:nvPr>
        </p:nvGrpSpPr>
        <p:grpSpPr>
          <a:xfrm>
            <a:off x="320040" y="1188721"/>
            <a:ext cx="2286000" cy="2514919"/>
            <a:chOff x="320041" y="3840162"/>
            <a:chExt cx="2559684" cy="1300977"/>
          </a:xfrm>
        </p:grpSpPr>
        <p:sp>
          <p:nvSpPr>
            <p:cNvPr id="106" name="Rectangle 105"/>
            <p:cNvSpPr/>
            <p:nvPr/>
          </p:nvSpPr>
          <p:spPr>
            <a:xfrm>
              <a:off x="320041" y="3958418"/>
              <a:ext cx="2559684" cy="118272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endParaRPr lang="en-US" sz="1200" dirty="0" smtClean="0">
                <a:solidFill>
                  <a:srgbClr val="333333"/>
                </a:solidFill>
                <a:latin typeface="Georgia"/>
              </a:endParaRPr>
            </a:p>
          </p:txBody>
        </p:sp>
        <p:sp>
          <p:nvSpPr>
            <p:cNvPr id="107" name="Round Same Side Corner Rectangle 106"/>
            <p:cNvSpPr/>
            <p:nvPr/>
          </p:nvSpPr>
          <p:spPr>
            <a:xfrm>
              <a:off x="320042" y="3840162"/>
              <a:ext cx="2559683" cy="118256"/>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Vendor Landscape</a:t>
              </a:r>
              <a:endParaRPr lang="en-CA" sz="1200" b="1" dirty="0">
                <a:solidFill>
                  <a:srgbClr val="FFFFFF"/>
                </a:solidFill>
              </a:endParaRPr>
            </a:p>
          </p:txBody>
        </p:sp>
      </p:grpSp>
      <p:sp>
        <p:nvSpPr>
          <p:cNvPr id="8" name="Title 7"/>
          <p:cNvSpPr>
            <a:spLocks noGrp="1"/>
          </p:cNvSpPr>
          <p:nvPr>
            <p:ph type="title"/>
            <p:custDataLst>
              <p:tags r:id="rId3"/>
            </p:custDataLst>
          </p:nvPr>
        </p:nvSpPr>
        <p:spPr/>
        <p:txBody>
          <a:bodyPr/>
          <a:lstStyle/>
          <a:p>
            <a:r>
              <a:rPr lang="en-US" dirty="0">
                <a:ea typeface="ＭＳ Ｐゴシック" charset="-128"/>
              </a:rPr>
              <a:t>Parasoft delivers a comprehensive ALM solution with tight policy management capabilities</a:t>
            </a:r>
            <a:endParaRPr lang="en-CA" dirty="0"/>
          </a:p>
        </p:txBody>
      </p:sp>
      <p:grpSp>
        <p:nvGrpSpPr>
          <p:cNvPr id="4" name="Group 97"/>
          <p:cNvGrpSpPr/>
          <p:nvPr>
            <p:custDataLst>
              <p:tags r:id="rId4"/>
            </p:custDataLst>
          </p:nvPr>
        </p:nvGrpSpPr>
        <p:grpSpPr>
          <a:xfrm>
            <a:off x="320040" y="5349240"/>
            <a:ext cx="8503920" cy="1143634"/>
            <a:chOff x="320040" y="5349240"/>
            <a:chExt cx="8503920" cy="1143634"/>
          </a:xfrm>
        </p:grpSpPr>
        <p:sp>
          <p:nvSpPr>
            <p:cNvPr id="26" name="Round Same Side Corner Rectangle 25"/>
            <p:cNvSpPr/>
            <p:nvPr>
              <p:custDataLst>
                <p:tags r:id="rId13"/>
              </p:custDataLst>
            </p:nvPr>
          </p:nvSpPr>
          <p:spPr>
            <a:xfrm>
              <a:off x="320040" y="5349240"/>
              <a:ext cx="8503920" cy="274320"/>
            </a:xfrm>
            <a:prstGeom prst="round2SameRect">
              <a:avLst>
                <a:gd name="adj1" fmla="val 10667"/>
                <a:gd name="adj2" fmla="val 0"/>
              </a:avLst>
            </a:prstGeom>
            <a:solidFill>
              <a:srgbClr val="D17D08"/>
            </a:solidFill>
            <a:ln w="12700">
              <a:solidFill>
                <a:srgbClr val="D17D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solidFill>
                    <a:srgbClr val="FFFFFF"/>
                  </a:solidFill>
                </a:rPr>
                <a:t>Info-Tech Recommends:</a:t>
              </a:r>
              <a:endParaRPr lang="en-CA" sz="1400" b="1" dirty="0">
                <a:solidFill>
                  <a:srgbClr val="FFFFFF"/>
                </a:solidFill>
              </a:endParaRPr>
            </a:p>
          </p:txBody>
        </p:sp>
        <p:sp>
          <p:nvSpPr>
            <p:cNvPr id="28" name="Rectangle 27"/>
            <p:cNvSpPr/>
            <p:nvPr/>
          </p:nvSpPr>
          <p:spPr>
            <a:xfrm>
              <a:off x="320040" y="5623383"/>
              <a:ext cx="8503919" cy="86949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188" algn="l">
                <a:defRPr/>
              </a:pPr>
              <a:r>
                <a:rPr lang="en-US" sz="1400" dirty="0">
                  <a:solidFill>
                    <a:schemeClr val="tx1"/>
                  </a:solidFill>
                </a:rPr>
                <a:t>Organizations looking </a:t>
              </a:r>
              <a:r>
                <a:rPr lang="en-US" sz="1400" dirty="0" smtClean="0">
                  <a:solidFill>
                    <a:schemeClr val="tx1"/>
                  </a:solidFill>
                </a:rPr>
                <a:t>to map all SDLC artifacts to business expectations </a:t>
              </a:r>
              <a:r>
                <a:rPr lang="en-US" sz="1400" dirty="0">
                  <a:solidFill>
                    <a:schemeClr val="tx1"/>
                  </a:solidFill>
                </a:rPr>
                <a:t>should add Parasoft to their shortlist. </a:t>
              </a:r>
              <a:r>
                <a:rPr lang="en-US" sz="1400" dirty="0" smtClean="0">
                  <a:solidFill>
                    <a:schemeClr val="tx1"/>
                  </a:solidFill>
                </a:rPr>
                <a:t>Parasoft’s ALM suite </a:t>
              </a:r>
              <a:r>
                <a:rPr lang="en-US" sz="1400" dirty="0">
                  <a:solidFill>
                    <a:schemeClr val="tx1"/>
                  </a:solidFill>
                </a:rPr>
                <a:t>will be particularly compelling for organizations with high compliance requirements. </a:t>
              </a:r>
            </a:p>
          </p:txBody>
        </p:sp>
      </p:grpSp>
      <p:grpSp>
        <p:nvGrpSpPr>
          <p:cNvPr id="98" name="Group 102"/>
          <p:cNvGrpSpPr/>
          <p:nvPr>
            <p:custDataLst>
              <p:tags r:id="rId5"/>
            </p:custDataLst>
          </p:nvPr>
        </p:nvGrpSpPr>
        <p:grpSpPr>
          <a:xfrm>
            <a:off x="320041" y="3840162"/>
            <a:ext cx="2285999" cy="1371601"/>
            <a:chOff x="320041" y="3840162"/>
            <a:chExt cx="2559684" cy="1371601"/>
          </a:xfrm>
        </p:grpSpPr>
        <p:sp>
          <p:nvSpPr>
            <p:cNvPr id="102" name="Rectangle 101"/>
            <p:cNvSpPr/>
            <p:nvPr/>
          </p:nvSpPr>
          <p:spPr>
            <a:xfrm>
              <a:off x="320041" y="4068762"/>
              <a:ext cx="2559684" cy="114300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4000" dirty="0" smtClean="0">
                  <a:solidFill>
                    <a:srgbClr val="FF0000"/>
                  </a:solidFill>
                  <a:latin typeface="Georgia"/>
                </a:rPr>
                <a:t>N/A</a:t>
              </a:r>
            </a:p>
          </p:txBody>
        </p:sp>
        <p:sp>
          <p:nvSpPr>
            <p:cNvPr id="103" name="Round Same Side Corner Rectangle 102"/>
            <p:cNvSpPr/>
            <p:nvPr/>
          </p:nvSpPr>
          <p:spPr>
            <a:xfrm>
              <a:off x="320042" y="3840162"/>
              <a:ext cx="2559683"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Value Index</a:t>
              </a:r>
              <a:endParaRPr lang="en-CA" sz="1200" b="1" dirty="0">
                <a:solidFill>
                  <a:srgbClr val="FFFFFF"/>
                </a:solidFill>
              </a:endParaRPr>
            </a:p>
          </p:txBody>
        </p:sp>
      </p:grpSp>
      <p:sp>
        <p:nvSpPr>
          <p:cNvPr id="105" name="Rounded Rectangle 104"/>
          <p:cNvSpPr/>
          <p:nvPr>
            <p:custDataLst>
              <p:tags r:id="rId6"/>
            </p:custDataLst>
          </p:nvPr>
        </p:nvSpPr>
        <p:spPr>
          <a:xfrm>
            <a:off x="320040" y="4856178"/>
            <a:ext cx="2285365" cy="341058"/>
          </a:xfrm>
          <a:prstGeom prst="roundRect">
            <a:avLst/>
          </a:prstGeom>
          <a:solidFill>
            <a:srgbClr val="C00000"/>
          </a:solidFill>
          <a:ln cap="sq">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800" b="1" dirty="0" smtClean="0">
                <a:solidFill>
                  <a:srgbClr val="FFFFFF"/>
                </a:solidFill>
              </a:rPr>
              <a:t>The vendor declined to provide pricing, and publicly available pricing </a:t>
            </a:r>
            <a:br>
              <a:rPr lang="en-CA" sz="800" b="1" dirty="0" smtClean="0">
                <a:solidFill>
                  <a:srgbClr val="FFFFFF"/>
                </a:solidFill>
              </a:rPr>
            </a:br>
            <a:r>
              <a:rPr lang="en-CA" sz="800" b="1" dirty="0" smtClean="0">
                <a:solidFill>
                  <a:srgbClr val="FFFFFF"/>
                </a:solidFill>
              </a:rPr>
              <a:t>could not be found.</a:t>
            </a:r>
            <a:endParaRPr lang="en-CA" sz="800" b="1" dirty="0">
              <a:solidFill>
                <a:srgbClr val="FFFFFF"/>
              </a:solidFill>
            </a:endParaRPr>
          </a:p>
        </p:txBody>
      </p:sp>
      <p:graphicFrame>
        <p:nvGraphicFramePr>
          <p:cNvPr id="77" name="Table 76"/>
          <p:cNvGraphicFramePr>
            <a:graphicFrameLocks noGrp="1"/>
          </p:cNvGraphicFramePr>
          <p:nvPr>
            <p:custDataLst>
              <p:tags r:id="rId7"/>
            </p:custDataLst>
            <p:extLst>
              <p:ext uri="{D42A27DB-BD31-4B8C-83A1-F6EECF244321}">
                <p14:modId xmlns:p14="http://schemas.microsoft.com/office/powerpoint/2010/main" xmlns="" val="3427236521"/>
              </p:ext>
            </p:extLst>
          </p:nvPr>
        </p:nvGraphicFramePr>
        <p:xfrm>
          <a:off x="2834640" y="1417320"/>
          <a:ext cx="5943600" cy="606265"/>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4360"/>
                <a:gridCol w="594360"/>
                <a:gridCol w="594360"/>
                <a:gridCol w="594360"/>
                <a:gridCol w="594360"/>
                <a:gridCol w="594360"/>
                <a:gridCol w="594360"/>
                <a:gridCol w="594360"/>
                <a:gridCol w="594360"/>
                <a:gridCol w="594360"/>
              </a:tblGrid>
              <a:tr h="28797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9525" cap="flat" cmpd="sng" algn="ctr">
                      <a:noFill/>
                      <a:prstDash val="solid"/>
                    </a:lnL>
                    <a:lnR w="38100" cap="flat" cmpd="sng" algn="ctr">
                      <a:solidFill>
                        <a:sysClr val="window" lastClr="FFFFFF"/>
                      </a:solid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243F5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Features</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Usability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Afford.</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Arch.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5715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36B41"/>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Viability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Strategy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Reach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Channel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18287">
                <a:tc>
                  <a:txBody>
                    <a:bodyPr/>
                    <a:lstStyle/>
                    <a:p>
                      <a:pPr algn="ctr" fontAlgn="ctr"/>
                      <a:r>
                        <a:rPr lang="en-US" sz="1800" b="0" i="0" u="none" strike="noStrike" dirty="0" smtClean="0">
                          <a:ln>
                            <a:solidFill>
                              <a:srgbClr val="D17D08"/>
                            </a:solidFill>
                          </a:ln>
                          <a:solidFill>
                            <a:srgbClr val="D17D08"/>
                          </a:solidFill>
                          <a:latin typeface="Harvey Balls"/>
                        </a:rPr>
                        <a:t>2</a:t>
                      </a:r>
                      <a:endParaRPr lang="en-US" sz="1750" b="0" i="0" u="none" strike="noStrike" dirty="0">
                        <a:ln>
                          <a:solidFill>
                            <a:srgbClr val="C77709"/>
                          </a:solidFill>
                        </a:ln>
                        <a:solidFill>
                          <a:srgbClr val="C77709"/>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7"/>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2</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smtClean="0">
                          <a:ln>
                            <a:solidFill>
                              <a:schemeClr val="accent1"/>
                            </a:solidFill>
                          </a:ln>
                          <a:solidFill>
                            <a:srgbClr val="000000"/>
                          </a:solidFill>
                          <a:latin typeface="Harvey Balls"/>
                        </a:rPr>
                        <a:t>1</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smtClean="0">
                          <a:ln>
                            <a:solidFill>
                              <a:srgbClr val="C77709"/>
                            </a:solidFill>
                          </a:ln>
                          <a:solidFill>
                            <a:srgbClr val="C77709"/>
                          </a:solidFill>
                          <a:latin typeface="Harvey Balls"/>
                        </a:rPr>
                        <a:t>3</a:t>
                      </a:r>
                      <a:endParaRPr lang="en-US" sz="1750" b="0" i="0" u="none" strike="noStrike" dirty="0">
                        <a:ln>
                          <a:solidFill>
                            <a:srgbClr val="C77709"/>
                          </a:solidFill>
                        </a:ln>
                        <a:solidFill>
                          <a:srgbClr val="C77709"/>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9"/>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4</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2</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4</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2</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8"/>
                      <a:srcRect/>
                      <a:stretch>
                        <a:fillRect/>
                      </a:stretch>
                    </a:blipFill>
                  </a:tcPr>
                </a:tc>
              </a:tr>
            </a:tbl>
          </a:graphicData>
        </a:graphic>
      </p:graphicFrame>
      <p:sp>
        <p:nvSpPr>
          <p:cNvPr id="78" name="Round Same Side Corner Rectangle 77"/>
          <p:cNvSpPr/>
          <p:nvPr>
            <p:custDataLst>
              <p:tags r:id="rId8"/>
            </p:custDataLst>
          </p:nvPr>
        </p:nvSpPr>
        <p:spPr>
          <a:xfrm flipH="1">
            <a:off x="2830068" y="1189037"/>
            <a:ext cx="2953512"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Product</a:t>
            </a:r>
            <a:endParaRPr lang="en-US" sz="1200" b="1" dirty="0">
              <a:solidFill>
                <a:srgbClr val="FFFFFF"/>
              </a:solidFill>
            </a:endParaRPr>
          </a:p>
        </p:txBody>
      </p:sp>
      <p:sp>
        <p:nvSpPr>
          <p:cNvPr id="79" name="Round Same Side Corner Rectangle 78"/>
          <p:cNvSpPr/>
          <p:nvPr>
            <p:custDataLst>
              <p:tags r:id="rId9"/>
            </p:custDataLst>
          </p:nvPr>
        </p:nvSpPr>
        <p:spPr>
          <a:xfrm flipH="1">
            <a:off x="5827868" y="1189037"/>
            <a:ext cx="2935224" cy="228600"/>
          </a:xfrm>
          <a:prstGeom prst="round2Same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Vendor</a:t>
            </a:r>
          </a:p>
        </p:txBody>
      </p:sp>
      <p:sp>
        <p:nvSpPr>
          <p:cNvPr id="80" name="Round Same Side Corner Rectangle 79"/>
          <p:cNvSpPr/>
          <p:nvPr>
            <p:custDataLst>
              <p:tags r:id="rId10"/>
            </p:custDataLst>
          </p:nvPr>
        </p:nvSpPr>
        <p:spPr>
          <a:xfrm flipH="1">
            <a:off x="2857882" y="4496784"/>
            <a:ext cx="5893616"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Features</a:t>
            </a:r>
            <a:endParaRPr lang="en-US" sz="1200" b="1" dirty="0">
              <a:solidFill>
                <a:srgbClr val="FFFFFF"/>
              </a:solidFill>
            </a:endParaRPr>
          </a:p>
        </p:txBody>
      </p:sp>
      <p:graphicFrame>
        <p:nvGraphicFramePr>
          <p:cNvPr id="69" name="Table 68"/>
          <p:cNvGraphicFramePr>
            <a:graphicFrameLocks noGrp="1"/>
          </p:cNvGraphicFramePr>
          <p:nvPr>
            <p:custDataLst>
              <p:tags r:id="rId11"/>
            </p:custDataLst>
            <p:extLst>
              <p:ext uri="{D42A27DB-BD31-4B8C-83A1-F6EECF244321}">
                <p14:modId xmlns:p14="http://schemas.microsoft.com/office/powerpoint/2010/main" xmlns="" val="1676149431"/>
              </p:ext>
            </p:extLst>
          </p:nvPr>
        </p:nvGraphicFramePr>
        <p:xfrm>
          <a:off x="2849790" y="4729799"/>
          <a:ext cx="5928450" cy="573721"/>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2845"/>
                <a:gridCol w="592845"/>
                <a:gridCol w="592845"/>
                <a:gridCol w="592845"/>
                <a:gridCol w="592845"/>
                <a:gridCol w="592845"/>
                <a:gridCol w="592845"/>
                <a:gridCol w="592845"/>
                <a:gridCol w="592845"/>
                <a:gridCol w="592845"/>
              </a:tblGrid>
              <a:tr h="241781">
                <a:tc>
                  <a:txBody>
                    <a:bodyPr/>
                    <a:lstStyle/>
                    <a:p>
                      <a:pPr algn="ctr" fontAlgn="ctr"/>
                      <a:r>
                        <a:rPr lang="en-US" sz="700" b="0" i="0" u="none" strike="noStrike" dirty="0" smtClean="0">
                          <a:solidFill>
                            <a:schemeClr val="tx1"/>
                          </a:solidFill>
                          <a:latin typeface="Arial" pitchFamily="34" charset="0"/>
                          <a:cs typeface="Arial" pitchFamily="34" charset="0"/>
                        </a:rPr>
                        <a:t>Rqmt Mgmt</a:t>
                      </a:r>
                      <a:endParaRPr lang="en-US" sz="700" b="0" i="0" u="none" strike="noStrike" dirty="0">
                        <a:solidFill>
                          <a:schemeClr val="tx1"/>
                        </a:solidFill>
                        <a:latin typeface="Arial" pitchFamily="34" charset="0"/>
                        <a:cs typeface="Arial" pitchFamily="34" charset="0"/>
                      </a:endParaRPr>
                    </a:p>
                  </a:txBody>
                  <a:tcPr marL="9525" marR="9525" marT="9525"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0"/>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Build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0"/>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Test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0"/>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Bug/Issue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0"/>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Reporting &amp; Analytics</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0"/>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Source Code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0"/>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Workflow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0"/>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Accessibility</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0"/>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Deployment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0"/>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Release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0"/>
                      <a:stretch>
                        <a:fillRect/>
                      </a:stretch>
                    </a:blipFill>
                  </a:tcPr>
                </a:tc>
              </a:tr>
              <a:tr h="331940">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1"/>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1"/>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1"/>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1"/>
                      <a:stretch>
                        <a:fillRect/>
                      </a:stretch>
                    </a:blipFill>
                  </a:tcPr>
                </a:tc>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1"/>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1"/>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1"/>
                      <a:stretch>
                        <a:fillRect/>
                      </a:stretch>
                    </a:blipFill>
                  </a:tcPr>
                </a:tc>
                <a:tc>
                  <a:txBody>
                    <a:bodyPr/>
                    <a:lstStyle/>
                    <a:p>
                      <a:pPr algn="ctr" fontAlgn="ctr"/>
                      <a:r>
                        <a:rPr lang="en-US" sz="1500" b="0" i="0" u="none" strike="noStrike" dirty="0">
                          <a:ln>
                            <a:solidFill>
                              <a:sysClr val="windowText" lastClr="000000"/>
                            </a:solidFill>
                          </a:ln>
                          <a:solidFill>
                            <a:srgbClr val="902E2E"/>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1"/>
                      <a:stretch>
                        <a:fillRect/>
                      </a:stretch>
                    </a:blipFill>
                  </a:tcPr>
                </a:tc>
                <a:tc>
                  <a:txBody>
                    <a:bodyPr/>
                    <a:lstStyle/>
                    <a:p>
                      <a:pPr algn="ctr" fontAlgn="ctr"/>
                      <a:r>
                        <a:rPr lang="en-US" sz="1500" b="0" i="0" u="none" strike="noStrike" dirty="0" smtClean="0">
                          <a:ln>
                            <a:solidFill>
                              <a:sysClr val="windowText" lastClr="000000"/>
                            </a:solidFill>
                          </a:ln>
                          <a:solidFill>
                            <a:srgbClr val="902E2E"/>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1"/>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1"/>
                      <a:stretch>
                        <a:fillRect/>
                      </a:stretch>
                    </a:blipFill>
                  </a:tcPr>
                </a:tc>
              </a:tr>
            </a:tbl>
          </a:graphicData>
        </a:graphic>
      </p:graphicFrame>
      <p:grpSp>
        <p:nvGrpSpPr>
          <p:cNvPr id="70" name="Group 69"/>
          <p:cNvGrpSpPr/>
          <p:nvPr/>
        </p:nvGrpSpPr>
        <p:grpSpPr>
          <a:xfrm>
            <a:off x="2842732" y="2114497"/>
            <a:ext cx="5935508" cy="2244990"/>
            <a:chOff x="2842732" y="2114497"/>
            <a:chExt cx="5935508" cy="2244990"/>
          </a:xfrm>
        </p:grpSpPr>
        <p:sp>
          <p:nvSpPr>
            <p:cNvPr id="71" name="Rectangle 70"/>
            <p:cNvSpPr/>
            <p:nvPr/>
          </p:nvSpPr>
          <p:spPr>
            <a:xfrm>
              <a:off x="2842732" y="2318821"/>
              <a:ext cx="5920360" cy="1981940"/>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grpSp>
          <p:nvGrpSpPr>
            <p:cNvPr id="72" name="Group 101"/>
            <p:cNvGrpSpPr/>
            <p:nvPr>
              <p:custDataLst>
                <p:tags r:id="rId12"/>
              </p:custDataLst>
            </p:nvPr>
          </p:nvGrpSpPr>
          <p:grpSpPr>
            <a:xfrm>
              <a:off x="2842732" y="2114497"/>
              <a:ext cx="5920360" cy="2227592"/>
              <a:chOff x="3336925" y="2310276"/>
              <a:chExt cx="5486400" cy="2227592"/>
            </a:xfrm>
          </p:grpSpPr>
          <p:sp>
            <p:nvSpPr>
              <p:cNvPr id="182" name="Rectangle 181"/>
              <p:cNvSpPr/>
              <p:nvPr/>
            </p:nvSpPr>
            <p:spPr>
              <a:xfrm>
                <a:off x="3336925" y="2542390"/>
                <a:ext cx="5486400" cy="1995478"/>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sp>
            <p:nvSpPr>
              <p:cNvPr id="183" name="Round Same Side Corner Rectangle 182"/>
              <p:cNvSpPr/>
              <p:nvPr/>
            </p:nvSpPr>
            <p:spPr>
              <a:xfrm>
                <a:off x="3336927" y="2310276"/>
                <a:ext cx="54863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spcBef>
                    <a:spcPts val="0"/>
                  </a:spcBef>
                  <a:spcAft>
                    <a:spcPts val="0"/>
                  </a:spcAft>
                </a:pPr>
                <a:r>
                  <a:rPr lang="en-CA" sz="1200" b="1" dirty="0" smtClean="0">
                    <a:solidFill>
                      <a:srgbClr val="FFFFFF"/>
                    </a:solidFill>
                  </a:rPr>
                  <a:t>Lifecycle Components</a:t>
                </a:r>
                <a:endParaRPr lang="en-CA" sz="1200" b="1" dirty="0">
                  <a:solidFill>
                    <a:srgbClr val="FFFFFF"/>
                  </a:solidFill>
                </a:endParaRPr>
              </a:p>
            </p:txBody>
          </p:sp>
        </p:grpSp>
        <p:sp>
          <p:nvSpPr>
            <p:cNvPr id="73" name="Cloud 72"/>
            <p:cNvSpPr/>
            <p:nvPr/>
          </p:nvSpPr>
          <p:spPr>
            <a:xfrm>
              <a:off x="3253275" y="3569127"/>
              <a:ext cx="1181565" cy="404250"/>
            </a:xfrm>
            <a:prstGeom prst="cloud">
              <a:avLst/>
            </a:prstGeom>
            <a:solidFill>
              <a:schemeClr val="accent1">
                <a:lumMod val="20000"/>
                <a:lumOff val="80000"/>
              </a:schemeClr>
            </a:solidFill>
            <a:ln w="9525" cap="flat" cmpd="sng" algn="ctr">
              <a:solidFill>
                <a:srgbClr val="4F81BD">
                  <a:shade val="95000"/>
                  <a:satMod val="105000"/>
                </a:srgb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74" name="Donut 73"/>
            <p:cNvSpPr/>
            <p:nvPr/>
          </p:nvSpPr>
          <p:spPr>
            <a:xfrm>
              <a:off x="5264697" y="2912546"/>
              <a:ext cx="1076429" cy="1097280"/>
            </a:xfrm>
            <a:prstGeom prst="donut">
              <a:avLst>
                <a:gd name="adj" fmla="val 12724"/>
              </a:avLst>
            </a:prstGeom>
            <a:solidFill>
              <a:schemeClr val="accent1">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Text" lastClr="000000"/>
                </a:solidFill>
                <a:latin typeface="Calibri"/>
              </a:endParaRPr>
            </a:p>
          </p:txBody>
        </p:sp>
        <p:sp>
          <p:nvSpPr>
            <p:cNvPr id="75" name="Rounded Rectangle 74"/>
            <p:cNvSpPr/>
            <p:nvPr/>
          </p:nvSpPr>
          <p:spPr>
            <a:xfrm>
              <a:off x="5974751" y="3671329"/>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Testing</a:t>
              </a:r>
              <a:endParaRPr lang="en-US" sz="1100" b="1" kern="0" dirty="0">
                <a:solidFill>
                  <a:sysClr val="window" lastClr="FFFFFF"/>
                </a:solidFill>
                <a:latin typeface="Calibri"/>
              </a:endParaRPr>
            </a:p>
          </p:txBody>
        </p:sp>
        <p:sp>
          <p:nvSpPr>
            <p:cNvPr id="135" name="Rounded Rectangle 134"/>
            <p:cNvSpPr/>
            <p:nvPr/>
          </p:nvSpPr>
          <p:spPr>
            <a:xfrm>
              <a:off x="4609870" y="3671329"/>
              <a:ext cx="99757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Deployment</a:t>
              </a:r>
              <a:endParaRPr lang="en-US" sz="1100" b="1" kern="0" dirty="0">
                <a:solidFill>
                  <a:sysClr val="window" lastClr="FFFFFF"/>
                </a:solidFill>
                <a:latin typeface="Calibri"/>
              </a:endParaRPr>
            </a:p>
          </p:txBody>
        </p:sp>
        <p:sp>
          <p:nvSpPr>
            <p:cNvPr id="136" name="Rounded Rectangle 135"/>
            <p:cNvSpPr/>
            <p:nvPr/>
          </p:nvSpPr>
          <p:spPr>
            <a:xfrm>
              <a:off x="4475316" y="321412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Maintenance</a:t>
              </a:r>
              <a:endParaRPr lang="en-US" sz="1100" b="1" kern="0" dirty="0">
                <a:solidFill>
                  <a:sysClr val="window" lastClr="FFFFFF"/>
                </a:solidFill>
                <a:latin typeface="Calibri"/>
              </a:endParaRPr>
            </a:p>
          </p:txBody>
        </p:sp>
        <p:sp>
          <p:nvSpPr>
            <p:cNvPr id="137" name="Rounded Rectangle 136"/>
            <p:cNvSpPr/>
            <p:nvPr/>
          </p:nvSpPr>
          <p:spPr>
            <a:xfrm>
              <a:off x="5275910" y="2829613"/>
              <a:ext cx="1054003" cy="183706"/>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Requirements</a:t>
              </a:r>
              <a:endParaRPr lang="en-US" sz="1100" b="1" kern="0" dirty="0">
                <a:solidFill>
                  <a:sysClr val="window" lastClr="FFFFFF"/>
                </a:solidFill>
                <a:latin typeface="Calibri"/>
              </a:endParaRPr>
            </a:p>
          </p:txBody>
        </p:sp>
        <p:sp>
          <p:nvSpPr>
            <p:cNvPr id="138" name="Rounded Rectangle 137"/>
            <p:cNvSpPr/>
            <p:nvPr/>
          </p:nvSpPr>
          <p:spPr>
            <a:xfrm>
              <a:off x="6045109" y="3198972"/>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Build</a:t>
              </a:r>
              <a:endParaRPr lang="en-US" sz="1100" b="1" kern="0" dirty="0">
                <a:solidFill>
                  <a:sysClr val="window" lastClr="FFFFFF"/>
                </a:solidFill>
                <a:latin typeface="Calibri"/>
              </a:endParaRPr>
            </a:p>
          </p:txBody>
        </p:sp>
        <p:sp>
          <p:nvSpPr>
            <p:cNvPr id="139" name="TextBox 138"/>
            <p:cNvSpPr txBox="1"/>
            <p:nvPr/>
          </p:nvSpPr>
          <p:spPr>
            <a:xfrm flipH="1">
              <a:off x="3059836" y="2651760"/>
              <a:ext cx="1370629"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Real time</a:t>
              </a:r>
              <a:endParaRPr lang="en-US" sz="800" kern="0" dirty="0">
                <a:solidFill>
                  <a:sysClr val="windowText" lastClr="000000"/>
                </a:solidFill>
                <a:latin typeface="Arial"/>
              </a:endParaRPr>
            </a:p>
          </p:txBody>
        </p:sp>
        <p:sp>
          <p:nvSpPr>
            <p:cNvPr id="140" name="TextBox 139"/>
            <p:cNvSpPr txBox="1"/>
            <p:nvPr/>
          </p:nvSpPr>
          <p:spPr>
            <a:xfrm>
              <a:off x="7087714" y="3087712"/>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Continuous integration</a:t>
              </a:r>
              <a:endParaRPr lang="en-US" sz="800" kern="0" dirty="0">
                <a:solidFill>
                  <a:sysClr val="windowText" lastClr="000000"/>
                </a:solidFill>
                <a:latin typeface="Arial"/>
              </a:endParaRPr>
            </a:p>
          </p:txBody>
        </p:sp>
        <p:sp>
          <p:nvSpPr>
            <p:cNvPr id="141" name="TextBox 140"/>
            <p:cNvSpPr txBox="1"/>
            <p:nvPr/>
          </p:nvSpPr>
          <p:spPr>
            <a:xfrm>
              <a:off x="7085654" y="2880360"/>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Multi-repository support</a:t>
              </a:r>
              <a:endParaRPr lang="en-US" sz="800" kern="0" dirty="0">
                <a:solidFill>
                  <a:sysClr val="windowText" lastClr="000000"/>
                </a:solidFill>
                <a:latin typeface="Arial"/>
              </a:endParaRPr>
            </a:p>
          </p:txBody>
        </p:sp>
        <p:sp>
          <p:nvSpPr>
            <p:cNvPr id="142" name="TextBox 141"/>
            <p:cNvSpPr txBox="1"/>
            <p:nvPr/>
          </p:nvSpPr>
          <p:spPr>
            <a:xfrm>
              <a:off x="3069235" y="3108960"/>
              <a:ext cx="176489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Interactive</a:t>
              </a:r>
              <a:endParaRPr lang="en-US" sz="800" kern="0" dirty="0">
                <a:solidFill>
                  <a:sysClr val="windowText" lastClr="000000"/>
                </a:solidFill>
                <a:latin typeface="Arial"/>
              </a:endParaRPr>
            </a:p>
          </p:txBody>
        </p:sp>
        <p:sp>
          <p:nvSpPr>
            <p:cNvPr id="143" name="Oval 142"/>
            <p:cNvSpPr/>
            <p:nvPr/>
          </p:nvSpPr>
          <p:spPr>
            <a:xfrm>
              <a:off x="5327489" y="2382359"/>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4" name="Oval 143"/>
            <p:cNvSpPr/>
            <p:nvPr/>
          </p:nvSpPr>
          <p:spPr>
            <a:xfrm>
              <a:off x="5327489" y="2518070"/>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5" name="TextBox 144"/>
            <p:cNvSpPr txBox="1"/>
            <p:nvPr/>
          </p:nvSpPr>
          <p:spPr>
            <a:xfrm>
              <a:off x="5423792" y="2331720"/>
              <a:ext cx="187277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Artifact-to-requirement traceability</a:t>
              </a:r>
              <a:endParaRPr lang="en-US" sz="800" kern="0" dirty="0">
                <a:solidFill>
                  <a:sysClr val="windowText" lastClr="000000"/>
                </a:solidFill>
                <a:latin typeface="Arial"/>
              </a:endParaRPr>
            </a:p>
          </p:txBody>
        </p:sp>
        <p:sp>
          <p:nvSpPr>
            <p:cNvPr id="146" name="TextBox 145"/>
            <p:cNvSpPr txBox="1"/>
            <p:nvPr/>
          </p:nvSpPr>
          <p:spPr>
            <a:xfrm>
              <a:off x="5423792" y="2468880"/>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pipeline traceability</a:t>
              </a:r>
              <a:endParaRPr lang="en-US" sz="800" kern="0" dirty="0">
                <a:solidFill>
                  <a:sysClr val="windowText" lastClr="000000"/>
                </a:solidFill>
                <a:latin typeface="Arial"/>
              </a:endParaRPr>
            </a:p>
          </p:txBody>
        </p:sp>
        <p:sp>
          <p:nvSpPr>
            <p:cNvPr id="150" name="TextBox 149"/>
            <p:cNvSpPr txBox="1"/>
            <p:nvPr/>
          </p:nvSpPr>
          <p:spPr>
            <a:xfrm>
              <a:off x="7083594" y="3297798"/>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grpSp>
          <p:nvGrpSpPr>
            <p:cNvPr id="152" name="Group 8"/>
            <p:cNvGrpSpPr>
              <a:grpSpLocks noChangeAspect="1"/>
            </p:cNvGrpSpPr>
            <p:nvPr/>
          </p:nvGrpSpPr>
          <p:grpSpPr bwMode="auto">
            <a:xfrm>
              <a:off x="2915122" y="2610429"/>
              <a:ext cx="201930" cy="226272"/>
              <a:chOff x="2436" y="1936"/>
              <a:chExt cx="365" cy="409"/>
            </a:xfrm>
          </p:grpSpPr>
          <p:sp>
            <p:nvSpPr>
              <p:cNvPr id="180"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81"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sp>
          <p:nvSpPr>
            <p:cNvPr id="178" name="AutoShape 7"/>
            <p:cNvSpPr>
              <a:spLocks noChangeAspect="1" noChangeArrowheads="1" noTextEdit="1"/>
            </p:cNvSpPr>
            <p:nvPr/>
          </p:nvSpPr>
          <p:spPr bwMode="auto">
            <a:xfrm>
              <a:off x="2915122" y="2833251"/>
              <a:ext cx="201930" cy="226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nvGrpSpPr>
            <p:cNvPr id="154" name="Group 8"/>
            <p:cNvGrpSpPr>
              <a:grpSpLocks noChangeAspect="1"/>
            </p:cNvGrpSpPr>
            <p:nvPr/>
          </p:nvGrpSpPr>
          <p:grpSpPr bwMode="auto">
            <a:xfrm>
              <a:off x="2915122" y="3056073"/>
              <a:ext cx="201930" cy="226272"/>
              <a:chOff x="2436" y="1936"/>
              <a:chExt cx="365" cy="409"/>
            </a:xfrm>
          </p:grpSpPr>
          <p:sp>
            <p:nvSpPr>
              <p:cNvPr id="176"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77"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pic>
          <p:nvPicPr>
            <p:cNvPr id="156" name="Picture 155" descr="115345284.jpg"/>
            <p:cNvPicPr>
              <a:picLocks noChangeAspect="1"/>
            </p:cNvPicPr>
            <p:nvPr/>
          </p:nvPicPr>
          <p:blipFill>
            <a:blip r:embed="rId22" cstate="print"/>
            <a:stretch>
              <a:fillRect/>
            </a:stretch>
          </p:blipFill>
          <p:spPr>
            <a:xfrm>
              <a:off x="6355080" y="4167336"/>
              <a:ext cx="151171" cy="133425"/>
            </a:xfrm>
            <a:prstGeom prst="rect">
              <a:avLst/>
            </a:prstGeom>
          </p:spPr>
        </p:pic>
        <p:sp>
          <p:nvSpPr>
            <p:cNvPr id="157" name="TextBox 156"/>
            <p:cNvSpPr txBox="1"/>
            <p:nvPr/>
          </p:nvSpPr>
          <p:spPr>
            <a:xfrm>
              <a:off x="6446520" y="4144043"/>
              <a:ext cx="1192955"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158" name="Oval 157"/>
            <p:cNvSpPr/>
            <p:nvPr/>
          </p:nvSpPr>
          <p:spPr>
            <a:xfrm>
              <a:off x="5328585" y="2653758"/>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59" name="TextBox 158"/>
            <p:cNvSpPr txBox="1"/>
            <p:nvPr/>
          </p:nvSpPr>
          <p:spPr>
            <a:xfrm>
              <a:off x="5424888" y="2604568"/>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Issue resolution traceability</a:t>
              </a:r>
              <a:endParaRPr lang="en-US" sz="800" kern="0" dirty="0">
                <a:solidFill>
                  <a:sysClr val="windowText" lastClr="000000"/>
                </a:solidFill>
                <a:latin typeface="Arial"/>
              </a:endParaRPr>
            </a:p>
          </p:txBody>
        </p:sp>
        <p:grpSp>
          <p:nvGrpSpPr>
            <p:cNvPr id="161" name="Group 160"/>
            <p:cNvGrpSpPr/>
            <p:nvPr/>
          </p:nvGrpSpPr>
          <p:grpSpPr>
            <a:xfrm>
              <a:off x="6837345" y="2899556"/>
              <a:ext cx="232919" cy="517141"/>
              <a:chOff x="6837345" y="2821869"/>
              <a:chExt cx="232919" cy="517141"/>
            </a:xfrm>
          </p:grpSpPr>
          <p:sp>
            <p:nvSpPr>
              <p:cNvPr id="172" name="Chevron 171"/>
              <p:cNvSpPr/>
              <p:nvPr/>
            </p:nvSpPr>
            <p:spPr>
              <a:xfrm rot="16200000">
                <a:off x="6891452" y="2970258"/>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3" name="Chevron 172"/>
              <p:cNvSpPr/>
              <p:nvPr/>
            </p:nvSpPr>
            <p:spPr>
              <a:xfrm rot="16200000">
                <a:off x="6896694" y="3165440"/>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5" name="Chevron 174"/>
              <p:cNvSpPr/>
              <p:nvPr/>
            </p:nvSpPr>
            <p:spPr>
              <a:xfrm rot="16200000">
                <a:off x="6884607" y="2774607"/>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grpSp>
        <p:sp>
          <p:nvSpPr>
            <p:cNvPr id="162" name="TextBox 161"/>
            <p:cNvSpPr txBox="1"/>
            <p:nvPr/>
          </p:nvSpPr>
          <p:spPr>
            <a:xfrm>
              <a:off x="3023012" y="3920541"/>
              <a:ext cx="1137508"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scheduling</a:t>
              </a:r>
              <a:endParaRPr lang="en-US" sz="800" kern="0" dirty="0">
                <a:solidFill>
                  <a:sysClr val="windowText" lastClr="000000"/>
                </a:solidFill>
                <a:latin typeface="Arial"/>
              </a:endParaRPr>
            </a:p>
          </p:txBody>
        </p:sp>
        <p:sp>
          <p:nvSpPr>
            <p:cNvPr id="163" name="TextBox 162"/>
            <p:cNvSpPr txBox="1"/>
            <p:nvPr/>
          </p:nvSpPr>
          <p:spPr>
            <a:xfrm>
              <a:off x="3010985" y="4111244"/>
              <a:ext cx="1378135"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Operational activities</a:t>
              </a:r>
              <a:endParaRPr lang="en-US" sz="800" kern="0" dirty="0">
                <a:solidFill>
                  <a:sysClr val="windowText" lastClr="000000"/>
                </a:solidFill>
                <a:latin typeface="Arial"/>
              </a:endParaRPr>
            </a:p>
          </p:txBody>
        </p:sp>
        <p:sp>
          <p:nvSpPr>
            <p:cNvPr id="165" name="TextBox 164"/>
            <p:cNvSpPr txBox="1"/>
            <p:nvPr/>
          </p:nvSpPr>
          <p:spPr>
            <a:xfrm>
              <a:off x="4392414" y="41117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Cloud</a:t>
              </a:r>
              <a:endParaRPr lang="en-US" sz="800" kern="0" dirty="0">
                <a:solidFill>
                  <a:sysClr val="windowText" lastClr="000000"/>
                </a:solidFill>
                <a:latin typeface="Arial"/>
              </a:endParaRPr>
            </a:p>
          </p:txBody>
        </p:sp>
        <p:sp>
          <p:nvSpPr>
            <p:cNvPr id="166" name="Cube 165"/>
            <p:cNvSpPr/>
            <p:nvPr/>
          </p:nvSpPr>
          <p:spPr>
            <a:xfrm>
              <a:off x="2906998" y="394863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7" name="Cube 166"/>
            <p:cNvSpPr/>
            <p:nvPr/>
          </p:nvSpPr>
          <p:spPr>
            <a:xfrm>
              <a:off x="2905425" y="4131378"/>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9" name="Cube 168"/>
            <p:cNvSpPr/>
            <p:nvPr/>
          </p:nvSpPr>
          <p:spPr>
            <a:xfrm>
              <a:off x="4277025" y="413137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70" name="Rounded Rectangle 169"/>
            <p:cNvSpPr/>
            <p:nvPr/>
          </p:nvSpPr>
          <p:spPr>
            <a:xfrm>
              <a:off x="2885032" y="236354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Reporting</a:t>
              </a:r>
              <a:endParaRPr lang="en-US" sz="1100" b="1" kern="0" dirty="0">
                <a:solidFill>
                  <a:sysClr val="window" lastClr="FFFFFF"/>
                </a:solidFill>
                <a:latin typeface="Calibri"/>
              </a:endParaRPr>
            </a:p>
          </p:txBody>
        </p:sp>
        <p:sp>
          <p:nvSpPr>
            <p:cNvPr id="171" name="TextBox 170"/>
            <p:cNvSpPr txBox="1"/>
            <p:nvPr/>
          </p:nvSpPr>
          <p:spPr>
            <a:xfrm>
              <a:off x="5486400" y="3273326"/>
              <a:ext cx="618845" cy="338554"/>
            </a:xfrm>
            <a:prstGeom prst="rect">
              <a:avLst/>
            </a:prstGeom>
            <a:noFill/>
          </p:spPr>
          <p:txBody>
            <a:bodyPr wrap="square" rtlCol="0">
              <a:spAutoFit/>
            </a:bodyPr>
            <a:lstStyle/>
            <a:p>
              <a:pPr fontAlgn="auto">
                <a:spcBef>
                  <a:spcPts val="0"/>
                </a:spcBef>
                <a:spcAft>
                  <a:spcPts val="0"/>
                </a:spcAft>
                <a:defRPr/>
              </a:pPr>
              <a:r>
                <a:rPr lang="en-US" sz="800" kern="0" dirty="0" smtClean="0">
                  <a:solidFill>
                    <a:sysClr val="windowText" lastClr="000000"/>
                  </a:solidFill>
                  <a:latin typeface="Arial"/>
                </a:rPr>
                <a:t>Task board</a:t>
              </a:r>
              <a:endParaRPr lang="en-US" sz="800" kern="0" dirty="0">
                <a:solidFill>
                  <a:sysClr val="windowText" lastClr="000000"/>
                </a:solidFill>
                <a:latin typeface="Arial"/>
              </a:endParaRPr>
            </a:p>
          </p:txBody>
        </p:sp>
      </p:grpSp>
      <p:sp>
        <p:nvSpPr>
          <p:cNvPr id="65" name="TextBox 64"/>
          <p:cNvSpPr txBox="1"/>
          <p:nvPr/>
        </p:nvSpPr>
        <p:spPr>
          <a:xfrm>
            <a:off x="6451046" y="3991643"/>
            <a:ext cx="1018227"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Risk management</a:t>
            </a:r>
            <a:endParaRPr lang="en-US" sz="800" kern="0" dirty="0">
              <a:solidFill>
                <a:sysClr val="windowText" lastClr="000000"/>
              </a:solidFill>
              <a:latin typeface="Arial"/>
            </a:endParaRPr>
          </a:p>
        </p:txBody>
      </p:sp>
      <p:pic>
        <p:nvPicPr>
          <p:cNvPr id="66" name="Picture 65" descr="115345284.jpg"/>
          <p:cNvPicPr>
            <a:picLocks noChangeAspect="1"/>
          </p:cNvPicPr>
          <p:nvPr/>
        </p:nvPicPr>
        <p:blipFill>
          <a:blip r:embed="rId22" cstate="print"/>
          <a:stretch>
            <a:fillRect/>
          </a:stretch>
        </p:blipFill>
        <p:spPr>
          <a:xfrm>
            <a:off x="6355081" y="4032134"/>
            <a:ext cx="151171" cy="133425"/>
          </a:xfrm>
          <a:prstGeom prst="rect">
            <a:avLst/>
          </a:prstGeom>
        </p:spPr>
      </p:pic>
      <p:sp>
        <p:nvSpPr>
          <p:cNvPr id="67" name="TextBox 66"/>
          <p:cNvSpPr txBox="1"/>
          <p:nvPr/>
        </p:nvSpPr>
        <p:spPr>
          <a:xfrm>
            <a:off x="3072889" y="2886138"/>
            <a:ext cx="194429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Web enabled</a:t>
            </a:r>
            <a:endParaRPr lang="en-US" sz="800" kern="0" dirty="0">
              <a:solidFill>
                <a:sysClr val="windowText" lastClr="000000"/>
              </a:solidFill>
              <a:latin typeface="Arial"/>
            </a:endParaRPr>
          </a:p>
        </p:txBody>
      </p:sp>
      <p:sp>
        <p:nvSpPr>
          <p:cNvPr id="68" name="Freeform 9"/>
          <p:cNvSpPr>
            <a:spLocks/>
          </p:cNvSpPr>
          <p:nvPr/>
        </p:nvSpPr>
        <p:spPr bwMode="auto">
          <a:xfrm>
            <a:off x="2918776" y="2839029"/>
            <a:ext cx="201930" cy="226272"/>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sp>
        <p:nvSpPr>
          <p:cNvPr id="76" name="TextBox 75"/>
          <p:cNvSpPr txBox="1"/>
          <p:nvPr/>
        </p:nvSpPr>
        <p:spPr>
          <a:xfrm>
            <a:off x="7073677" y="3500334"/>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In-line peer code review</a:t>
            </a:r>
            <a:endParaRPr lang="en-US" sz="800" kern="0" dirty="0">
              <a:solidFill>
                <a:sysClr val="windowText" lastClr="000000"/>
              </a:solidFill>
              <a:latin typeface="Arial"/>
            </a:endParaRPr>
          </a:p>
        </p:txBody>
      </p:sp>
      <p:sp>
        <p:nvSpPr>
          <p:cNvPr id="81" name="Chevron 80"/>
          <p:cNvSpPr/>
          <p:nvPr/>
        </p:nvSpPr>
        <p:spPr>
          <a:xfrm rot="16200000">
            <a:off x="6896695" y="3438310"/>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graphicFrame>
        <p:nvGraphicFramePr>
          <p:cNvPr id="83" name="Chart 82"/>
          <p:cNvGraphicFramePr>
            <a:graphicFrameLocks/>
          </p:cNvGraphicFramePr>
          <p:nvPr>
            <p:extLst>
              <p:ext uri="{D42A27DB-BD31-4B8C-83A1-F6EECF244321}">
                <p14:modId xmlns:p14="http://schemas.microsoft.com/office/powerpoint/2010/main" xmlns="" val="2711570172"/>
              </p:ext>
            </p:extLst>
          </p:nvPr>
        </p:nvGraphicFramePr>
        <p:xfrm>
          <a:off x="320043" y="1417637"/>
          <a:ext cx="2285998" cy="2286003"/>
        </p:xfrm>
        <a:graphic>
          <a:graphicData uri="http://schemas.openxmlformats.org/drawingml/2006/chart">
            <c:chart xmlns:c="http://schemas.openxmlformats.org/drawingml/2006/chart" xmlns:r="http://schemas.openxmlformats.org/officeDocument/2006/relationships" r:id="rId23"/>
          </a:graphicData>
        </a:graphic>
      </p:graphicFrame>
    </p:spTree>
    <p:extLst>
      <p:ext uri="{BB962C8B-B14F-4D97-AF65-F5344CB8AC3E}">
        <p14:creationId xmlns:p14="http://schemas.microsoft.com/office/powerpoint/2010/main" xmlns="" val="14552987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nvGraphicFramePr>
        <p:xfrm>
          <a:off x="0" y="0"/>
          <a:ext cx="158750" cy="158750"/>
        </p:xfrm>
        <a:graphic>
          <a:graphicData uri="http://schemas.openxmlformats.org/presentationml/2006/ole">
            <p:oleObj spid="_x0000_s1101141" name="think-cell Slide" r:id="rId14" imgW="360" imgH="360" progId="">
              <p:embed/>
            </p:oleObj>
          </a:graphicData>
        </a:graphic>
      </p:graphicFrame>
      <p:grpSp>
        <p:nvGrpSpPr>
          <p:cNvPr id="2" name="Group 31"/>
          <p:cNvGrpSpPr>
            <a:grpSpLocks/>
          </p:cNvGrpSpPr>
          <p:nvPr>
            <p:custDataLst>
              <p:tags r:id="rId2"/>
            </p:custDataLst>
          </p:nvPr>
        </p:nvGrpSpPr>
        <p:grpSpPr bwMode="auto">
          <a:xfrm>
            <a:off x="385551" y="1573808"/>
            <a:ext cx="3405399" cy="1152128"/>
            <a:chOff x="276002" y="487956"/>
            <a:chExt cx="3567149" cy="1152135"/>
          </a:xfrm>
          <a:solidFill>
            <a:schemeClr val="bg1"/>
          </a:solidFill>
        </p:grpSpPr>
        <p:sp>
          <p:nvSpPr>
            <p:cNvPr id="39" name="Rectangle 38"/>
            <p:cNvSpPr/>
            <p:nvPr/>
          </p:nvSpPr>
          <p:spPr>
            <a:xfrm>
              <a:off x="276002" y="487957"/>
              <a:ext cx="1217960" cy="1152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r">
                <a:defRPr/>
              </a:pPr>
              <a:r>
                <a:rPr lang="en-US" sz="1200" dirty="0" smtClean="0">
                  <a:solidFill>
                    <a:srgbClr val="333333"/>
                  </a:solidFill>
                  <a:cs typeface="Arial" pitchFamily="34" charset="0"/>
                </a:rPr>
                <a:t>Product:</a:t>
              </a:r>
            </a:p>
            <a:p>
              <a:pPr algn="r">
                <a:defRPr/>
              </a:pPr>
              <a:r>
                <a:rPr lang="en-US" sz="1200" dirty="0" smtClean="0">
                  <a:solidFill>
                    <a:srgbClr val="333333"/>
                  </a:solidFill>
                  <a:cs typeface="Arial" pitchFamily="34" charset="0"/>
                </a:rPr>
                <a:t>Employees</a:t>
              </a:r>
              <a:r>
                <a:rPr lang="en-US" sz="1200" dirty="0">
                  <a:solidFill>
                    <a:srgbClr val="333333"/>
                  </a:solidFill>
                  <a:cs typeface="Arial" pitchFamily="34" charset="0"/>
                </a:rPr>
                <a:t>:</a:t>
              </a:r>
            </a:p>
            <a:p>
              <a:pPr algn="r">
                <a:defRPr/>
              </a:pPr>
              <a:r>
                <a:rPr lang="en-US" sz="1200" dirty="0">
                  <a:solidFill>
                    <a:srgbClr val="333333"/>
                  </a:solidFill>
                  <a:cs typeface="Arial" pitchFamily="34" charset="0"/>
                </a:rPr>
                <a:t>Headquarters:</a:t>
              </a:r>
            </a:p>
            <a:p>
              <a:pPr algn="r">
                <a:defRPr/>
              </a:pPr>
              <a:r>
                <a:rPr lang="en-US" sz="1200" dirty="0">
                  <a:solidFill>
                    <a:srgbClr val="333333"/>
                  </a:solidFill>
                  <a:cs typeface="Arial" pitchFamily="34" charset="0"/>
                </a:rPr>
                <a:t>Website</a:t>
              </a:r>
              <a:r>
                <a:rPr lang="en-US" sz="1200" dirty="0" smtClean="0">
                  <a:solidFill>
                    <a:srgbClr val="333333"/>
                  </a:solidFill>
                  <a:cs typeface="Arial" pitchFamily="34" charset="0"/>
                </a:rPr>
                <a:t>:</a:t>
              </a:r>
            </a:p>
            <a:p>
              <a:pPr algn="r">
                <a:defRPr/>
              </a:pPr>
              <a:r>
                <a:rPr lang="en-US" sz="1200" dirty="0" smtClean="0">
                  <a:solidFill>
                    <a:srgbClr val="333333"/>
                  </a:solidFill>
                  <a:cs typeface="Arial" pitchFamily="34" charset="0"/>
                </a:rPr>
                <a:t>Founded:</a:t>
              </a:r>
            </a:p>
            <a:p>
              <a:pPr algn="r">
                <a:defRPr/>
              </a:pPr>
              <a:r>
                <a:rPr lang="en-US" sz="1200" dirty="0" smtClean="0">
                  <a:solidFill>
                    <a:srgbClr val="333333"/>
                  </a:solidFill>
                  <a:cs typeface="Arial" pitchFamily="34" charset="0"/>
                </a:rPr>
                <a:t>Presence:</a:t>
              </a:r>
              <a:endParaRPr lang="en-US" sz="1200" dirty="0">
                <a:solidFill>
                  <a:srgbClr val="333333"/>
                </a:solidFill>
                <a:cs typeface="Arial" pitchFamily="34" charset="0"/>
              </a:endParaRPr>
            </a:p>
          </p:txBody>
        </p:sp>
        <p:sp>
          <p:nvSpPr>
            <p:cNvPr id="40" name="Rectangle 39"/>
            <p:cNvSpPr/>
            <p:nvPr/>
          </p:nvSpPr>
          <p:spPr>
            <a:xfrm>
              <a:off x="1489145" y="487956"/>
              <a:ext cx="2354006" cy="1152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l">
                <a:defRPr/>
              </a:pPr>
              <a:r>
                <a:rPr lang="en-US" sz="1200" dirty="0" smtClean="0">
                  <a:solidFill>
                    <a:schemeClr val="tx1"/>
                  </a:solidFill>
                  <a:cs typeface="Arial" pitchFamily="34" charset="0"/>
                </a:rPr>
                <a:t>Mingle, Twist, Go</a:t>
              </a:r>
            </a:p>
            <a:p>
              <a:pPr algn="l">
                <a:defRPr/>
              </a:pPr>
              <a:r>
                <a:rPr lang="en-US" sz="1200" dirty="0" smtClean="0">
                  <a:solidFill>
                    <a:schemeClr val="tx1"/>
                  </a:solidFill>
                  <a:cs typeface="Arial" pitchFamily="34" charset="0"/>
                </a:rPr>
                <a:t>2,000</a:t>
              </a:r>
            </a:p>
            <a:p>
              <a:pPr algn="l">
                <a:defRPr/>
              </a:pPr>
              <a:r>
                <a:rPr lang="en-US" sz="1200" dirty="0" smtClean="0">
                  <a:solidFill>
                    <a:schemeClr val="tx1"/>
                  </a:solidFill>
                  <a:cs typeface="Arial" pitchFamily="34" charset="0"/>
                </a:rPr>
                <a:t>Chicago, IL</a:t>
              </a:r>
            </a:p>
            <a:p>
              <a:pPr algn="l">
                <a:defRPr/>
              </a:pPr>
              <a:r>
                <a:rPr lang="en-US" sz="1200" dirty="0" smtClean="0">
                  <a:solidFill>
                    <a:schemeClr val="tx1"/>
                  </a:solidFill>
                  <a:cs typeface="Arial" pitchFamily="34" charset="0"/>
                  <a:hlinkClick r:id="rId15"/>
                </a:rPr>
                <a:t>thoughtworks-studios.com</a:t>
              </a:r>
              <a:endParaRPr lang="en-US" sz="1200" dirty="0" smtClean="0">
                <a:solidFill>
                  <a:schemeClr val="tx1"/>
                </a:solidFill>
                <a:cs typeface="Arial" pitchFamily="34" charset="0"/>
              </a:endParaRPr>
            </a:p>
            <a:p>
              <a:pPr algn="l">
                <a:buFont typeface="Arial" pitchFamily="34" charset="0"/>
                <a:buNone/>
              </a:pPr>
              <a:r>
                <a:rPr lang="en-US" sz="1200" dirty="0" smtClean="0">
                  <a:solidFill>
                    <a:schemeClr val="tx1"/>
                  </a:solidFill>
                  <a:cs typeface="Arial" pitchFamily="34" charset="0"/>
                </a:rPr>
                <a:t>1993</a:t>
              </a:r>
            </a:p>
            <a:p>
              <a:pPr algn="l">
                <a:buFont typeface="Arial" pitchFamily="34" charset="0"/>
                <a:buNone/>
              </a:pPr>
              <a:r>
                <a:rPr lang="en-US" sz="1200" dirty="0" smtClean="0">
                  <a:solidFill>
                    <a:schemeClr val="tx1"/>
                  </a:solidFill>
                  <a:cs typeface="Arial" pitchFamily="34" charset="0"/>
                </a:rPr>
                <a:t>Privately Held</a:t>
              </a:r>
            </a:p>
          </p:txBody>
        </p:sp>
      </p:grpSp>
      <p:sp>
        <p:nvSpPr>
          <p:cNvPr id="8" name="Title 7"/>
          <p:cNvSpPr>
            <a:spLocks noGrp="1"/>
          </p:cNvSpPr>
          <p:nvPr>
            <p:ph type="title"/>
            <p:custDataLst>
              <p:tags r:id="rId3"/>
            </p:custDataLst>
          </p:nvPr>
        </p:nvSpPr>
        <p:spPr/>
        <p:txBody>
          <a:bodyPr/>
          <a:lstStyle/>
          <a:p>
            <a:r>
              <a:rPr lang="en-US" dirty="0">
                <a:ea typeface="ＭＳ Ｐゴシック" charset="-128"/>
              </a:rPr>
              <a:t>ThoughtWorks Studios has a strong offering for Agile, but limited support for </a:t>
            </a:r>
            <a:r>
              <a:rPr lang="en-US" dirty="0" smtClean="0">
                <a:ea typeface="ＭＳ Ｐゴシック" charset="-128"/>
              </a:rPr>
              <a:t>Waterfall </a:t>
            </a:r>
            <a:r>
              <a:rPr lang="en-US" dirty="0">
                <a:ea typeface="ＭＳ Ｐゴシック" charset="-128"/>
              </a:rPr>
              <a:t>or other methods</a:t>
            </a:r>
            <a:endParaRPr lang="en-CA" dirty="0"/>
          </a:p>
        </p:txBody>
      </p:sp>
      <p:sp>
        <p:nvSpPr>
          <p:cNvPr id="25" name="Rounded Rectangle 24"/>
          <p:cNvSpPr/>
          <p:nvPr>
            <p:custDataLst>
              <p:tags r:id="rId4"/>
            </p:custDataLst>
          </p:nvPr>
        </p:nvSpPr>
        <p:spPr>
          <a:xfrm>
            <a:off x="320674" y="1183004"/>
            <a:ext cx="3470275"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r>
              <a:rPr lang="en-CA" b="1" i="1" dirty="0" smtClean="0">
                <a:solidFill>
                  <a:schemeClr val="tx1"/>
                </a:solidFill>
              </a:rPr>
              <a:t>Emerging Player</a:t>
            </a:r>
            <a:endParaRPr lang="en-CA" b="1" i="1" dirty="0">
              <a:solidFill>
                <a:schemeClr val="tx1"/>
              </a:solidFill>
            </a:endParaRPr>
          </a:p>
        </p:txBody>
      </p:sp>
      <p:sp>
        <p:nvSpPr>
          <p:cNvPr id="30" name="Chevron 29"/>
          <p:cNvSpPr/>
          <p:nvPr/>
        </p:nvSpPr>
        <p:spPr>
          <a:xfrm>
            <a:off x="395536" y="1177423"/>
            <a:ext cx="264872" cy="377057"/>
          </a:xfrm>
          <a:prstGeom prst="chevron">
            <a:avLst/>
          </a:prstGeom>
          <a:solidFill>
            <a:srgbClr val="D17D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333333"/>
              </a:solidFill>
            </a:endParaRPr>
          </a:p>
        </p:txBody>
      </p:sp>
      <p:pic>
        <p:nvPicPr>
          <p:cNvPr id="38" name="Picture 37" descr="thoughtworks-studios.png"/>
          <p:cNvPicPr>
            <a:picLocks noChangeAspect="1"/>
          </p:cNvPicPr>
          <p:nvPr/>
        </p:nvPicPr>
        <p:blipFill>
          <a:blip r:embed="rId16" cstate="print"/>
          <a:srcRect t="27633" b="29636"/>
          <a:stretch>
            <a:fillRect/>
          </a:stretch>
        </p:blipFill>
        <p:spPr>
          <a:xfrm>
            <a:off x="1235599" y="3137608"/>
            <a:ext cx="1644871" cy="702872"/>
          </a:xfrm>
          <a:prstGeom prst="rect">
            <a:avLst/>
          </a:prstGeom>
        </p:spPr>
      </p:pic>
      <p:sp>
        <p:nvSpPr>
          <p:cNvPr id="42" name="Rounded Rectangle 41"/>
          <p:cNvSpPr/>
          <p:nvPr>
            <p:custDataLst>
              <p:tags r:id="rId5"/>
            </p:custDataLst>
          </p:nvPr>
        </p:nvSpPr>
        <p:spPr>
          <a:xfrm rot="10800000">
            <a:off x="320674" y="6080759"/>
            <a:ext cx="3469766" cy="371475"/>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lgn="l"/>
            <a:endParaRPr lang="en-CA" b="1" i="1" dirty="0">
              <a:solidFill>
                <a:srgbClr val="333333"/>
              </a:solidFill>
            </a:endParaRPr>
          </a:p>
        </p:txBody>
      </p:sp>
      <p:grpSp>
        <p:nvGrpSpPr>
          <p:cNvPr id="46" name="Group 46"/>
          <p:cNvGrpSpPr/>
          <p:nvPr/>
        </p:nvGrpSpPr>
        <p:grpSpPr>
          <a:xfrm>
            <a:off x="731521" y="5028881"/>
            <a:ext cx="2651759" cy="731839"/>
            <a:chOff x="685799" y="4209648"/>
            <a:chExt cx="2743197" cy="731523"/>
          </a:xfrm>
        </p:grpSpPr>
        <p:sp>
          <p:nvSpPr>
            <p:cNvPr id="57" name="Rectangle 56"/>
            <p:cNvSpPr/>
            <p:nvPr/>
          </p:nvSpPr>
          <p:spPr>
            <a:xfrm rot="5400000">
              <a:off x="2968980" y="4481151"/>
              <a:ext cx="731520" cy="18851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69" name="Rectangle 68"/>
            <p:cNvSpPr/>
            <p:nvPr/>
          </p:nvSpPr>
          <p:spPr>
            <a:xfrm rot="5400000">
              <a:off x="2720004" y="4517297"/>
              <a:ext cx="657946" cy="1897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0" name="Rectangle 69"/>
            <p:cNvSpPr/>
            <p:nvPr/>
          </p:nvSpPr>
          <p:spPr>
            <a:xfrm rot="5400000">
              <a:off x="2472909" y="4553850"/>
              <a:ext cx="584841" cy="1897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1" name="Rectangle 70"/>
            <p:cNvSpPr/>
            <p:nvPr/>
          </p:nvSpPr>
          <p:spPr>
            <a:xfrm rot="5400000">
              <a:off x="2226114" y="4590709"/>
              <a:ext cx="511736" cy="18918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2" name="Rectangle 71"/>
            <p:cNvSpPr/>
            <p:nvPr/>
          </p:nvSpPr>
          <p:spPr>
            <a:xfrm rot="5400000">
              <a:off x="1979671" y="4626795"/>
              <a:ext cx="438631" cy="18918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3" name="Rectangle 72"/>
            <p:cNvSpPr/>
            <p:nvPr/>
          </p:nvSpPr>
          <p:spPr>
            <a:xfrm rot="5400000">
              <a:off x="1732507" y="4663349"/>
              <a:ext cx="365527"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4" name="Rectangle 73"/>
            <p:cNvSpPr/>
            <p:nvPr/>
          </p:nvSpPr>
          <p:spPr>
            <a:xfrm rot="5400000">
              <a:off x="1485340" y="4699903"/>
              <a:ext cx="292421"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5" name="Rectangle 74"/>
            <p:cNvSpPr/>
            <p:nvPr/>
          </p:nvSpPr>
          <p:spPr>
            <a:xfrm rot="5400000">
              <a:off x="1238173" y="4736461"/>
              <a:ext cx="219316"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6" name="Rectangle 75"/>
            <p:cNvSpPr/>
            <p:nvPr/>
          </p:nvSpPr>
          <p:spPr>
            <a:xfrm rot="5400000">
              <a:off x="991008" y="4773012"/>
              <a:ext cx="146210"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7" name="Rectangle 76"/>
            <p:cNvSpPr/>
            <p:nvPr/>
          </p:nvSpPr>
          <p:spPr>
            <a:xfrm rot="5400000">
              <a:off x="743840" y="4809570"/>
              <a:ext cx="73105"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grpSp>
      <p:sp>
        <p:nvSpPr>
          <p:cNvPr id="78" name="Down Arrow 77"/>
          <p:cNvSpPr/>
          <p:nvPr/>
        </p:nvSpPr>
        <p:spPr>
          <a:xfrm>
            <a:off x="1828570" y="4525963"/>
            <a:ext cx="182880" cy="411796"/>
          </a:xfrm>
          <a:prstGeom prst="downArrow">
            <a:avLst/>
          </a:prstGeom>
          <a:gradFill flip="none" rotWithShape="1">
            <a:gsLst>
              <a:gs pos="0">
                <a:schemeClr val="accent1"/>
              </a:gs>
              <a:gs pos="100000">
                <a:schemeClr val="accent1">
                  <a:tint val="44500"/>
                  <a:satMod val="160000"/>
                  <a:alpha val="0"/>
                </a:schemeClr>
              </a:gs>
            </a:gsLst>
            <a:lin ang="54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79" name="Rounded Rectangle 78"/>
          <p:cNvSpPr/>
          <p:nvPr/>
        </p:nvSpPr>
        <p:spPr>
          <a:xfrm>
            <a:off x="320674" y="4069080"/>
            <a:ext cx="3474720" cy="457200"/>
          </a:xfrm>
          <a:prstGeom prst="roundRect">
            <a:avLst/>
          </a:prstGeom>
          <a:solidFill>
            <a:schemeClr val="accent1"/>
          </a:solidFill>
          <a:ln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3 year TCO for this solution falls into pricing tier 5, between $25,000 and $50,000</a:t>
            </a:r>
            <a:endParaRPr lang="en-CA" sz="1200" b="1" dirty="0">
              <a:solidFill>
                <a:srgbClr val="FFFFFF"/>
              </a:solidFill>
            </a:endParaRPr>
          </a:p>
        </p:txBody>
      </p:sp>
      <p:sp>
        <p:nvSpPr>
          <p:cNvPr id="80" name="TextBox 79"/>
          <p:cNvSpPr txBox="1"/>
          <p:nvPr>
            <p:custDataLst>
              <p:tags r:id="rId6"/>
            </p:custDataLst>
          </p:nvPr>
        </p:nvSpPr>
        <p:spPr>
          <a:xfrm>
            <a:off x="640080" y="5760720"/>
            <a:ext cx="329184" cy="228600"/>
          </a:xfrm>
          <a:prstGeom prst="rect">
            <a:avLst/>
          </a:prstGeom>
          <a:noFill/>
        </p:spPr>
        <p:txBody>
          <a:bodyPr wrap="square" numCol="1" rtlCol="0">
            <a:spAutoFit/>
          </a:bodyPr>
          <a:lstStyle/>
          <a:p>
            <a:pPr algn="r" defTabSz="2194560"/>
            <a:r>
              <a:rPr lang="en-CA" sz="1000" b="1" dirty="0" smtClean="0">
                <a:solidFill>
                  <a:srgbClr val="333333"/>
                </a:solidFill>
              </a:rPr>
              <a:t>$1</a:t>
            </a:r>
            <a:endParaRPr lang="en-CA" sz="1000" b="1" dirty="0">
              <a:solidFill>
                <a:srgbClr val="333333"/>
              </a:solidFill>
            </a:endParaRPr>
          </a:p>
        </p:txBody>
      </p:sp>
      <p:sp>
        <p:nvSpPr>
          <p:cNvPr id="81" name="TextBox 80"/>
          <p:cNvSpPr txBox="1"/>
          <p:nvPr>
            <p:custDataLst>
              <p:tags r:id="rId7"/>
            </p:custDataLst>
          </p:nvPr>
        </p:nvSpPr>
        <p:spPr>
          <a:xfrm>
            <a:off x="3054096" y="5760720"/>
            <a:ext cx="512064" cy="228600"/>
          </a:xfrm>
          <a:prstGeom prst="rect">
            <a:avLst/>
          </a:prstGeom>
          <a:noFill/>
        </p:spPr>
        <p:txBody>
          <a:bodyPr wrap="square" numCol="1" rtlCol="0">
            <a:spAutoFit/>
          </a:bodyPr>
          <a:lstStyle/>
          <a:p>
            <a:pPr algn="r" defTabSz="2194560"/>
            <a:r>
              <a:rPr lang="en-CA" sz="1000" b="1" dirty="0" smtClean="0">
                <a:solidFill>
                  <a:srgbClr val="333333"/>
                </a:solidFill>
              </a:rPr>
              <a:t>$1M+</a:t>
            </a:r>
            <a:endParaRPr lang="en-CA" sz="1000" b="1" dirty="0">
              <a:solidFill>
                <a:srgbClr val="333333"/>
              </a:solidFill>
            </a:endParaRPr>
          </a:p>
        </p:txBody>
      </p:sp>
      <p:cxnSp>
        <p:nvCxnSpPr>
          <p:cNvPr id="82" name="Straight Arrow Connector 81"/>
          <p:cNvCxnSpPr>
            <a:stCxn id="80" idx="3"/>
            <a:endCxn id="81" idx="1"/>
          </p:cNvCxnSpPr>
          <p:nvPr/>
        </p:nvCxnSpPr>
        <p:spPr>
          <a:xfrm>
            <a:off x="969264" y="5875020"/>
            <a:ext cx="208483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custDataLst>
              <p:tags r:id="rId8"/>
            </p:custDataLst>
          </p:nvPr>
        </p:nvSpPr>
        <p:spPr>
          <a:xfrm>
            <a:off x="288034" y="5986641"/>
            <a:ext cx="3491804" cy="276999"/>
          </a:xfrm>
          <a:prstGeom prst="rect">
            <a:avLst/>
          </a:prstGeom>
          <a:noFill/>
        </p:spPr>
        <p:txBody>
          <a:bodyPr wrap="square" rtlCol="0">
            <a:spAutoFit/>
          </a:bodyPr>
          <a:lstStyle/>
          <a:p>
            <a:r>
              <a:rPr lang="en-CA" sz="1200" dirty="0" smtClean="0"/>
              <a:t>Pricing solicited from public sources.</a:t>
            </a:r>
            <a:endParaRPr lang="en-CA" sz="1200" dirty="0"/>
          </a:p>
        </p:txBody>
      </p:sp>
      <p:grpSp>
        <p:nvGrpSpPr>
          <p:cNvPr id="37" name="Group 33"/>
          <p:cNvGrpSpPr/>
          <p:nvPr>
            <p:custDataLst>
              <p:tags r:id="rId9"/>
            </p:custDataLst>
          </p:nvPr>
        </p:nvGrpSpPr>
        <p:grpSpPr>
          <a:xfrm>
            <a:off x="3977639" y="1192176"/>
            <a:ext cx="4845685" cy="1185899"/>
            <a:chOff x="5543549" y="2724370"/>
            <a:chExt cx="3295651" cy="1064698"/>
          </a:xfrm>
        </p:grpSpPr>
        <p:sp>
          <p:nvSpPr>
            <p:cNvPr id="43" name="Rectangle 42"/>
            <p:cNvSpPr/>
            <p:nvPr/>
          </p:nvSpPr>
          <p:spPr>
            <a:xfrm>
              <a:off x="5543549" y="2970654"/>
              <a:ext cx="3295651" cy="818414"/>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a:solidFill>
                    <a:schemeClr val="tx1"/>
                  </a:solidFill>
                </a:rPr>
                <a:t>ThoughtWorks Studios provides a robust offering for Agile development with its Mingle, Twist, and Go </a:t>
              </a:r>
              <a:r>
                <a:rPr lang="en-US" sz="1200" dirty="0" smtClean="0">
                  <a:solidFill>
                    <a:schemeClr val="tx1"/>
                  </a:solidFill>
                </a:rPr>
                <a:t>products.</a:t>
              </a:r>
              <a:endParaRPr lang="en-US" sz="1200" dirty="0">
                <a:solidFill>
                  <a:srgbClr val="FF0000"/>
                </a:solidFill>
              </a:endParaRPr>
            </a:p>
          </p:txBody>
        </p:sp>
        <p:sp>
          <p:nvSpPr>
            <p:cNvPr id="44" name="Round Same Side Corner Rectangle 43"/>
            <p:cNvSpPr/>
            <p:nvPr/>
          </p:nvSpPr>
          <p:spPr>
            <a:xfrm>
              <a:off x="5543550" y="2724370"/>
              <a:ext cx="3295650" cy="246284"/>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Overview</a:t>
              </a:r>
              <a:endParaRPr lang="en-CA" sz="1400" b="1" dirty="0">
                <a:solidFill>
                  <a:srgbClr val="FFFFFF"/>
                </a:solidFill>
              </a:endParaRPr>
            </a:p>
          </p:txBody>
        </p:sp>
      </p:grpSp>
      <p:grpSp>
        <p:nvGrpSpPr>
          <p:cNvPr id="45" name="Group 33"/>
          <p:cNvGrpSpPr/>
          <p:nvPr>
            <p:custDataLst>
              <p:tags r:id="rId10"/>
            </p:custDataLst>
          </p:nvPr>
        </p:nvGrpSpPr>
        <p:grpSpPr>
          <a:xfrm>
            <a:off x="3977640" y="2468562"/>
            <a:ext cx="4845684" cy="1966912"/>
            <a:chOff x="5543549" y="2783385"/>
            <a:chExt cx="3295651" cy="2076092"/>
          </a:xfrm>
        </p:grpSpPr>
        <p:sp>
          <p:nvSpPr>
            <p:cNvPr id="47" name="Rectangle 46"/>
            <p:cNvSpPr/>
            <p:nvPr/>
          </p:nvSpPr>
          <p:spPr>
            <a:xfrm>
              <a:off x="5543549" y="3073268"/>
              <a:ext cx="3295651" cy="1786209"/>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a:solidFill>
                    <a:schemeClr val="tx1"/>
                  </a:solidFill>
                </a:rPr>
                <a:t>ThoughtWorks Studios includes most of the functionality associated with full-featured ALM, from requirements to task </a:t>
              </a:r>
              <a:r>
                <a:rPr lang="en-US" sz="1200" dirty="0" smtClean="0">
                  <a:solidFill>
                    <a:schemeClr val="tx1"/>
                  </a:solidFill>
                </a:rPr>
                <a:t>management.</a:t>
              </a:r>
            </a:p>
            <a:p>
              <a:pPr marL="180000" indent="-171450" algn="l">
                <a:buFont typeface="Arial" pitchFamily="34" charset="0"/>
                <a:buChar char="•"/>
                <a:defRPr/>
              </a:pPr>
              <a:r>
                <a:rPr lang="en-US" sz="1200" dirty="0" smtClean="0">
                  <a:solidFill>
                    <a:schemeClr val="tx1"/>
                  </a:solidFill>
                </a:rPr>
                <a:t>Provides continuous integration with CI tools and release management capabilities.</a:t>
              </a:r>
            </a:p>
            <a:p>
              <a:pPr marL="180000" indent="-171450" algn="l">
                <a:buFont typeface="Arial" pitchFamily="34" charset="0"/>
                <a:buChar char="•"/>
                <a:defRPr/>
              </a:pPr>
              <a:r>
                <a:rPr lang="en-US" sz="1200" dirty="0">
                  <a:solidFill>
                    <a:schemeClr val="tx1"/>
                  </a:solidFill>
                </a:rPr>
                <a:t>With Twist, ThoughtWorks Studios is one of the smaller players in ALM to boast an automated testing </a:t>
              </a:r>
              <a:r>
                <a:rPr lang="en-US" sz="1200" dirty="0" smtClean="0">
                  <a:solidFill>
                    <a:schemeClr val="tx1"/>
                  </a:solidFill>
                </a:rPr>
                <a:t>solution.</a:t>
              </a:r>
              <a:endParaRPr lang="en-US" sz="1200" dirty="0" smtClean="0">
                <a:solidFill>
                  <a:srgbClr val="FF0000"/>
                </a:solidFill>
              </a:endParaRPr>
            </a:p>
          </p:txBody>
        </p:sp>
        <p:sp>
          <p:nvSpPr>
            <p:cNvPr id="48" name="Round Same Side Corner Rectangle 47"/>
            <p:cNvSpPr/>
            <p:nvPr/>
          </p:nvSpPr>
          <p:spPr>
            <a:xfrm>
              <a:off x="5543550" y="2783385"/>
              <a:ext cx="3295650" cy="289547"/>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Strengths</a:t>
              </a:r>
              <a:endParaRPr lang="en-CA" sz="1400" b="1" dirty="0">
                <a:solidFill>
                  <a:srgbClr val="FFFFFF"/>
                </a:solidFill>
              </a:endParaRPr>
            </a:p>
          </p:txBody>
        </p:sp>
      </p:grpSp>
      <p:grpSp>
        <p:nvGrpSpPr>
          <p:cNvPr id="49" name="Group 33"/>
          <p:cNvGrpSpPr/>
          <p:nvPr>
            <p:custDataLst>
              <p:tags r:id="rId11"/>
            </p:custDataLst>
          </p:nvPr>
        </p:nvGrpSpPr>
        <p:grpSpPr>
          <a:xfrm>
            <a:off x="3977639" y="4525963"/>
            <a:ext cx="4845685" cy="1926272"/>
            <a:chOff x="5543549" y="2693067"/>
            <a:chExt cx="3295651" cy="2289173"/>
          </a:xfrm>
        </p:grpSpPr>
        <p:sp>
          <p:nvSpPr>
            <p:cNvPr id="50" name="Rectangle 49"/>
            <p:cNvSpPr/>
            <p:nvPr/>
          </p:nvSpPr>
          <p:spPr>
            <a:xfrm>
              <a:off x="5543549" y="3019068"/>
              <a:ext cx="3295651" cy="1963172"/>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indent="-171450" algn="l">
                <a:buFont typeface="Arial" pitchFamily="34" charset="0"/>
                <a:buChar char="•"/>
                <a:defRPr/>
              </a:pPr>
              <a:r>
                <a:rPr lang="en-US" sz="1200" dirty="0">
                  <a:solidFill>
                    <a:schemeClr val="tx1"/>
                  </a:solidFill>
                </a:rPr>
                <a:t>ThoughtWorks </a:t>
              </a:r>
              <a:r>
                <a:rPr lang="en-US" sz="1200" dirty="0" smtClean="0">
                  <a:solidFill>
                    <a:schemeClr val="tx1"/>
                  </a:solidFill>
                </a:rPr>
                <a:t>offers support offering with email-only support.</a:t>
              </a:r>
              <a:endParaRPr lang="en-US" sz="1200" dirty="0">
                <a:solidFill>
                  <a:srgbClr val="FF0000"/>
                </a:solidFill>
              </a:endParaRPr>
            </a:p>
            <a:p>
              <a:pPr marL="180000" indent="-171450" algn="l">
                <a:buFont typeface="Arial" pitchFamily="34" charset="0"/>
                <a:buChar char="•"/>
                <a:defRPr/>
              </a:pPr>
              <a:r>
                <a:rPr lang="en-US" sz="1200" dirty="0" smtClean="0">
                  <a:solidFill>
                    <a:schemeClr val="tx1"/>
                  </a:solidFill>
                </a:rPr>
                <a:t>Limited capabilities for </a:t>
              </a:r>
              <a:r>
                <a:rPr lang="en-US" sz="1200" dirty="0">
                  <a:solidFill>
                    <a:schemeClr val="tx1"/>
                  </a:solidFill>
                </a:rPr>
                <a:t>W</a:t>
              </a:r>
              <a:r>
                <a:rPr lang="en-US" sz="1200" dirty="0" smtClean="0">
                  <a:solidFill>
                    <a:schemeClr val="tx1"/>
                  </a:solidFill>
                </a:rPr>
                <a:t>aterfall methodologies.</a:t>
              </a:r>
            </a:p>
          </p:txBody>
        </p:sp>
        <p:sp>
          <p:nvSpPr>
            <p:cNvPr id="51" name="Round Same Side Corner Rectangle 50"/>
            <p:cNvSpPr/>
            <p:nvPr/>
          </p:nvSpPr>
          <p:spPr>
            <a:xfrm>
              <a:off x="5543550" y="2693067"/>
              <a:ext cx="3295650" cy="326001"/>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Challenges</a:t>
              </a:r>
            </a:p>
          </p:txBody>
        </p:sp>
      </p:grpSp>
    </p:spTree>
    <p:extLst>
      <p:ext uri="{BB962C8B-B14F-4D97-AF65-F5344CB8AC3E}">
        <p14:creationId xmlns:p14="http://schemas.microsoft.com/office/powerpoint/2010/main" xmlns="" val="9650631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nvGraphicFramePr>
        <p:xfrm>
          <a:off x="0" y="0"/>
          <a:ext cx="158750" cy="158750"/>
        </p:xfrm>
        <a:graphic>
          <a:graphicData uri="http://schemas.openxmlformats.org/presentationml/2006/ole">
            <p:oleObj spid="_x0000_s1130783" name="think-cell Slide" r:id="rId14" imgW="360" imgH="360" progId="">
              <p:embed/>
            </p:oleObj>
          </a:graphicData>
        </a:graphic>
      </p:graphicFrame>
      <p:grpSp>
        <p:nvGrpSpPr>
          <p:cNvPr id="2" name="Group 104"/>
          <p:cNvGrpSpPr/>
          <p:nvPr>
            <p:custDataLst>
              <p:tags r:id="rId2"/>
            </p:custDataLst>
          </p:nvPr>
        </p:nvGrpSpPr>
        <p:grpSpPr>
          <a:xfrm>
            <a:off x="320040" y="1188721"/>
            <a:ext cx="2286000" cy="2514919"/>
            <a:chOff x="320041" y="3840162"/>
            <a:chExt cx="2559684" cy="1300977"/>
          </a:xfrm>
        </p:grpSpPr>
        <p:sp>
          <p:nvSpPr>
            <p:cNvPr id="106" name="Rectangle 105"/>
            <p:cNvSpPr/>
            <p:nvPr/>
          </p:nvSpPr>
          <p:spPr>
            <a:xfrm>
              <a:off x="320041" y="3958418"/>
              <a:ext cx="2559684" cy="118272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endParaRPr lang="en-US" sz="1200" dirty="0" smtClean="0">
                <a:solidFill>
                  <a:srgbClr val="333333"/>
                </a:solidFill>
                <a:latin typeface="Georgia"/>
              </a:endParaRPr>
            </a:p>
          </p:txBody>
        </p:sp>
        <p:sp>
          <p:nvSpPr>
            <p:cNvPr id="107" name="Round Same Side Corner Rectangle 106"/>
            <p:cNvSpPr/>
            <p:nvPr/>
          </p:nvSpPr>
          <p:spPr>
            <a:xfrm>
              <a:off x="320042" y="3840162"/>
              <a:ext cx="2559683" cy="118256"/>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Vendor Landscape</a:t>
              </a:r>
              <a:endParaRPr lang="en-CA" sz="1200" b="1" dirty="0">
                <a:solidFill>
                  <a:srgbClr val="FFFFFF"/>
                </a:solidFill>
              </a:endParaRPr>
            </a:p>
          </p:txBody>
        </p:sp>
      </p:grpSp>
      <p:sp>
        <p:nvSpPr>
          <p:cNvPr id="8" name="Title 7"/>
          <p:cNvSpPr>
            <a:spLocks noGrp="1"/>
          </p:cNvSpPr>
          <p:nvPr>
            <p:ph type="title"/>
            <p:custDataLst>
              <p:tags r:id="rId3"/>
            </p:custDataLst>
          </p:nvPr>
        </p:nvSpPr>
        <p:spPr/>
        <p:txBody>
          <a:bodyPr/>
          <a:lstStyle/>
          <a:p>
            <a:r>
              <a:rPr lang="en-US" dirty="0">
                <a:ea typeface="ＭＳ Ｐゴシック" charset="-128"/>
              </a:rPr>
              <a:t>ThoughtWorks Studios has a strong offering for Agile, but limited support for </a:t>
            </a:r>
            <a:r>
              <a:rPr lang="en-US" dirty="0" smtClean="0">
                <a:ea typeface="ＭＳ Ｐゴシック" charset="-128"/>
              </a:rPr>
              <a:t>Waterfall </a:t>
            </a:r>
            <a:r>
              <a:rPr lang="en-US" dirty="0">
                <a:ea typeface="ＭＳ Ｐゴシック" charset="-128"/>
              </a:rPr>
              <a:t>or other methods</a:t>
            </a:r>
            <a:endParaRPr lang="en-CA" dirty="0"/>
          </a:p>
        </p:txBody>
      </p:sp>
      <p:grpSp>
        <p:nvGrpSpPr>
          <p:cNvPr id="4" name="Group 97"/>
          <p:cNvGrpSpPr/>
          <p:nvPr>
            <p:custDataLst>
              <p:tags r:id="rId4"/>
            </p:custDataLst>
          </p:nvPr>
        </p:nvGrpSpPr>
        <p:grpSpPr>
          <a:xfrm>
            <a:off x="320040" y="5349240"/>
            <a:ext cx="8503920" cy="1143634"/>
            <a:chOff x="320040" y="5349240"/>
            <a:chExt cx="8503920" cy="1143634"/>
          </a:xfrm>
        </p:grpSpPr>
        <p:sp>
          <p:nvSpPr>
            <p:cNvPr id="26" name="Round Same Side Corner Rectangle 25"/>
            <p:cNvSpPr/>
            <p:nvPr>
              <p:custDataLst>
                <p:tags r:id="rId11"/>
              </p:custDataLst>
            </p:nvPr>
          </p:nvSpPr>
          <p:spPr>
            <a:xfrm>
              <a:off x="320040" y="5349240"/>
              <a:ext cx="8503920" cy="274320"/>
            </a:xfrm>
            <a:prstGeom prst="round2SameRect">
              <a:avLst>
                <a:gd name="adj1" fmla="val 10667"/>
                <a:gd name="adj2" fmla="val 0"/>
              </a:avLst>
            </a:prstGeom>
            <a:solidFill>
              <a:srgbClr val="D17D08"/>
            </a:solidFill>
            <a:ln w="12700">
              <a:solidFill>
                <a:srgbClr val="D17D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solidFill>
                    <a:srgbClr val="FFFFFF"/>
                  </a:solidFill>
                </a:rPr>
                <a:t>Info-Tech Recommends:</a:t>
              </a:r>
              <a:endParaRPr lang="en-CA" sz="1400" b="1" dirty="0">
                <a:solidFill>
                  <a:srgbClr val="FFFFFF"/>
                </a:solidFill>
              </a:endParaRPr>
            </a:p>
          </p:txBody>
        </p:sp>
        <p:sp>
          <p:nvSpPr>
            <p:cNvPr id="28" name="Rectangle 27"/>
            <p:cNvSpPr/>
            <p:nvPr/>
          </p:nvSpPr>
          <p:spPr>
            <a:xfrm>
              <a:off x="320040" y="5623383"/>
              <a:ext cx="8503919" cy="86949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188" algn="l">
                <a:defRPr/>
              </a:pPr>
              <a:r>
                <a:rPr lang="en-US" sz="1400" dirty="0">
                  <a:solidFill>
                    <a:schemeClr val="tx1"/>
                  </a:solidFill>
                </a:rPr>
                <a:t>Organizations looking to use an Agile tool with vendor </a:t>
              </a:r>
              <a:r>
                <a:rPr lang="en-US" sz="1400" dirty="0" smtClean="0">
                  <a:solidFill>
                    <a:schemeClr val="tx1"/>
                  </a:solidFill>
                </a:rPr>
                <a:t>support and UI simplicity </a:t>
              </a:r>
              <a:r>
                <a:rPr lang="en-US" sz="1400" dirty="0">
                  <a:solidFill>
                    <a:schemeClr val="tx1"/>
                  </a:solidFill>
                </a:rPr>
                <a:t>for Agile will find ThoughtWorks Studios a convenient </a:t>
              </a:r>
              <a:r>
                <a:rPr lang="en-US" sz="1400" dirty="0" smtClean="0">
                  <a:solidFill>
                    <a:schemeClr val="tx1"/>
                  </a:solidFill>
                </a:rPr>
                <a:t>one-stop </a:t>
              </a:r>
              <a:r>
                <a:rPr lang="en-US" sz="1400" dirty="0">
                  <a:solidFill>
                    <a:schemeClr val="tx1"/>
                  </a:solidFill>
                </a:rPr>
                <a:t>top vendor</a:t>
              </a:r>
              <a:r>
                <a:rPr lang="en-US" sz="1400" dirty="0" smtClean="0">
                  <a:solidFill>
                    <a:schemeClr val="tx1"/>
                  </a:solidFill>
                </a:rPr>
                <a:t>.</a:t>
              </a:r>
              <a:endParaRPr lang="en-US" sz="1400" dirty="0">
                <a:solidFill>
                  <a:schemeClr val="tx1"/>
                </a:solidFill>
              </a:endParaRPr>
            </a:p>
          </p:txBody>
        </p:sp>
      </p:grpSp>
      <p:graphicFrame>
        <p:nvGraphicFramePr>
          <p:cNvPr id="77" name="Table 76"/>
          <p:cNvGraphicFramePr>
            <a:graphicFrameLocks noGrp="1"/>
          </p:cNvGraphicFramePr>
          <p:nvPr>
            <p:custDataLst>
              <p:tags r:id="rId5"/>
            </p:custDataLst>
            <p:extLst>
              <p:ext uri="{D42A27DB-BD31-4B8C-83A1-F6EECF244321}">
                <p14:modId xmlns:p14="http://schemas.microsoft.com/office/powerpoint/2010/main" xmlns="" val="2644949724"/>
              </p:ext>
            </p:extLst>
          </p:nvPr>
        </p:nvGraphicFramePr>
        <p:xfrm>
          <a:off x="2834640" y="1417320"/>
          <a:ext cx="5943600" cy="606265"/>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4360"/>
                <a:gridCol w="594360"/>
                <a:gridCol w="594360"/>
                <a:gridCol w="594360"/>
                <a:gridCol w="594360"/>
                <a:gridCol w="594360"/>
                <a:gridCol w="594360"/>
                <a:gridCol w="594360"/>
                <a:gridCol w="594360"/>
                <a:gridCol w="594360"/>
              </a:tblGrid>
              <a:tr h="28797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9525" cap="flat" cmpd="sng" algn="ctr">
                      <a:noFill/>
                      <a:prstDash val="solid"/>
                    </a:lnL>
                    <a:lnR w="38100" cap="flat" cmpd="sng" algn="ctr">
                      <a:solidFill>
                        <a:sysClr val="window" lastClr="FFFFFF"/>
                      </a:solid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243F5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Features</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Usability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Afford.</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Arch.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5715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36B41"/>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Viability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Strategy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Reach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Channel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18287">
                <a:tc>
                  <a:txBody>
                    <a:bodyPr/>
                    <a:lstStyle/>
                    <a:p>
                      <a:pPr algn="ctr" fontAlgn="ctr"/>
                      <a:r>
                        <a:rPr lang="en-US" sz="1750" b="0" i="0" u="none" strike="noStrike" dirty="0" smtClean="0">
                          <a:ln>
                            <a:solidFill>
                              <a:srgbClr val="D17D08"/>
                            </a:solidFill>
                          </a:ln>
                          <a:solidFill>
                            <a:srgbClr val="D17D08"/>
                          </a:solidFill>
                          <a:latin typeface="Harvey Balls"/>
                        </a:rPr>
                        <a:t>2</a:t>
                      </a:r>
                      <a:endParaRPr lang="en-US" sz="1750" b="0" i="0" u="none" strike="noStrike" dirty="0">
                        <a:ln>
                          <a:solidFill>
                            <a:srgbClr val="C77709"/>
                          </a:solidFill>
                        </a:ln>
                        <a:solidFill>
                          <a:srgbClr val="C77709"/>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5"/>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2</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a:ln>
                            <a:solidFill>
                              <a:schemeClr val="tx1"/>
                            </a:solidFill>
                          </a:ln>
                          <a:solidFill>
                            <a:srgbClr val="000000"/>
                          </a:solidFill>
                          <a:effectLst/>
                          <a:latin typeface="Harvey Balls" panose="02000609000000000000" pitchFamily="49" charset="0"/>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750" b="0" i="0" u="none" strike="noStrike" dirty="0" smtClean="0">
                          <a:ln>
                            <a:solidFill>
                              <a:schemeClr val="accent1"/>
                            </a:solidFill>
                          </a:ln>
                          <a:solidFill>
                            <a:srgbClr val="000000"/>
                          </a:solidFill>
                          <a:latin typeface="Harvey Balls"/>
                        </a:rPr>
                        <a:t>1</a:t>
                      </a:r>
                      <a:endParaRPr lang="en-US" sz="1750" b="0" i="0" u="none" strike="noStrike" dirty="0" smtClean="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rgbClr val="D17D08"/>
                            </a:solidFill>
                          </a:ln>
                          <a:solidFill>
                            <a:srgbClr val="D17D08"/>
                          </a:solidFill>
                          <a:latin typeface="Harvey Balls"/>
                        </a:rPr>
                        <a:t>2</a:t>
                      </a:r>
                      <a:endParaRPr lang="en-US" sz="1750" b="0" i="0" u="none" strike="noStrike" dirty="0">
                        <a:ln>
                          <a:solidFill>
                            <a:srgbClr val="C77709"/>
                          </a:solidFill>
                        </a:ln>
                        <a:solidFill>
                          <a:srgbClr val="C77709"/>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7"/>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2</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chemeClr val="accent1"/>
                            </a:solidFill>
                          </a:ln>
                          <a:solidFill>
                            <a:srgbClr val="000000"/>
                          </a:solidFill>
                          <a:latin typeface="Harvey Balls"/>
                        </a:rPr>
                        <a:t>1</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c>
                  <a:txBody>
                    <a:bodyPr/>
                    <a:lstStyle/>
                    <a:p>
                      <a:pPr algn="ctr" fontAlgn="ctr"/>
                      <a:r>
                        <a:rPr lang="en-US" sz="1750" b="0" i="0" u="none" strike="noStrike" dirty="0" smtClean="0">
                          <a:ln>
                            <a:solidFill>
                              <a:sysClr val="windowText" lastClr="000000"/>
                            </a:solidFill>
                          </a:ln>
                          <a:solidFill>
                            <a:srgbClr val="000000"/>
                          </a:solidFill>
                          <a:latin typeface="Harvey Balls"/>
                        </a:rPr>
                        <a:t>3</a:t>
                      </a:r>
                      <a:endParaRPr lang="en-US" sz="1750" b="0" i="0" u="none" strike="noStrike" dirty="0">
                        <a:ln>
                          <a:solidFill>
                            <a:sysClr val="windowText" lastClr="000000"/>
                          </a:solidFill>
                        </a:ln>
                        <a:solidFill>
                          <a:srgbClr val="000000"/>
                        </a:solidFill>
                        <a:latin typeface="Harvey Balls"/>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6"/>
                      <a:srcRect/>
                      <a:stretch>
                        <a:fillRect/>
                      </a:stretch>
                    </a:blipFill>
                  </a:tcPr>
                </a:tc>
              </a:tr>
            </a:tbl>
          </a:graphicData>
        </a:graphic>
      </p:graphicFrame>
      <p:sp>
        <p:nvSpPr>
          <p:cNvPr id="78" name="Round Same Side Corner Rectangle 77"/>
          <p:cNvSpPr/>
          <p:nvPr>
            <p:custDataLst>
              <p:tags r:id="rId6"/>
            </p:custDataLst>
          </p:nvPr>
        </p:nvSpPr>
        <p:spPr>
          <a:xfrm flipH="1">
            <a:off x="2830068" y="1189037"/>
            <a:ext cx="2953512"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Product</a:t>
            </a:r>
            <a:endParaRPr lang="en-US" sz="1200" b="1" dirty="0">
              <a:solidFill>
                <a:srgbClr val="FFFFFF"/>
              </a:solidFill>
            </a:endParaRPr>
          </a:p>
        </p:txBody>
      </p:sp>
      <p:sp>
        <p:nvSpPr>
          <p:cNvPr id="79" name="Round Same Side Corner Rectangle 78"/>
          <p:cNvSpPr/>
          <p:nvPr>
            <p:custDataLst>
              <p:tags r:id="rId7"/>
            </p:custDataLst>
          </p:nvPr>
        </p:nvSpPr>
        <p:spPr>
          <a:xfrm flipH="1">
            <a:off x="5827868" y="1189037"/>
            <a:ext cx="2935224" cy="228600"/>
          </a:xfrm>
          <a:prstGeom prst="round2Same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Vendor</a:t>
            </a:r>
          </a:p>
        </p:txBody>
      </p:sp>
      <p:sp>
        <p:nvSpPr>
          <p:cNvPr id="80" name="Round Same Side Corner Rectangle 79"/>
          <p:cNvSpPr/>
          <p:nvPr>
            <p:custDataLst>
              <p:tags r:id="rId8"/>
            </p:custDataLst>
          </p:nvPr>
        </p:nvSpPr>
        <p:spPr>
          <a:xfrm flipH="1">
            <a:off x="2857882" y="4496784"/>
            <a:ext cx="5893616"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Features</a:t>
            </a:r>
            <a:endParaRPr lang="en-US" sz="1200" b="1" dirty="0">
              <a:solidFill>
                <a:srgbClr val="FFFFFF"/>
              </a:solidFill>
            </a:endParaRPr>
          </a:p>
        </p:txBody>
      </p:sp>
      <p:graphicFrame>
        <p:nvGraphicFramePr>
          <p:cNvPr id="69" name="Table 68"/>
          <p:cNvGraphicFramePr>
            <a:graphicFrameLocks noGrp="1"/>
          </p:cNvGraphicFramePr>
          <p:nvPr>
            <p:custDataLst>
              <p:tags r:id="rId9"/>
            </p:custDataLst>
            <p:extLst>
              <p:ext uri="{D42A27DB-BD31-4B8C-83A1-F6EECF244321}">
                <p14:modId xmlns:p14="http://schemas.microsoft.com/office/powerpoint/2010/main" xmlns="" val="3505450351"/>
              </p:ext>
            </p:extLst>
          </p:nvPr>
        </p:nvGraphicFramePr>
        <p:xfrm>
          <a:off x="2849790" y="4729799"/>
          <a:ext cx="5928450" cy="573721"/>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2845"/>
                <a:gridCol w="592845"/>
                <a:gridCol w="592845"/>
                <a:gridCol w="592845"/>
                <a:gridCol w="592845"/>
                <a:gridCol w="592845"/>
                <a:gridCol w="592845"/>
                <a:gridCol w="592845"/>
                <a:gridCol w="592845"/>
                <a:gridCol w="592845"/>
              </a:tblGrid>
              <a:tr h="241781">
                <a:tc>
                  <a:txBody>
                    <a:bodyPr/>
                    <a:lstStyle/>
                    <a:p>
                      <a:pPr algn="ctr" fontAlgn="ctr"/>
                      <a:r>
                        <a:rPr lang="en-US" sz="700" b="0" i="0" u="none" strike="noStrike" dirty="0" smtClean="0">
                          <a:solidFill>
                            <a:schemeClr val="tx1"/>
                          </a:solidFill>
                          <a:latin typeface="Arial" pitchFamily="34" charset="0"/>
                          <a:cs typeface="Arial" pitchFamily="34" charset="0"/>
                        </a:rPr>
                        <a:t>Rqmt Mgmt</a:t>
                      </a:r>
                      <a:endParaRPr lang="en-US" sz="700" b="0" i="0" u="none" strike="noStrike" dirty="0">
                        <a:solidFill>
                          <a:schemeClr val="tx1"/>
                        </a:solidFill>
                        <a:latin typeface="Arial" pitchFamily="34" charset="0"/>
                        <a:cs typeface="Arial" pitchFamily="34" charset="0"/>
                      </a:endParaRPr>
                    </a:p>
                  </a:txBody>
                  <a:tcPr marL="9525" marR="9525" marT="9525"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Build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Test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Bug/Issue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Reporting &amp; Analytics</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Source Code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Workflow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Accessibility</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Deployment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c>
                  <a:txBody>
                    <a:bodyPr/>
                    <a:lstStyle/>
                    <a:p>
                      <a:pPr algn="ctr" fontAlgn="ctr"/>
                      <a:r>
                        <a:rPr lang="en-US" sz="700" b="0" i="0" u="none" strike="noStrike" dirty="0" smtClean="0">
                          <a:solidFill>
                            <a:schemeClr val="tx1"/>
                          </a:solidFill>
                          <a:latin typeface="Arial" pitchFamily="34" charset="0"/>
                          <a:cs typeface="Arial" pitchFamily="34" charset="0"/>
                        </a:rPr>
                        <a:t>Release  Mgmt</a:t>
                      </a:r>
                      <a:endParaRPr lang="en-US" sz="700" b="0" i="0" u="none" strike="noStrike" dirty="0">
                        <a:solidFill>
                          <a:schemeClr val="tx1"/>
                        </a:solidFill>
                        <a:latin typeface="Arial" pitchFamily="34" charset="0"/>
                        <a:cs typeface="Arial" pitchFamily="34" charset="0"/>
                      </a:endParaRPr>
                    </a:p>
                  </a:txBody>
                  <a:tcPr marL="9525" marR="9525" marT="9525"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8"/>
                      <a:stretch>
                        <a:fillRect/>
                      </a:stretch>
                    </a:blipFill>
                  </a:tcPr>
                </a:tc>
              </a:tr>
              <a:tr h="331940">
                <a:tc>
                  <a:txBody>
                    <a:bodyPr/>
                    <a:lstStyle/>
                    <a:p>
                      <a:pPr algn="ctr" fontAlgn="ctr"/>
                      <a:r>
                        <a:rPr lang="en-US" sz="1500" b="0" i="0" u="none" strike="noStrike" dirty="0">
                          <a:ln>
                            <a:solidFill>
                              <a:sysClr val="windowText" lastClr="000000"/>
                            </a:solidFill>
                          </a:ln>
                          <a:solidFill>
                            <a:srgbClr val="7FAC85"/>
                          </a:solidFill>
                          <a:latin typeface="Harvey Balls"/>
                        </a:rPr>
                        <a:t>4</a:t>
                      </a:r>
                    </a:p>
                  </a:txBody>
                  <a:tcPr marL="0" marR="0" marT="0" marB="0" anchor="ctr">
                    <a:lnL w="9525" cap="flat" cmpd="sng" algn="ctr">
                      <a:noFill/>
                      <a:prstDash val="soli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902E2E"/>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7FAC85"/>
                          </a:solidFill>
                          <a:latin typeface="Harvey Balls"/>
                        </a:rPr>
                        <a:t>4</a:t>
                      </a:r>
                      <a:endParaRPr lang="en-US" sz="1500" b="0" i="0" u="none" strike="noStrike" dirty="0">
                        <a:ln>
                          <a:solidFill>
                            <a:sysClr val="windowText" lastClr="000000"/>
                          </a:solidFill>
                        </a:ln>
                        <a:solidFill>
                          <a:srgbClr val="D3D150"/>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a:ln>
                            <a:solidFill>
                              <a:sysClr val="windowText" lastClr="000000"/>
                            </a:solidFill>
                          </a:ln>
                          <a:solidFill>
                            <a:srgbClr val="902E2E"/>
                          </a:solidFill>
                          <a:latin typeface="Harvey Balls"/>
                        </a:rPr>
                        <a:t>4</a:t>
                      </a: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902E2E"/>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c>
                  <a:txBody>
                    <a:bodyPr/>
                    <a:lstStyle/>
                    <a:p>
                      <a:pPr algn="ctr" fontAlgn="ctr"/>
                      <a:r>
                        <a:rPr lang="en-US" sz="1500" b="0" i="0" u="none" strike="noStrike" dirty="0" smtClean="0">
                          <a:ln>
                            <a:solidFill>
                              <a:sysClr val="windowText" lastClr="000000"/>
                            </a:solidFill>
                          </a:ln>
                          <a:solidFill>
                            <a:srgbClr val="D3D150"/>
                          </a:solidFill>
                          <a:latin typeface="Harvey Balls"/>
                        </a:rPr>
                        <a:t>4</a:t>
                      </a:r>
                      <a:endParaRPr lang="en-US" sz="1500" b="0" i="0" u="none" strike="noStrike" dirty="0">
                        <a:ln>
                          <a:solidFill>
                            <a:sysClr val="windowText" lastClr="000000"/>
                          </a:solidFill>
                        </a:ln>
                        <a:solidFill>
                          <a:srgbClr val="7FAC85"/>
                        </a:solidFill>
                        <a:latin typeface="Harvey Balls"/>
                      </a:endParaRPr>
                    </a:p>
                  </a:txBody>
                  <a:tcPr marL="0" marR="0" marT="0" marB="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19"/>
                      <a:stretch>
                        <a:fillRect/>
                      </a:stretch>
                    </a:blipFill>
                  </a:tcPr>
                </a:tc>
              </a:tr>
            </a:tbl>
          </a:graphicData>
        </a:graphic>
      </p:graphicFrame>
      <p:grpSp>
        <p:nvGrpSpPr>
          <p:cNvPr id="70" name="Group 69"/>
          <p:cNvGrpSpPr/>
          <p:nvPr/>
        </p:nvGrpSpPr>
        <p:grpSpPr>
          <a:xfrm>
            <a:off x="2842732" y="2114497"/>
            <a:ext cx="5935508" cy="2227592"/>
            <a:chOff x="2842732" y="2114497"/>
            <a:chExt cx="5935508" cy="2227592"/>
          </a:xfrm>
        </p:grpSpPr>
        <p:sp>
          <p:nvSpPr>
            <p:cNvPr id="71" name="Rectangle 70"/>
            <p:cNvSpPr/>
            <p:nvPr/>
          </p:nvSpPr>
          <p:spPr>
            <a:xfrm>
              <a:off x="2842732" y="2318821"/>
              <a:ext cx="5920360" cy="1981940"/>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grpSp>
          <p:nvGrpSpPr>
            <p:cNvPr id="72" name="Group 101"/>
            <p:cNvGrpSpPr/>
            <p:nvPr>
              <p:custDataLst>
                <p:tags r:id="rId10"/>
              </p:custDataLst>
            </p:nvPr>
          </p:nvGrpSpPr>
          <p:grpSpPr>
            <a:xfrm>
              <a:off x="2842732" y="2114497"/>
              <a:ext cx="5920360" cy="2227592"/>
              <a:chOff x="3336925" y="2310276"/>
              <a:chExt cx="5486400" cy="2227592"/>
            </a:xfrm>
          </p:grpSpPr>
          <p:sp>
            <p:nvSpPr>
              <p:cNvPr id="182" name="Rectangle 181"/>
              <p:cNvSpPr/>
              <p:nvPr/>
            </p:nvSpPr>
            <p:spPr>
              <a:xfrm>
                <a:off x="3336925" y="2542390"/>
                <a:ext cx="5486400" cy="1995478"/>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sp>
            <p:nvSpPr>
              <p:cNvPr id="183" name="Round Same Side Corner Rectangle 182"/>
              <p:cNvSpPr/>
              <p:nvPr/>
            </p:nvSpPr>
            <p:spPr>
              <a:xfrm>
                <a:off x="3336927" y="2310276"/>
                <a:ext cx="54863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spcBef>
                    <a:spcPts val="0"/>
                  </a:spcBef>
                  <a:spcAft>
                    <a:spcPts val="0"/>
                  </a:spcAft>
                </a:pPr>
                <a:r>
                  <a:rPr lang="en-CA" sz="1200" b="1" dirty="0" smtClean="0">
                    <a:solidFill>
                      <a:srgbClr val="FFFFFF"/>
                    </a:solidFill>
                  </a:rPr>
                  <a:t>Lifecycle Components</a:t>
                </a:r>
                <a:endParaRPr lang="en-CA" sz="1200" b="1" dirty="0">
                  <a:solidFill>
                    <a:srgbClr val="FFFFFF"/>
                  </a:solidFill>
                </a:endParaRPr>
              </a:p>
            </p:txBody>
          </p:sp>
        </p:grpSp>
        <p:sp>
          <p:nvSpPr>
            <p:cNvPr id="73" name="Cloud 72"/>
            <p:cNvSpPr/>
            <p:nvPr/>
          </p:nvSpPr>
          <p:spPr>
            <a:xfrm>
              <a:off x="3253275" y="3569127"/>
              <a:ext cx="1181565" cy="404250"/>
            </a:xfrm>
            <a:prstGeom prst="cloud">
              <a:avLst/>
            </a:prstGeom>
            <a:solidFill>
              <a:schemeClr val="accent1">
                <a:lumMod val="20000"/>
                <a:lumOff val="80000"/>
              </a:schemeClr>
            </a:solidFill>
            <a:ln w="9525" cap="flat" cmpd="sng" algn="ctr">
              <a:solidFill>
                <a:srgbClr val="4F81BD">
                  <a:shade val="95000"/>
                  <a:satMod val="105000"/>
                </a:srgb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74" name="Donut 73"/>
            <p:cNvSpPr/>
            <p:nvPr/>
          </p:nvSpPr>
          <p:spPr>
            <a:xfrm>
              <a:off x="5264697" y="2912546"/>
              <a:ext cx="1076429" cy="1097280"/>
            </a:xfrm>
            <a:prstGeom prst="donut">
              <a:avLst>
                <a:gd name="adj" fmla="val 12724"/>
              </a:avLst>
            </a:prstGeom>
            <a:solidFill>
              <a:schemeClr val="accent1">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Text" lastClr="000000"/>
                </a:solidFill>
                <a:latin typeface="Calibri"/>
              </a:endParaRPr>
            </a:p>
          </p:txBody>
        </p:sp>
        <p:sp>
          <p:nvSpPr>
            <p:cNvPr id="75" name="Rounded Rectangle 74"/>
            <p:cNvSpPr/>
            <p:nvPr/>
          </p:nvSpPr>
          <p:spPr>
            <a:xfrm>
              <a:off x="5974751" y="3671329"/>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Testing</a:t>
              </a:r>
              <a:endParaRPr lang="en-US" sz="1100" b="1" kern="0" dirty="0">
                <a:solidFill>
                  <a:sysClr val="window" lastClr="FFFFFF"/>
                </a:solidFill>
                <a:latin typeface="Calibri"/>
              </a:endParaRPr>
            </a:p>
          </p:txBody>
        </p:sp>
        <p:sp>
          <p:nvSpPr>
            <p:cNvPr id="135" name="Rounded Rectangle 134"/>
            <p:cNvSpPr/>
            <p:nvPr/>
          </p:nvSpPr>
          <p:spPr>
            <a:xfrm>
              <a:off x="4609870" y="3671329"/>
              <a:ext cx="99757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Deployment</a:t>
              </a:r>
              <a:endParaRPr lang="en-US" sz="1100" b="1" kern="0" dirty="0">
                <a:solidFill>
                  <a:sysClr val="window" lastClr="FFFFFF"/>
                </a:solidFill>
                <a:latin typeface="Calibri"/>
              </a:endParaRPr>
            </a:p>
          </p:txBody>
        </p:sp>
        <p:sp>
          <p:nvSpPr>
            <p:cNvPr id="136" name="Rounded Rectangle 135"/>
            <p:cNvSpPr/>
            <p:nvPr/>
          </p:nvSpPr>
          <p:spPr>
            <a:xfrm>
              <a:off x="4475316" y="321412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Maintenance</a:t>
              </a:r>
              <a:endParaRPr lang="en-US" sz="1100" b="1" kern="0" dirty="0">
                <a:solidFill>
                  <a:sysClr val="window" lastClr="FFFFFF"/>
                </a:solidFill>
                <a:latin typeface="Calibri"/>
              </a:endParaRPr>
            </a:p>
          </p:txBody>
        </p:sp>
        <p:sp>
          <p:nvSpPr>
            <p:cNvPr id="137" name="Rounded Rectangle 136"/>
            <p:cNvSpPr/>
            <p:nvPr/>
          </p:nvSpPr>
          <p:spPr>
            <a:xfrm>
              <a:off x="5275910" y="2829613"/>
              <a:ext cx="1054003" cy="183706"/>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Requirements</a:t>
              </a:r>
              <a:endParaRPr lang="en-US" sz="1100" b="1" kern="0" dirty="0">
                <a:solidFill>
                  <a:sysClr val="window" lastClr="FFFFFF"/>
                </a:solidFill>
                <a:latin typeface="Calibri"/>
              </a:endParaRPr>
            </a:p>
          </p:txBody>
        </p:sp>
        <p:sp>
          <p:nvSpPr>
            <p:cNvPr id="138" name="Rounded Rectangle 137"/>
            <p:cNvSpPr/>
            <p:nvPr/>
          </p:nvSpPr>
          <p:spPr>
            <a:xfrm>
              <a:off x="6045109" y="3198972"/>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Build</a:t>
              </a:r>
              <a:endParaRPr lang="en-US" sz="1100" b="1" kern="0" dirty="0">
                <a:solidFill>
                  <a:sysClr val="window" lastClr="FFFFFF"/>
                </a:solidFill>
                <a:latin typeface="Calibri"/>
              </a:endParaRPr>
            </a:p>
          </p:txBody>
        </p:sp>
        <p:sp>
          <p:nvSpPr>
            <p:cNvPr id="139" name="TextBox 138"/>
            <p:cNvSpPr txBox="1"/>
            <p:nvPr/>
          </p:nvSpPr>
          <p:spPr>
            <a:xfrm flipH="1">
              <a:off x="3059836" y="2651760"/>
              <a:ext cx="1370629"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Real time</a:t>
              </a:r>
              <a:endParaRPr lang="en-US" sz="800" kern="0" dirty="0">
                <a:solidFill>
                  <a:sysClr val="windowText" lastClr="000000"/>
                </a:solidFill>
                <a:latin typeface="Arial"/>
              </a:endParaRPr>
            </a:p>
          </p:txBody>
        </p:sp>
        <p:sp>
          <p:nvSpPr>
            <p:cNvPr id="140" name="TextBox 139"/>
            <p:cNvSpPr txBox="1"/>
            <p:nvPr/>
          </p:nvSpPr>
          <p:spPr>
            <a:xfrm>
              <a:off x="7087714" y="3087712"/>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Continuous integration</a:t>
              </a:r>
              <a:endParaRPr lang="en-US" sz="800" kern="0" dirty="0">
                <a:solidFill>
                  <a:sysClr val="windowText" lastClr="000000"/>
                </a:solidFill>
                <a:latin typeface="Arial"/>
              </a:endParaRPr>
            </a:p>
          </p:txBody>
        </p:sp>
        <p:sp>
          <p:nvSpPr>
            <p:cNvPr id="142" name="TextBox 141"/>
            <p:cNvSpPr txBox="1"/>
            <p:nvPr/>
          </p:nvSpPr>
          <p:spPr>
            <a:xfrm>
              <a:off x="3069235" y="2871571"/>
              <a:ext cx="176489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Interactive</a:t>
              </a:r>
              <a:endParaRPr lang="en-US" sz="800" kern="0" dirty="0">
                <a:solidFill>
                  <a:sysClr val="windowText" lastClr="000000"/>
                </a:solidFill>
                <a:latin typeface="Arial"/>
              </a:endParaRPr>
            </a:p>
          </p:txBody>
        </p:sp>
        <p:sp>
          <p:nvSpPr>
            <p:cNvPr id="143" name="Oval 142"/>
            <p:cNvSpPr/>
            <p:nvPr/>
          </p:nvSpPr>
          <p:spPr>
            <a:xfrm>
              <a:off x="5327489" y="2382359"/>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4" name="Oval 143"/>
            <p:cNvSpPr/>
            <p:nvPr/>
          </p:nvSpPr>
          <p:spPr>
            <a:xfrm>
              <a:off x="5327489" y="2518070"/>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45" name="TextBox 144"/>
            <p:cNvSpPr txBox="1"/>
            <p:nvPr/>
          </p:nvSpPr>
          <p:spPr>
            <a:xfrm>
              <a:off x="5423792" y="2331720"/>
              <a:ext cx="187277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Artifact-to-requirement traceability</a:t>
              </a:r>
              <a:endParaRPr lang="en-US" sz="800" kern="0" dirty="0">
                <a:solidFill>
                  <a:sysClr val="windowText" lastClr="000000"/>
                </a:solidFill>
                <a:latin typeface="Arial"/>
              </a:endParaRPr>
            </a:p>
          </p:txBody>
        </p:sp>
        <p:sp>
          <p:nvSpPr>
            <p:cNvPr id="146" name="TextBox 145"/>
            <p:cNvSpPr txBox="1"/>
            <p:nvPr/>
          </p:nvSpPr>
          <p:spPr>
            <a:xfrm>
              <a:off x="5423792" y="2468880"/>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pipeline traceability</a:t>
              </a:r>
              <a:endParaRPr lang="en-US" sz="800" kern="0" dirty="0">
                <a:solidFill>
                  <a:sysClr val="windowText" lastClr="000000"/>
                </a:solidFill>
                <a:latin typeface="Arial"/>
              </a:endParaRPr>
            </a:p>
          </p:txBody>
        </p:sp>
        <p:sp>
          <p:nvSpPr>
            <p:cNvPr id="150" name="TextBox 149"/>
            <p:cNvSpPr txBox="1"/>
            <p:nvPr/>
          </p:nvSpPr>
          <p:spPr>
            <a:xfrm>
              <a:off x="7083594" y="3297798"/>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grpSp>
          <p:nvGrpSpPr>
            <p:cNvPr id="152" name="Group 8"/>
            <p:cNvGrpSpPr>
              <a:grpSpLocks noChangeAspect="1"/>
            </p:cNvGrpSpPr>
            <p:nvPr/>
          </p:nvGrpSpPr>
          <p:grpSpPr bwMode="auto">
            <a:xfrm>
              <a:off x="2915122" y="2610429"/>
              <a:ext cx="201930" cy="226272"/>
              <a:chOff x="2436" y="1936"/>
              <a:chExt cx="365" cy="409"/>
            </a:xfrm>
          </p:grpSpPr>
          <p:sp>
            <p:nvSpPr>
              <p:cNvPr id="180"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81"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sp>
          <p:nvSpPr>
            <p:cNvPr id="178" name="AutoShape 7"/>
            <p:cNvSpPr>
              <a:spLocks noChangeAspect="1" noChangeArrowheads="1" noTextEdit="1"/>
            </p:cNvSpPr>
            <p:nvPr/>
          </p:nvSpPr>
          <p:spPr bwMode="auto">
            <a:xfrm>
              <a:off x="2915122" y="2833251"/>
              <a:ext cx="201930" cy="226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grpSp>
          <p:nvGrpSpPr>
            <p:cNvPr id="154" name="Group 8"/>
            <p:cNvGrpSpPr>
              <a:grpSpLocks noChangeAspect="1"/>
            </p:cNvGrpSpPr>
            <p:nvPr/>
          </p:nvGrpSpPr>
          <p:grpSpPr bwMode="auto">
            <a:xfrm>
              <a:off x="2915122" y="2818180"/>
              <a:ext cx="201930" cy="464160"/>
              <a:chOff x="2436" y="1506"/>
              <a:chExt cx="365" cy="839"/>
            </a:xfrm>
          </p:grpSpPr>
          <p:sp>
            <p:nvSpPr>
              <p:cNvPr id="176"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77" name="Freeform 9"/>
              <p:cNvSpPr>
                <a:spLocks/>
              </p:cNvSpPr>
              <p:nvPr/>
            </p:nvSpPr>
            <p:spPr bwMode="auto">
              <a:xfrm>
                <a:off x="2436" y="150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pic>
          <p:nvPicPr>
            <p:cNvPr id="156" name="Picture 155" descr="115345284.jpg"/>
            <p:cNvPicPr>
              <a:picLocks noChangeAspect="1"/>
            </p:cNvPicPr>
            <p:nvPr/>
          </p:nvPicPr>
          <p:blipFill>
            <a:blip r:embed="rId20" cstate="print"/>
            <a:stretch>
              <a:fillRect/>
            </a:stretch>
          </p:blipFill>
          <p:spPr>
            <a:xfrm>
              <a:off x="6355080" y="3909493"/>
              <a:ext cx="151171" cy="133425"/>
            </a:xfrm>
            <a:prstGeom prst="rect">
              <a:avLst/>
            </a:prstGeom>
          </p:spPr>
        </p:pic>
        <p:sp>
          <p:nvSpPr>
            <p:cNvPr id="157" name="TextBox 156"/>
            <p:cNvSpPr txBox="1"/>
            <p:nvPr/>
          </p:nvSpPr>
          <p:spPr>
            <a:xfrm>
              <a:off x="6446520" y="3886200"/>
              <a:ext cx="1192955"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158" name="Oval 157"/>
            <p:cNvSpPr/>
            <p:nvPr/>
          </p:nvSpPr>
          <p:spPr>
            <a:xfrm>
              <a:off x="5328585" y="2653758"/>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59" name="TextBox 158"/>
            <p:cNvSpPr txBox="1"/>
            <p:nvPr/>
          </p:nvSpPr>
          <p:spPr>
            <a:xfrm>
              <a:off x="5424888" y="2604568"/>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Issue resolution traceability</a:t>
              </a:r>
              <a:endParaRPr lang="en-US" sz="800" kern="0" dirty="0">
                <a:solidFill>
                  <a:sysClr val="windowText" lastClr="000000"/>
                </a:solidFill>
                <a:latin typeface="Arial"/>
              </a:endParaRPr>
            </a:p>
          </p:txBody>
        </p:sp>
        <p:sp>
          <p:nvSpPr>
            <p:cNvPr id="160" name="TextBox 159"/>
            <p:cNvSpPr txBox="1"/>
            <p:nvPr/>
          </p:nvSpPr>
          <p:spPr>
            <a:xfrm>
              <a:off x="7073677" y="3500334"/>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In-line peer code review</a:t>
              </a:r>
              <a:endParaRPr lang="en-US" sz="800" kern="0" dirty="0">
                <a:solidFill>
                  <a:sysClr val="windowText" lastClr="000000"/>
                </a:solidFill>
                <a:latin typeface="Arial"/>
              </a:endParaRPr>
            </a:p>
          </p:txBody>
        </p:sp>
        <p:grpSp>
          <p:nvGrpSpPr>
            <p:cNvPr id="161" name="Group 160"/>
            <p:cNvGrpSpPr/>
            <p:nvPr/>
          </p:nvGrpSpPr>
          <p:grpSpPr>
            <a:xfrm>
              <a:off x="6844190" y="3095207"/>
              <a:ext cx="226075" cy="516673"/>
              <a:chOff x="6844190" y="3017520"/>
              <a:chExt cx="226075" cy="516673"/>
            </a:xfrm>
          </p:grpSpPr>
          <p:sp>
            <p:nvSpPr>
              <p:cNvPr id="172" name="Chevron 171"/>
              <p:cNvSpPr/>
              <p:nvPr/>
            </p:nvSpPr>
            <p:spPr>
              <a:xfrm rot="16200000">
                <a:off x="6891452" y="2970258"/>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3" name="Chevron 172"/>
              <p:cNvSpPr/>
              <p:nvPr/>
            </p:nvSpPr>
            <p:spPr>
              <a:xfrm rot="16200000">
                <a:off x="6896694" y="3165440"/>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74" name="Chevron 173"/>
              <p:cNvSpPr/>
              <p:nvPr/>
            </p:nvSpPr>
            <p:spPr>
              <a:xfrm rot="16200000">
                <a:off x="6896695" y="3360623"/>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grpSp>
        <p:sp>
          <p:nvSpPr>
            <p:cNvPr id="162" name="TextBox 161"/>
            <p:cNvSpPr txBox="1"/>
            <p:nvPr/>
          </p:nvSpPr>
          <p:spPr>
            <a:xfrm>
              <a:off x="3023012" y="3920541"/>
              <a:ext cx="1137508"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scheduling</a:t>
              </a:r>
              <a:endParaRPr lang="en-US" sz="800" kern="0" dirty="0">
                <a:solidFill>
                  <a:sysClr val="windowText" lastClr="000000"/>
                </a:solidFill>
                <a:latin typeface="Arial"/>
              </a:endParaRPr>
            </a:p>
          </p:txBody>
        </p:sp>
        <p:sp>
          <p:nvSpPr>
            <p:cNvPr id="164" name="TextBox 163"/>
            <p:cNvSpPr txBox="1"/>
            <p:nvPr/>
          </p:nvSpPr>
          <p:spPr>
            <a:xfrm>
              <a:off x="4392414" y="39319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Forecasting/estimation</a:t>
              </a:r>
              <a:endParaRPr lang="en-US" sz="800" kern="0" dirty="0">
                <a:solidFill>
                  <a:sysClr val="windowText" lastClr="000000"/>
                </a:solidFill>
                <a:latin typeface="Arial"/>
              </a:endParaRPr>
            </a:p>
          </p:txBody>
        </p:sp>
        <p:sp>
          <p:nvSpPr>
            <p:cNvPr id="165" name="TextBox 164"/>
            <p:cNvSpPr txBox="1"/>
            <p:nvPr/>
          </p:nvSpPr>
          <p:spPr>
            <a:xfrm>
              <a:off x="4392414" y="41117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Cloud</a:t>
              </a:r>
              <a:endParaRPr lang="en-US" sz="800" kern="0" dirty="0">
                <a:solidFill>
                  <a:sysClr val="windowText" lastClr="000000"/>
                </a:solidFill>
                <a:latin typeface="Arial"/>
              </a:endParaRPr>
            </a:p>
          </p:txBody>
        </p:sp>
        <p:sp>
          <p:nvSpPr>
            <p:cNvPr id="166" name="Cube 165"/>
            <p:cNvSpPr/>
            <p:nvPr/>
          </p:nvSpPr>
          <p:spPr>
            <a:xfrm>
              <a:off x="2906998" y="394863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8" name="Cube 167"/>
            <p:cNvSpPr/>
            <p:nvPr/>
          </p:nvSpPr>
          <p:spPr>
            <a:xfrm>
              <a:off x="4278598" y="3948632"/>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69" name="Cube 168"/>
            <p:cNvSpPr/>
            <p:nvPr/>
          </p:nvSpPr>
          <p:spPr>
            <a:xfrm>
              <a:off x="4277025" y="413137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70" name="Rounded Rectangle 169"/>
            <p:cNvSpPr/>
            <p:nvPr/>
          </p:nvSpPr>
          <p:spPr>
            <a:xfrm>
              <a:off x="2885032" y="236354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Reporting</a:t>
              </a:r>
              <a:endParaRPr lang="en-US" sz="1100" b="1" kern="0" dirty="0">
                <a:solidFill>
                  <a:sysClr val="window" lastClr="FFFFFF"/>
                </a:solidFill>
                <a:latin typeface="Calibri"/>
              </a:endParaRPr>
            </a:p>
          </p:txBody>
        </p:sp>
        <p:sp>
          <p:nvSpPr>
            <p:cNvPr id="171" name="TextBox 170"/>
            <p:cNvSpPr txBox="1"/>
            <p:nvPr/>
          </p:nvSpPr>
          <p:spPr>
            <a:xfrm>
              <a:off x="5486400" y="3273326"/>
              <a:ext cx="618845" cy="338554"/>
            </a:xfrm>
            <a:prstGeom prst="rect">
              <a:avLst/>
            </a:prstGeom>
            <a:noFill/>
          </p:spPr>
          <p:txBody>
            <a:bodyPr wrap="square" rtlCol="0">
              <a:spAutoFit/>
            </a:bodyPr>
            <a:lstStyle/>
            <a:p>
              <a:pPr fontAlgn="auto">
                <a:spcBef>
                  <a:spcPts val="0"/>
                </a:spcBef>
                <a:spcAft>
                  <a:spcPts val="0"/>
                </a:spcAft>
                <a:defRPr/>
              </a:pPr>
              <a:r>
                <a:rPr lang="en-US" sz="800" kern="0" dirty="0" smtClean="0">
                  <a:solidFill>
                    <a:sysClr val="windowText" lastClr="000000"/>
                  </a:solidFill>
                  <a:latin typeface="Arial"/>
                </a:rPr>
                <a:t>Task board</a:t>
              </a:r>
              <a:endParaRPr lang="en-US" sz="800" kern="0" dirty="0">
                <a:solidFill>
                  <a:sysClr val="windowText" lastClr="000000"/>
                </a:solidFill>
                <a:latin typeface="Arial"/>
              </a:endParaRPr>
            </a:p>
          </p:txBody>
        </p:sp>
      </p:grpSp>
      <p:sp>
        <p:nvSpPr>
          <p:cNvPr id="68" name="Rectangle 67"/>
          <p:cNvSpPr/>
          <p:nvPr/>
        </p:nvSpPr>
        <p:spPr>
          <a:xfrm>
            <a:off x="320041" y="4068762"/>
            <a:ext cx="2285999" cy="114300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4800" dirty="0" smtClean="0">
                <a:solidFill>
                  <a:schemeClr val="tx1"/>
                </a:solidFill>
                <a:latin typeface="Georgia"/>
              </a:rPr>
              <a:t>73</a:t>
            </a:r>
          </a:p>
          <a:p>
            <a:pPr>
              <a:defRPr/>
            </a:pPr>
            <a:r>
              <a:rPr lang="en-US" sz="1200" dirty="0" smtClean="0">
                <a:solidFill>
                  <a:schemeClr val="tx1"/>
                </a:solidFill>
                <a:latin typeface="Georgia"/>
              </a:rPr>
              <a:t>5</a:t>
            </a:r>
            <a:r>
              <a:rPr lang="en-US" sz="1200" baseline="30000" dirty="0" smtClean="0">
                <a:solidFill>
                  <a:schemeClr val="tx1"/>
                </a:solidFill>
                <a:latin typeface="Georgia"/>
              </a:rPr>
              <a:t>th</a:t>
            </a:r>
            <a:r>
              <a:rPr lang="en-US" sz="1200" dirty="0" smtClean="0">
                <a:solidFill>
                  <a:schemeClr val="tx1"/>
                </a:solidFill>
                <a:latin typeface="Georgia"/>
              </a:rPr>
              <a:t> out of 14</a:t>
            </a:r>
          </a:p>
        </p:txBody>
      </p:sp>
      <p:sp>
        <p:nvSpPr>
          <p:cNvPr id="76" name="Round Same Side Corner Rectangle 75"/>
          <p:cNvSpPr/>
          <p:nvPr/>
        </p:nvSpPr>
        <p:spPr>
          <a:xfrm>
            <a:off x="320042" y="3840162"/>
            <a:ext cx="22859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Value Index</a:t>
            </a:r>
            <a:endParaRPr lang="en-CA" sz="1200" b="1" dirty="0">
              <a:solidFill>
                <a:srgbClr val="FFFFFF"/>
              </a:solidFill>
            </a:endParaRPr>
          </a:p>
        </p:txBody>
      </p:sp>
      <p:graphicFrame>
        <p:nvGraphicFramePr>
          <p:cNvPr id="63" name="Chart 62"/>
          <p:cNvGraphicFramePr>
            <a:graphicFrameLocks/>
          </p:cNvGraphicFramePr>
          <p:nvPr>
            <p:extLst>
              <p:ext uri="{D42A27DB-BD31-4B8C-83A1-F6EECF244321}">
                <p14:modId xmlns:p14="http://schemas.microsoft.com/office/powerpoint/2010/main" xmlns="" val="1174212552"/>
              </p:ext>
            </p:extLst>
          </p:nvPr>
        </p:nvGraphicFramePr>
        <p:xfrm>
          <a:off x="320043" y="1417637"/>
          <a:ext cx="2285998" cy="2286003"/>
        </p:xfrm>
        <a:graphic>
          <a:graphicData uri="http://schemas.openxmlformats.org/drawingml/2006/chart">
            <c:chart xmlns:c="http://schemas.openxmlformats.org/drawingml/2006/chart" xmlns:r="http://schemas.openxmlformats.org/officeDocument/2006/relationships" r:id="rId21"/>
          </a:graphicData>
        </a:graphic>
      </p:graphicFrame>
    </p:spTree>
    <p:extLst>
      <p:ext uri="{BB962C8B-B14F-4D97-AF65-F5344CB8AC3E}">
        <p14:creationId xmlns:p14="http://schemas.microsoft.com/office/powerpoint/2010/main" xmlns="" val="25161129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a:xfrm>
            <a:off x="257176" y="1160748"/>
            <a:ext cx="8620124" cy="657225"/>
          </a:xfrm>
        </p:spPr>
        <p:txBody>
          <a:bodyPr/>
          <a:lstStyle/>
          <a:p>
            <a:r>
              <a:rPr lang="en-US" dirty="0">
                <a:cs typeface="Arial" pitchFamily="34" charset="0"/>
              </a:rPr>
              <a:t>Arrange a call </a:t>
            </a:r>
            <a:r>
              <a:rPr lang="en-US" dirty="0" smtClean="0">
                <a:cs typeface="Arial" pitchFamily="34" charset="0"/>
              </a:rPr>
              <a:t>now: email </a:t>
            </a:r>
            <a:r>
              <a:rPr lang="en-US" dirty="0" smtClean="0">
                <a:solidFill>
                  <a:schemeClr val="bg1"/>
                </a:solidFill>
                <a:cs typeface="Arial" pitchFamily="34" charset="0"/>
                <a:hlinkClick r:id="rId2"/>
              </a:rPr>
              <a:t>GuidedImplementations@InfoTech.com</a:t>
            </a:r>
            <a:r>
              <a:rPr lang="en-US" dirty="0" smtClean="0">
                <a:solidFill>
                  <a:schemeClr val="bg1"/>
                </a:solidFill>
                <a:cs typeface="Arial" pitchFamily="34" charset="0"/>
              </a:rPr>
              <a:t> </a:t>
            </a:r>
            <a:r>
              <a:rPr lang="en-US" dirty="0">
                <a:cs typeface="Arial" pitchFamily="34" charset="0"/>
              </a:rPr>
              <a:t>or </a:t>
            </a:r>
            <a:r>
              <a:rPr lang="en-US" dirty="0" smtClean="0">
                <a:cs typeface="Arial" pitchFamily="34" charset="0"/>
              </a:rPr>
              <a:t>call       </a:t>
            </a:r>
            <a:r>
              <a:rPr lang="en-CA" dirty="0"/>
              <a:t>1-888-670-8889 and ask for the Guided Implementation </a:t>
            </a:r>
            <a:r>
              <a:rPr lang="en-CA" dirty="0" smtClean="0"/>
              <a:t>Coordinator.</a:t>
            </a:r>
            <a:endParaRPr lang="en-US" dirty="0">
              <a:solidFill>
                <a:schemeClr val="bg1"/>
              </a:solidFill>
              <a:cs typeface="Arial" pitchFamily="34" charset="0"/>
            </a:endParaRPr>
          </a:p>
          <a:p>
            <a:endParaRPr lang="en-US" dirty="0"/>
          </a:p>
        </p:txBody>
      </p:sp>
      <p:sp>
        <p:nvSpPr>
          <p:cNvPr id="3" name="Title 2"/>
          <p:cNvSpPr>
            <a:spLocks noGrp="1"/>
          </p:cNvSpPr>
          <p:nvPr>
            <p:ph type="title"/>
          </p:nvPr>
        </p:nvSpPr>
        <p:spPr/>
        <p:txBody>
          <a:bodyPr/>
          <a:lstStyle/>
          <a:p>
            <a:r>
              <a:rPr lang="en-US" dirty="0" smtClean="0"/>
              <a:t>Contract Review and Negotiation Tactics</a:t>
            </a:r>
            <a:endParaRPr lang="en-US" dirty="0"/>
          </a:p>
        </p:txBody>
      </p:sp>
      <p:graphicFrame>
        <p:nvGraphicFramePr>
          <p:cNvPr id="5" name="Table 4"/>
          <p:cNvGraphicFramePr>
            <a:graphicFrameLocks noGrp="1"/>
          </p:cNvGraphicFramePr>
          <p:nvPr>
            <p:extLst/>
          </p:nvPr>
        </p:nvGraphicFramePr>
        <p:xfrm>
          <a:off x="365759" y="1813076"/>
          <a:ext cx="8511541" cy="3367195"/>
        </p:xfrm>
        <a:graphic>
          <a:graphicData uri="http://schemas.openxmlformats.org/drawingml/2006/table">
            <a:tbl>
              <a:tblPr>
                <a:tableStyleId>{5C22544A-7EE6-4342-B048-85BDC9FD1C3A}</a:tableStyleId>
              </a:tblPr>
              <a:tblGrid>
                <a:gridCol w="2837180"/>
                <a:gridCol w="2837180"/>
                <a:gridCol w="2837181"/>
              </a:tblGrid>
              <a:tr h="4639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mn-lt"/>
                          <a:cs typeface="Arial" pitchFamily="34" charset="0"/>
                        </a:rPr>
                        <a:t>Prior to the Guided</a:t>
                      </a:r>
                      <a:r>
                        <a:rPr lang="en-US" sz="1400" b="1" baseline="0" dirty="0" smtClean="0">
                          <a:solidFill>
                            <a:schemeClr val="tx1"/>
                          </a:solidFill>
                          <a:latin typeface="+mn-lt"/>
                          <a:cs typeface="Arial" pitchFamily="34" charset="0"/>
                        </a:rPr>
                        <a:t> Implementation</a:t>
                      </a:r>
                      <a:endParaRPr lang="en-US" sz="1400" b="1" dirty="0" smtClean="0">
                        <a:solidFill>
                          <a:schemeClr val="tx1"/>
                        </a:solidFill>
                        <a:latin typeface="+mn-lt"/>
                        <a:cs typeface="Arial" pitchFamily="34" charset="0"/>
                      </a:endParaRPr>
                    </a:p>
                  </a:txBody>
                  <a:tcPr marL="68580" marR="68580" marT="34290" marB="34290"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mn-lt"/>
                          <a:cs typeface="Arial" pitchFamily="34" charset="0"/>
                        </a:rPr>
                        <a:t>During the Guided</a:t>
                      </a:r>
                      <a:r>
                        <a:rPr lang="en-US" sz="1400" b="1" baseline="0" dirty="0" smtClean="0">
                          <a:solidFill>
                            <a:schemeClr val="tx1"/>
                          </a:solidFill>
                          <a:latin typeface="+mn-lt"/>
                          <a:cs typeface="Arial" pitchFamily="34" charset="0"/>
                        </a:rPr>
                        <a:t> Implementation</a:t>
                      </a:r>
                      <a:endParaRPr lang="en-US" sz="1400" b="1" dirty="0" smtClean="0">
                        <a:solidFill>
                          <a:schemeClr val="tx1"/>
                        </a:solidFill>
                        <a:latin typeface="+mn-lt"/>
                        <a:cs typeface="Arial" pitchFamily="34" charset="0"/>
                      </a:endParaRPr>
                    </a:p>
                  </a:txBody>
                  <a:tcPr marL="68580" marR="68580" marT="34290" marB="3429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mn-lt"/>
                          <a:cs typeface="Arial" pitchFamily="34" charset="0"/>
                        </a:rPr>
                        <a:t>Value &amp; Outcome</a:t>
                      </a:r>
                    </a:p>
                  </a:txBody>
                  <a:tcPr marL="68580" marR="68580" marT="34290" marB="34290"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accent2">
                        <a:lumMod val="40000"/>
                        <a:lumOff val="60000"/>
                      </a:schemeClr>
                    </a:solidFill>
                  </a:tcPr>
                </a:tc>
              </a:tr>
              <a:tr h="2871895">
                <a:tc>
                  <a:txBody>
                    <a:bodyPr/>
                    <a:lstStyle/>
                    <a:p>
                      <a:pPr marL="228600" indent="-228600" algn="l">
                        <a:spcBef>
                          <a:spcPts val="400"/>
                        </a:spcBef>
                        <a:buFont typeface="+mj-lt"/>
                        <a:buAutoNum type="arabicPeriod"/>
                      </a:pPr>
                      <a:r>
                        <a:rPr lang="en-US" sz="1200" dirty="0" smtClean="0">
                          <a:solidFill>
                            <a:schemeClr val="tx1">
                              <a:lumMod val="50000"/>
                            </a:schemeClr>
                          </a:solidFill>
                          <a:latin typeface="+mn-lt"/>
                          <a:cs typeface="Arial" pitchFamily="34" charset="0"/>
                        </a:rPr>
                        <a:t>Bring</a:t>
                      </a:r>
                      <a:r>
                        <a:rPr lang="en-US" sz="1200" baseline="0" dirty="0" smtClean="0">
                          <a:solidFill>
                            <a:schemeClr val="tx1">
                              <a:lumMod val="50000"/>
                            </a:schemeClr>
                          </a:solidFill>
                          <a:latin typeface="+mn-lt"/>
                          <a:cs typeface="Arial" pitchFamily="34" charset="0"/>
                        </a:rPr>
                        <a:t> final contracts received from vendors on shortlist.</a:t>
                      </a:r>
                      <a:endParaRPr lang="en-US" sz="1200" dirty="0" smtClean="0">
                        <a:solidFill>
                          <a:schemeClr val="tx1">
                            <a:lumMod val="50000"/>
                          </a:schemeClr>
                        </a:solidFill>
                        <a:latin typeface="+mn-lt"/>
                        <a:cs typeface="Arial" pitchFamily="34" charset="0"/>
                      </a:endParaRPr>
                    </a:p>
                  </a:txBody>
                  <a:tcPr marL="68580" marR="68580" marT="34290" marB="3429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noFill/>
                  </a:tcPr>
                </a:tc>
                <a:tc>
                  <a:txBody>
                    <a:bodyPr/>
                    <a:lstStyle/>
                    <a:p>
                      <a:pPr algn="l"/>
                      <a:r>
                        <a:rPr lang="en-US" sz="1200" b="1" dirty="0" smtClean="0">
                          <a:solidFill>
                            <a:schemeClr val="tx1">
                              <a:lumMod val="50000"/>
                            </a:schemeClr>
                          </a:solidFill>
                          <a:latin typeface="+mn-lt"/>
                          <a:cs typeface="Arial" pitchFamily="34" charset="0"/>
                        </a:rPr>
                        <a:t>An Info-Tech Consulting Analyst will</a:t>
                      </a:r>
                      <a:br>
                        <a:rPr lang="en-US" sz="1200" b="1" dirty="0" smtClean="0">
                          <a:solidFill>
                            <a:schemeClr val="tx1">
                              <a:lumMod val="50000"/>
                            </a:schemeClr>
                          </a:solidFill>
                          <a:latin typeface="+mn-lt"/>
                          <a:cs typeface="Arial" pitchFamily="34" charset="0"/>
                        </a:rPr>
                      </a:br>
                      <a:r>
                        <a:rPr lang="en-US" sz="1200" b="1" dirty="0" smtClean="0">
                          <a:solidFill>
                            <a:schemeClr val="tx1">
                              <a:lumMod val="50000"/>
                            </a:schemeClr>
                          </a:solidFill>
                          <a:latin typeface="+mn-lt"/>
                          <a:cs typeface="Arial" pitchFamily="34" charset="0"/>
                        </a:rPr>
                        <a:t>discuss with you:</a:t>
                      </a:r>
                    </a:p>
                    <a:p>
                      <a:pPr marL="171450" indent="-171450">
                        <a:buFont typeface="Arial" panose="020B0604020202020204" pitchFamily="34" charset="0"/>
                        <a:buChar char="•"/>
                      </a:pPr>
                      <a:r>
                        <a:rPr lang="en-US" sz="1200" dirty="0" smtClean="0">
                          <a:solidFill>
                            <a:schemeClr val="tx1">
                              <a:lumMod val="50000"/>
                            </a:schemeClr>
                          </a:solidFill>
                        </a:rPr>
                        <a:t>Reviewing your contracts to ensure the contract is fair and in line with</a:t>
                      </a:r>
                      <a:r>
                        <a:rPr lang="en-US" sz="1200" baseline="0" dirty="0" smtClean="0">
                          <a:solidFill>
                            <a:schemeClr val="tx1">
                              <a:lumMod val="50000"/>
                            </a:schemeClr>
                          </a:solidFill>
                        </a:rPr>
                        <a:t> industry standards.</a:t>
                      </a:r>
                      <a:endParaRPr lang="en-US" sz="1200" dirty="0" smtClean="0">
                        <a:solidFill>
                          <a:schemeClr val="tx1">
                            <a:lumMod val="50000"/>
                          </a:schemeClr>
                        </a:solidFill>
                      </a:endParaRPr>
                    </a:p>
                    <a:p>
                      <a:pPr marL="171450" indent="-171450">
                        <a:buFont typeface="Arial" panose="020B0604020202020204" pitchFamily="34" charset="0"/>
                        <a:buChar char="•"/>
                      </a:pPr>
                      <a:r>
                        <a:rPr lang="en-US" sz="1200" baseline="0" dirty="0" smtClean="0">
                          <a:solidFill>
                            <a:schemeClr val="tx1">
                              <a:lumMod val="50000"/>
                            </a:schemeClr>
                          </a:solidFill>
                        </a:rPr>
                        <a:t>The best negotiation tactics to get the best value for your purchase.</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noFill/>
                  </a:tcPr>
                </a:tc>
                <a:tc>
                  <a:txBody>
                    <a:bodyPr/>
                    <a:lstStyle/>
                    <a:p>
                      <a:pPr algn="l"/>
                      <a:r>
                        <a:rPr lang="en-US" sz="1200" b="1" dirty="0" smtClean="0">
                          <a:solidFill>
                            <a:srgbClr val="333333"/>
                          </a:solidFill>
                          <a:latin typeface="+mn-lt"/>
                          <a:cs typeface="Arial" pitchFamily="34" charset="0"/>
                        </a:rPr>
                        <a:t>At the conclusion of the Guided Implementation call, you will have:</a:t>
                      </a:r>
                    </a:p>
                    <a:p>
                      <a:pPr marL="228600" indent="-228600" algn="l">
                        <a:spcBef>
                          <a:spcPts val="400"/>
                        </a:spcBef>
                        <a:buFont typeface="Arial" pitchFamily="34" charset="0"/>
                        <a:buChar char="•"/>
                      </a:pPr>
                      <a:r>
                        <a:rPr lang="en-US" sz="1200" dirty="0" smtClean="0">
                          <a:solidFill>
                            <a:srgbClr val="333333"/>
                          </a:solidFill>
                          <a:latin typeface="+mn-lt"/>
                          <a:cs typeface="Arial" pitchFamily="34" charset="0"/>
                        </a:rPr>
                        <a:t>Tactics</a:t>
                      </a:r>
                      <a:r>
                        <a:rPr lang="en-US" sz="1200" baseline="0" dirty="0" smtClean="0">
                          <a:solidFill>
                            <a:srgbClr val="333333"/>
                          </a:solidFill>
                          <a:latin typeface="+mn-lt"/>
                          <a:cs typeface="Arial" pitchFamily="34" charset="0"/>
                        </a:rPr>
                        <a:t> on how to get a better price on your solution.</a:t>
                      </a:r>
                    </a:p>
                    <a:p>
                      <a:pPr marL="228600" indent="-228600" algn="l">
                        <a:spcBef>
                          <a:spcPts val="400"/>
                        </a:spcBef>
                        <a:buFont typeface="Arial" pitchFamily="34" charset="0"/>
                        <a:buChar char="•"/>
                      </a:pPr>
                      <a:r>
                        <a:rPr lang="en-US" sz="1200" b="0" baseline="0" dirty="0" smtClean="0">
                          <a:solidFill>
                            <a:srgbClr val="333333"/>
                          </a:solidFill>
                          <a:latin typeface="+mn-lt"/>
                          <a:cs typeface="Arial" pitchFamily="34" charset="0"/>
                        </a:rPr>
                        <a:t>Confidence</a:t>
                      </a:r>
                      <a:r>
                        <a:rPr lang="en-US" sz="1200" baseline="0" dirty="0" smtClean="0">
                          <a:solidFill>
                            <a:srgbClr val="333333"/>
                          </a:solidFill>
                          <a:latin typeface="+mn-lt"/>
                          <a:cs typeface="Arial" pitchFamily="34" charset="0"/>
                        </a:rPr>
                        <a:t> in the solution you are purchasing</a:t>
                      </a:r>
                      <a:r>
                        <a:rPr lang="en-US" sz="1200" dirty="0" smtClean="0">
                          <a:solidFill>
                            <a:schemeClr val="bg1">
                              <a:lumMod val="50000"/>
                            </a:schemeClr>
                          </a:solidFill>
                          <a:latin typeface="+mn-lt"/>
                          <a:cs typeface="Arial" pitchFamily="34" charset="0"/>
                        </a:rPr>
                        <a:t>.</a:t>
                      </a:r>
                    </a:p>
                  </a:txBody>
                  <a:tcPr marL="68580" marR="68580" marT="34290" marB="3429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noFill/>
                  </a:tcPr>
                </a:tc>
              </a:tr>
            </a:tbl>
          </a:graphicData>
        </a:graphic>
      </p:graphicFrame>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816356" y="145121"/>
            <a:ext cx="893642" cy="89364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xmlns="" val="19389273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nvGraphicFramePr>
        <p:xfrm>
          <a:off x="0" y="0"/>
          <a:ext cx="158750" cy="158750"/>
        </p:xfrm>
        <a:graphic>
          <a:graphicData uri="http://schemas.openxmlformats.org/presentationml/2006/ole">
            <p:oleObj spid="_x0000_s1070565" name="think-cell Slide" r:id="rId10" imgW="360" imgH="360" progId="">
              <p:embed/>
            </p:oleObj>
          </a:graphicData>
        </a:graphic>
      </p:graphicFrame>
      <p:sp>
        <p:nvSpPr>
          <p:cNvPr id="8" name="Text Placeholder 5"/>
          <p:cNvSpPr txBox="1">
            <a:spLocks/>
          </p:cNvSpPr>
          <p:nvPr>
            <p:custDataLst>
              <p:tags r:id="rId2"/>
            </p:custDataLst>
          </p:nvPr>
        </p:nvSpPr>
        <p:spPr bwMode="auto">
          <a:xfrm>
            <a:off x="257176" y="1196752"/>
            <a:ext cx="8620124" cy="657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eaLnBrk="0" hangingPunct="0">
              <a:spcBef>
                <a:spcPct val="20000"/>
              </a:spcBef>
              <a:buClr>
                <a:srgbClr val="333333"/>
              </a:buClr>
              <a:buSzPct val="120000"/>
              <a:buFont typeface="Arial" pitchFamily="34" charset="0"/>
              <a:buNone/>
              <a:defRPr/>
            </a:pPr>
            <a:r>
              <a:rPr lang="en-US" b="1" dirty="0" smtClean="0">
                <a:solidFill>
                  <a:srgbClr val="333333"/>
                </a:solidFill>
                <a:latin typeface="Arial"/>
              </a:rPr>
              <a:t>The Info-Tech </a:t>
            </a:r>
            <a:r>
              <a:rPr lang="en-US" b="1" i="1" dirty="0" smtClean="0">
                <a:solidFill>
                  <a:srgbClr val="FF0000"/>
                </a:solidFill>
                <a:latin typeface="Arial"/>
                <a:hlinkClick r:id="rId11"/>
              </a:rPr>
              <a:t>ALM Vendor Shortlist &amp; Detailed Feature Analysis Tool</a:t>
            </a:r>
            <a:r>
              <a:rPr lang="en-US" b="1" i="1" dirty="0" smtClean="0">
                <a:solidFill>
                  <a:srgbClr val="333333"/>
                </a:solidFill>
                <a:latin typeface="Arial"/>
              </a:rPr>
              <a:t> </a:t>
            </a:r>
            <a:r>
              <a:rPr lang="en-US" b="1" dirty="0" smtClean="0">
                <a:solidFill>
                  <a:srgbClr val="333333"/>
                </a:solidFill>
                <a:latin typeface="Arial"/>
              </a:rPr>
              <a:t>is designed to generate a customized shortlist of vendors based on </a:t>
            </a:r>
            <a:r>
              <a:rPr lang="en-US" b="1" i="1" dirty="0" smtClean="0">
                <a:solidFill>
                  <a:srgbClr val="333333"/>
                </a:solidFill>
                <a:latin typeface="Arial"/>
              </a:rPr>
              <a:t>your </a:t>
            </a:r>
            <a:r>
              <a:rPr lang="en-US" b="1" dirty="0" smtClean="0">
                <a:solidFill>
                  <a:srgbClr val="333333"/>
                </a:solidFill>
                <a:latin typeface="Arial"/>
              </a:rPr>
              <a:t>key priorities.</a:t>
            </a:r>
            <a:endParaRPr lang="en-US" b="1" dirty="0">
              <a:solidFill>
                <a:srgbClr val="333333"/>
              </a:solidFill>
              <a:latin typeface="Arial"/>
            </a:endParaRPr>
          </a:p>
        </p:txBody>
      </p:sp>
      <p:sp>
        <p:nvSpPr>
          <p:cNvPr id="15" name="Title 14"/>
          <p:cNvSpPr>
            <a:spLocks noGrp="1"/>
          </p:cNvSpPr>
          <p:nvPr>
            <p:ph type="title"/>
            <p:custDataLst>
              <p:tags r:id="rId3"/>
            </p:custDataLst>
          </p:nvPr>
        </p:nvSpPr>
        <p:spPr/>
        <p:txBody>
          <a:bodyPr/>
          <a:lstStyle/>
          <a:p>
            <a:r>
              <a:rPr lang="en-US" dirty="0" smtClean="0"/>
              <a:t>Identify leading candidates with the </a:t>
            </a:r>
            <a:r>
              <a:rPr lang="en-US" i="1" dirty="0"/>
              <a:t>ALM Vendor Shortlist &amp; Detailed Feature Analysis Tool</a:t>
            </a:r>
          </a:p>
        </p:txBody>
      </p:sp>
      <p:grpSp>
        <p:nvGrpSpPr>
          <p:cNvPr id="2" name="Group 33"/>
          <p:cNvGrpSpPr/>
          <p:nvPr>
            <p:custDataLst>
              <p:tags r:id="rId4"/>
            </p:custDataLst>
          </p:nvPr>
        </p:nvGrpSpPr>
        <p:grpSpPr>
          <a:xfrm>
            <a:off x="503548" y="2239645"/>
            <a:ext cx="3410173" cy="2926715"/>
            <a:chOff x="5543549" y="2724151"/>
            <a:chExt cx="3295651" cy="2391343"/>
          </a:xfrm>
        </p:grpSpPr>
        <p:sp>
          <p:nvSpPr>
            <p:cNvPr id="10" name="Rectangle 9"/>
            <p:cNvSpPr/>
            <p:nvPr/>
          </p:nvSpPr>
          <p:spPr>
            <a:xfrm>
              <a:off x="5543549" y="2948291"/>
              <a:ext cx="3295651" cy="2167203"/>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marL="171450" indent="-111125" algn="l">
                <a:buFont typeface="Arial" pitchFamily="34" charset="0"/>
                <a:buChar char="•"/>
              </a:pPr>
              <a:endParaRPr lang="en-CA" sz="1000" dirty="0" smtClean="0">
                <a:solidFill>
                  <a:srgbClr val="333333"/>
                </a:solidFill>
              </a:endParaRPr>
            </a:p>
            <a:p>
              <a:pPr marL="60325" algn="l"/>
              <a:r>
                <a:rPr lang="en-CA" sz="1200" dirty="0" smtClean="0">
                  <a:solidFill>
                    <a:srgbClr val="333333"/>
                  </a:solidFill>
                </a:rPr>
                <a:t>Overall Vendor vs. Product Weightings</a:t>
              </a:r>
            </a:p>
            <a:p>
              <a:pPr marL="171450" indent="-111125" algn="l"/>
              <a:endParaRPr lang="en-CA" sz="1200" dirty="0" smtClean="0">
                <a:solidFill>
                  <a:srgbClr val="333333"/>
                </a:solidFill>
              </a:endParaRPr>
            </a:p>
            <a:p>
              <a:pPr marL="171450" indent="-111125" algn="l">
                <a:buFont typeface="Arial" pitchFamily="34" charset="0"/>
                <a:buChar char="•"/>
              </a:pPr>
              <a:r>
                <a:rPr lang="en-CA" sz="1200" dirty="0" smtClean="0">
                  <a:solidFill>
                    <a:srgbClr val="333333"/>
                  </a:solidFill>
                </a:rPr>
                <a:t>Individual product criteria weightings:</a:t>
              </a:r>
            </a:p>
            <a:p>
              <a:pPr marL="341313" indent="-169863" algn="l">
                <a:buClr>
                  <a:srgbClr val="333333"/>
                </a:buClr>
                <a:buSzPct val="120000"/>
                <a:buFont typeface="Wingdings" pitchFamily="2" charset="2"/>
                <a:buChar char="ü"/>
              </a:pPr>
              <a:r>
                <a:rPr lang="en-CA" sz="1200" dirty="0" smtClean="0">
                  <a:solidFill>
                    <a:srgbClr val="333333"/>
                  </a:solidFill>
                </a:rPr>
                <a:t>Features</a:t>
              </a:r>
            </a:p>
            <a:p>
              <a:pPr marL="341313" indent="-169863" algn="l">
                <a:buClr>
                  <a:srgbClr val="333333"/>
                </a:buClr>
                <a:buSzPct val="120000"/>
                <a:buFont typeface="Wingdings" pitchFamily="2" charset="2"/>
                <a:buChar char="ü"/>
              </a:pPr>
              <a:r>
                <a:rPr lang="en-CA" sz="1200" dirty="0" smtClean="0">
                  <a:solidFill>
                    <a:srgbClr val="333333"/>
                  </a:solidFill>
                </a:rPr>
                <a:t>Usability</a:t>
              </a:r>
            </a:p>
            <a:p>
              <a:pPr marL="341313" indent="-169863" algn="l">
                <a:buClr>
                  <a:srgbClr val="333333"/>
                </a:buClr>
                <a:buSzPct val="120000"/>
                <a:buFont typeface="Wingdings" pitchFamily="2" charset="2"/>
                <a:buChar char="ü"/>
              </a:pPr>
              <a:r>
                <a:rPr lang="en-CA" sz="1200" dirty="0" smtClean="0">
                  <a:solidFill>
                    <a:srgbClr val="333333"/>
                  </a:solidFill>
                </a:rPr>
                <a:t>Affordability</a:t>
              </a:r>
            </a:p>
            <a:p>
              <a:pPr marL="341313" indent="-169863" algn="l">
                <a:buClr>
                  <a:srgbClr val="333333"/>
                </a:buClr>
                <a:buSzPct val="120000"/>
                <a:buFont typeface="Wingdings" pitchFamily="2" charset="2"/>
                <a:buChar char="ü"/>
              </a:pPr>
              <a:r>
                <a:rPr lang="en-CA" sz="1200" dirty="0" smtClean="0">
                  <a:solidFill>
                    <a:srgbClr val="333333"/>
                  </a:solidFill>
                </a:rPr>
                <a:t>Architecture</a:t>
              </a:r>
            </a:p>
            <a:p>
              <a:pPr marL="171450" indent="-111125" algn="l"/>
              <a:endParaRPr lang="en-CA" sz="1200" dirty="0" smtClean="0">
                <a:solidFill>
                  <a:srgbClr val="333333"/>
                </a:solidFill>
              </a:endParaRPr>
            </a:p>
            <a:p>
              <a:pPr marL="171450" indent="-111125" algn="l">
                <a:buFont typeface="Arial" pitchFamily="34" charset="0"/>
                <a:buChar char="•"/>
              </a:pPr>
              <a:r>
                <a:rPr lang="en-CA" sz="1200" dirty="0" smtClean="0">
                  <a:solidFill>
                    <a:srgbClr val="333333"/>
                  </a:solidFill>
                </a:rPr>
                <a:t>Individual vendor criteria weightings:</a:t>
              </a:r>
            </a:p>
            <a:p>
              <a:pPr marL="341313" indent="-169863" algn="l">
                <a:buClr>
                  <a:srgbClr val="333333"/>
                </a:buClr>
                <a:buSzPct val="120000"/>
                <a:buFont typeface="Wingdings" pitchFamily="2" charset="2"/>
                <a:buChar char="ü"/>
              </a:pPr>
              <a:r>
                <a:rPr lang="en-CA" sz="1200" dirty="0" smtClean="0">
                  <a:solidFill>
                    <a:srgbClr val="333333"/>
                  </a:solidFill>
                </a:rPr>
                <a:t>Viability</a:t>
              </a:r>
            </a:p>
            <a:p>
              <a:pPr marL="341313" indent="-169863" algn="l">
                <a:buClr>
                  <a:srgbClr val="333333"/>
                </a:buClr>
                <a:buSzPct val="120000"/>
                <a:buFont typeface="Wingdings" pitchFamily="2" charset="2"/>
                <a:buChar char="ü"/>
              </a:pPr>
              <a:r>
                <a:rPr lang="en-CA" sz="1200" dirty="0" smtClean="0">
                  <a:solidFill>
                    <a:srgbClr val="333333"/>
                  </a:solidFill>
                </a:rPr>
                <a:t>Strategy</a:t>
              </a:r>
            </a:p>
            <a:p>
              <a:pPr marL="341313" indent="-169863" algn="l">
                <a:buClr>
                  <a:srgbClr val="333333"/>
                </a:buClr>
                <a:buSzPct val="120000"/>
                <a:buFont typeface="Wingdings" pitchFamily="2" charset="2"/>
                <a:buChar char="ü"/>
              </a:pPr>
              <a:r>
                <a:rPr lang="en-CA" sz="1200" dirty="0" smtClean="0">
                  <a:solidFill>
                    <a:srgbClr val="333333"/>
                  </a:solidFill>
                </a:rPr>
                <a:t>Reach</a:t>
              </a:r>
            </a:p>
            <a:p>
              <a:pPr marL="341313" indent="-169863" algn="l">
                <a:buClr>
                  <a:srgbClr val="333333"/>
                </a:buClr>
                <a:buSzPct val="120000"/>
                <a:buFont typeface="Wingdings" pitchFamily="2" charset="2"/>
                <a:buChar char="ü"/>
              </a:pPr>
              <a:r>
                <a:rPr lang="en-CA" sz="1200" dirty="0" smtClean="0">
                  <a:solidFill>
                    <a:srgbClr val="333333"/>
                  </a:solidFill>
                </a:rPr>
                <a:t>Channel</a:t>
              </a:r>
            </a:p>
          </p:txBody>
        </p:sp>
        <p:sp>
          <p:nvSpPr>
            <p:cNvPr id="11" name="Round Same Side Corner Rectangle 10"/>
            <p:cNvSpPr/>
            <p:nvPr/>
          </p:nvSpPr>
          <p:spPr>
            <a:xfrm>
              <a:off x="5543550" y="2724151"/>
              <a:ext cx="3295650" cy="22414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This tool offers the ability to modify:</a:t>
              </a:r>
              <a:endParaRPr lang="en-CA" sz="1400" b="1" dirty="0">
                <a:solidFill>
                  <a:srgbClr val="FFFFFF"/>
                </a:solidFill>
              </a:endParaRPr>
            </a:p>
          </p:txBody>
        </p:sp>
      </p:grpSp>
      <p:grpSp>
        <p:nvGrpSpPr>
          <p:cNvPr id="3" name="Group 25"/>
          <p:cNvGrpSpPr/>
          <p:nvPr>
            <p:custDataLst>
              <p:tags r:id="rId5"/>
            </p:custDataLst>
          </p:nvPr>
        </p:nvGrpSpPr>
        <p:grpSpPr>
          <a:xfrm>
            <a:off x="3463829" y="4205605"/>
            <a:ext cx="815991" cy="792088"/>
            <a:chOff x="3375893" y="3714688"/>
            <a:chExt cx="815991" cy="792088"/>
          </a:xfrm>
        </p:grpSpPr>
        <p:sp>
          <p:nvSpPr>
            <p:cNvPr id="24" name="Rounded Rectangle 23"/>
            <p:cNvSpPr/>
            <p:nvPr>
              <p:custDataLst>
                <p:tags r:id="rId6"/>
              </p:custDataLst>
            </p:nvPr>
          </p:nvSpPr>
          <p:spPr>
            <a:xfrm>
              <a:off x="3375893" y="3714688"/>
              <a:ext cx="815991" cy="79208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pic>
          <p:nvPicPr>
            <p:cNvPr id="25" name="Picture 24" descr="tool.wmf"/>
            <p:cNvPicPr>
              <a:picLocks noChangeAspect="1"/>
            </p:cNvPicPr>
            <p:nvPr>
              <p:custDataLst>
                <p:tags r:id="rId7"/>
              </p:custDataLst>
            </p:nvPr>
          </p:nvPicPr>
          <p:blipFill>
            <a:blip r:embed="rId12" cstate="print"/>
            <a:stretch>
              <a:fillRect/>
            </a:stretch>
          </p:blipFill>
          <p:spPr>
            <a:xfrm>
              <a:off x="3463829" y="3795631"/>
              <a:ext cx="633902" cy="614790"/>
            </a:xfrm>
            <a:prstGeom prst="rect">
              <a:avLst/>
            </a:prstGeom>
          </p:spPr>
        </p:pic>
      </p:grpSp>
      <p:pic>
        <p:nvPicPr>
          <p:cNvPr id="7" name="Picture 6"/>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4663440" y="2097398"/>
            <a:ext cx="3762836" cy="406183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xmlns="" val="3055761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p:cNvGraphicFramePr>
          <p:nvPr>
            <p:extLst/>
          </p:nvPr>
        </p:nvGraphicFramePr>
        <p:xfrm>
          <a:off x="0" y="0"/>
          <a:ext cx="158750" cy="158750"/>
        </p:xfrm>
        <a:graphic>
          <a:graphicData uri="http://schemas.openxmlformats.org/presentationml/2006/ole">
            <p:oleObj spid="_x0000_s1133689" name="think-cell Slide" r:id="rId8" imgW="360" imgH="360" progId="">
              <p:embed/>
            </p:oleObj>
          </a:graphicData>
        </a:graphic>
      </p:graphicFrame>
      <p:sp>
        <p:nvSpPr>
          <p:cNvPr id="15" name="Title 14"/>
          <p:cNvSpPr>
            <a:spLocks noGrp="1"/>
          </p:cNvSpPr>
          <p:nvPr>
            <p:ph type="title"/>
            <p:custDataLst>
              <p:tags r:id="rId2"/>
            </p:custDataLst>
          </p:nvPr>
        </p:nvSpPr>
        <p:spPr/>
        <p:txBody>
          <a:bodyPr/>
          <a:lstStyle/>
          <a:p>
            <a:r>
              <a:rPr lang="en-US" dirty="0" smtClean="0"/>
              <a:t>Issue an RFP to ensure that the vendor fits </a:t>
            </a:r>
            <a:r>
              <a:rPr lang="en-US" i="1" dirty="0" smtClean="0"/>
              <a:t>your</a:t>
            </a:r>
            <a:r>
              <a:rPr lang="en-US" dirty="0" smtClean="0"/>
              <a:t> needs,</a:t>
            </a:r>
            <a:br>
              <a:rPr lang="en-US" dirty="0" smtClean="0"/>
            </a:br>
            <a:r>
              <a:rPr lang="en-US" dirty="0" smtClean="0"/>
              <a:t>not the other way around</a:t>
            </a:r>
            <a:endParaRPr lang="en-US" i="1" dirty="0"/>
          </a:p>
        </p:txBody>
      </p:sp>
      <p:sp>
        <p:nvSpPr>
          <p:cNvPr id="8" name="Text Placeholder 5"/>
          <p:cNvSpPr txBox="1">
            <a:spLocks/>
          </p:cNvSpPr>
          <p:nvPr>
            <p:custDataLst>
              <p:tags r:id="rId3"/>
            </p:custDataLst>
          </p:nvPr>
        </p:nvSpPr>
        <p:spPr bwMode="auto">
          <a:xfrm>
            <a:off x="261938" y="1268760"/>
            <a:ext cx="8620124" cy="657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l" defTabSz="914400" rtl="0" eaLnBrk="0" fontAlgn="base" latinLnBrk="0" hangingPunct="0">
              <a:lnSpc>
                <a:spcPct val="100000"/>
              </a:lnSpc>
              <a:spcBef>
                <a:spcPct val="20000"/>
              </a:spcBef>
              <a:spcAft>
                <a:spcPct val="0"/>
              </a:spcAft>
              <a:buClr>
                <a:schemeClr val="tx1"/>
              </a:buClr>
              <a:buSzPct val="120000"/>
              <a:buFont typeface="Arial" pitchFamily="34" charset="0"/>
              <a:buNone/>
              <a:tabLst/>
              <a:defRPr/>
            </a:pPr>
            <a:r>
              <a:rPr kumimoji="0" lang="en-US" b="1" i="0" u="none" strike="noStrike" kern="1200" cap="none" spc="0" normalizeH="0" baseline="0" noProof="0" dirty="0" smtClean="0">
                <a:ln>
                  <a:noFill/>
                </a:ln>
                <a:solidFill>
                  <a:schemeClr val="tx1"/>
                </a:solidFill>
                <a:effectLst/>
                <a:uLnTx/>
                <a:uFillTx/>
                <a:latin typeface="+mn-lt"/>
                <a:ea typeface="+mn-ea"/>
                <a:cs typeface="+mn-cs"/>
              </a:rPr>
              <a:t>Use</a:t>
            </a:r>
            <a:r>
              <a:rPr kumimoji="0" lang="en-US" b="1" i="0" u="none" strike="noStrike" kern="1200" cap="none" spc="0" normalizeH="0" noProof="0" dirty="0" smtClean="0">
                <a:ln>
                  <a:noFill/>
                </a:ln>
                <a:solidFill>
                  <a:schemeClr val="tx1"/>
                </a:solidFill>
                <a:effectLst/>
                <a:uLnTx/>
                <a:uFillTx/>
                <a:latin typeface="+mn-lt"/>
                <a:ea typeface="+mn-ea"/>
                <a:cs typeface="+mn-cs"/>
              </a:rPr>
              <a:t> Info-Tech’s </a:t>
            </a:r>
            <a:r>
              <a:rPr kumimoji="0" lang="en-US" b="1" i="1" strike="noStrike" kern="1200" cap="none" spc="0" normalizeH="0" noProof="0" dirty="0" smtClean="0">
                <a:ln>
                  <a:noFill/>
                </a:ln>
                <a:solidFill>
                  <a:schemeClr val="tx1"/>
                </a:solidFill>
                <a:effectLst/>
                <a:uLnTx/>
                <a:uFillTx/>
                <a:latin typeface="+mn-lt"/>
                <a:ea typeface="+mn-ea"/>
                <a:cs typeface="+mn-cs"/>
                <a:hlinkClick r:id="rId9"/>
              </a:rPr>
              <a:t>Application Lifecycle Management Request for Proposal Template</a:t>
            </a:r>
            <a:r>
              <a:rPr kumimoji="0" lang="en-US" i="1" strike="noStrike" kern="1200" cap="none" spc="0" normalizeH="0" noProof="0" dirty="0" smtClean="0">
                <a:ln>
                  <a:noFill/>
                </a:ln>
                <a:solidFill>
                  <a:schemeClr val="tx1"/>
                </a:solidFill>
                <a:effectLst/>
                <a:uLnTx/>
                <a:uFillTx/>
                <a:latin typeface="+mn-lt"/>
                <a:ea typeface="+mn-ea"/>
                <a:cs typeface="+mn-cs"/>
              </a:rPr>
              <a:t> </a:t>
            </a:r>
            <a:r>
              <a:rPr kumimoji="0" lang="en-US" b="1" i="0" u="none" strike="noStrike" kern="1200" cap="none" spc="0" normalizeH="0" noProof="0" dirty="0" smtClean="0">
                <a:ln>
                  <a:noFill/>
                </a:ln>
                <a:solidFill>
                  <a:schemeClr val="tx1"/>
                </a:solidFill>
                <a:effectLst/>
                <a:uLnTx/>
                <a:uFillTx/>
                <a:latin typeface="+mn-lt"/>
                <a:ea typeface="+mn-ea"/>
                <a:cs typeface="+mn-cs"/>
              </a:rPr>
              <a:t>to conduct this critical step in your vendor selection process.</a:t>
            </a:r>
            <a:endParaRPr kumimoji="0" lang="en-US" b="1" i="0" u="none" strike="noStrike" kern="1200" cap="none" spc="0" normalizeH="0" baseline="0" noProof="0" dirty="0">
              <a:ln>
                <a:noFill/>
              </a:ln>
              <a:solidFill>
                <a:schemeClr val="tx1"/>
              </a:solidFill>
              <a:effectLst/>
              <a:uLnTx/>
              <a:uFillTx/>
              <a:latin typeface="+mn-lt"/>
              <a:ea typeface="+mn-ea"/>
              <a:cs typeface="+mn-cs"/>
            </a:endParaRPr>
          </a:p>
        </p:txBody>
      </p:sp>
      <p:grpSp>
        <p:nvGrpSpPr>
          <p:cNvPr id="2" name="Group 33"/>
          <p:cNvGrpSpPr/>
          <p:nvPr>
            <p:custDataLst>
              <p:tags r:id="rId4"/>
            </p:custDataLst>
          </p:nvPr>
        </p:nvGrpSpPr>
        <p:grpSpPr>
          <a:xfrm>
            <a:off x="513284" y="2240280"/>
            <a:ext cx="3456384" cy="2740886"/>
            <a:chOff x="5543549" y="2872649"/>
            <a:chExt cx="3295651" cy="1805406"/>
          </a:xfrm>
        </p:grpSpPr>
        <p:sp>
          <p:nvSpPr>
            <p:cNvPr id="10" name="Rectangle 9"/>
            <p:cNvSpPr/>
            <p:nvPr/>
          </p:nvSpPr>
          <p:spPr>
            <a:xfrm>
              <a:off x="5543549" y="3112824"/>
              <a:ext cx="3295651" cy="1565231"/>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marL="342900" indent="-165100" algn="l">
                <a:spcBef>
                  <a:spcPts val="400"/>
                </a:spcBef>
                <a:buFont typeface="Arial" pitchFamily="34" charset="0"/>
                <a:buChar char="•"/>
              </a:pPr>
              <a:r>
                <a:rPr lang="en-CA" sz="1100" dirty="0" smtClean="0">
                  <a:solidFill>
                    <a:schemeClr val="tx1"/>
                  </a:solidFill>
                </a:rPr>
                <a:t>The Statement of Work</a:t>
              </a:r>
            </a:p>
            <a:p>
              <a:pPr marL="342900" indent="-165100" algn="l">
                <a:spcBef>
                  <a:spcPts val="400"/>
                </a:spcBef>
                <a:buFont typeface="Arial" pitchFamily="34" charset="0"/>
                <a:buChar char="•"/>
              </a:pPr>
              <a:r>
                <a:rPr lang="en-CA" sz="1100" dirty="0" smtClean="0">
                  <a:solidFill>
                    <a:schemeClr val="tx1"/>
                  </a:solidFill>
                </a:rPr>
                <a:t>Proposal Preparation Instructions</a:t>
              </a:r>
            </a:p>
            <a:p>
              <a:pPr marL="342900" indent="-165100" algn="l">
                <a:spcBef>
                  <a:spcPts val="400"/>
                </a:spcBef>
                <a:buFont typeface="Arial" pitchFamily="34" charset="0"/>
                <a:buChar char="•"/>
              </a:pPr>
              <a:r>
                <a:rPr lang="en-CA" sz="1100" dirty="0" smtClean="0">
                  <a:solidFill>
                    <a:schemeClr val="tx1"/>
                  </a:solidFill>
                </a:rPr>
                <a:t>Scope of Work</a:t>
              </a:r>
            </a:p>
            <a:p>
              <a:pPr marL="342900" indent="-165100" algn="l">
                <a:spcBef>
                  <a:spcPts val="400"/>
                </a:spcBef>
                <a:buFont typeface="Arial" pitchFamily="34" charset="0"/>
                <a:buChar char="•"/>
              </a:pPr>
              <a:r>
                <a:rPr lang="en-CA" sz="1100" dirty="0" smtClean="0">
                  <a:solidFill>
                    <a:schemeClr val="tx1"/>
                  </a:solidFill>
                </a:rPr>
                <a:t>Basic Feature Requirements</a:t>
              </a:r>
            </a:p>
            <a:p>
              <a:pPr marL="342900" indent="-165100" algn="l">
                <a:spcBef>
                  <a:spcPts val="400"/>
                </a:spcBef>
                <a:buFont typeface="Arial" pitchFamily="34" charset="0"/>
                <a:buChar char="•"/>
              </a:pPr>
              <a:r>
                <a:rPr lang="en-CA" sz="1100" dirty="0" smtClean="0">
                  <a:solidFill>
                    <a:schemeClr val="tx1"/>
                  </a:solidFill>
                </a:rPr>
                <a:t>Advanced Feature Requirements</a:t>
              </a:r>
            </a:p>
            <a:p>
              <a:pPr marL="342900" indent="-165100" algn="l">
                <a:spcBef>
                  <a:spcPts val="400"/>
                </a:spcBef>
                <a:buFont typeface="Arial" pitchFamily="34" charset="0"/>
                <a:buChar char="•"/>
              </a:pPr>
              <a:r>
                <a:rPr lang="en-CA" sz="1100" dirty="0" smtClean="0">
                  <a:solidFill>
                    <a:schemeClr val="tx1"/>
                  </a:solidFill>
                </a:rPr>
                <a:t>Sizing and Implementation</a:t>
              </a:r>
            </a:p>
            <a:p>
              <a:pPr marL="342900" indent="-165100" algn="l">
                <a:spcBef>
                  <a:spcPts val="400"/>
                </a:spcBef>
                <a:buFont typeface="Arial" pitchFamily="34" charset="0"/>
                <a:buChar char="•"/>
              </a:pPr>
              <a:r>
                <a:rPr lang="en-CA" sz="1100" dirty="0" smtClean="0">
                  <a:solidFill>
                    <a:schemeClr val="tx1"/>
                  </a:solidFill>
                </a:rPr>
                <a:t>Vendor Qualifications and References</a:t>
              </a:r>
            </a:p>
            <a:p>
              <a:pPr marL="342900" indent="-165100" algn="l">
                <a:spcBef>
                  <a:spcPts val="400"/>
                </a:spcBef>
                <a:buFont typeface="Arial" pitchFamily="34" charset="0"/>
                <a:buChar char="•"/>
              </a:pPr>
              <a:r>
                <a:rPr lang="en-CA" sz="1100" dirty="0" smtClean="0">
                  <a:solidFill>
                    <a:schemeClr val="tx1"/>
                  </a:solidFill>
                </a:rPr>
                <a:t>Budget and Estimated Pricing</a:t>
              </a:r>
            </a:p>
            <a:p>
              <a:pPr marL="342900" indent="-165100" algn="l">
                <a:spcBef>
                  <a:spcPts val="400"/>
                </a:spcBef>
                <a:buFont typeface="Arial" pitchFamily="34" charset="0"/>
                <a:buChar char="•"/>
              </a:pPr>
              <a:r>
                <a:rPr lang="en-CA" sz="1100" dirty="0" smtClean="0">
                  <a:solidFill>
                    <a:schemeClr val="tx1"/>
                  </a:solidFill>
                </a:rPr>
                <a:t>Vendor Certification</a:t>
              </a:r>
            </a:p>
          </p:txBody>
        </p:sp>
        <p:sp>
          <p:nvSpPr>
            <p:cNvPr id="11" name="Round Same Side Corner Rectangle 10"/>
            <p:cNvSpPr/>
            <p:nvPr/>
          </p:nvSpPr>
          <p:spPr>
            <a:xfrm>
              <a:off x="5543550" y="2872649"/>
              <a:ext cx="3295650" cy="371913"/>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200" b="1" dirty="0" smtClean="0">
                  <a:solidFill>
                    <a:schemeClr val="bg1"/>
                  </a:solidFill>
                </a:rPr>
                <a:t>Info-Tech’s </a:t>
              </a:r>
              <a:r>
                <a:rPr lang="en-CA" sz="1200" b="1" i="1" dirty="0" smtClean="0">
                  <a:solidFill>
                    <a:schemeClr val="bg1"/>
                  </a:solidFill>
                </a:rPr>
                <a:t>ALM RFP Template</a:t>
              </a:r>
              <a:r>
                <a:rPr lang="en-CA" sz="1200" b="1" dirty="0" smtClean="0">
                  <a:solidFill>
                    <a:schemeClr val="bg1"/>
                  </a:solidFill>
                </a:rPr>
                <a:t> is populated with critical elements including:</a:t>
              </a:r>
              <a:endParaRPr lang="en-CA" sz="1200" b="1" dirty="0">
                <a:solidFill>
                  <a:schemeClr val="bg1"/>
                </a:solidFill>
              </a:endParaRPr>
            </a:p>
          </p:txBody>
        </p:sp>
      </p:grpSp>
      <p:pic>
        <p:nvPicPr>
          <p:cNvPr id="14" name="Picture 13" descr="tool.wmf"/>
          <p:cNvPicPr>
            <a:picLocks noChangeAspect="1"/>
          </p:cNvPicPr>
          <p:nvPr>
            <p:custDataLst>
              <p:tags r:id="rId5"/>
            </p:custDataLst>
          </p:nvPr>
        </p:nvPicPr>
        <p:blipFill>
          <a:blip r:embed="rId10" cstate="screen"/>
          <a:stretch>
            <a:fillRect/>
          </a:stretch>
        </p:blipFill>
        <p:spPr>
          <a:xfrm>
            <a:off x="8176652" y="401615"/>
            <a:ext cx="633902" cy="614790"/>
          </a:xfrm>
          <a:prstGeom prst="rect">
            <a:avLst/>
          </a:prstGeom>
        </p:spPr>
      </p:pic>
      <p:pic>
        <p:nvPicPr>
          <p:cNvPr id="3" name="Picture 2"/>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5092226" y="1965959"/>
            <a:ext cx="2990807" cy="3749041"/>
          </a:xfrm>
          <a:prstGeom prst="rect">
            <a:avLst/>
          </a:prstGeom>
          <a:ln w="9525">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xmlns="" val="27310680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p:cNvGraphicFramePr>
            <a:graphicFrameLocks/>
          </p:cNvGraphicFramePr>
          <p:nvPr>
            <p:extLst/>
          </p:nvPr>
        </p:nvGraphicFramePr>
        <p:xfrm>
          <a:off x="0" y="0"/>
          <a:ext cx="158750" cy="158750"/>
        </p:xfrm>
        <a:graphic>
          <a:graphicData uri="http://schemas.openxmlformats.org/presentationml/2006/ole">
            <p:oleObj spid="_x0000_s1134714" name="think-cell Slide" r:id="rId9" imgW="360" imgH="360" progId="">
              <p:embed/>
            </p:oleObj>
          </a:graphicData>
        </a:graphic>
      </p:graphicFrame>
      <p:sp>
        <p:nvSpPr>
          <p:cNvPr id="12" name="Rectangle 11"/>
          <p:cNvSpPr/>
          <p:nvPr>
            <p:custDataLst>
              <p:tags r:id="rId2"/>
            </p:custDataLst>
          </p:nvPr>
        </p:nvSpPr>
        <p:spPr>
          <a:xfrm>
            <a:off x="1188720" y="2924157"/>
            <a:ext cx="2981457" cy="1876443"/>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114300" algn="l">
              <a:spcBef>
                <a:spcPts val="600"/>
              </a:spcBef>
              <a:buFont typeface="Arial" pitchFamily="34" charset="0"/>
              <a:buChar char="•"/>
            </a:pPr>
            <a:r>
              <a:rPr lang="en-CA" sz="1100" dirty="0" smtClean="0">
                <a:solidFill>
                  <a:schemeClr val="tx1"/>
                </a:solidFill>
              </a:rPr>
              <a:t>Provide vendors with a consistent set of instructions for key scenarios from the perspective of IT and departmental managers. </a:t>
            </a:r>
          </a:p>
          <a:p>
            <a:pPr marL="114300" indent="-114300" algn="l">
              <a:spcBef>
                <a:spcPts val="600"/>
              </a:spcBef>
              <a:buFont typeface="Arial" pitchFamily="34" charset="0"/>
              <a:buChar char="•"/>
            </a:pPr>
            <a:r>
              <a:rPr lang="en-US" sz="1100" dirty="0" smtClean="0">
                <a:solidFill>
                  <a:schemeClr val="tx1"/>
                </a:solidFill>
              </a:rPr>
              <a:t>Outline solution capabilities and processes around:</a:t>
            </a:r>
            <a:endParaRPr lang="en-CA" sz="1100" dirty="0" smtClean="0">
              <a:solidFill>
                <a:schemeClr val="tx1"/>
              </a:solidFill>
            </a:endParaRPr>
          </a:p>
          <a:p>
            <a:pPr marL="288000" lvl="1" indent="-114300" algn="l">
              <a:spcBef>
                <a:spcPts val="300"/>
              </a:spcBef>
              <a:buFont typeface="Courier New" pitchFamily="49" charset="0"/>
              <a:buChar char="o"/>
            </a:pPr>
            <a:r>
              <a:rPr lang="en-CA" sz="1100" dirty="0" smtClean="0">
                <a:solidFill>
                  <a:schemeClr val="tx1"/>
                </a:solidFill>
              </a:rPr>
              <a:t>Artifact Traceability</a:t>
            </a:r>
          </a:p>
          <a:p>
            <a:pPr marL="288000" lvl="1" indent="-114300" algn="l">
              <a:spcBef>
                <a:spcPts val="300"/>
              </a:spcBef>
              <a:buFont typeface="Courier New" pitchFamily="49" charset="0"/>
              <a:buChar char="o"/>
            </a:pPr>
            <a:r>
              <a:rPr lang="en-CA" sz="1100" dirty="0" smtClean="0">
                <a:solidFill>
                  <a:schemeClr val="tx1"/>
                </a:solidFill>
              </a:rPr>
              <a:t>Workflow Management</a:t>
            </a:r>
          </a:p>
          <a:p>
            <a:pPr marL="288000" lvl="1" indent="-114300" algn="l">
              <a:spcBef>
                <a:spcPts val="300"/>
              </a:spcBef>
              <a:buFont typeface="Courier New" pitchFamily="49" charset="0"/>
              <a:buChar char="o"/>
            </a:pPr>
            <a:r>
              <a:rPr lang="en-CA" sz="1100" dirty="0" smtClean="0">
                <a:solidFill>
                  <a:schemeClr val="tx1"/>
                </a:solidFill>
              </a:rPr>
              <a:t>Reporting</a:t>
            </a:r>
          </a:p>
        </p:txBody>
      </p:sp>
      <p:sp>
        <p:nvSpPr>
          <p:cNvPr id="15" name="Title 14"/>
          <p:cNvSpPr>
            <a:spLocks noGrp="1"/>
          </p:cNvSpPr>
          <p:nvPr>
            <p:ph type="title"/>
            <p:custDataLst>
              <p:tags r:id="rId3"/>
            </p:custDataLst>
          </p:nvPr>
        </p:nvSpPr>
        <p:spPr/>
        <p:txBody>
          <a:bodyPr/>
          <a:lstStyle/>
          <a:p>
            <a:r>
              <a:rPr lang="en-US" dirty="0" smtClean="0"/>
              <a:t>Take charge of vendor finalist demos with a </a:t>
            </a:r>
            <a:r>
              <a:rPr lang="en-US" i="1" dirty="0" smtClean="0"/>
              <a:t>Vendor Demonstration Script</a:t>
            </a:r>
            <a:endParaRPr lang="en-US" i="1" dirty="0"/>
          </a:p>
        </p:txBody>
      </p:sp>
      <p:sp>
        <p:nvSpPr>
          <p:cNvPr id="11" name="Round Same Side Corner Rectangle 10"/>
          <p:cNvSpPr/>
          <p:nvPr>
            <p:custDataLst>
              <p:tags r:id="rId4"/>
            </p:custDataLst>
          </p:nvPr>
        </p:nvSpPr>
        <p:spPr>
          <a:xfrm>
            <a:off x="1188720" y="2383510"/>
            <a:ext cx="2981457" cy="540648"/>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200" b="1" dirty="0" smtClean="0">
                <a:solidFill>
                  <a:schemeClr val="bg1"/>
                </a:solidFill>
              </a:rPr>
              <a:t>The </a:t>
            </a:r>
            <a:r>
              <a:rPr lang="en-CA" sz="1200" b="1" i="1" dirty="0" smtClean="0">
                <a:solidFill>
                  <a:schemeClr val="bg1"/>
                </a:solidFill>
              </a:rPr>
              <a:t>ALM Vendor Demonstration Script</a:t>
            </a:r>
            <a:r>
              <a:rPr lang="en-CA" sz="1200" b="1" dirty="0" smtClean="0">
                <a:solidFill>
                  <a:schemeClr val="bg1"/>
                </a:solidFill>
              </a:rPr>
              <a:t> will:</a:t>
            </a:r>
            <a:endParaRPr lang="en-CA" sz="1200" b="1" dirty="0">
              <a:solidFill>
                <a:schemeClr val="bg1"/>
              </a:solidFill>
            </a:endParaRPr>
          </a:p>
        </p:txBody>
      </p:sp>
      <p:pic>
        <p:nvPicPr>
          <p:cNvPr id="16" name="Picture 15" descr="tool.wmf"/>
          <p:cNvPicPr>
            <a:picLocks noChangeAspect="1"/>
          </p:cNvPicPr>
          <p:nvPr>
            <p:custDataLst>
              <p:tags r:id="rId5"/>
            </p:custDataLst>
          </p:nvPr>
        </p:nvPicPr>
        <p:blipFill>
          <a:blip r:embed="rId10" cstate="screen"/>
          <a:stretch>
            <a:fillRect/>
          </a:stretch>
        </p:blipFill>
        <p:spPr>
          <a:xfrm>
            <a:off x="8176652" y="401615"/>
            <a:ext cx="633902" cy="614790"/>
          </a:xfrm>
          <a:prstGeom prst="rect">
            <a:avLst/>
          </a:prstGeom>
        </p:spPr>
      </p:pic>
      <p:sp>
        <p:nvSpPr>
          <p:cNvPr id="17" name="Text Placeholder 5"/>
          <p:cNvSpPr txBox="1">
            <a:spLocks/>
          </p:cNvSpPr>
          <p:nvPr>
            <p:custDataLst>
              <p:tags r:id="rId6"/>
            </p:custDataLst>
          </p:nvPr>
        </p:nvSpPr>
        <p:spPr bwMode="auto">
          <a:xfrm>
            <a:off x="261938" y="1268760"/>
            <a:ext cx="8620124"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l" defTabSz="914400" rtl="0" eaLnBrk="0" fontAlgn="base" latinLnBrk="0" hangingPunct="0">
              <a:lnSpc>
                <a:spcPct val="100000"/>
              </a:lnSpc>
              <a:spcBef>
                <a:spcPct val="20000"/>
              </a:spcBef>
              <a:spcAft>
                <a:spcPct val="0"/>
              </a:spcAft>
              <a:buClr>
                <a:schemeClr val="tx1"/>
              </a:buClr>
              <a:buSzPct val="120000"/>
              <a:buFont typeface="Arial" pitchFamily="34" charset="0"/>
              <a:buNone/>
              <a:tabLst/>
              <a:defRPr/>
            </a:pPr>
            <a:r>
              <a:rPr kumimoji="0" lang="en-US" b="1" i="0" u="none" strike="noStrike" kern="1200" cap="none" spc="0" normalizeH="0" baseline="0" noProof="0" dirty="0" smtClean="0">
                <a:ln>
                  <a:noFill/>
                </a:ln>
                <a:solidFill>
                  <a:schemeClr val="tx1"/>
                </a:solidFill>
                <a:effectLst/>
                <a:uLnTx/>
                <a:uFillTx/>
                <a:latin typeface="+mn-lt"/>
                <a:ea typeface="+mn-ea"/>
                <a:cs typeface="+mn-cs"/>
              </a:rPr>
              <a:t>A product demo, using Info-Tech’s </a:t>
            </a:r>
            <a:r>
              <a:rPr kumimoji="0" lang="fr-FR" b="1" i="1" u="none" strike="noStrike" kern="1200" cap="none" spc="0" normalizeH="0" baseline="0" noProof="0" dirty="0" smtClean="0">
                <a:ln>
                  <a:noFill/>
                </a:ln>
                <a:solidFill>
                  <a:schemeClr val="tx1"/>
                </a:solidFill>
                <a:effectLst/>
                <a:uLnTx/>
                <a:uFillTx/>
                <a:latin typeface="+mn-lt"/>
                <a:ea typeface="+mn-ea"/>
                <a:cs typeface="+mn-cs"/>
                <a:hlinkClick r:id="rId11"/>
              </a:rPr>
              <a:t>Application Lifecycle Management Vendor Demo Script</a:t>
            </a:r>
            <a:r>
              <a:rPr kumimoji="0" lang="en-US" b="1" i="0" u="none" strike="noStrike" kern="1200" cap="none" spc="0" normalizeH="0" baseline="0" noProof="0" dirty="0" smtClean="0">
                <a:ln>
                  <a:noFill/>
                </a:ln>
                <a:solidFill>
                  <a:schemeClr val="tx1"/>
                </a:solidFill>
                <a:effectLst/>
                <a:uLnTx/>
                <a:uFillTx/>
                <a:latin typeface="+mn-lt"/>
                <a:ea typeface="+mn-ea"/>
                <a:cs typeface="+mn-cs"/>
              </a:rPr>
              <a:t>,</a:t>
            </a:r>
            <a:r>
              <a:rPr kumimoji="0" lang="en-US" b="1" i="0" u="none" strike="noStrike" kern="1200" cap="none" spc="0" normalizeH="0" noProof="0" dirty="0" smtClean="0">
                <a:ln>
                  <a:noFill/>
                </a:ln>
                <a:solidFill>
                  <a:schemeClr val="tx1"/>
                </a:solidFill>
                <a:effectLst/>
                <a:uLnTx/>
                <a:uFillTx/>
                <a:latin typeface="+mn-lt"/>
                <a:ea typeface="+mn-ea"/>
                <a:cs typeface="+mn-cs"/>
              </a:rPr>
              <a:t> </a:t>
            </a:r>
            <a:r>
              <a:rPr kumimoji="0" lang="en-US" b="1" i="0" u="none" strike="noStrike" kern="1200" cap="none" spc="0" normalizeH="0" baseline="0" noProof="0" dirty="0" smtClean="0">
                <a:ln>
                  <a:noFill/>
                </a:ln>
                <a:solidFill>
                  <a:schemeClr val="tx1"/>
                </a:solidFill>
                <a:effectLst/>
                <a:uLnTx/>
                <a:uFillTx/>
                <a:latin typeface="+mn-lt"/>
                <a:ea typeface="+mn-ea"/>
                <a:cs typeface="+mn-cs"/>
              </a:rPr>
              <a:t>helps enterprise</a:t>
            </a:r>
            <a:r>
              <a:rPr kumimoji="0" lang="en-US" b="1" i="0" u="none" strike="noStrike" kern="1200" cap="none" spc="0" normalizeH="0" noProof="0" dirty="0" smtClean="0">
                <a:ln>
                  <a:noFill/>
                </a:ln>
                <a:solidFill>
                  <a:schemeClr val="tx1"/>
                </a:solidFill>
                <a:effectLst/>
                <a:uLnTx/>
                <a:uFillTx/>
                <a:latin typeface="+mn-lt"/>
                <a:ea typeface="+mn-ea"/>
                <a:cs typeface="+mn-cs"/>
              </a:rPr>
              <a:t> decision makers better understand the capabilities </a:t>
            </a:r>
            <a:r>
              <a:rPr lang="en-US" b="1" dirty="0" smtClean="0">
                <a:latin typeface="+mn-lt"/>
              </a:rPr>
              <a:t>and </a:t>
            </a:r>
            <a:r>
              <a:rPr kumimoji="0" lang="en-US" b="1" i="0" u="none" strike="noStrike" kern="1200" cap="none" spc="0" normalizeH="0" noProof="0" dirty="0" smtClean="0">
                <a:ln>
                  <a:noFill/>
                </a:ln>
                <a:solidFill>
                  <a:schemeClr val="tx1"/>
                </a:solidFill>
                <a:effectLst/>
                <a:uLnTx/>
                <a:uFillTx/>
                <a:latin typeface="+mn-lt"/>
                <a:ea typeface="+mn-ea"/>
                <a:cs typeface="+mn-cs"/>
              </a:rPr>
              <a:t>constraints of various solutions.</a:t>
            </a:r>
            <a:endParaRPr kumimoji="0" lang="en-US" b="1" i="0" u="none" strike="noStrike" kern="1200" cap="none" spc="0" normalizeH="0" baseline="0" noProof="0" dirty="0">
              <a:ln>
                <a:noFill/>
              </a:ln>
              <a:solidFill>
                <a:schemeClr val="tx1"/>
              </a:solidFill>
              <a:effectLst/>
              <a:uLnTx/>
              <a:uFillTx/>
              <a:latin typeface="+mn-lt"/>
              <a:ea typeface="+mn-ea"/>
              <a:cs typeface="+mn-cs"/>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5029200" y="2383509"/>
            <a:ext cx="2805599" cy="3645986"/>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xmlns="" val="28119035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nvGraphicFramePr>
        <p:xfrm>
          <a:off x="0" y="0"/>
          <a:ext cx="158750" cy="158750"/>
        </p:xfrm>
        <a:graphic>
          <a:graphicData uri="http://schemas.openxmlformats.org/presentationml/2006/ole">
            <p:oleObj spid="_x0000_s1071584" name="think-cell Slide" r:id="rId6" imgW="360" imgH="360" progId="">
              <p:embed/>
            </p:oleObj>
          </a:graphicData>
        </a:graphic>
      </p:graphicFrame>
      <p:sp>
        <p:nvSpPr>
          <p:cNvPr id="7" name="Title 6"/>
          <p:cNvSpPr>
            <a:spLocks noGrp="1"/>
          </p:cNvSpPr>
          <p:nvPr>
            <p:ph type="title"/>
            <p:custDataLst>
              <p:tags r:id="rId2"/>
            </p:custDataLst>
          </p:nvPr>
        </p:nvSpPr>
        <p:spPr/>
        <p:txBody>
          <a:bodyPr/>
          <a:lstStyle/>
          <a:p>
            <a:r>
              <a:rPr lang="en-US" dirty="0" smtClean="0"/>
              <a:t>Appendix</a:t>
            </a:r>
            <a:endParaRPr lang="en-US" dirty="0"/>
          </a:p>
        </p:txBody>
      </p:sp>
      <p:sp>
        <p:nvSpPr>
          <p:cNvPr id="3" name="Text Placeholder 2"/>
          <p:cNvSpPr txBox="1">
            <a:spLocks/>
          </p:cNvSpPr>
          <p:nvPr>
            <p:custDataLst>
              <p:tags r:id="rId3"/>
            </p:custDataLst>
          </p:nvPr>
        </p:nvSpPr>
        <p:spPr>
          <a:xfrm>
            <a:off x="249302" y="1279525"/>
            <a:ext cx="8627997" cy="4973925"/>
          </a:xfrm>
          <a:prstGeom prst="rect">
            <a:avLst/>
          </a:prstGeom>
        </p:spPr>
        <p:txBody>
          <a:bodyPr/>
          <a:lstStyle/>
          <a:p>
            <a:pPr marL="342900" indent="-342900" algn="l" eaLnBrk="0" hangingPunct="0">
              <a:spcBef>
                <a:spcPts val="1200"/>
              </a:spcBef>
              <a:buClr>
                <a:srgbClr val="333333"/>
              </a:buClr>
              <a:buSzPct val="100000"/>
              <a:buFont typeface="+mj-lt"/>
              <a:buAutoNum type="arabicPeriod"/>
              <a:defRPr/>
            </a:pPr>
            <a:r>
              <a:rPr lang="en-US" sz="1400" dirty="0" smtClean="0">
                <a:solidFill>
                  <a:srgbClr val="333333"/>
                </a:solidFill>
                <a:latin typeface="Arial"/>
              </a:rPr>
              <a:t>Vendor Landscape Methodology: Overview</a:t>
            </a:r>
          </a:p>
          <a:p>
            <a:pPr marL="342900" indent="-342900" algn="l" eaLnBrk="0" hangingPunct="0">
              <a:spcBef>
                <a:spcPts val="1200"/>
              </a:spcBef>
              <a:buClr>
                <a:srgbClr val="333333"/>
              </a:buClr>
              <a:buSzPct val="100000"/>
              <a:buFont typeface="+mj-lt"/>
              <a:buAutoNum type="arabicPeriod"/>
              <a:defRPr/>
            </a:pPr>
            <a:r>
              <a:rPr lang="en-US" sz="1400" dirty="0" smtClean="0">
                <a:solidFill>
                  <a:srgbClr val="333333"/>
                </a:solidFill>
                <a:latin typeface="Arial"/>
              </a:rPr>
              <a:t>Vendor Landscape Methodology: Product Selection &amp; Information Gathering</a:t>
            </a:r>
          </a:p>
          <a:p>
            <a:pPr marL="342900" indent="-342900" algn="l" eaLnBrk="0" hangingPunct="0">
              <a:spcBef>
                <a:spcPts val="1200"/>
              </a:spcBef>
              <a:buClr>
                <a:srgbClr val="333333"/>
              </a:buClr>
              <a:buSzPct val="100000"/>
              <a:buFont typeface="+mj-lt"/>
              <a:buAutoNum type="arabicPeriod"/>
              <a:defRPr/>
            </a:pPr>
            <a:r>
              <a:rPr lang="en-US" sz="1400" dirty="0" smtClean="0">
                <a:solidFill>
                  <a:srgbClr val="333333"/>
                </a:solidFill>
                <a:latin typeface="Arial"/>
              </a:rPr>
              <a:t>Vendor Landscape Methodology: Scoring</a:t>
            </a:r>
          </a:p>
          <a:p>
            <a:pPr marL="342900" indent="-342900" algn="l" eaLnBrk="0" hangingPunct="0">
              <a:spcBef>
                <a:spcPts val="1200"/>
              </a:spcBef>
              <a:buClr>
                <a:srgbClr val="333333"/>
              </a:buClr>
              <a:buSzPct val="100000"/>
              <a:buFont typeface="+mj-lt"/>
              <a:buAutoNum type="arabicPeriod"/>
              <a:defRPr/>
            </a:pPr>
            <a:r>
              <a:rPr lang="en-US" sz="1400" dirty="0" smtClean="0">
                <a:solidFill>
                  <a:srgbClr val="333333"/>
                </a:solidFill>
                <a:latin typeface="Arial"/>
              </a:rPr>
              <a:t>Vendor Landscape Methodology: Information Presentation</a:t>
            </a:r>
          </a:p>
          <a:p>
            <a:pPr marL="342900" indent="-342900" algn="l" eaLnBrk="0" hangingPunct="0">
              <a:spcBef>
                <a:spcPts val="1200"/>
              </a:spcBef>
              <a:buClr>
                <a:srgbClr val="333333"/>
              </a:buClr>
              <a:buSzPct val="100000"/>
              <a:buFont typeface="+mj-lt"/>
              <a:buAutoNum type="arabicPeriod"/>
              <a:defRPr/>
            </a:pPr>
            <a:r>
              <a:rPr lang="en-US" sz="1400" dirty="0" smtClean="0">
                <a:solidFill>
                  <a:srgbClr val="333333"/>
                </a:solidFill>
                <a:latin typeface="Arial"/>
              </a:rPr>
              <a:t>Vendor Landscape Methodology: Fact Check &amp; Publication</a:t>
            </a:r>
          </a:p>
          <a:p>
            <a:pPr marL="342900" indent="-342900" algn="l" eaLnBrk="0" hangingPunct="0">
              <a:spcBef>
                <a:spcPts val="1200"/>
              </a:spcBef>
              <a:buClr>
                <a:srgbClr val="333333"/>
              </a:buClr>
              <a:buSzPct val="100000"/>
              <a:buFont typeface="+mj-lt"/>
              <a:buAutoNum type="arabicPeriod"/>
              <a:defRPr/>
            </a:pPr>
            <a:r>
              <a:rPr lang="en-US" sz="1400" dirty="0" smtClean="0">
                <a:solidFill>
                  <a:srgbClr val="333333"/>
                </a:solidFill>
                <a:latin typeface="Arial"/>
              </a:rPr>
              <a:t>Product Pricing Scenario</a:t>
            </a:r>
          </a:p>
          <a:p>
            <a:pPr marL="342900" indent="-342900" algn="l" eaLnBrk="0" hangingPunct="0">
              <a:spcBef>
                <a:spcPts val="1200"/>
              </a:spcBef>
              <a:buClr>
                <a:srgbClr val="333333"/>
              </a:buClr>
              <a:buSzPct val="100000"/>
              <a:buFont typeface="+mj-lt"/>
              <a:buAutoNum type="arabicPeriod"/>
              <a:defRPr/>
            </a:pPr>
            <a:r>
              <a:rPr lang="en-US" sz="1400" dirty="0" smtClean="0">
                <a:solidFill>
                  <a:srgbClr val="333333"/>
                </a:solidFill>
                <a:latin typeface="Arial"/>
              </a:rPr>
              <a:t>Reference Diagram</a:t>
            </a:r>
          </a:p>
        </p:txBody>
      </p:sp>
    </p:spTree>
    <p:extLst>
      <p:ext uri="{BB962C8B-B14F-4D97-AF65-F5344CB8AC3E}">
        <p14:creationId xmlns:p14="http://schemas.microsoft.com/office/powerpoint/2010/main" xmlns="" val="8564664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Vendor Landscape Methodology:</a:t>
            </a:r>
            <a:br>
              <a:rPr lang="en-CA" dirty="0" smtClean="0"/>
            </a:br>
            <a:r>
              <a:rPr lang="en-CA" dirty="0" smtClean="0"/>
              <a:t>Overview</a:t>
            </a:r>
            <a:endParaRPr lang="en-CA" dirty="0"/>
          </a:p>
        </p:txBody>
      </p:sp>
      <p:sp>
        <p:nvSpPr>
          <p:cNvPr id="3" name="Text Placeholder 2"/>
          <p:cNvSpPr>
            <a:spLocks noGrp="1"/>
          </p:cNvSpPr>
          <p:nvPr>
            <p:ph type="body" sz="quarter" idx="16"/>
          </p:nvPr>
        </p:nvSpPr>
        <p:spPr>
          <a:xfrm>
            <a:off x="249302" y="1279525"/>
            <a:ext cx="8627997" cy="5166995"/>
          </a:xfrm>
        </p:spPr>
        <p:txBody>
          <a:bodyPr/>
          <a:lstStyle/>
          <a:p>
            <a:pPr marL="0" indent="0">
              <a:lnSpc>
                <a:spcPct val="100000"/>
              </a:lnSpc>
              <a:spcBef>
                <a:spcPts val="0"/>
              </a:spcBef>
              <a:spcAft>
                <a:spcPts val="600"/>
              </a:spcAft>
              <a:buNone/>
            </a:pPr>
            <a:r>
              <a:rPr lang="en-CA" sz="1050" dirty="0" smtClean="0"/>
              <a:t>Info-Tech’s Vendor Landscapes are research materials that review a particular IT market space, evaluating the strengths and abilities of both the products available in that space, as well as the vendors of those products. These materials are created by a team of dedicated analysts operating under the direction of a senior subject matter expert over a period of six weeks.</a:t>
            </a:r>
          </a:p>
          <a:p>
            <a:pPr marL="0" indent="0">
              <a:lnSpc>
                <a:spcPct val="100000"/>
              </a:lnSpc>
              <a:spcBef>
                <a:spcPts val="0"/>
              </a:spcBef>
              <a:spcAft>
                <a:spcPts val="0"/>
              </a:spcAft>
              <a:buNone/>
            </a:pPr>
            <a:r>
              <a:rPr lang="en-CA" sz="1050" dirty="0" smtClean="0"/>
              <a:t>Evaluations weigh selected vendors and their products (collectively “solutions”) on the following eight criteria to determine overall standing:</a:t>
            </a:r>
          </a:p>
          <a:p>
            <a:pPr marL="231775" indent="-122238">
              <a:lnSpc>
                <a:spcPct val="100000"/>
              </a:lnSpc>
              <a:spcBef>
                <a:spcPts val="0"/>
              </a:spcBef>
              <a:spcAft>
                <a:spcPts val="0"/>
              </a:spcAft>
            </a:pPr>
            <a:r>
              <a:rPr lang="en-CA" sz="1050" dirty="0" smtClean="0"/>
              <a:t>Features: The presence of advanced and market-differentiating capabilities.</a:t>
            </a:r>
          </a:p>
          <a:p>
            <a:pPr marL="231775" indent="-122238">
              <a:lnSpc>
                <a:spcPct val="100000"/>
              </a:lnSpc>
              <a:spcBef>
                <a:spcPts val="0"/>
              </a:spcBef>
              <a:spcAft>
                <a:spcPts val="0"/>
              </a:spcAft>
            </a:pPr>
            <a:r>
              <a:rPr lang="en-CA" sz="1050" dirty="0" smtClean="0"/>
              <a:t>Usability: The intuitiveness, power, and integrated nature of administrative consoles and client software components.</a:t>
            </a:r>
          </a:p>
          <a:p>
            <a:pPr marL="231775" indent="-122238">
              <a:lnSpc>
                <a:spcPct val="100000"/>
              </a:lnSpc>
              <a:spcBef>
                <a:spcPts val="0"/>
              </a:spcBef>
              <a:spcAft>
                <a:spcPts val="0"/>
              </a:spcAft>
            </a:pPr>
            <a:r>
              <a:rPr lang="en-CA" sz="1050" dirty="0" smtClean="0"/>
              <a:t>Affordability: The three-year total cost of ownership of the solution.</a:t>
            </a:r>
          </a:p>
          <a:p>
            <a:pPr marL="231775" indent="-122238">
              <a:lnSpc>
                <a:spcPct val="100000"/>
              </a:lnSpc>
              <a:spcBef>
                <a:spcPts val="0"/>
              </a:spcBef>
              <a:spcAft>
                <a:spcPts val="0"/>
              </a:spcAft>
            </a:pPr>
            <a:r>
              <a:rPr lang="en-CA" sz="1050" dirty="0" smtClean="0"/>
              <a:t>Architecture: The degree of integration with the vendor’s other tools, flexibility of deployment, and breadth of platform applicability.</a:t>
            </a:r>
          </a:p>
          <a:p>
            <a:pPr marL="231775" indent="-122238">
              <a:lnSpc>
                <a:spcPct val="100000"/>
              </a:lnSpc>
              <a:spcBef>
                <a:spcPts val="0"/>
              </a:spcBef>
              <a:spcAft>
                <a:spcPts val="0"/>
              </a:spcAft>
            </a:pPr>
            <a:r>
              <a:rPr lang="en-CA" sz="1050" dirty="0" smtClean="0"/>
              <a:t>Viability: The stability of the company as measured by its history in the market, the size of its client base, and its financial performance.</a:t>
            </a:r>
          </a:p>
          <a:p>
            <a:pPr marL="231775" indent="-122238">
              <a:lnSpc>
                <a:spcPct val="100000"/>
              </a:lnSpc>
              <a:spcBef>
                <a:spcPts val="0"/>
              </a:spcBef>
              <a:spcAft>
                <a:spcPts val="0"/>
              </a:spcAft>
            </a:pPr>
            <a:r>
              <a:rPr lang="en-CA" sz="1050" dirty="0" smtClean="0"/>
              <a:t>Strategy: The commitment to both the market-space, as well as to the various sized clients (small, mid-sized, and enterprise clients).</a:t>
            </a:r>
          </a:p>
          <a:p>
            <a:pPr marL="231775" indent="-122238">
              <a:lnSpc>
                <a:spcPct val="100000"/>
              </a:lnSpc>
              <a:spcBef>
                <a:spcPts val="0"/>
              </a:spcBef>
              <a:spcAft>
                <a:spcPts val="0"/>
              </a:spcAft>
            </a:pPr>
            <a:r>
              <a:rPr lang="en-CA" sz="1050" dirty="0" smtClean="0"/>
              <a:t>Reach: The ability of the vendor to support its products on a global scale.</a:t>
            </a:r>
          </a:p>
          <a:p>
            <a:pPr marL="231775" indent="-122238">
              <a:lnSpc>
                <a:spcPct val="100000"/>
              </a:lnSpc>
              <a:spcBef>
                <a:spcPts val="0"/>
              </a:spcBef>
              <a:spcAft>
                <a:spcPts val="600"/>
              </a:spcAft>
            </a:pPr>
            <a:r>
              <a:rPr lang="en-CA" sz="1050" dirty="0" smtClean="0"/>
              <a:t>Channel: The measure of the size of the vendor’s channel partner program, as well as any channel strengthening strategies.</a:t>
            </a:r>
          </a:p>
          <a:p>
            <a:pPr marL="0" indent="0">
              <a:lnSpc>
                <a:spcPct val="100000"/>
              </a:lnSpc>
              <a:spcBef>
                <a:spcPts val="0"/>
              </a:spcBef>
              <a:spcAft>
                <a:spcPts val="0"/>
              </a:spcAft>
              <a:buNone/>
            </a:pPr>
            <a:r>
              <a:rPr lang="en-CA" sz="1050" dirty="0" smtClean="0"/>
              <a:t>Evaluated solutions are plotted on a standard two by two matrix:</a:t>
            </a:r>
          </a:p>
          <a:p>
            <a:pPr marL="231775" indent="-122238">
              <a:lnSpc>
                <a:spcPct val="100000"/>
              </a:lnSpc>
              <a:spcBef>
                <a:spcPts val="0"/>
              </a:spcBef>
              <a:spcAft>
                <a:spcPts val="0"/>
              </a:spcAft>
            </a:pPr>
            <a:r>
              <a:rPr lang="en-CA" sz="1050" dirty="0" smtClean="0"/>
              <a:t>Champions: Both the product and the vendor receive scores that are above the average score for the evaluated group.</a:t>
            </a:r>
          </a:p>
          <a:p>
            <a:pPr marL="231775" indent="-122238">
              <a:lnSpc>
                <a:spcPct val="100000"/>
              </a:lnSpc>
              <a:spcBef>
                <a:spcPts val="0"/>
              </a:spcBef>
              <a:spcAft>
                <a:spcPts val="0"/>
              </a:spcAft>
            </a:pPr>
            <a:r>
              <a:rPr lang="en-CA" sz="1050" dirty="0" smtClean="0"/>
              <a:t>Innovators: The product receives a score that is above the average score for the evaluated group, but the vendor receives a score that is below the average score for the evaluated group.</a:t>
            </a:r>
          </a:p>
          <a:p>
            <a:pPr marL="231775" indent="-122238">
              <a:lnSpc>
                <a:spcPct val="100000"/>
              </a:lnSpc>
              <a:spcBef>
                <a:spcPts val="0"/>
              </a:spcBef>
              <a:spcAft>
                <a:spcPts val="0"/>
              </a:spcAft>
            </a:pPr>
            <a:r>
              <a:rPr lang="en-CA" sz="1050" dirty="0" smtClean="0"/>
              <a:t>Market Pillars: The product receives a score that is below the average score for the evaluated group, but the vendor receives a score that is above the average score for the evaluated group.</a:t>
            </a:r>
          </a:p>
          <a:p>
            <a:pPr marL="231775" indent="-122238">
              <a:lnSpc>
                <a:spcPct val="100000"/>
              </a:lnSpc>
              <a:spcBef>
                <a:spcPts val="0"/>
              </a:spcBef>
              <a:spcAft>
                <a:spcPts val="600"/>
              </a:spcAft>
            </a:pPr>
            <a:r>
              <a:rPr lang="en-CA" sz="1050" dirty="0" smtClean="0"/>
              <a:t>Emerging Players: Both the product and the vendor receive scores that are below the average score for the evaluated group.</a:t>
            </a:r>
          </a:p>
          <a:p>
            <a:pPr marL="0" indent="0">
              <a:lnSpc>
                <a:spcPct val="100000"/>
              </a:lnSpc>
              <a:spcBef>
                <a:spcPts val="0"/>
              </a:spcBef>
              <a:buNone/>
            </a:pPr>
            <a:r>
              <a:rPr lang="en-CA" sz="1050" dirty="0" smtClean="0"/>
              <a:t>Info-Tech’s Vendor Landscapes are researched and produced according to a strictly adhered to process that includes the following steps:</a:t>
            </a:r>
          </a:p>
          <a:p>
            <a:pPr marL="231775" lvl="0" indent="-122238">
              <a:lnSpc>
                <a:spcPct val="100000"/>
              </a:lnSpc>
              <a:spcBef>
                <a:spcPts val="0"/>
              </a:spcBef>
            </a:pPr>
            <a:r>
              <a:rPr lang="en-CA" sz="1050" dirty="0" smtClean="0"/>
              <a:t>Vendor/product selection</a:t>
            </a:r>
          </a:p>
          <a:p>
            <a:pPr marL="231775" lvl="0" indent="-122238">
              <a:lnSpc>
                <a:spcPct val="100000"/>
              </a:lnSpc>
              <a:spcBef>
                <a:spcPts val="0"/>
              </a:spcBef>
            </a:pPr>
            <a:r>
              <a:rPr lang="en-CA" sz="1050" dirty="0" smtClean="0"/>
              <a:t>Information gathering</a:t>
            </a:r>
          </a:p>
          <a:p>
            <a:pPr marL="231775" lvl="0" indent="-122238">
              <a:lnSpc>
                <a:spcPct val="100000"/>
              </a:lnSpc>
              <a:spcBef>
                <a:spcPts val="0"/>
              </a:spcBef>
            </a:pPr>
            <a:r>
              <a:rPr lang="en-CA" sz="1050" dirty="0" smtClean="0"/>
              <a:t>Vendor/product scoring</a:t>
            </a:r>
          </a:p>
          <a:p>
            <a:pPr marL="231775" lvl="0" indent="-122238">
              <a:lnSpc>
                <a:spcPct val="100000"/>
              </a:lnSpc>
              <a:spcBef>
                <a:spcPts val="0"/>
              </a:spcBef>
            </a:pPr>
            <a:r>
              <a:rPr lang="en-CA" sz="1050" dirty="0" smtClean="0"/>
              <a:t>Information presentation</a:t>
            </a:r>
          </a:p>
          <a:p>
            <a:pPr marL="231775" lvl="0" indent="-122238">
              <a:lnSpc>
                <a:spcPct val="100000"/>
              </a:lnSpc>
              <a:spcBef>
                <a:spcPts val="0"/>
              </a:spcBef>
            </a:pPr>
            <a:r>
              <a:rPr lang="en-CA" sz="1050" dirty="0" smtClean="0"/>
              <a:t>Fact checking</a:t>
            </a:r>
          </a:p>
          <a:p>
            <a:pPr marL="231775" lvl="0" indent="-122238">
              <a:lnSpc>
                <a:spcPct val="100000"/>
              </a:lnSpc>
              <a:spcBef>
                <a:spcPts val="0"/>
              </a:spcBef>
              <a:spcAft>
                <a:spcPts val="600"/>
              </a:spcAft>
            </a:pPr>
            <a:r>
              <a:rPr lang="en-CA" sz="1050" dirty="0" smtClean="0"/>
              <a:t>Publication</a:t>
            </a:r>
          </a:p>
          <a:p>
            <a:pPr marL="0" indent="0">
              <a:lnSpc>
                <a:spcPct val="100000"/>
              </a:lnSpc>
              <a:spcBef>
                <a:spcPts val="0"/>
              </a:spcBef>
              <a:buNone/>
            </a:pPr>
            <a:r>
              <a:rPr lang="en-CA" sz="1050" dirty="0" smtClean="0"/>
              <a:t>This document outlines how each of these steps is conducted.</a:t>
            </a:r>
            <a:endParaRPr lang="en-CA" sz="1050" dirty="0"/>
          </a:p>
        </p:txBody>
      </p:sp>
    </p:spTree>
    <p:extLst>
      <p:ext uri="{BB962C8B-B14F-4D97-AF65-F5344CB8AC3E}">
        <p14:creationId xmlns:p14="http://schemas.microsoft.com/office/powerpoint/2010/main" xmlns="" val="33150751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Vendor Landscape Methodology:</a:t>
            </a:r>
            <a:br>
              <a:rPr lang="en-CA" dirty="0" smtClean="0"/>
            </a:br>
            <a:r>
              <a:rPr lang="en-CA" dirty="0" smtClean="0"/>
              <a:t>Vendor/Product Selection &amp; Information Gathering</a:t>
            </a:r>
            <a:endParaRPr lang="en-CA" dirty="0"/>
          </a:p>
        </p:txBody>
      </p:sp>
      <p:sp>
        <p:nvSpPr>
          <p:cNvPr id="3" name="Text Placeholder 2"/>
          <p:cNvSpPr>
            <a:spLocks noGrp="1"/>
          </p:cNvSpPr>
          <p:nvPr>
            <p:ph type="body" sz="quarter" idx="16"/>
          </p:nvPr>
        </p:nvSpPr>
        <p:spPr>
          <a:xfrm>
            <a:off x="249302" y="1279525"/>
            <a:ext cx="8627997" cy="4973925"/>
          </a:xfrm>
        </p:spPr>
        <p:txBody>
          <a:bodyPr/>
          <a:lstStyle/>
          <a:p>
            <a:pPr marL="0" indent="0">
              <a:lnSpc>
                <a:spcPct val="100000"/>
              </a:lnSpc>
              <a:spcBef>
                <a:spcPts val="0"/>
              </a:spcBef>
              <a:spcAft>
                <a:spcPts val="600"/>
              </a:spcAft>
              <a:buNone/>
            </a:pPr>
            <a:r>
              <a:rPr lang="en-CA" sz="1050" dirty="0" smtClean="0"/>
              <a:t>Info-Tech works closely with its client base to solicit guidance in terms of understanding the vendors with whom clients wish to work and the products that they wish evaluated; this demand pool forms the basis of the vendor selection process for Vendor Landscapes. Balancing this demand, Info-Tech also relies upon the deep subject matter expertise and market awareness of its Senior, Lead, and Principle Research Analysts to ensure that appropriate solutions are included in the evaluation. As an aspect of that expertise and awareness, Info-Tech’s analysts may, at their discretion, determine the specific capabilities that are required of the products under evaluation, and include in the Vendor Landscape only those solutions that meet all specified requirements. </a:t>
            </a:r>
          </a:p>
          <a:p>
            <a:pPr marL="0" indent="0">
              <a:lnSpc>
                <a:spcPct val="100000"/>
              </a:lnSpc>
              <a:spcBef>
                <a:spcPts val="0"/>
              </a:spcBef>
              <a:spcAft>
                <a:spcPts val="600"/>
              </a:spcAft>
              <a:buNone/>
            </a:pPr>
            <a:r>
              <a:rPr lang="en-CA" sz="1050" dirty="0" smtClean="0"/>
              <a:t>Information on vendors and products is gathered in a number of ways via a number of channels.</a:t>
            </a:r>
          </a:p>
          <a:p>
            <a:pPr marL="0" indent="0">
              <a:lnSpc>
                <a:spcPct val="100000"/>
              </a:lnSpc>
              <a:spcBef>
                <a:spcPts val="0"/>
              </a:spcBef>
              <a:spcAft>
                <a:spcPts val="0"/>
              </a:spcAft>
              <a:buNone/>
            </a:pPr>
            <a:r>
              <a:rPr lang="en-CA" sz="1050" dirty="0" smtClean="0"/>
              <a:t>Initially, a request package is submitted to vendors to solicit information on a broad range of topics. The request package includes:</a:t>
            </a:r>
          </a:p>
          <a:p>
            <a:pPr lvl="0">
              <a:lnSpc>
                <a:spcPct val="100000"/>
              </a:lnSpc>
              <a:spcBef>
                <a:spcPts val="0"/>
              </a:spcBef>
              <a:spcAft>
                <a:spcPts val="0"/>
              </a:spcAft>
            </a:pPr>
            <a:r>
              <a:rPr lang="en-CA" sz="1050" dirty="0" smtClean="0"/>
              <a:t>A detailed survey.</a:t>
            </a:r>
          </a:p>
          <a:p>
            <a:pPr lvl="0">
              <a:lnSpc>
                <a:spcPct val="100000"/>
              </a:lnSpc>
              <a:spcBef>
                <a:spcPts val="0"/>
              </a:spcBef>
              <a:spcAft>
                <a:spcPts val="0"/>
              </a:spcAft>
            </a:pPr>
            <a:r>
              <a:rPr lang="en-CA" sz="1050" dirty="0" smtClean="0"/>
              <a:t>A pricing scenario (see Vendor Landscape Methodology: Price Evaluation and Pricing Scenario, below).</a:t>
            </a:r>
          </a:p>
          <a:p>
            <a:pPr lvl="0">
              <a:lnSpc>
                <a:spcPct val="100000"/>
              </a:lnSpc>
              <a:spcBef>
                <a:spcPts val="0"/>
              </a:spcBef>
              <a:spcAft>
                <a:spcPts val="0"/>
              </a:spcAft>
            </a:pPr>
            <a:r>
              <a:rPr lang="en-CA" sz="1050" dirty="0" smtClean="0"/>
              <a:t>A request for reference clients.</a:t>
            </a:r>
          </a:p>
          <a:p>
            <a:pPr lvl="0">
              <a:lnSpc>
                <a:spcPct val="100000"/>
              </a:lnSpc>
              <a:spcBef>
                <a:spcPts val="0"/>
              </a:spcBef>
              <a:spcAft>
                <a:spcPts val="600"/>
              </a:spcAft>
            </a:pPr>
            <a:r>
              <a:rPr lang="en-CA" sz="1050" dirty="0" smtClean="0"/>
              <a:t>A request for a briefing and, where applicable, guided product demonstration.</a:t>
            </a:r>
          </a:p>
          <a:p>
            <a:pPr marL="0" indent="0">
              <a:lnSpc>
                <a:spcPct val="100000"/>
              </a:lnSpc>
              <a:spcBef>
                <a:spcPts val="0"/>
              </a:spcBef>
              <a:spcAft>
                <a:spcPts val="600"/>
              </a:spcAft>
              <a:buNone/>
            </a:pPr>
            <a:r>
              <a:rPr lang="en-CA" sz="1050" dirty="0" smtClean="0"/>
              <a:t>These request packages are distributed approximately twelve weeks prior to the initiation of the actual research project to allow vendors ample time to consolidate the required information and schedule appropriate resources.</a:t>
            </a:r>
          </a:p>
          <a:p>
            <a:pPr marL="0" indent="0">
              <a:lnSpc>
                <a:spcPct val="100000"/>
              </a:lnSpc>
              <a:spcBef>
                <a:spcPts val="0"/>
              </a:spcBef>
              <a:spcAft>
                <a:spcPts val="600"/>
              </a:spcAft>
              <a:buNone/>
            </a:pPr>
            <a:r>
              <a:rPr lang="en-CA" sz="1050" dirty="0" smtClean="0"/>
              <a:t>During the course of the research project, briefings and demonstrations are scheduled (generally for one hour each session, though more time is scheduled as required) to allow the analyst team to discuss the information provided in the survey, validate vendor claims, and gain direct exposure to the evaluated products. Additionally, an end-user survey is circulated to Info-Tech’s client base and vendor-supplied reference accounts are interviewed to solicit their feedback on their experiences with the evaluated solutions and with the vendors of those solutions.</a:t>
            </a:r>
          </a:p>
          <a:p>
            <a:pPr marL="0" indent="0">
              <a:lnSpc>
                <a:spcPct val="100000"/>
              </a:lnSpc>
              <a:spcBef>
                <a:spcPts val="0"/>
              </a:spcBef>
              <a:spcAft>
                <a:spcPts val="600"/>
              </a:spcAft>
              <a:buNone/>
            </a:pPr>
            <a:r>
              <a:rPr lang="en-CA" sz="1050" dirty="0" smtClean="0"/>
              <a:t>These materials are supplemented by a thorough review of all product briefs, technical manuals, and publicly available marketing materials about the product, as well as about the vendor itself.</a:t>
            </a:r>
          </a:p>
          <a:p>
            <a:pPr marL="0" indent="0">
              <a:lnSpc>
                <a:spcPct val="100000"/>
              </a:lnSpc>
              <a:spcBef>
                <a:spcPts val="0"/>
              </a:spcBef>
              <a:spcAft>
                <a:spcPts val="600"/>
              </a:spcAft>
              <a:buNone/>
            </a:pPr>
            <a:r>
              <a:rPr lang="en-CA" sz="1050" dirty="0" smtClean="0"/>
              <a:t>Refusal by a vendor to supply completed surveys or submit to participation in briefings and demonstrations does not eliminate a vendor from inclusion in the evaluation. Where analyst and client input has determined that a vendor belongs in a particular evaluation, it will be evaluated as best as possible based on publicly available materials only. As these materials are not as comprehensive as a survey, briefing, and demonstration, the possibility exists that the evaluation may not be as thorough or accurate. Since Info-Tech includes vendors regardless of vendor participation, it is always in the vendor’s best interest to participate fully.</a:t>
            </a:r>
          </a:p>
          <a:p>
            <a:pPr marL="0" indent="0">
              <a:lnSpc>
                <a:spcPct val="100000"/>
              </a:lnSpc>
              <a:spcBef>
                <a:spcPts val="0"/>
              </a:spcBef>
              <a:spcAft>
                <a:spcPts val="600"/>
              </a:spcAft>
              <a:buNone/>
            </a:pPr>
            <a:r>
              <a:rPr lang="en-CA" sz="1050" dirty="0" smtClean="0"/>
              <a:t>All information is recorded and catalogued, as required, to facilitate scoring and for future reference.</a:t>
            </a:r>
            <a:endParaRPr lang="en-CA" sz="1050" dirty="0"/>
          </a:p>
        </p:txBody>
      </p:sp>
    </p:spTree>
    <p:extLst>
      <p:ext uri="{BB962C8B-B14F-4D97-AF65-F5344CB8AC3E}">
        <p14:creationId xmlns:p14="http://schemas.microsoft.com/office/powerpoint/2010/main" xmlns="" val="2135804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9"/>
          </p:nvPr>
        </p:nvSpPr>
        <p:spPr/>
        <p:txBody>
          <a:bodyPr/>
          <a:lstStyle/>
          <a:p>
            <a:r>
              <a:rPr lang="en-US" sz="1400" dirty="0" smtClean="0"/>
              <a:t>Book a Guided Implementation Today:</a:t>
            </a:r>
            <a:r>
              <a:rPr lang="en-US" sz="1400" b="0" dirty="0" smtClean="0"/>
              <a:t> Info-Tech is just a phone call away and can assist you with your evaluation. Our expert Analysts can guide you to successful technology selection.</a:t>
            </a:r>
          </a:p>
          <a:p>
            <a:pPr>
              <a:spcBef>
                <a:spcPts val="600"/>
              </a:spcBef>
            </a:pPr>
            <a:r>
              <a:rPr lang="en-US" sz="1400" b="0" i="1" dirty="0" smtClean="0"/>
              <a:t>Here are the suggested Guided Implementation points for the ALM Vendor Landscape:</a:t>
            </a:r>
            <a:endParaRPr lang="en-US" sz="1400" i="1" dirty="0"/>
          </a:p>
        </p:txBody>
      </p:sp>
      <p:sp>
        <p:nvSpPr>
          <p:cNvPr id="4" name="Title 3"/>
          <p:cNvSpPr>
            <a:spLocks noGrp="1"/>
          </p:cNvSpPr>
          <p:nvPr>
            <p:ph type="title"/>
          </p:nvPr>
        </p:nvSpPr>
        <p:spPr/>
        <p:txBody>
          <a:bodyPr anchor="ctr"/>
          <a:lstStyle/>
          <a:p>
            <a:r>
              <a:rPr lang="en-US" dirty="0"/>
              <a:t>Guided Implementation points in the </a:t>
            </a:r>
            <a:r>
              <a:rPr lang="en-US" dirty="0" smtClean="0">
                <a:solidFill>
                  <a:srgbClr val="313431"/>
                </a:solidFill>
              </a:rPr>
              <a:t>ALM </a:t>
            </a:r>
            <a:r>
              <a:rPr lang="en-US" dirty="0">
                <a:solidFill>
                  <a:srgbClr val="313431"/>
                </a:solidFill>
              </a:rPr>
              <a:t>Vendor Landscape</a:t>
            </a:r>
          </a:p>
        </p:txBody>
      </p:sp>
      <p:graphicFrame>
        <p:nvGraphicFramePr>
          <p:cNvPr id="9" name="Table 8"/>
          <p:cNvGraphicFramePr>
            <a:graphicFrameLocks noGrp="1"/>
          </p:cNvGraphicFramePr>
          <p:nvPr>
            <p:extLst>
              <p:ext uri="{D42A27DB-BD31-4B8C-83A1-F6EECF244321}">
                <p14:modId xmlns:p14="http://schemas.microsoft.com/office/powerpoint/2010/main" xmlns="" val="2894539100"/>
              </p:ext>
            </p:extLst>
          </p:nvPr>
        </p:nvGraphicFramePr>
        <p:xfrm>
          <a:off x="388451" y="2304542"/>
          <a:ext cx="6486144" cy="2667000"/>
        </p:xfrm>
        <a:graphic>
          <a:graphicData uri="http://schemas.openxmlformats.org/drawingml/2006/table">
            <a:tbl>
              <a:tblPr firstRow="1" bandRow="1">
                <a:tableStyleId>{5C22544A-7EE6-4342-B048-85BDC9FD1C3A}</a:tableStyleId>
              </a:tblPr>
              <a:tblGrid>
                <a:gridCol w="6486144"/>
              </a:tblGrid>
              <a:tr h="370840">
                <a:tc>
                  <a:txBody>
                    <a:bodyPr/>
                    <a:lstStyle/>
                    <a:p>
                      <a:r>
                        <a:rPr lang="en-US" sz="1200" dirty="0" smtClean="0">
                          <a:solidFill>
                            <a:srgbClr val="C77709"/>
                          </a:solidFill>
                        </a:rPr>
                        <a:t>Section 1: </a:t>
                      </a:r>
                      <a:r>
                        <a:rPr lang="en-US" sz="1200" dirty="0" smtClean="0">
                          <a:solidFill>
                            <a:schemeClr val="tx1"/>
                          </a:solidFill>
                        </a:rPr>
                        <a:t>Shortlist</a:t>
                      </a:r>
                      <a:r>
                        <a:rPr lang="en-US" sz="1200" baseline="0" dirty="0" smtClean="0">
                          <a:solidFill>
                            <a:schemeClr val="tx1"/>
                          </a:solidFill>
                        </a:rPr>
                        <a:t> Assistance and Requirements</a:t>
                      </a:r>
                      <a:endParaRPr lang="en-US" sz="1200" dirty="0">
                        <a:solidFill>
                          <a:srgbClr val="C77709"/>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r>
              <a:tr h="370840">
                <a:tc>
                  <a:txBody>
                    <a:bodyPr/>
                    <a:lstStyle/>
                    <a:p>
                      <a:r>
                        <a:rPr lang="en-US" sz="1200" dirty="0" smtClean="0"/>
                        <a:t>Get off to a productive start:</a:t>
                      </a:r>
                      <a:r>
                        <a:rPr lang="en-US" sz="1200" baseline="0" dirty="0" smtClean="0"/>
                        <a:t> Discuss the market space and how vendors are evaluated. Decide on which deployment option suits you best and narrow down the options based on customized requirements.</a:t>
                      </a:r>
                      <a:endParaRPr lang="en-US" sz="12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C77709"/>
                          </a:solidFill>
                          <a:effectLst/>
                          <a:uLnTx/>
                          <a:uFillTx/>
                          <a:latin typeface="+mn-lt"/>
                        </a:rPr>
                        <a:t>Section 2: </a:t>
                      </a:r>
                      <a:r>
                        <a:rPr kumimoji="0" lang="en-US" sz="1200" b="1" i="0" u="none" strike="noStrike" kern="1200" cap="none" spc="0" normalizeH="0" baseline="0" noProof="0" dirty="0" smtClean="0">
                          <a:ln>
                            <a:noFill/>
                          </a:ln>
                          <a:solidFill>
                            <a:schemeClr val="tx1"/>
                          </a:solidFill>
                          <a:effectLst/>
                          <a:uLnTx/>
                          <a:uFillTx/>
                          <a:latin typeface="+mn-lt"/>
                        </a:rPr>
                        <a:t>RFP and Budget Review</a:t>
                      </a:r>
                      <a:endParaRPr 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370840">
                <a:tc>
                  <a:txBody>
                    <a:bodyPr/>
                    <a:lstStyle/>
                    <a:p>
                      <a:pPr algn="l"/>
                      <a:r>
                        <a:rPr lang="en-US" sz="1200" dirty="0" smtClean="0"/>
                        <a:t>Interpret</a:t>
                      </a:r>
                      <a:r>
                        <a:rPr lang="en-US" sz="1200" baseline="0" dirty="0" smtClean="0"/>
                        <a:t> and act on RFP results: Review vendors RFPs and ensure the solution is meeting your needs. Discuss average pricing of solutions and what can fit into your budget.</a:t>
                      </a:r>
                      <a:endParaRPr 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C77709"/>
                          </a:solidFill>
                          <a:effectLst/>
                          <a:uLnTx/>
                          <a:uFillTx/>
                          <a:latin typeface="+mn-lt"/>
                        </a:rPr>
                        <a:t>Section 3:</a:t>
                      </a:r>
                      <a:r>
                        <a:rPr kumimoji="0" lang="en-US" sz="1200" b="1" i="0" u="none" strike="noStrike" kern="1200" cap="none" spc="0" normalizeH="0" baseline="0" noProof="0" dirty="0" smtClean="0">
                          <a:ln>
                            <a:noFill/>
                          </a:ln>
                          <a:solidFill>
                            <a:schemeClr val="tx1"/>
                          </a:solidFill>
                          <a:effectLst/>
                          <a:uLnTx/>
                          <a:uFillTx/>
                          <a:latin typeface="+mn-lt"/>
                        </a:rPr>
                        <a:t> Negotiation and Contract Review</a:t>
                      </a:r>
                      <a:endParaRPr 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370840">
                <a:tc>
                  <a:txBody>
                    <a:bodyPr/>
                    <a:lstStyle/>
                    <a:p>
                      <a:r>
                        <a:rPr lang="en-US" sz="1200" dirty="0" smtClean="0"/>
                        <a:t>Purchase optimization: Review contracts and discuss best practices</a:t>
                      </a:r>
                      <a:r>
                        <a:rPr lang="en-US" sz="1200" baseline="0" dirty="0" smtClean="0"/>
                        <a:t> in negotiation tactics to get the best price for your solution.</a:t>
                      </a:r>
                      <a:endParaRPr lang="en-US" sz="1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TextBox 9"/>
          <p:cNvSpPr txBox="1"/>
          <p:nvPr/>
        </p:nvSpPr>
        <p:spPr>
          <a:xfrm>
            <a:off x="7227119" y="3807777"/>
            <a:ext cx="1442197" cy="646331"/>
          </a:xfrm>
          <a:prstGeom prst="rect">
            <a:avLst/>
          </a:prstGeom>
          <a:noFill/>
        </p:spPr>
        <p:txBody>
          <a:bodyPr wrap="square" rtlCol="0">
            <a:spAutoFit/>
          </a:bodyPr>
          <a:lstStyle/>
          <a:p>
            <a:pPr algn="ctr"/>
            <a:r>
              <a:rPr lang="en-US" sz="900" dirty="0" smtClean="0"/>
              <a:t>This symbol signifies when you’ve reached a Guided Implementation point in your project.</a:t>
            </a:r>
            <a:endParaRPr lang="en-US" sz="900" dirty="0"/>
          </a:p>
        </p:txBody>
      </p:sp>
      <p:sp>
        <p:nvSpPr>
          <p:cNvPr id="11" name="TextBox 10"/>
          <p:cNvSpPr txBox="1"/>
          <p:nvPr/>
        </p:nvSpPr>
        <p:spPr>
          <a:xfrm>
            <a:off x="251520" y="5303520"/>
            <a:ext cx="8522208" cy="523220"/>
          </a:xfrm>
          <a:prstGeom prst="rect">
            <a:avLst/>
          </a:prstGeom>
          <a:noFill/>
        </p:spPr>
        <p:txBody>
          <a:bodyPr wrap="square" rtlCol="0">
            <a:spAutoFit/>
          </a:bodyPr>
          <a:lstStyle/>
          <a:p>
            <a:pPr algn="ctr"/>
            <a:r>
              <a:rPr lang="en-US" sz="1400" dirty="0" smtClean="0"/>
              <a:t>To enroll, send an email to </a:t>
            </a:r>
            <a:r>
              <a:rPr lang="en-US" sz="1400" dirty="0" smtClean="0">
                <a:hlinkClick r:id="rId2"/>
              </a:rPr>
              <a:t>GuidedImplementations@InfoTech.com</a:t>
            </a:r>
            <a:r>
              <a:rPr lang="en-US" sz="1400" dirty="0" smtClean="0"/>
              <a:t> or call 1-888-670-8889 and ask for the Guided Implementation Coordinator.</a:t>
            </a:r>
            <a:endParaRPr lang="en-US" sz="1400"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18039" y="2271871"/>
            <a:ext cx="1460356" cy="1460356"/>
          </a:xfrm>
          <a:prstGeom prst="rect">
            <a:avLst/>
          </a:prstGeom>
        </p:spPr>
      </p:pic>
    </p:spTree>
    <p:extLst>
      <p:ext uri="{BB962C8B-B14F-4D97-AF65-F5344CB8AC3E}">
        <p14:creationId xmlns:p14="http://schemas.microsoft.com/office/powerpoint/2010/main" xmlns="" val="20620361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Vendor Landscape Methodology:</a:t>
            </a:r>
            <a:br>
              <a:rPr lang="en-CA" dirty="0" smtClean="0"/>
            </a:br>
            <a:r>
              <a:rPr lang="en-CA" dirty="0" smtClean="0"/>
              <a:t>Scoring</a:t>
            </a:r>
            <a:endParaRPr lang="en-CA" dirty="0"/>
          </a:p>
        </p:txBody>
      </p:sp>
      <p:sp>
        <p:nvSpPr>
          <p:cNvPr id="3" name="Text Placeholder 2"/>
          <p:cNvSpPr>
            <a:spLocks noGrp="1"/>
          </p:cNvSpPr>
          <p:nvPr>
            <p:ph type="body" sz="quarter" idx="16"/>
          </p:nvPr>
        </p:nvSpPr>
        <p:spPr>
          <a:xfrm>
            <a:off x="249302" y="1279525"/>
            <a:ext cx="8627997" cy="4973925"/>
          </a:xfrm>
        </p:spPr>
        <p:txBody>
          <a:bodyPr/>
          <a:lstStyle/>
          <a:p>
            <a:pPr marL="0" indent="0">
              <a:lnSpc>
                <a:spcPct val="100000"/>
              </a:lnSpc>
              <a:spcBef>
                <a:spcPts val="0"/>
              </a:spcBef>
              <a:spcAft>
                <a:spcPts val="0"/>
              </a:spcAft>
              <a:buNone/>
            </a:pPr>
            <a:r>
              <a:rPr lang="en-CA" sz="1050" dirty="0" smtClean="0"/>
              <a:t>Once all information has been gathered and evaluated for all vendors and products, the analyst team moves to scoring. All scoring is performed at the same time so as to ensure as much consistency as possible. Each criterion is scored on a ten point scale, though the manner of scoring for criteria differs slightly:</a:t>
            </a:r>
          </a:p>
          <a:p>
            <a:pPr marL="231775" indent="-122238">
              <a:lnSpc>
                <a:spcPct val="100000"/>
              </a:lnSpc>
              <a:spcBef>
                <a:spcPts val="0"/>
              </a:spcBef>
              <a:spcAft>
                <a:spcPts val="0"/>
              </a:spcAft>
            </a:pPr>
            <a:r>
              <a:rPr lang="en-CA" sz="1050" dirty="0" smtClean="0"/>
              <a:t>Features is scored via </a:t>
            </a:r>
            <a:r>
              <a:rPr lang="en-CA" sz="1050" b="1" dirty="0" smtClean="0"/>
              <a:t>Cumulative Scoring</a:t>
            </a:r>
          </a:p>
          <a:p>
            <a:pPr marL="231775" indent="-122238">
              <a:lnSpc>
                <a:spcPct val="100000"/>
              </a:lnSpc>
              <a:spcBef>
                <a:spcPts val="0"/>
              </a:spcBef>
              <a:spcAft>
                <a:spcPts val="0"/>
              </a:spcAft>
            </a:pPr>
            <a:r>
              <a:rPr lang="en-CA" sz="1050" dirty="0" smtClean="0"/>
              <a:t>Affordability is scored via </a:t>
            </a:r>
            <a:r>
              <a:rPr lang="en-CA" sz="1050" b="1" dirty="0" smtClean="0"/>
              <a:t>Scalar Scoring</a:t>
            </a:r>
          </a:p>
          <a:p>
            <a:pPr marL="231775" indent="-122238">
              <a:lnSpc>
                <a:spcPct val="100000"/>
              </a:lnSpc>
              <a:spcBef>
                <a:spcPts val="0"/>
              </a:spcBef>
              <a:spcAft>
                <a:spcPts val="600"/>
              </a:spcAft>
            </a:pPr>
            <a:r>
              <a:rPr lang="en-CA" sz="1050" dirty="0" smtClean="0"/>
              <a:t>All other criteria are scored via </a:t>
            </a:r>
            <a:r>
              <a:rPr lang="en-CA" sz="1050" b="1" dirty="0" smtClean="0"/>
              <a:t>Base5 Scoring</a:t>
            </a:r>
          </a:p>
          <a:p>
            <a:pPr marL="0" indent="0">
              <a:lnSpc>
                <a:spcPct val="100000"/>
              </a:lnSpc>
              <a:spcBef>
                <a:spcPts val="0"/>
              </a:spcBef>
              <a:spcAft>
                <a:spcPts val="600"/>
              </a:spcAft>
              <a:buNone/>
            </a:pPr>
            <a:r>
              <a:rPr lang="en-CA" sz="1050" dirty="0" smtClean="0"/>
              <a:t>In Cumulative Scoring, a single point is assigned to each evaluated feature that is regarded as being fully present, partial points to each feature that is partially present, and zero points to features that are deemed to be absent or unsatisfactory. The assigned points are summed and normalized to a value out of ten. For example, if a particular Vendor Landscape evaluates eight specific features in the Feature Criteria, the summed score out of eight for each evaluated product would be multiplied by 1.25 to yield a value out of ten.</a:t>
            </a:r>
          </a:p>
          <a:p>
            <a:pPr marL="0" indent="0">
              <a:lnSpc>
                <a:spcPct val="100000"/>
              </a:lnSpc>
              <a:spcBef>
                <a:spcPts val="0"/>
              </a:spcBef>
              <a:spcAft>
                <a:spcPts val="600"/>
              </a:spcAft>
              <a:buNone/>
            </a:pPr>
            <a:r>
              <a:rPr lang="en-CA" sz="1050" dirty="0" smtClean="0"/>
              <a:t>In Scalar Scoring, a score of ten is assigned to the lowest cost solution, and a score of one is assigned to the highest cost solution. All other solutions are assigned a mathematically determined score based on their proximity to / distance from these two endpoints. For example, in an evaluation of three solutions, where the middle cost solution is closer to the low end of the pricing scale it will receive a higher score, and where it is closer to the high end of the pricing scale it will receive a lower score; depending on proximity to the high or low price it is entirely possible that it could receive either ten points (if it is very close to the lowest price) or one point (if it is very close to the highest price). Where pricing cannot be determined (vendor does not supply price and public sources do not exist), a score of 0 is automatically assigned.</a:t>
            </a:r>
          </a:p>
          <a:p>
            <a:pPr marL="0" indent="0">
              <a:lnSpc>
                <a:spcPct val="100000"/>
              </a:lnSpc>
              <a:spcBef>
                <a:spcPts val="0"/>
              </a:spcBef>
              <a:spcAft>
                <a:spcPts val="300"/>
              </a:spcAft>
              <a:buNone/>
            </a:pPr>
            <a:r>
              <a:rPr lang="en-CA" sz="1050" dirty="0" smtClean="0"/>
              <a:t>In Base5 scoring a number of sub-criteria are specified for each criterion (for example, Longevity, Market Presence, and Financials are sub-criteria of the Viability criterion), and each one is scored on the following scale:</a:t>
            </a:r>
          </a:p>
          <a:p>
            <a:pPr marL="231775" indent="-122238">
              <a:lnSpc>
                <a:spcPct val="100000"/>
              </a:lnSpc>
              <a:spcBef>
                <a:spcPts val="0"/>
              </a:spcBef>
              <a:spcAft>
                <a:spcPts val="0"/>
              </a:spcAft>
              <a:buNone/>
            </a:pPr>
            <a:r>
              <a:rPr lang="en-CA" sz="1050" dirty="0" smtClean="0"/>
              <a:t>5 - The product/vendor is exemplary in this area (nothing could be done to improve the status).</a:t>
            </a:r>
          </a:p>
          <a:p>
            <a:pPr marL="231775" indent="-122238">
              <a:lnSpc>
                <a:spcPct val="100000"/>
              </a:lnSpc>
              <a:spcBef>
                <a:spcPts val="0"/>
              </a:spcBef>
              <a:spcAft>
                <a:spcPts val="0"/>
              </a:spcAft>
              <a:buNone/>
            </a:pPr>
            <a:r>
              <a:rPr lang="en-CA" sz="1050" dirty="0" smtClean="0"/>
              <a:t>4 - The product/vendor is good in this area (small changes could be made that would move things to the next level).</a:t>
            </a:r>
          </a:p>
          <a:p>
            <a:pPr marL="231775" indent="-122238">
              <a:lnSpc>
                <a:spcPct val="100000"/>
              </a:lnSpc>
              <a:spcBef>
                <a:spcPts val="0"/>
              </a:spcBef>
              <a:spcAft>
                <a:spcPts val="0"/>
              </a:spcAft>
              <a:buNone/>
            </a:pPr>
            <a:r>
              <a:rPr lang="en-CA" sz="1050" dirty="0" smtClean="0"/>
              <a:t>3 - The product/vendor is adequate in this area (small changes would make it good, more significant changes required to be exemplary).</a:t>
            </a:r>
          </a:p>
          <a:p>
            <a:pPr marL="231775" indent="-122238">
              <a:lnSpc>
                <a:spcPct val="100000"/>
              </a:lnSpc>
              <a:spcBef>
                <a:spcPts val="0"/>
              </a:spcBef>
              <a:spcAft>
                <a:spcPts val="0"/>
              </a:spcAft>
              <a:buNone/>
            </a:pPr>
            <a:r>
              <a:rPr lang="en-CA" sz="1050" dirty="0" smtClean="0"/>
              <a:t>2 - The product/vendor is poor in this area (this is a notable weakness and significant work is required).</a:t>
            </a:r>
          </a:p>
          <a:p>
            <a:pPr marL="231775" indent="-122238">
              <a:lnSpc>
                <a:spcPct val="100000"/>
              </a:lnSpc>
              <a:spcBef>
                <a:spcPts val="0"/>
              </a:spcBef>
              <a:spcAft>
                <a:spcPts val="300"/>
              </a:spcAft>
              <a:buNone/>
            </a:pPr>
            <a:r>
              <a:rPr lang="en-CA" sz="1050" dirty="0" smtClean="0"/>
              <a:t>1 - The product/vendor is terrible/fails in this area (this is a glaring oversight and a serious impediment to adoption).</a:t>
            </a:r>
          </a:p>
          <a:p>
            <a:pPr marL="0" indent="0">
              <a:lnSpc>
                <a:spcPct val="100000"/>
              </a:lnSpc>
              <a:spcBef>
                <a:spcPts val="0"/>
              </a:spcBef>
              <a:spcAft>
                <a:spcPts val="600"/>
              </a:spcAft>
              <a:buNone/>
            </a:pPr>
            <a:r>
              <a:rPr lang="en-CA" sz="1050" dirty="0" smtClean="0"/>
              <a:t>The assigned points are summed and normalized to a value out of ten as explained in Cumulative Scoring above.</a:t>
            </a:r>
          </a:p>
          <a:p>
            <a:pPr marL="0" indent="0">
              <a:lnSpc>
                <a:spcPct val="100000"/>
              </a:lnSpc>
              <a:spcBef>
                <a:spcPts val="0"/>
              </a:spcBef>
              <a:spcAft>
                <a:spcPts val="600"/>
              </a:spcAft>
              <a:buNone/>
            </a:pPr>
            <a:r>
              <a:rPr lang="en-CA" sz="1050" dirty="0" smtClean="0"/>
              <a:t>Scores out of ten, known as Raw scores, are transposed as-is into Info-Tech’s Vendor Landscape Shortlist Tool, which automatically determines Vendor Landscape positioning (see Vendor Landscape Methodology: Information Presentation - Vendor Landscape, below), Criteria Score (see Vendor Landscape Methodology: Information Presentation - Criteria Score, below), and Value Index (see Vendor Landscape Methodology: Information Presentation - Value Index, below).</a:t>
            </a:r>
          </a:p>
        </p:txBody>
      </p:sp>
    </p:spTree>
    <p:extLst>
      <p:ext uri="{BB962C8B-B14F-4D97-AF65-F5344CB8AC3E}">
        <p14:creationId xmlns:p14="http://schemas.microsoft.com/office/powerpoint/2010/main" xmlns="" val="34246251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Vendor Landscape Methodology:</a:t>
            </a:r>
            <a:br>
              <a:rPr lang="en-CA" dirty="0" smtClean="0"/>
            </a:br>
            <a:r>
              <a:rPr lang="en-CA" dirty="0" smtClean="0"/>
              <a:t>Information Presentation – Vendor Landscape</a:t>
            </a:r>
            <a:endParaRPr lang="en-CA" dirty="0"/>
          </a:p>
        </p:txBody>
      </p:sp>
      <p:sp>
        <p:nvSpPr>
          <p:cNvPr id="3" name="Text Placeholder 2"/>
          <p:cNvSpPr>
            <a:spLocks noGrp="1"/>
          </p:cNvSpPr>
          <p:nvPr>
            <p:ph type="body" sz="quarter" idx="16"/>
          </p:nvPr>
        </p:nvSpPr>
        <p:spPr>
          <a:xfrm>
            <a:off x="249302" y="1279525"/>
            <a:ext cx="5419661" cy="4973925"/>
          </a:xfrm>
        </p:spPr>
        <p:txBody>
          <a:bodyPr/>
          <a:lstStyle/>
          <a:p>
            <a:pPr marL="0" indent="0">
              <a:lnSpc>
                <a:spcPct val="100000"/>
              </a:lnSpc>
              <a:spcBef>
                <a:spcPts val="0"/>
              </a:spcBef>
              <a:spcAft>
                <a:spcPts val="600"/>
              </a:spcAft>
              <a:buNone/>
            </a:pPr>
            <a:r>
              <a:rPr lang="en-CA" sz="1050" dirty="0" smtClean="0"/>
              <a:t>Info-Tech’s Vendor Landscape is a two-by-two matrix that plots solutions based on the combination of Product score and Vendor score. Placement is not determined by absolute score, but instead by relative score. Relative scores are used to ensure a consistent view of information and to minimize dispersion in nascent markets, while enhancing dispersion in commodity markets to allow for quick visual analysis by clients.</a:t>
            </a:r>
          </a:p>
          <a:p>
            <a:pPr marL="0" indent="0">
              <a:lnSpc>
                <a:spcPct val="100000"/>
              </a:lnSpc>
              <a:spcBef>
                <a:spcPts val="0"/>
              </a:spcBef>
              <a:spcAft>
                <a:spcPts val="300"/>
              </a:spcAft>
              <a:buNone/>
            </a:pPr>
            <a:r>
              <a:rPr lang="en-CA" sz="1050" dirty="0" smtClean="0"/>
              <a:t>Relative scores are calculated as follows:</a:t>
            </a:r>
          </a:p>
          <a:p>
            <a:pPr marL="338138" indent="-228600">
              <a:lnSpc>
                <a:spcPct val="100000"/>
              </a:lnSpc>
              <a:spcBef>
                <a:spcPts val="0"/>
              </a:spcBef>
              <a:spcAft>
                <a:spcPts val="300"/>
              </a:spcAft>
              <a:buSzPct val="100000"/>
              <a:buFont typeface="+mj-lt"/>
              <a:buAutoNum type="arabicPeriod"/>
            </a:pPr>
            <a:r>
              <a:rPr lang="en-CA" sz="1050" dirty="0" smtClean="0"/>
              <a:t>Raw scores are transposed into the Info-Tech Vendor Landscape Shortlist Tool (for information on how Raw scores are determined, see Vendor Landscape Methodology: Scoring, above).</a:t>
            </a:r>
          </a:p>
          <a:p>
            <a:pPr marL="338138" indent="-228600">
              <a:lnSpc>
                <a:spcPct val="100000"/>
              </a:lnSpc>
              <a:spcBef>
                <a:spcPts val="0"/>
              </a:spcBef>
              <a:spcAft>
                <a:spcPts val="300"/>
              </a:spcAft>
              <a:buSzPct val="100000"/>
              <a:buFont typeface="+mj-lt"/>
              <a:buAutoNum type="arabicPeriod"/>
            </a:pPr>
            <a:r>
              <a:rPr lang="en-CA" sz="1050" dirty="0" smtClean="0"/>
              <a:t>Each individual criterion Raw score is multiplied by the pre-assigned weighting factor for the Vendor Landscape in question. Weighting factors are determined prior to the evaluation process to eliminate any possibility of bias. Weighting factors are expressed as a percentage such that the sum of the weighting factors for the Vendor criteria (Viability, Strategy, Reach, Channel) is 100% and the sum of the Product criteria (Features, Usability, Affordability, Architecture) is 100%.</a:t>
            </a:r>
          </a:p>
          <a:p>
            <a:pPr marL="338138" indent="-228600">
              <a:lnSpc>
                <a:spcPct val="100000"/>
              </a:lnSpc>
              <a:spcBef>
                <a:spcPts val="0"/>
              </a:spcBef>
              <a:spcAft>
                <a:spcPts val="300"/>
              </a:spcAft>
              <a:buSzPct val="100000"/>
              <a:buFont typeface="+mj-lt"/>
              <a:buAutoNum type="arabicPeriod"/>
            </a:pPr>
            <a:r>
              <a:rPr lang="en-CA" sz="1050" dirty="0" smtClean="0"/>
              <a:t>A sum-product of the weighted Vendor criteria scores and of the weighted Product criteria scores is calculated to yield an overall Vendor score and an overall Product score.</a:t>
            </a:r>
          </a:p>
          <a:p>
            <a:pPr marL="338138" indent="-228600">
              <a:lnSpc>
                <a:spcPct val="100000"/>
              </a:lnSpc>
              <a:spcBef>
                <a:spcPts val="0"/>
              </a:spcBef>
              <a:spcAft>
                <a:spcPts val="300"/>
              </a:spcAft>
              <a:buSzPct val="100000"/>
              <a:buFont typeface="+mj-lt"/>
              <a:buAutoNum type="arabicPeriod"/>
            </a:pPr>
            <a:r>
              <a:rPr lang="en-CA" sz="1050" dirty="0" smtClean="0"/>
              <a:t>Overall Vendor scores are then normalized to a 20 point scale by calculating the arithmetic mean and standard deviation of the pool of Vendor scores. Vendors for whom their overall Vendor score is higher than the arithmetic mean will receive a normalized Vendor score of 11-20 (exact value determined by how much higher than the arithmetic mean their overall Vendor score is), while vendors for whom their overall Vendor score is lower than the arithmetic mean will receive a normalized Vendor score of between one and ten (exact value determined by how much lower than the arithmetic mean their overall Vendor score is).</a:t>
            </a:r>
          </a:p>
          <a:p>
            <a:pPr marL="338138" indent="-228600">
              <a:lnSpc>
                <a:spcPct val="100000"/>
              </a:lnSpc>
              <a:spcBef>
                <a:spcPts val="0"/>
              </a:spcBef>
              <a:spcAft>
                <a:spcPts val="300"/>
              </a:spcAft>
              <a:buSzPct val="100000"/>
              <a:buFont typeface="+mj-lt"/>
              <a:buAutoNum type="arabicPeriod"/>
            </a:pPr>
            <a:r>
              <a:rPr lang="en-CA" sz="1050" dirty="0" smtClean="0"/>
              <a:t>Overall Product score is normalized to a 20 point scale according to the same process.</a:t>
            </a:r>
          </a:p>
          <a:p>
            <a:pPr marL="338138" indent="-228600">
              <a:lnSpc>
                <a:spcPct val="100000"/>
              </a:lnSpc>
              <a:spcBef>
                <a:spcPts val="0"/>
              </a:spcBef>
              <a:spcAft>
                <a:spcPts val="300"/>
              </a:spcAft>
              <a:buSzPct val="100000"/>
              <a:buFont typeface="+mj-lt"/>
              <a:buAutoNum type="arabicPeriod"/>
            </a:pPr>
            <a:r>
              <a:rPr lang="en-CA" sz="1050" dirty="0" smtClean="0"/>
              <a:t>Normalized scores are plotted on the matrix, with Vendor score being used as the x-axis, and Product score being used as the y-axis.</a:t>
            </a:r>
          </a:p>
        </p:txBody>
      </p:sp>
      <p:grpSp>
        <p:nvGrpSpPr>
          <p:cNvPr id="4" name="Group 3"/>
          <p:cNvGrpSpPr/>
          <p:nvPr>
            <p:custDataLst>
              <p:tags r:id="rId1"/>
            </p:custDataLst>
          </p:nvPr>
        </p:nvGrpSpPr>
        <p:grpSpPr>
          <a:xfrm>
            <a:off x="5715000" y="1189037"/>
            <a:ext cx="3108325" cy="5211763"/>
            <a:chOff x="320041" y="3840161"/>
            <a:chExt cx="2559684" cy="2696064"/>
          </a:xfrm>
        </p:grpSpPr>
        <p:sp>
          <p:nvSpPr>
            <p:cNvPr id="5" name="Rectangle 4"/>
            <p:cNvSpPr/>
            <p:nvPr/>
          </p:nvSpPr>
          <p:spPr>
            <a:xfrm>
              <a:off x="320041" y="3981739"/>
              <a:ext cx="2559684" cy="2554486"/>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endParaRPr lang="en-US" sz="1200" dirty="0" smtClean="0">
                <a:solidFill>
                  <a:srgbClr val="333333"/>
                </a:solidFill>
                <a:latin typeface="Georgia"/>
              </a:endParaRPr>
            </a:p>
          </p:txBody>
        </p:sp>
        <p:sp>
          <p:nvSpPr>
            <p:cNvPr id="6" name="Round Same Side Corner Rectangle 5"/>
            <p:cNvSpPr/>
            <p:nvPr/>
          </p:nvSpPr>
          <p:spPr>
            <a:xfrm>
              <a:off x="320042" y="3840161"/>
              <a:ext cx="2559683" cy="141907"/>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Vendor Landscape</a:t>
              </a:r>
              <a:endParaRPr lang="en-CA" sz="1200" b="1" dirty="0">
                <a:solidFill>
                  <a:srgbClr val="FFFFFF"/>
                </a:solidFill>
              </a:endParaRPr>
            </a:p>
          </p:txBody>
        </p:sp>
      </p:grpSp>
      <p:graphicFrame>
        <p:nvGraphicFramePr>
          <p:cNvPr id="7" name="Chart 6"/>
          <p:cNvGraphicFramePr/>
          <p:nvPr>
            <p:custDataLst>
              <p:tags r:id="rId2"/>
            </p:custDataLst>
            <p:extLst>
              <p:ext uri="{D42A27DB-BD31-4B8C-83A1-F6EECF244321}">
                <p14:modId xmlns:p14="http://schemas.microsoft.com/office/powerpoint/2010/main" xmlns="" val="4023770755"/>
              </p:ext>
            </p:extLst>
          </p:nvPr>
        </p:nvGraphicFramePr>
        <p:xfrm>
          <a:off x="6126163" y="2788920"/>
          <a:ext cx="2286000" cy="22860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7315200" y="1554480"/>
            <a:ext cx="1417638" cy="1061829"/>
          </a:xfrm>
          <a:prstGeom prst="rect">
            <a:avLst/>
          </a:prstGeom>
          <a:noFill/>
        </p:spPr>
        <p:txBody>
          <a:bodyPr wrap="square" rtlCol="0">
            <a:spAutoFit/>
          </a:bodyPr>
          <a:lstStyle/>
          <a:p>
            <a:r>
              <a:rPr lang="en-CA" sz="1050" dirty="0" smtClean="0">
                <a:solidFill>
                  <a:srgbClr val="333333"/>
                </a:solidFill>
              </a:rPr>
              <a:t>Champions:</a:t>
            </a:r>
            <a:br>
              <a:rPr lang="en-CA" sz="1050" dirty="0" smtClean="0">
                <a:solidFill>
                  <a:srgbClr val="333333"/>
                </a:solidFill>
              </a:rPr>
            </a:br>
            <a:r>
              <a:rPr lang="en-CA" sz="1050" dirty="0" smtClean="0">
                <a:solidFill>
                  <a:srgbClr val="333333"/>
                </a:solidFill>
              </a:rPr>
              <a:t>solutions with above average Vendor scores and above average Product scores.</a:t>
            </a:r>
            <a:endParaRPr lang="en-CA" sz="1050" dirty="0">
              <a:solidFill>
                <a:srgbClr val="333333"/>
              </a:solidFill>
            </a:endParaRPr>
          </a:p>
        </p:txBody>
      </p:sp>
      <p:sp>
        <p:nvSpPr>
          <p:cNvPr id="9" name="TextBox 8"/>
          <p:cNvSpPr txBox="1"/>
          <p:nvPr/>
        </p:nvSpPr>
        <p:spPr>
          <a:xfrm>
            <a:off x="5805487" y="1554480"/>
            <a:ext cx="1417638" cy="1061829"/>
          </a:xfrm>
          <a:prstGeom prst="rect">
            <a:avLst/>
          </a:prstGeom>
          <a:noFill/>
        </p:spPr>
        <p:txBody>
          <a:bodyPr wrap="square" rtlCol="0">
            <a:spAutoFit/>
          </a:bodyPr>
          <a:lstStyle/>
          <a:p>
            <a:r>
              <a:rPr lang="en-CA" sz="1050" dirty="0" smtClean="0">
                <a:solidFill>
                  <a:srgbClr val="333333"/>
                </a:solidFill>
              </a:rPr>
              <a:t>Innovators:</a:t>
            </a:r>
            <a:br>
              <a:rPr lang="en-CA" sz="1050" dirty="0" smtClean="0">
                <a:solidFill>
                  <a:srgbClr val="333333"/>
                </a:solidFill>
              </a:rPr>
            </a:br>
            <a:r>
              <a:rPr lang="en-CA" sz="1050" dirty="0" smtClean="0">
                <a:solidFill>
                  <a:srgbClr val="333333"/>
                </a:solidFill>
              </a:rPr>
              <a:t>solutions with below average Vendor scores and above average Product scores.</a:t>
            </a:r>
            <a:endParaRPr lang="en-CA" sz="1050" dirty="0">
              <a:solidFill>
                <a:srgbClr val="333333"/>
              </a:solidFill>
            </a:endParaRPr>
          </a:p>
        </p:txBody>
      </p:sp>
      <p:sp>
        <p:nvSpPr>
          <p:cNvPr id="10" name="TextBox 9"/>
          <p:cNvSpPr txBox="1"/>
          <p:nvPr/>
        </p:nvSpPr>
        <p:spPr>
          <a:xfrm>
            <a:off x="7315200" y="5247531"/>
            <a:ext cx="1417638" cy="1061829"/>
          </a:xfrm>
          <a:prstGeom prst="rect">
            <a:avLst/>
          </a:prstGeom>
          <a:noFill/>
        </p:spPr>
        <p:txBody>
          <a:bodyPr wrap="square" rtlCol="0">
            <a:spAutoFit/>
          </a:bodyPr>
          <a:lstStyle/>
          <a:p>
            <a:r>
              <a:rPr lang="en-CA" sz="1050" dirty="0" smtClean="0">
                <a:solidFill>
                  <a:srgbClr val="333333"/>
                </a:solidFill>
              </a:rPr>
              <a:t>Market Pillars:</a:t>
            </a:r>
            <a:br>
              <a:rPr lang="en-CA" sz="1050" dirty="0" smtClean="0">
                <a:solidFill>
                  <a:srgbClr val="333333"/>
                </a:solidFill>
              </a:rPr>
            </a:br>
            <a:r>
              <a:rPr lang="en-CA" sz="1050" dirty="0" smtClean="0">
                <a:solidFill>
                  <a:srgbClr val="333333"/>
                </a:solidFill>
              </a:rPr>
              <a:t>solutions with above average Vendor scores and below average Product scores.</a:t>
            </a:r>
            <a:endParaRPr lang="en-CA" sz="1050" dirty="0">
              <a:solidFill>
                <a:srgbClr val="333333"/>
              </a:solidFill>
            </a:endParaRPr>
          </a:p>
        </p:txBody>
      </p:sp>
      <p:sp>
        <p:nvSpPr>
          <p:cNvPr id="11" name="TextBox 10"/>
          <p:cNvSpPr txBox="1"/>
          <p:nvPr/>
        </p:nvSpPr>
        <p:spPr>
          <a:xfrm>
            <a:off x="5805487" y="5246896"/>
            <a:ext cx="1417638" cy="1061829"/>
          </a:xfrm>
          <a:prstGeom prst="rect">
            <a:avLst/>
          </a:prstGeom>
          <a:noFill/>
        </p:spPr>
        <p:txBody>
          <a:bodyPr wrap="square" rtlCol="0">
            <a:spAutoFit/>
          </a:bodyPr>
          <a:lstStyle/>
          <a:p>
            <a:r>
              <a:rPr lang="en-CA" sz="1050" dirty="0" smtClean="0">
                <a:solidFill>
                  <a:srgbClr val="333333"/>
                </a:solidFill>
              </a:rPr>
              <a:t>Emerging Players:</a:t>
            </a:r>
            <a:br>
              <a:rPr lang="en-CA" sz="1050" dirty="0" smtClean="0">
                <a:solidFill>
                  <a:srgbClr val="333333"/>
                </a:solidFill>
              </a:rPr>
            </a:br>
            <a:r>
              <a:rPr lang="en-CA" sz="1050" dirty="0" smtClean="0">
                <a:solidFill>
                  <a:srgbClr val="333333"/>
                </a:solidFill>
              </a:rPr>
              <a:t>solutions with below average Vendor scores and below average Product scores.</a:t>
            </a:r>
            <a:endParaRPr lang="en-CA" sz="1050" dirty="0">
              <a:solidFill>
                <a:srgbClr val="333333"/>
              </a:solidFill>
            </a:endParaRPr>
          </a:p>
        </p:txBody>
      </p:sp>
      <p:cxnSp>
        <p:nvCxnSpPr>
          <p:cNvPr id="13" name="Straight Arrow Connector 12"/>
          <p:cNvCxnSpPr>
            <a:stCxn id="8" idx="2"/>
          </p:cNvCxnSpPr>
          <p:nvPr/>
        </p:nvCxnSpPr>
        <p:spPr>
          <a:xfrm rot="5400000">
            <a:off x="7537743" y="2896687"/>
            <a:ext cx="766654" cy="2058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p:cNvCxnSpPr>
          <p:nvPr/>
        </p:nvCxnSpPr>
        <p:spPr>
          <a:xfrm rot="16200000" flipV="1">
            <a:off x="7537426" y="4760937"/>
            <a:ext cx="767606" cy="2055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6172200" y="2879725"/>
            <a:ext cx="731838" cy="274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0"/>
          </p:cNvCxnSpPr>
          <p:nvPr/>
        </p:nvCxnSpPr>
        <p:spPr>
          <a:xfrm rot="5400000" flipH="1" flipV="1">
            <a:off x="6211386" y="4782844"/>
            <a:ext cx="766972" cy="16113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35687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Object 43" hidden="1"/>
          <p:cNvGraphicFramePr>
            <a:graphicFrameLocks/>
          </p:cNvGraphicFramePr>
          <p:nvPr/>
        </p:nvGraphicFramePr>
        <p:xfrm>
          <a:off x="0" y="0"/>
          <a:ext cx="158750" cy="158750"/>
        </p:xfrm>
        <a:graphic>
          <a:graphicData uri="http://schemas.openxmlformats.org/presentationml/2006/ole">
            <p:oleObj spid="_x0000_s1072610" name="think-cell Slide" r:id="rId11" imgW="360" imgH="360" progId="">
              <p:embed/>
            </p:oleObj>
          </a:graphicData>
        </a:graphic>
      </p:graphicFrame>
      <p:grpSp>
        <p:nvGrpSpPr>
          <p:cNvPr id="45" name="Group 44"/>
          <p:cNvGrpSpPr/>
          <p:nvPr>
            <p:custDataLst>
              <p:tags r:id="rId2"/>
            </p:custDataLst>
          </p:nvPr>
        </p:nvGrpSpPr>
        <p:grpSpPr>
          <a:xfrm>
            <a:off x="320676" y="5166680"/>
            <a:ext cx="8594724" cy="1325560"/>
            <a:chOff x="320041" y="5850507"/>
            <a:chExt cx="2559684" cy="685717"/>
          </a:xfrm>
        </p:grpSpPr>
        <p:sp>
          <p:nvSpPr>
            <p:cNvPr id="46" name="Rectangle 45"/>
            <p:cNvSpPr/>
            <p:nvPr/>
          </p:nvSpPr>
          <p:spPr>
            <a:xfrm>
              <a:off x="320041" y="5992577"/>
              <a:ext cx="2559684" cy="543647"/>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endParaRPr lang="en-US" sz="1200" dirty="0" smtClean="0">
                <a:solidFill>
                  <a:srgbClr val="333333"/>
                </a:solidFill>
                <a:latin typeface="Georgia"/>
              </a:endParaRPr>
            </a:p>
          </p:txBody>
        </p:sp>
        <p:sp>
          <p:nvSpPr>
            <p:cNvPr id="47" name="Round Same Side Corner Rectangle 46"/>
            <p:cNvSpPr/>
            <p:nvPr/>
          </p:nvSpPr>
          <p:spPr>
            <a:xfrm>
              <a:off x="320042" y="5850507"/>
              <a:ext cx="2559683" cy="141907"/>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Harvey Balls</a:t>
              </a:r>
              <a:endParaRPr lang="en-CA" sz="1200" b="1" dirty="0">
                <a:solidFill>
                  <a:srgbClr val="FFFFFF"/>
                </a:solidFill>
              </a:endParaRPr>
            </a:p>
          </p:txBody>
        </p:sp>
      </p:grpSp>
      <p:sp>
        <p:nvSpPr>
          <p:cNvPr id="2" name="Title 1"/>
          <p:cNvSpPr>
            <a:spLocks noGrp="1"/>
          </p:cNvSpPr>
          <p:nvPr>
            <p:ph type="title"/>
            <p:custDataLst>
              <p:tags r:id="rId3"/>
            </p:custDataLst>
          </p:nvPr>
        </p:nvSpPr>
        <p:spPr/>
        <p:txBody>
          <a:bodyPr/>
          <a:lstStyle/>
          <a:p>
            <a:r>
              <a:rPr lang="en-CA" dirty="0" smtClean="0"/>
              <a:t>Vendor Landscape Methodology:</a:t>
            </a:r>
            <a:br>
              <a:rPr lang="en-CA" dirty="0" smtClean="0"/>
            </a:br>
            <a:r>
              <a:rPr lang="en-CA" dirty="0" smtClean="0"/>
              <a:t>Information Presentation – Criteria Scores (Harvey Balls)</a:t>
            </a:r>
            <a:endParaRPr lang="en-CA" dirty="0"/>
          </a:p>
        </p:txBody>
      </p:sp>
      <p:sp>
        <p:nvSpPr>
          <p:cNvPr id="3" name="Text Placeholder 2"/>
          <p:cNvSpPr>
            <a:spLocks noGrp="1"/>
          </p:cNvSpPr>
          <p:nvPr>
            <p:ph type="body" sz="quarter" idx="16"/>
            <p:custDataLst>
              <p:tags r:id="rId4"/>
            </p:custDataLst>
          </p:nvPr>
        </p:nvSpPr>
        <p:spPr>
          <a:xfrm>
            <a:off x="249302" y="1096645"/>
            <a:ext cx="8627997" cy="3938483"/>
          </a:xfrm>
        </p:spPr>
        <p:txBody>
          <a:bodyPr/>
          <a:lstStyle/>
          <a:p>
            <a:pPr marL="0" indent="0">
              <a:lnSpc>
                <a:spcPct val="100000"/>
              </a:lnSpc>
              <a:spcBef>
                <a:spcPts val="0"/>
              </a:spcBef>
              <a:spcAft>
                <a:spcPts val="600"/>
              </a:spcAft>
              <a:buNone/>
            </a:pPr>
            <a:r>
              <a:rPr lang="en-CA" sz="1050" dirty="0" smtClean="0"/>
              <a:t>Info-Tech’s criteria scores are visual representations of the absolute score assigned to each individual criterion, as well as of the calculated overall vendor and product scores. The visual representation used is Harvey Balls.</a:t>
            </a:r>
          </a:p>
          <a:p>
            <a:pPr marL="0" indent="0">
              <a:lnSpc>
                <a:spcPct val="100000"/>
              </a:lnSpc>
              <a:spcBef>
                <a:spcPts val="0"/>
              </a:spcBef>
              <a:spcAft>
                <a:spcPts val="300"/>
              </a:spcAft>
              <a:buNone/>
            </a:pPr>
            <a:r>
              <a:rPr lang="en-CA" sz="1050" dirty="0" smtClean="0"/>
              <a:t>Harvey Balls are calculated as follows:</a:t>
            </a:r>
          </a:p>
          <a:p>
            <a:pPr marL="338138" indent="-228600">
              <a:lnSpc>
                <a:spcPct val="100000"/>
              </a:lnSpc>
              <a:spcBef>
                <a:spcPts val="0"/>
              </a:spcBef>
              <a:spcAft>
                <a:spcPts val="300"/>
              </a:spcAft>
              <a:buSzPct val="100000"/>
              <a:buFont typeface="+mj-lt"/>
              <a:buAutoNum type="arabicPeriod"/>
            </a:pPr>
            <a:r>
              <a:rPr lang="en-CA" sz="1050" dirty="0" smtClean="0"/>
              <a:t>Raw scores are transposed into the Info-Tech Vendor Landscape Shortlist Tool (for information on how raw scores are determined, see Vendor Landscape Methodology: Scoring, above).</a:t>
            </a:r>
          </a:p>
          <a:p>
            <a:pPr marL="338138" indent="-228600">
              <a:lnSpc>
                <a:spcPct val="100000"/>
              </a:lnSpc>
              <a:spcBef>
                <a:spcPts val="0"/>
              </a:spcBef>
              <a:spcAft>
                <a:spcPts val="300"/>
              </a:spcAft>
              <a:buSzPct val="100000"/>
              <a:buFont typeface="+mj-lt"/>
              <a:buAutoNum type="arabicPeriod"/>
            </a:pPr>
            <a:r>
              <a:rPr lang="en-CA" sz="1050" dirty="0" smtClean="0"/>
              <a:t>Each individual criterion raw score is multiplied by a pre-assigned weighting factor for the Vendor Landscape in question. Weighting factors are determined prior to the evaluation process, based on the expertise of the Senior or Lead Research Analyst, to eliminate any possibility of bias. Weighting factors are expressed as a percentage, such that the sum of the weighting factors for the vendor criteria (Viability, Strategy, Reach, Channel) is 100%, and the sum of the product criteria (Features, Usability, Affordability, Architecture) is 100%.</a:t>
            </a:r>
          </a:p>
          <a:p>
            <a:pPr marL="338138" indent="-228600">
              <a:lnSpc>
                <a:spcPct val="100000"/>
              </a:lnSpc>
              <a:spcBef>
                <a:spcPts val="0"/>
              </a:spcBef>
              <a:spcAft>
                <a:spcPts val="300"/>
              </a:spcAft>
              <a:buSzPct val="100000"/>
              <a:buFont typeface="+mj-lt"/>
              <a:buAutoNum type="arabicPeriod"/>
            </a:pPr>
            <a:r>
              <a:rPr lang="en-CA" sz="1050" dirty="0" smtClean="0"/>
              <a:t>A sum-product of the weighted vendor criteria scores and of the weighted product criteria scores is calculated to yield an overall vendor score and an overall product score.</a:t>
            </a:r>
          </a:p>
          <a:p>
            <a:pPr marL="338138" indent="-228600">
              <a:lnSpc>
                <a:spcPct val="100000"/>
              </a:lnSpc>
              <a:spcBef>
                <a:spcPts val="0"/>
              </a:spcBef>
              <a:spcAft>
                <a:spcPts val="300"/>
              </a:spcAft>
              <a:buSzPct val="100000"/>
              <a:buFont typeface="+mj-lt"/>
              <a:buAutoNum type="arabicPeriod"/>
            </a:pPr>
            <a:r>
              <a:rPr lang="en-CA" sz="1050" dirty="0" smtClean="0"/>
              <a:t>Both overall vendor score / overall product score, as well as individual criterion raw scores are converted from a scale of one to ten to Harvey Ball scores on a scale of zero to four, where exceptional performance results in a score of four and poor performance results in a score of zero.</a:t>
            </a:r>
          </a:p>
          <a:p>
            <a:pPr marL="338138" indent="-228600">
              <a:lnSpc>
                <a:spcPct val="100000"/>
              </a:lnSpc>
              <a:spcBef>
                <a:spcPts val="0"/>
              </a:spcBef>
              <a:spcAft>
                <a:spcPts val="0"/>
              </a:spcAft>
              <a:buSzPct val="100000"/>
              <a:buFont typeface="+mj-lt"/>
              <a:buAutoNum type="arabicPeriod"/>
            </a:pPr>
            <a:r>
              <a:rPr lang="en-CA" sz="1050" dirty="0" smtClean="0"/>
              <a:t>Harvey Ball scores are converted to Harvey Balls as follows:</a:t>
            </a:r>
          </a:p>
          <a:p>
            <a:pPr marL="463550" lvl="1" indent="-122238">
              <a:lnSpc>
                <a:spcPct val="100000"/>
              </a:lnSpc>
              <a:spcBef>
                <a:spcPts val="0"/>
              </a:spcBef>
              <a:spcAft>
                <a:spcPts val="0"/>
              </a:spcAft>
              <a:buSzPct val="120000"/>
              <a:buFont typeface="Arial" pitchFamily="34" charset="0"/>
              <a:buChar char="•"/>
            </a:pPr>
            <a:r>
              <a:rPr lang="en-CA" sz="1050" dirty="0" smtClean="0"/>
              <a:t>A score of four becomes a full Harvey Ball.</a:t>
            </a:r>
          </a:p>
          <a:p>
            <a:pPr marL="463550" lvl="1" indent="-122238">
              <a:lnSpc>
                <a:spcPct val="100000"/>
              </a:lnSpc>
              <a:spcBef>
                <a:spcPts val="0"/>
              </a:spcBef>
              <a:spcAft>
                <a:spcPts val="0"/>
              </a:spcAft>
              <a:buSzPct val="120000"/>
              <a:buFont typeface="Arial" pitchFamily="34" charset="0"/>
              <a:buChar char="•"/>
            </a:pPr>
            <a:r>
              <a:rPr lang="en-CA" sz="1050" dirty="0" smtClean="0"/>
              <a:t>A score of three becomes a three-quarter full Harvey Ball.</a:t>
            </a:r>
          </a:p>
          <a:p>
            <a:pPr marL="463550" lvl="1" indent="-122238">
              <a:lnSpc>
                <a:spcPct val="100000"/>
              </a:lnSpc>
              <a:spcBef>
                <a:spcPts val="0"/>
              </a:spcBef>
              <a:spcAft>
                <a:spcPts val="0"/>
              </a:spcAft>
              <a:buSzPct val="120000"/>
              <a:buFont typeface="Arial" pitchFamily="34" charset="0"/>
              <a:buChar char="•"/>
            </a:pPr>
            <a:r>
              <a:rPr lang="en-CA" sz="1050" dirty="0" smtClean="0"/>
              <a:t>A score of two becomes a half-full Harvey Ball.</a:t>
            </a:r>
          </a:p>
          <a:p>
            <a:pPr marL="463550" lvl="1" indent="-122238">
              <a:lnSpc>
                <a:spcPct val="100000"/>
              </a:lnSpc>
              <a:spcBef>
                <a:spcPts val="0"/>
              </a:spcBef>
              <a:spcAft>
                <a:spcPts val="0"/>
              </a:spcAft>
              <a:buSzPct val="120000"/>
              <a:buFont typeface="Arial" pitchFamily="34" charset="0"/>
              <a:buChar char="•"/>
            </a:pPr>
            <a:r>
              <a:rPr lang="en-CA" sz="1050" dirty="0" smtClean="0"/>
              <a:t>A score of one becomes a one-quarter full Harvey Ball.</a:t>
            </a:r>
          </a:p>
          <a:p>
            <a:pPr marL="463550" lvl="1" indent="-122238">
              <a:lnSpc>
                <a:spcPct val="100000"/>
              </a:lnSpc>
              <a:spcBef>
                <a:spcPts val="0"/>
              </a:spcBef>
              <a:spcAft>
                <a:spcPts val="300"/>
              </a:spcAft>
              <a:buSzPct val="120000"/>
              <a:buFont typeface="Arial" pitchFamily="34" charset="0"/>
              <a:buChar char="•"/>
            </a:pPr>
            <a:r>
              <a:rPr lang="en-CA" sz="1050" dirty="0" smtClean="0"/>
              <a:t>A score of zero becomes an empty Harvey Ball.</a:t>
            </a:r>
          </a:p>
          <a:p>
            <a:pPr marL="338138" indent="-228600">
              <a:lnSpc>
                <a:spcPct val="100000"/>
              </a:lnSpc>
              <a:spcBef>
                <a:spcPts val="0"/>
              </a:spcBef>
              <a:spcAft>
                <a:spcPts val="300"/>
              </a:spcAft>
              <a:buSzPct val="100000"/>
              <a:buFont typeface="+mj-lt"/>
              <a:buAutoNum type="arabicPeriod"/>
            </a:pPr>
            <a:r>
              <a:rPr lang="en-CA" sz="1050" dirty="0" smtClean="0"/>
              <a:t>Harvey Balls are plotted by solution in a chart where rows represent individual solutions and columns represent overall vendor / overall product, as well as individual criteria. Solutions are ordered in the chart alphabetically by vendor name.</a:t>
            </a:r>
          </a:p>
        </p:txBody>
      </p:sp>
      <p:sp>
        <p:nvSpPr>
          <p:cNvPr id="48" name="TextBox 47"/>
          <p:cNvSpPr txBox="1"/>
          <p:nvPr/>
        </p:nvSpPr>
        <p:spPr>
          <a:xfrm>
            <a:off x="365125" y="5413002"/>
            <a:ext cx="1098550" cy="738664"/>
          </a:xfrm>
          <a:prstGeom prst="rect">
            <a:avLst/>
          </a:prstGeom>
          <a:noFill/>
        </p:spPr>
        <p:txBody>
          <a:bodyPr wrap="square" rtlCol="0">
            <a:spAutoFit/>
          </a:bodyPr>
          <a:lstStyle/>
          <a:p>
            <a:pPr algn="l"/>
            <a:r>
              <a:rPr lang="en-CA" sz="1050" dirty="0" smtClean="0">
                <a:solidFill>
                  <a:srgbClr val="333333"/>
                </a:solidFill>
              </a:rPr>
              <a:t>Overall Harvey Balls represent weighted aggregates.</a:t>
            </a:r>
          </a:p>
        </p:txBody>
      </p:sp>
      <p:sp>
        <p:nvSpPr>
          <p:cNvPr id="51" name="TextBox 50"/>
          <p:cNvSpPr txBox="1"/>
          <p:nvPr/>
        </p:nvSpPr>
        <p:spPr>
          <a:xfrm>
            <a:off x="7680325" y="5413002"/>
            <a:ext cx="1143000" cy="738664"/>
          </a:xfrm>
          <a:prstGeom prst="rect">
            <a:avLst/>
          </a:prstGeom>
          <a:noFill/>
        </p:spPr>
        <p:txBody>
          <a:bodyPr wrap="square" rtlCol="0">
            <a:spAutoFit/>
          </a:bodyPr>
          <a:lstStyle/>
          <a:p>
            <a:pPr algn="r"/>
            <a:r>
              <a:rPr lang="en-CA" sz="1050" dirty="0" smtClean="0">
                <a:solidFill>
                  <a:srgbClr val="333333"/>
                </a:solidFill>
              </a:rPr>
              <a:t>Criteria Harvey Balls represent individual raw scores.</a:t>
            </a:r>
          </a:p>
        </p:txBody>
      </p:sp>
      <p:cxnSp>
        <p:nvCxnSpPr>
          <p:cNvPr id="53" name="Straight Arrow Connector 52"/>
          <p:cNvCxnSpPr>
            <a:stCxn id="48" idx="2"/>
          </p:cNvCxnSpPr>
          <p:nvPr/>
        </p:nvCxnSpPr>
        <p:spPr>
          <a:xfrm rot="16200000" flipH="1">
            <a:off x="1187449" y="5878617"/>
            <a:ext cx="3176" cy="549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1" idx="2"/>
          </p:cNvCxnSpPr>
          <p:nvPr/>
        </p:nvCxnSpPr>
        <p:spPr>
          <a:xfrm rot="5400000">
            <a:off x="7964487" y="5867506"/>
            <a:ext cx="3178" cy="571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custDataLst>
              <p:tags r:id="rId5"/>
            </p:custDataLst>
          </p:nvPr>
        </p:nvSpPr>
        <p:spPr>
          <a:xfrm>
            <a:off x="4569942" y="5549953"/>
            <a:ext cx="71118" cy="456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graphicFrame>
        <p:nvGraphicFramePr>
          <p:cNvPr id="54" name="Table 53"/>
          <p:cNvGraphicFramePr>
            <a:graphicFrameLocks noGrp="1"/>
          </p:cNvGraphicFramePr>
          <p:nvPr>
            <p:custDataLst>
              <p:tags r:id="rId6"/>
            </p:custDataLst>
            <p:extLst/>
          </p:nvPr>
        </p:nvGraphicFramePr>
        <p:xfrm>
          <a:off x="1624810" y="5748815"/>
          <a:ext cx="5943600" cy="606265"/>
        </p:xfrm>
        <a:graphic>
          <a:graphicData uri="http://schemas.openxmlformats.org/drawingml/2006/table">
            <a:tbl>
              <a:tblPr>
                <a:gradFill rotWithShape="1">
                  <a:gsLst>
                    <a:gs pos="0">
                      <a:srgbClr val="243F54">
                        <a:tint val="50000"/>
                        <a:satMod val="300000"/>
                      </a:srgbClr>
                    </a:gs>
                    <a:gs pos="35000">
                      <a:srgbClr val="243F54">
                        <a:tint val="37000"/>
                        <a:satMod val="300000"/>
                      </a:srgbClr>
                    </a:gs>
                    <a:gs pos="100000">
                      <a:srgbClr val="243F54">
                        <a:tint val="15000"/>
                        <a:satMod val="350000"/>
                      </a:srgbClr>
                    </a:gs>
                  </a:gsLst>
                  <a:lin ang="16200000" scaled="1"/>
                </a:gradFill>
                <a:effectLst/>
              </a:tblPr>
              <a:tblGrid>
                <a:gridCol w="594360"/>
                <a:gridCol w="594360"/>
                <a:gridCol w="594360"/>
                <a:gridCol w="594360"/>
                <a:gridCol w="594360"/>
                <a:gridCol w="594360"/>
                <a:gridCol w="594360"/>
                <a:gridCol w="594360"/>
                <a:gridCol w="594360"/>
                <a:gridCol w="594360"/>
              </a:tblGrid>
              <a:tr h="28797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9525" cap="flat" cmpd="sng" algn="ctr">
                      <a:noFill/>
                      <a:prstDash val="solid"/>
                    </a:lnL>
                    <a:lnR w="38100" cap="flat" cmpd="sng" algn="ctr">
                      <a:solidFill>
                        <a:sysClr val="window" lastClr="FFFFFF"/>
                      </a:solid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243F5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Features</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Usability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Afford.</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Arch.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Overall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57150" cap="flat" cmpd="sng" algn="ctr">
                      <a:no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36B41"/>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Viability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Strategy</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Reach</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b"/>
                      <a:r>
                        <a:rPr lang="en-US" sz="900" b="0" i="0" u="none" strike="noStrike" dirty="0" smtClean="0">
                          <a:solidFill>
                            <a:schemeClr val="bg1"/>
                          </a:solidFill>
                          <a:latin typeface="Arial" pitchFamily="34" charset="0"/>
                          <a:cs typeface="Arial" pitchFamily="34" charset="0"/>
                        </a:rPr>
                        <a:t>Channel</a:t>
                      </a:r>
                      <a:endParaRPr lang="en-US" sz="900" b="0" i="0" u="none" strike="noStrike" dirty="0">
                        <a:solidFill>
                          <a:schemeClr val="bg1"/>
                        </a:solidFill>
                        <a:latin typeface="Arial" pitchFamily="34" charset="0"/>
                        <a:cs typeface="Arial" pitchFamily="34" charset="0"/>
                      </a:endParaRP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18287">
                <a:tc>
                  <a:txBody>
                    <a:bodyPr/>
                    <a:lstStyle/>
                    <a:p>
                      <a:pPr algn="ctr" fontAlgn="ctr"/>
                      <a:r>
                        <a:rPr lang="en-US" sz="1750" b="0" i="0" u="none" strike="noStrike" dirty="0">
                          <a:ln>
                            <a:solidFill>
                              <a:srgbClr val="D17D08"/>
                            </a:solidFill>
                          </a:ln>
                          <a:solidFill>
                            <a:srgbClr val="C77709"/>
                          </a:solidFill>
                          <a:latin typeface="Harvey Balls"/>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2"/>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3"/>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3"/>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0</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3"/>
                      <a:srcRect/>
                      <a:stretch>
                        <a:fillRect/>
                      </a:stretch>
                    </a:blipFill>
                  </a:tcPr>
                </a:tc>
                <a:tc>
                  <a:txBody>
                    <a:bodyPr/>
                    <a:lstStyle/>
                    <a:p>
                      <a:pPr algn="ctr" fontAlgn="ctr"/>
                      <a:r>
                        <a:rPr lang="en-US" sz="1750" b="0" i="0" u="none" strike="noStrike" dirty="0">
                          <a:ln>
                            <a:solidFill>
                              <a:sysClr val="windowText" lastClr="000000"/>
                            </a:solidFill>
                          </a:ln>
                          <a:solidFill>
                            <a:srgbClr val="000000"/>
                          </a:solidFill>
                          <a:latin typeface="Harvey Balls"/>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3"/>
                      <a:srcRect/>
                      <a:stretch>
                        <a:fillRect/>
                      </a:stretch>
                    </a:blipFill>
                  </a:tcPr>
                </a:tc>
                <a:tc>
                  <a:txBody>
                    <a:bodyPr/>
                    <a:lstStyle/>
                    <a:p>
                      <a:pPr algn="ctr" fontAlgn="ctr"/>
                      <a:r>
                        <a:rPr lang="en-US" sz="1750" b="0" i="0" u="none" strike="noStrike" dirty="0">
                          <a:ln w="9525">
                            <a:solidFill>
                              <a:srgbClr val="D17D08"/>
                            </a:solidFill>
                          </a:ln>
                          <a:solidFill>
                            <a:srgbClr val="C77709"/>
                          </a:solidFill>
                          <a:latin typeface="Harvey Balls"/>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4"/>
                      <a:srcRect/>
                      <a:stretch>
                        <a:fillRect/>
                      </a:stretch>
                    </a:blipFill>
                  </a:tcPr>
                </a:tc>
                <a:tc>
                  <a:txBody>
                    <a:bodyPr/>
                    <a:lstStyle/>
                    <a:p>
                      <a:pPr algn="ctr" fontAlgn="ctr"/>
                      <a:r>
                        <a:rPr lang="en-US" sz="1750" b="0" i="0" u="none" strike="noStrike" dirty="0">
                          <a:ln w="9525">
                            <a:solidFill>
                              <a:sysClr val="windowText" lastClr="000000"/>
                            </a:solidFill>
                          </a:ln>
                          <a:solidFill>
                            <a:srgbClr val="000000"/>
                          </a:solidFill>
                          <a:latin typeface="Harvey Balls"/>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3"/>
                      <a:srcRect/>
                      <a:stretch>
                        <a:fillRect/>
                      </a:stretch>
                    </a:blipFill>
                  </a:tcPr>
                </a:tc>
                <a:tc>
                  <a:txBody>
                    <a:bodyPr/>
                    <a:lstStyle/>
                    <a:p>
                      <a:pPr algn="ctr" fontAlgn="ctr"/>
                      <a:r>
                        <a:rPr lang="en-US" sz="1750" b="0" i="0" u="none" strike="noStrike" dirty="0">
                          <a:ln w="9525">
                            <a:solidFill>
                              <a:sysClr val="windowText" lastClr="000000"/>
                            </a:solidFill>
                          </a:ln>
                          <a:solidFill>
                            <a:srgbClr val="000000"/>
                          </a:solidFill>
                          <a:latin typeface="Harvey Balls"/>
                        </a:rPr>
                        <a:t>4</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3"/>
                      <a:srcRect/>
                      <a:stretch>
                        <a:fillRect/>
                      </a:stretch>
                    </a:blipFill>
                  </a:tcPr>
                </a:tc>
                <a:tc>
                  <a:txBody>
                    <a:bodyPr/>
                    <a:lstStyle/>
                    <a:p>
                      <a:pPr algn="ctr" fontAlgn="ctr"/>
                      <a:r>
                        <a:rPr lang="en-US" sz="1750" b="0" i="0" u="none" strike="noStrike" dirty="0">
                          <a:ln w="9525">
                            <a:solidFill>
                              <a:sysClr val="windowText" lastClr="000000"/>
                            </a:solidFill>
                          </a:ln>
                          <a:solidFill>
                            <a:srgbClr val="000000"/>
                          </a:solidFill>
                          <a:latin typeface="Harvey Balls"/>
                        </a:rPr>
                        <a:t>3</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3"/>
                      <a:srcRect/>
                      <a:stretch>
                        <a:fillRect/>
                      </a:stretch>
                    </a:blipFill>
                  </a:tcPr>
                </a:tc>
                <a:tc>
                  <a:txBody>
                    <a:bodyPr/>
                    <a:lstStyle/>
                    <a:p>
                      <a:pPr algn="ctr" fontAlgn="ctr"/>
                      <a:r>
                        <a:rPr lang="en-US" sz="1750" b="0" i="0" u="none" strike="noStrike" dirty="0">
                          <a:ln w="9525">
                            <a:solidFill>
                              <a:sysClr val="windowText" lastClr="000000"/>
                            </a:solidFill>
                          </a:ln>
                          <a:solidFill>
                            <a:srgbClr val="000000"/>
                          </a:solidFill>
                          <a:latin typeface="Harvey Balls"/>
                        </a:rPr>
                        <a:t>2</a:t>
                      </a:r>
                    </a:p>
                  </a:txBody>
                  <a:tcPr marL="0" marR="0" marT="0" marB="0" anchor="ctr">
                    <a:lnL w="38100" cap="flat" cmpd="sng" algn="ctr">
                      <a:solidFill>
                        <a:sysClr val="window" lastClr="FFFFFF"/>
                      </a:solidFill>
                      <a:prstDash val="solid"/>
                      <a:round/>
                      <a:headEnd type="none" w="med" len="med"/>
                      <a:tailEnd type="none" w="med" len="med"/>
                    </a:lnL>
                    <a:lnR w="381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blipFill dpi="0" rotWithShape="1">
                      <a:blip r:embed="rId13"/>
                      <a:srcRect/>
                      <a:stretch>
                        <a:fillRect/>
                      </a:stretch>
                    </a:blipFill>
                  </a:tcPr>
                </a:tc>
              </a:tr>
            </a:tbl>
          </a:graphicData>
        </a:graphic>
      </p:graphicFrame>
      <p:sp>
        <p:nvSpPr>
          <p:cNvPr id="56" name="Round Same Side Corner Rectangle 55"/>
          <p:cNvSpPr/>
          <p:nvPr>
            <p:custDataLst>
              <p:tags r:id="rId7"/>
            </p:custDataLst>
          </p:nvPr>
        </p:nvSpPr>
        <p:spPr>
          <a:xfrm flipH="1">
            <a:off x="1624810" y="5520532"/>
            <a:ext cx="2953512"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Product</a:t>
            </a:r>
            <a:endParaRPr lang="en-US" sz="1200" b="1" dirty="0">
              <a:solidFill>
                <a:srgbClr val="FFFFFF"/>
              </a:solidFill>
            </a:endParaRPr>
          </a:p>
        </p:txBody>
      </p:sp>
      <p:sp>
        <p:nvSpPr>
          <p:cNvPr id="57" name="Round Same Side Corner Rectangle 56"/>
          <p:cNvSpPr/>
          <p:nvPr>
            <p:custDataLst>
              <p:tags r:id="rId8"/>
            </p:custDataLst>
          </p:nvPr>
        </p:nvSpPr>
        <p:spPr>
          <a:xfrm flipH="1">
            <a:off x="4618038" y="5520532"/>
            <a:ext cx="2935224" cy="228600"/>
          </a:xfrm>
          <a:prstGeom prst="round2Same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a:solidFill>
                  <a:srgbClr val="FFFFFF"/>
                </a:solidFill>
              </a:rPr>
              <a:t>Vendor</a:t>
            </a:r>
          </a:p>
        </p:txBody>
      </p:sp>
    </p:spTree>
    <p:extLst>
      <p:ext uri="{BB962C8B-B14F-4D97-AF65-F5344CB8AC3E}">
        <p14:creationId xmlns:p14="http://schemas.microsoft.com/office/powerpoint/2010/main" xmlns="" val="27389852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Object 43" hidden="1"/>
          <p:cNvGraphicFramePr>
            <a:graphicFrameLocks/>
          </p:cNvGraphicFramePr>
          <p:nvPr/>
        </p:nvGraphicFramePr>
        <p:xfrm>
          <a:off x="0" y="0"/>
          <a:ext cx="158750" cy="158750"/>
        </p:xfrm>
        <a:graphic>
          <a:graphicData uri="http://schemas.openxmlformats.org/presentationml/2006/ole">
            <p:oleObj spid="_x0000_s1073632" name="think-cell Slide" r:id="rId32" imgW="360" imgH="360" progId="">
              <p:embed/>
            </p:oleObj>
          </a:graphicData>
        </a:graphic>
      </p:graphicFrame>
      <p:grpSp>
        <p:nvGrpSpPr>
          <p:cNvPr id="4" name="Group 44"/>
          <p:cNvGrpSpPr/>
          <p:nvPr>
            <p:custDataLst>
              <p:tags r:id="rId2"/>
            </p:custDataLst>
          </p:nvPr>
        </p:nvGrpSpPr>
        <p:grpSpPr>
          <a:xfrm>
            <a:off x="320676" y="5075241"/>
            <a:ext cx="8594724" cy="1325560"/>
            <a:chOff x="320041" y="5850507"/>
            <a:chExt cx="2559684" cy="685717"/>
          </a:xfrm>
        </p:grpSpPr>
        <p:sp>
          <p:nvSpPr>
            <p:cNvPr id="46" name="Rectangle 45"/>
            <p:cNvSpPr/>
            <p:nvPr/>
          </p:nvSpPr>
          <p:spPr>
            <a:xfrm>
              <a:off x="320041" y="5992577"/>
              <a:ext cx="2559684" cy="543647"/>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endParaRPr lang="en-US" sz="1200" dirty="0" smtClean="0">
                <a:solidFill>
                  <a:srgbClr val="333333"/>
                </a:solidFill>
                <a:latin typeface="Georgia"/>
              </a:endParaRPr>
            </a:p>
          </p:txBody>
        </p:sp>
        <p:sp>
          <p:nvSpPr>
            <p:cNvPr id="47" name="Round Same Side Corner Rectangle 46"/>
            <p:cNvSpPr/>
            <p:nvPr/>
          </p:nvSpPr>
          <p:spPr>
            <a:xfrm>
              <a:off x="320042" y="5850507"/>
              <a:ext cx="2559683" cy="141907"/>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Stoplights</a:t>
              </a:r>
              <a:endParaRPr lang="en-CA" sz="1200" b="1" dirty="0">
                <a:solidFill>
                  <a:srgbClr val="FFFFFF"/>
                </a:solidFill>
              </a:endParaRPr>
            </a:p>
          </p:txBody>
        </p:sp>
      </p:grpSp>
      <p:sp>
        <p:nvSpPr>
          <p:cNvPr id="2" name="Title 1"/>
          <p:cNvSpPr>
            <a:spLocks noGrp="1"/>
          </p:cNvSpPr>
          <p:nvPr>
            <p:ph type="title"/>
            <p:custDataLst>
              <p:tags r:id="rId3"/>
            </p:custDataLst>
          </p:nvPr>
        </p:nvSpPr>
        <p:spPr/>
        <p:txBody>
          <a:bodyPr/>
          <a:lstStyle/>
          <a:p>
            <a:r>
              <a:rPr lang="en-CA" dirty="0" smtClean="0"/>
              <a:t>Vendor Landscape Methodology:</a:t>
            </a:r>
            <a:br>
              <a:rPr lang="en-CA" dirty="0" smtClean="0"/>
            </a:br>
            <a:r>
              <a:rPr lang="en-CA" dirty="0" smtClean="0"/>
              <a:t>Information Presentation – Feature Ranks (Stoplights)</a:t>
            </a:r>
            <a:endParaRPr lang="en-CA" dirty="0"/>
          </a:p>
        </p:txBody>
      </p:sp>
      <p:sp>
        <p:nvSpPr>
          <p:cNvPr id="3" name="Text Placeholder 2"/>
          <p:cNvSpPr>
            <a:spLocks noGrp="1"/>
          </p:cNvSpPr>
          <p:nvPr>
            <p:ph type="body" sz="quarter" idx="16"/>
            <p:custDataLst>
              <p:tags r:id="rId4"/>
            </p:custDataLst>
          </p:nvPr>
        </p:nvSpPr>
        <p:spPr>
          <a:xfrm>
            <a:off x="249302" y="1279525"/>
            <a:ext cx="8627997" cy="3749675"/>
          </a:xfrm>
        </p:spPr>
        <p:txBody>
          <a:bodyPr/>
          <a:lstStyle/>
          <a:p>
            <a:pPr marL="0" indent="0">
              <a:lnSpc>
                <a:spcPct val="100000"/>
              </a:lnSpc>
              <a:spcBef>
                <a:spcPts val="0"/>
              </a:spcBef>
              <a:spcAft>
                <a:spcPts val="600"/>
              </a:spcAft>
              <a:buNone/>
            </a:pPr>
            <a:r>
              <a:rPr lang="en-CA" sz="1050" dirty="0" smtClean="0"/>
              <a:t>Info-Tech’s Feature Ranks are visual representations of the presence/availability of individual features that collectively comprise the Features’ criteria. The visual representation used is stoplights.</a:t>
            </a:r>
          </a:p>
          <a:p>
            <a:pPr marL="0" indent="0">
              <a:lnSpc>
                <a:spcPct val="100000"/>
              </a:lnSpc>
              <a:spcBef>
                <a:spcPts val="0"/>
              </a:spcBef>
              <a:spcAft>
                <a:spcPts val="300"/>
              </a:spcAft>
              <a:buNone/>
            </a:pPr>
            <a:r>
              <a:rPr lang="en-CA" sz="1050" dirty="0" smtClean="0"/>
              <a:t>Stoplights are determined as follows:</a:t>
            </a:r>
          </a:p>
          <a:p>
            <a:pPr marL="338138" indent="-228600">
              <a:lnSpc>
                <a:spcPct val="100000"/>
              </a:lnSpc>
              <a:spcBef>
                <a:spcPts val="0"/>
              </a:spcBef>
              <a:spcAft>
                <a:spcPts val="300"/>
              </a:spcAft>
              <a:buSzPct val="100000"/>
              <a:buFont typeface="+mj-lt"/>
              <a:buAutoNum type="arabicPeriod"/>
            </a:pPr>
            <a:r>
              <a:rPr lang="en-CA" sz="1050" dirty="0" smtClean="0"/>
              <a:t>A single point is assigned to each evaluated feature that is regarded as being fully present, partial points to each feature that is partially present, and zero points to features that are deemed to be fully absent or unsatisfactory. </a:t>
            </a:r>
          </a:p>
          <a:p>
            <a:pPr marL="463550" lvl="1" indent="-122238">
              <a:lnSpc>
                <a:spcPct val="100000"/>
              </a:lnSpc>
              <a:spcBef>
                <a:spcPts val="0"/>
              </a:spcBef>
              <a:spcAft>
                <a:spcPts val="0"/>
              </a:spcAft>
              <a:buSzPct val="120000"/>
              <a:buFont typeface="Arial" pitchFamily="34" charset="0"/>
              <a:buChar char="•"/>
            </a:pPr>
            <a:r>
              <a:rPr lang="en-CA" sz="1050" dirty="0" smtClean="0"/>
              <a:t>Fully present means all aspects and capabilities of the feature as described are in evidence.</a:t>
            </a:r>
          </a:p>
          <a:p>
            <a:pPr marL="463550" lvl="1" indent="-122238">
              <a:lnSpc>
                <a:spcPct val="100000"/>
              </a:lnSpc>
              <a:spcBef>
                <a:spcPts val="0"/>
              </a:spcBef>
              <a:spcAft>
                <a:spcPts val="0"/>
              </a:spcAft>
              <a:buSzPct val="120000"/>
              <a:buFont typeface="Arial" pitchFamily="34" charset="0"/>
              <a:buChar char="•"/>
            </a:pPr>
            <a:r>
              <a:rPr lang="en-CA" sz="1050" dirty="0" smtClean="0"/>
              <a:t>Fully absent means all aspects and capabilities of the feature as described are missing or lacking.</a:t>
            </a:r>
          </a:p>
          <a:p>
            <a:pPr marL="463550" lvl="1" indent="-122238">
              <a:lnSpc>
                <a:spcPct val="100000"/>
              </a:lnSpc>
              <a:spcBef>
                <a:spcPts val="0"/>
              </a:spcBef>
              <a:spcAft>
                <a:spcPts val="0"/>
              </a:spcAft>
              <a:buSzPct val="120000"/>
              <a:buFont typeface="Arial" pitchFamily="34" charset="0"/>
              <a:buChar char="•"/>
            </a:pPr>
            <a:r>
              <a:rPr lang="en-CA" sz="1050" dirty="0" smtClean="0"/>
              <a:t>Partially present means some, but not all, aspects and capabilities of the feature as described are in evidence, </a:t>
            </a:r>
            <a:r>
              <a:rPr lang="en-CA" sz="1050" b="1" dirty="0" smtClean="0"/>
              <a:t>OR</a:t>
            </a:r>
            <a:r>
              <a:rPr lang="en-CA" sz="1050" dirty="0" smtClean="0"/>
              <a:t> all aspects and capabilities of the feature as described are in evidence, but only for some models in a line. </a:t>
            </a:r>
          </a:p>
          <a:p>
            <a:pPr marL="338138" indent="-228600">
              <a:lnSpc>
                <a:spcPct val="100000"/>
              </a:lnSpc>
              <a:spcBef>
                <a:spcPts val="600"/>
              </a:spcBef>
              <a:spcAft>
                <a:spcPts val="0"/>
              </a:spcAft>
              <a:buSzPct val="100000"/>
              <a:buFont typeface="+mj-lt"/>
              <a:buAutoNum type="arabicPeriod" startAt="2"/>
            </a:pPr>
            <a:r>
              <a:rPr lang="en-CA" sz="1050" dirty="0" smtClean="0"/>
              <a:t>Feature scores are converted to stoplights as follows:</a:t>
            </a:r>
          </a:p>
          <a:p>
            <a:pPr marL="463550" lvl="1" indent="-122238">
              <a:lnSpc>
                <a:spcPct val="100000"/>
              </a:lnSpc>
              <a:spcBef>
                <a:spcPts val="0"/>
              </a:spcBef>
              <a:spcAft>
                <a:spcPts val="0"/>
              </a:spcAft>
              <a:buSzPct val="120000"/>
              <a:buFont typeface="Arial" pitchFamily="34" charset="0"/>
              <a:buChar char="•"/>
            </a:pPr>
            <a:r>
              <a:rPr lang="en-CA" sz="1050" dirty="0" smtClean="0"/>
              <a:t>Full points become a green light.</a:t>
            </a:r>
          </a:p>
          <a:p>
            <a:pPr marL="463550" lvl="1" indent="-122238">
              <a:lnSpc>
                <a:spcPct val="100000"/>
              </a:lnSpc>
              <a:spcBef>
                <a:spcPts val="0"/>
              </a:spcBef>
              <a:spcAft>
                <a:spcPts val="0"/>
              </a:spcAft>
              <a:buSzPct val="120000"/>
              <a:buFont typeface="Arial" pitchFamily="34" charset="0"/>
              <a:buChar char="•"/>
            </a:pPr>
            <a:r>
              <a:rPr lang="en-CA" sz="1050" dirty="0" smtClean="0"/>
              <a:t>Partial points become a yellow light.</a:t>
            </a:r>
          </a:p>
          <a:p>
            <a:pPr marL="463550" lvl="1" indent="-122238">
              <a:lnSpc>
                <a:spcPct val="100000"/>
              </a:lnSpc>
              <a:spcBef>
                <a:spcPts val="0"/>
              </a:spcBef>
              <a:spcAft>
                <a:spcPts val="300"/>
              </a:spcAft>
              <a:buSzPct val="120000"/>
              <a:buFont typeface="Arial" pitchFamily="34" charset="0"/>
              <a:buChar char="•"/>
            </a:pPr>
            <a:r>
              <a:rPr lang="en-CA" sz="1050" dirty="0" smtClean="0"/>
              <a:t>Zero points become a red light.</a:t>
            </a:r>
          </a:p>
          <a:p>
            <a:pPr marL="338138" indent="-228600">
              <a:lnSpc>
                <a:spcPct val="100000"/>
              </a:lnSpc>
              <a:spcBef>
                <a:spcPts val="600"/>
              </a:spcBef>
              <a:spcAft>
                <a:spcPts val="600"/>
              </a:spcAft>
              <a:buSzPct val="100000"/>
              <a:buFont typeface="+mj-lt"/>
              <a:buAutoNum type="arabicPeriod" startAt="2"/>
            </a:pPr>
            <a:r>
              <a:rPr lang="en-CA" sz="1050" dirty="0" smtClean="0"/>
              <a:t>Stoplights are plotted by solution in a chart where rows represent individual solutions and columns represent individual features. Solutions are ordered in the chart alphabetically by vendor name.</a:t>
            </a:r>
          </a:p>
          <a:p>
            <a:pPr marL="0" indent="0">
              <a:lnSpc>
                <a:spcPct val="100000"/>
              </a:lnSpc>
              <a:spcBef>
                <a:spcPts val="0"/>
              </a:spcBef>
              <a:spcAft>
                <a:spcPts val="300"/>
              </a:spcAft>
              <a:buSzPct val="100000"/>
              <a:buNone/>
            </a:pPr>
            <a:r>
              <a:rPr lang="en-CA" sz="1050" dirty="0" smtClean="0"/>
              <a:t>For example, a set of applications is being reviewed and a feature of “</a:t>
            </a:r>
            <a:r>
              <a:rPr lang="en-CA" sz="1050" i="1" dirty="0" smtClean="0"/>
              <a:t>Integration with Mobile Devices</a:t>
            </a:r>
            <a:r>
              <a:rPr lang="en-CA" sz="1050" dirty="0" smtClean="0"/>
              <a:t>” that is defined as “</a:t>
            </a:r>
            <a:r>
              <a:rPr lang="en-CA" sz="1050" i="1" dirty="0" smtClean="0"/>
              <a:t>availability of dedicated mobile device applications for iOS, Android, and BlackBerry devices</a:t>
            </a:r>
            <a:r>
              <a:rPr lang="en-CA" sz="1050" dirty="0" smtClean="0"/>
              <a:t>” is specified. Solution A provides such apps for all listed platforms and scores “green,” solution B provides apps for iOS and Android only and scores “yellow,” while solution C provides mobile device functionality through browser extensions, has no dedicated apps, and so scores “red.”</a:t>
            </a:r>
          </a:p>
        </p:txBody>
      </p:sp>
      <p:sp>
        <p:nvSpPr>
          <p:cNvPr id="52" name="Rectangle 51"/>
          <p:cNvSpPr/>
          <p:nvPr>
            <p:custDataLst>
              <p:tags r:id="rId5"/>
            </p:custDataLst>
          </p:nvPr>
        </p:nvSpPr>
        <p:spPr>
          <a:xfrm>
            <a:off x="6766560" y="5989320"/>
            <a:ext cx="685800" cy="27432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50" dirty="0">
              <a:solidFill>
                <a:srgbClr val="243F54"/>
              </a:solidFill>
            </a:endParaRPr>
          </a:p>
        </p:txBody>
      </p:sp>
      <p:sp>
        <p:nvSpPr>
          <p:cNvPr id="54" name="Rectangle 53"/>
          <p:cNvSpPr/>
          <p:nvPr>
            <p:custDataLst>
              <p:tags r:id="rId6"/>
            </p:custDataLst>
          </p:nvPr>
        </p:nvSpPr>
        <p:spPr>
          <a:xfrm flipH="1">
            <a:off x="1645920" y="5760720"/>
            <a:ext cx="685800" cy="1828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750" b="1" dirty="0" smtClean="0">
                <a:solidFill>
                  <a:srgbClr val="FFFFFF"/>
                </a:solidFill>
              </a:rPr>
              <a:t>Feature 1</a:t>
            </a:r>
            <a:endParaRPr lang="en-US" sz="750" b="1" dirty="0">
              <a:solidFill>
                <a:srgbClr val="FFFFFF"/>
              </a:solidFill>
            </a:endParaRPr>
          </a:p>
        </p:txBody>
      </p:sp>
      <p:sp>
        <p:nvSpPr>
          <p:cNvPr id="56" name="Rectangle 55"/>
          <p:cNvSpPr/>
          <p:nvPr>
            <p:custDataLst>
              <p:tags r:id="rId7"/>
            </p:custDataLst>
          </p:nvPr>
        </p:nvSpPr>
        <p:spPr>
          <a:xfrm flipH="1">
            <a:off x="2377440" y="5760720"/>
            <a:ext cx="685800" cy="1828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750" b="1" dirty="0" smtClean="0">
                <a:solidFill>
                  <a:srgbClr val="FFFFFF"/>
                </a:solidFill>
              </a:rPr>
              <a:t>Feature 2</a:t>
            </a:r>
            <a:endParaRPr lang="en-US" sz="750" b="1" dirty="0">
              <a:solidFill>
                <a:srgbClr val="FFFFFF"/>
              </a:solidFill>
            </a:endParaRPr>
          </a:p>
        </p:txBody>
      </p:sp>
      <p:sp>
        <p:nvSpPr>
          <p:cNvPr id="57" name="Rectangle 56"/>
          <p:cNvSpPr/>
          <p:nvPr>
            <p:custDataLst>
              <p:tags r:id="rId8"/>
            </p:custDataLst>
          </p:nvPr>
        </p:nvSpPr>
        <p:spPr>
          <a:xfrm flipH="1">
            <a:off x="3840480" y="5760720"/>
            <a:ext cx="685800" cy="1828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750" b="1" dirty="0" smtClean="0">
                <a:solidFill>
                  <a:srgbClr val="FFFFFF"/>
                </a:solidFill>
              </a:rPr>
              <a:t>Feature 4</a:t>
            </a:r>
            <a:endParaRPr lang="en-US" sz="750" b="1" dirty="0">
              <a:solidFill>
                <a:srgbClr val="FFFFFF"/>
              </a:solidFill>
            </a:endParaRPr>
          </a:p>
        </p:txBody>
      </p:sp>
      <p:sp>
        <p:nvSpPr>
          <p:cNvPr id="58" name="Rectangle 57"/>
          <p:cNvSpPr/>
          <p:nvPr>
            <p:custDataLst>
              <p:tags r:id="rId9"/>
            </p:custDataLst>
          </p:nvPr>
        </p:nvSpPr>
        <p:spPr>
          <a:xfrm flipH="1">
            <a:off x="4572000" y="5760720"/>
            <a:ext cx="685800" cy="1828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750" b="1" dirty="0" smtClean="0">
                <a:solidFill>
                  <a:srgbClr val="FFFFFF"/>
                </a:solidFill>
              </a:rPr>
              <a:t>Feature 5</a:t>
            </a:r>
            <a:endParaRPr lang="en-US" sz="750" b="1" dirty="0">
              <a:solidFill>
                <a:srgbClr val="FFFFFF"/>
              </a:solidFill>
            </a:endParaRPr>
          </a:p>
        </p:txBody>
      </p:sp>
      <p:sp>
        <p:nvSpPr>
          <p:cNvPr id="59" name="Rectangle 58"/>
          <p:cNvSpPr/>
          <p:nvPr>
            <p:custDataLst>
              <p:tags r:id="rId10"/>
            </p:custDataLst>
          </p:nvPr>
        </p:nvSpPr>
        <p:spPr>
          <a:xfrm flipH="1">
            <a:off x="3108960" y="5760720"/>
            <a:ext cx="685800" cy="1828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750" b="1" dirty="0" smtClean="0">
                <a:solidFill>
                  <a:srgbClr val="FFFFFF"/>
                </a:solidFill>
              </a:rPr>
              <a:t>Feature 3</a:t>
            </a:r>
            <a:endParaRPr lang="en-US" sz="750" b="1" dirty="0">
              <a:solidFill>
                <a:srgbClr val="FFFFFF"/>
              </a:solidFill>
            </a:endParaRPr>
          </a:p>
        </p:txBody>
      </p:sp>
      <p:sp>
        <p:nvSpPr>
          <p:cNvPr id="60" name="Rectangle 59"/>
          <p:cNvSpPr/>
          <p:nvPr>
            <p:custDataLst>
              <p:tags r:id="rId11"/>
            </p:custDataLst>
          </p:nvPr>
        </p:nvSpPr>
        <p:spPr>
          <a:xfrm>
            <a:off x="1645920" y="5989320"/>
            <a:ext cx="685800" cy="27432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50" dirty="0">
              <a:solidFill>
                <a:srgbClr val="243F54"/>
              </a:solidFill>
            </a:endParaRPr>
          </a:p>
        </p:txBody>
      </p:sp>
      <p:sp>
        <p:nvSpPr>
          <p:cNvPr id="61" name="Rectangle 60"/>
          <p:cNvSpPr/>
          <p:nvPr>
            <p:custDataLst>
              <p:tags r:id="rId12"/>
            </p:custDataLst>
          </p:nvPr>
        </p:nvSpPr>
        <p:spPr>
          <a:xfrm>
            <a:off x="2377440" y="5989320"/>
            <a:ext cx="685800" cy="27432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50" dirty="0">
              <a:solidFill>
                <a:srgbClr val="243F54"/>
              </a:solidFill>
            </a:endParaRPr>
          </a:p>
        </p:txBody>
      </p:sp>
      <p:sp>
        <p:nvSpPr>
          <p:cNvPr id="62" name="Rectangle 61"/>
          <p:cNvSpPr/>
          <p:nvPr>
            <p:custDataLst>
              <p:tags r:id="rId13"/>
            </p:custDataLst>
          </p:nvPr>
        </p:nvSpPr>
        <p:spPr>
          <a:xfrm>
            <a:off x="3108960" y="5989320"/>
            <a:ext cx="685800" cy="27432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50" dirty="0">
              <a:solidFill>
                <a:srgbClr val="243F54"/>
              </a:solidFill>
            </a:endParaRPr>
          </a:p>
        </p:txBody>
      </p:sp>
      <p:sp>
        <p:nvSpPr>
          <p:cNvPr id="63" name="Rectangle 62"/>
          <p:cNvSpPr/>
          <p:nvPr>
            <p:custDataLst>
              <p:tags r:id="rId14"/>
            </p:custDataLst>
          </p:nvPr>
        </p:nvSpPr>
        <p:spPr>
          <a:xfrm>
            <a:off x="3840480" y="5989320"/>
            <a:ext cx="685800" cy="27432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50" dirty="0">
              <a:solidFill>
                <a:srgbClr val="243F54"/>
              </a:solidFill>
            </a:endParaRPr>
          </a:p>
        </p:txBody>
      </p:sp>
      <p:sp>
        <p:nvSpPr>
          <p:cNvPr id="64" name="Rectangle 63"/>
          <p:cNvSpPr/>
          <p:nvPr>
            <p:custDataLst>
              <p:tags r:id="rId15"/>
            </p:custDataLst>
          </p:nvPr>
        </p:nvSpPr>
        <p:spPr>
          <a:xfrm>
            <a:off x="4572000" y="5989320"/>
            <a:ext cx="685800" cy="27432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50" dirty="0">
              <a:solidFill>
                <a:srgbClr val="243F54"/>
              </a:solidFill>
            </a:endParaRPr>
          </a:p>
        </p:txBody>
      </p:sp>
      <p:sp>
        <p:nvSpPr>
          <p:cNvPr id="65" name="Rectangle 64"/>
          <p:cNvSpPr/>
          <p:nvPr>
            <p:custDataLst>
              <p:tags r:id="rId16"/>
            </p:custDataLst>
          </p:nvPr>
        </p:nvSpPr>
        <p:spPr>
          <a:xfrm>
            <a:off x="5303520" y="5989320"/>
            <a:ext cx="685800" cy="27432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50" dirty="0">
              <a:solidFill>
                <a:srgbClr val="243F54"/>
              </a:solidFill>
            </a:endParaRPr>
          </a:p>
        </p:txBody>
      </p:sp>
      <p:sp>
        <p:nvSpPr>
          <p:cNvPr id="66" name="Rectangle 65"/>
          <p:cNvSpPr/>
          <p:nvPr>
            <p:custDataLst>
              <p:tags r:id="rId17"/>
            </p:custDataLst>
          </p:nvPr>
        </p:nvSpPr>
        <p:spPr>
          <a:xfrm>
            <a:off x="6035040" y="5989320"/>
            <a:ext cx="685800" cy="27432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50" dirty="0">
              <a:solidFill>
                <a:srgbClr val="243F54"/>
              </a:solidFill>
            </a:endParaRPr>
          </a:p>
        </p:txBody>
      </p:sp>
      <p:sp>
        <p:nvSpPr>
          <p:cNvPr id="67" name="Oval 66"/>
          <p:cNvSpPr/>
          <p:nvPr>
            <p:custDataLst>
              <p:tags r:id="rId18"/>
            </p:custDataLst>
          </p:nvPr>
        </p:nvSpPr>
        <p:spPr>
          <a:xfrm>
            <a:off x="1886818" y="6035040"/>
            <a:ext cx="170582" cy="170580"/>
          </a:xfrm>
          <a:prstGeom prst="ellipse">
            <a:avLst/>
          </a:prstGeom>
          <a:solidFill>
            <a:srgbClr val="7FAC85"/>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50" dirty="0">
              <a:solidFill>
                <a:srgbClr val="FFFFFF"/>
              </a:solidFill>
            </a:endParaRPr>
          </a:p>
        </p:txBody>
      </p:sp>
      <p:sp>
        <p:nvSpPr>
          <p:cNvPr id="68" name="Oval 67"/>
          <p:cNvSpPr/>
          <p:nvPr>
            <p:custDataLst>
              <p:tags r:id="rId19"/>
            </p:custDataLst>
          </p:nvPr>
        </p:nvSpPr>
        <p:spPr>
          <a:xfrm>
            <a:off x="2618338" y="6035040"/>
            <a:ext cx="170582" cy="170580"/>
          </a:xfrm>
          <a:prstGeom prst="ellipse">
            <a:avLst/>
          </a:prstGeom>
          <a:solidFill>
            <a:srgbClr val="7FAC85"/>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50" dirty="0">
              <a:solidFill>
                <a:srgbClr val="FFFFFF"/>
              </a:solidFill>
            </a:endParaRPr>
          </a:p>
        </p:txBody>
      </p:sp>
      <p:sp>
        <p:nvSpPr>
          <p:cNvPr id="69" name="Oval 68"/>
          <p:cNvSpPr/>
          <p:nvPr>
            <p:custDataLst>
              <p:tags r:id="rId20"/>
            </p:custDataLst>
          </p:nvPr>
        </p:nvSpPr>
        <p:spPr>
          <a:xfrm>
            <a:off x="3383280" y="6035040"/>
            <a:ext cx="170582" cy="170580"/>
          </a:xfrm>
          <a:prstGeom prst="ellipse">
            <a:avLst/>
          </a:prstGeom>
          <a:solidFill>
            <a:srgbClr val="7FAC85"/>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50" dirty="0">
              <a:solidFill>
                <a:srgbClr val="FFFFFF"/>
              </a:solidFill>
            </a:endParaRPr>
          </a:p>
        </p:txBody>
      </p:sp>
      <p:sp>
        <p:nvSpPr>
          <p:cNvPr id="70" name="Oval 69"/>
          <p:cNvSpPr/>
          <p:nvPr>
            <p:custDataLst>
              <p:tags r:id="rId21"/>
            </p:custDataLst>
          </p:nvPr>
        </p:nvSpPr>
        <p:spPr>
          <a:xfrm>
            <a:off x="4081378" y="6035040"/>
            <a:ext cx="170582" cy="170580"/>
          </a:xfrm>
          <a:prstGeom prst="ellipse">
            <a:avLst/>
          </a:prstGeom>
          <a:solidFill>
            <a:srgbClr val="902E2E"/>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50" dirty="0">
              <a:solidFill>
                <a:srgbClr val="FFFFFF"/>
              </a:solidFill>
            </a:endParaRPr>
          </a:p>
        </p:txBody>
      </p:sp>
      <p:sp>
        <p:nvSpPr>
          <p:cNvPr id="71" name="Oval 70"/>
          <p:cNvSpPr/>
          <p:nvPr>
            <p:custDataLst>
              <p:tags r:id="rId22"/>
            </p:custDataLst>
          </p:nvPr>
        </p:nvSpPr>
        <p:spPr>
          <a:xfrm>
            <a:off x="7007458" y="6035040"/>
            <a:ext cx="170582" cy="170580"/>
          </a:xfrm>
          <a:prstGeom prst="ellipse">
            <a:avLst/>
          </a:prstGeom>
          <a:solidFill>
            <a:srgbClr val="D3D1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50" dirty="0">
              <a:solidFill>
                <a:srgbClr val="FFFFFF"/>
              </a:solidFill>
            </a:endParaRPr>
          </a:p>
        </p:txBody>
      </p:sp>
      <p:sp>
        <p:nvSpPr>
          <p:cNvPr id="72" name="Oval 71"/>
          <p:cNvSpPr/>
          <p:nvPr>
            <p:custDataLst>
              <p:tags r:id="rId23"/>
            </p:custDataLst>
          </p:nvPr>
        </p:nvSpPr>
        <p:spPr>
          <a:xfrm>
            <a:off x="6275938" y="6035040"/>
            <a:ext cx="170582" cy="170580"/>
          </a:xfrm>
          <a:prstGeom prst="ellipse">
            <a:avLst/>
          </a:prstGeom>
          <a:solidFill>
            <a:srgbClr val="902E2E"/>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50" dirty="0">
              <a:solidFill>
                <a:srgbClr val="FFFFFF"/>
              </a:solidFill>
            </a:endParaRPr>
          </a:p>
        </p:txBody>
      </p:sp>
      <p:sp>
        <p:nvSpPr>
          <p:cNvPr id="73" name="Oval 72"/>
          <p:cNvSpPr/>
          <p:nvPr>
            <p:custDataLst>
              <p:tags r:id="rId24"/>
            </p:custDataLst>
          </p:nvPr>
        </p:nvSpPr>
        <p:spPr>
          <a:xfrm>
            <a:off x="4812898" y="6035040"/>
            <a:ext cx="170582" cy="170580"/>
          </a:xfrm>
          <a:prstGeom prst="ellipse">
            <a:avLst/>
          </a:prstGeom>
          <a:solidFill>
            <a:srgbClr val="902E2E"/>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50" dirty="0">
              <a:solidFill>
                <a:srgbClr val="FFFFFF"/>
              </a:solidFill>
            </a:endParaRPr>
          </a:p>
        </p:txBody>
      </p:sp>
      <p:sp>
        <p:nvSpPr>
          <p:cNvPr id="74" name="Round Same Side Corner Rectangle 73"/>
          <p:cNvSpPr/>
          <p:nvPr>
            <p:custDataLst>
              <p:tags r:id="rId25"/>
            </p:custDataLst>
          </p:nvPr>
        </p:nvSpPr>
        <p:spPr>
          <a:xfrm flipH="1">
            <a:off x="1645920" y="5486400"/>
            <a:ext cx="5806440" cy="228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b="1" dirty="0" smtClean="0">
                <a:solidFill>
                  <a:srgbClr val="FFFFFF"/>
                </a:solidFill>
              </a:rPr>
              <a:t>Features</a:t>
            </a:r>
            <a:endParaRPr lang="en-US" sz="1200" b="1" dirty="0">
              <a:solidFill>
                <a:srgbClr val="FFFFFF"/>
              </a:solidFill>
            </a:endParaRPr>
          </a:p>
        </p:txBody>
      </p:sp>
      <p:sp>
        <p:nvSpPr>
          <p:cNvPr id="75" name="Oval 74"/>
          <p:cNvSpPr/>
          <p:nvPr>
            <p:custDataLst>
              <p:tags r:id="rId26"/>
            </p:custDataLst>
          </p:nvPr>
        </p:nvSpPr>
        <p:spPr>
          <a:xfrm>
            <a:off x="5544418" y="6035040"/>
            <a:ext cx="170582" cy="170580"/>
          </a:xfrm>
          <a:prstGeom prst="ellipse">
            <a:avLst/>
          </a:prstGeom>
          <a:solidFill>
            <a:srgbClr val="D3D1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50" dirty="0">
              <a:solidFill>
                <a:srgbClr val="FFFFFF"/>
              </a:solidFill>
            </a:endParaRPr>
          </a:p>
        </p:txBody>
      </p:sp>
      <p:sp>
        <p:nvSpPr>
          <p:cNvPr id="76" name="Rectangle 75"/>
          <p:cNvSpPr/>
          <p:nvPr>
            <p:custDataLst>
              <p:tags r:id="rId27"/>
            </p:custDataLst>
          </p:nvPr>
        </p:nvSpPr>
        <p:spPr>
          <a:xfrm flipH="1">
            <a:off x="5303520" y="5760085"/>
            <a:ext cx="685800" cy="1828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750" b="1" dirty="0" smtClean="0">
                <a:solidFill>
                  <a:srgbClr val="FFFFFF"/>
                </a:solidFill>
              </a:rPr>
              <a:t>Feature 6</a:t>
            </a:r>
            <a:endParaRPr lang="en-US" sz="750" b="1" dirty="0">
              <a:solidFill>
                <a:srgbClr val="FFFFFF"/>
              </a:solidFill>
            </a:endParaRPr>
          </a:p>
        </p:txBody>
      </p:sp>
      <p:sp>
        <p:nvSpPr>
          <p:cNvPr id="77" name="Rectangle 76"/>
          <p:cNvSpPr/>
          <p:nvPr>
            <p:custDataLst>
              <p:tags r:id="rId28"/>
            </p:custDataLst>
          </p:nvPr>
        </p:nvSpPr>
        <p:spPr>
          <a:xfrm flipH="1">
            <a:off x="6035040" y="5760085"/>
            <a:ext cx="685800" cy="1828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750" b="1" dirty="0" smtClean="0">
                <a:solidFill>
                  <a:srgbClr val="FFFFFF"/>
                </a:solidFill>
              </a:rPr>
              <a:t>Feature 7</a:t>
            </a:r>
            <a:endParaRPr lang="en-US" sz="750" b="1" dirty="0">
              <a:solidFill>
                <a:srgbClr val="FFFFFF"/>
              </a:solidFill>
            </a:endParaRPr>
          </a:p>
        </p:txBody>
      </p:sp>
      <p:sp>
        <p:nvSpPr>
          <p:cNvPr id="78" name="Rectangle 77"/>
          <p:cNvSpPr/>
          <p:nvPr>
            <p:custDataLst>
              <p:tags r:id="rId29"/>
            </p:custDataLst>
          </p:nvPr>
        </p:nvSpPr>
        <p:spPr>
          <a:xfrm flipH="1">
            <a:off x="6766560" y="5760085"/>
            <a:ext cx="685800" cy="1828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750" b="1" dirty="0" smtClean="0">
                <a:solidFill>
                  <a:srgbClr val="FFFFFF"/>
                </a:solidFill>
              </a:rPr>
              <a:t>Feature 8</a:t>
            </a:r>
            <a:endParaRPr lang="en-US" sz="750" b="1" dirty="0">
              <a:solidFill>
                <a:srgbClr val="FFFFFF"/>
              </a:solidFill>
            </a:endParaRPr>
          </a:p>
        </p:txBody>
      </p:sp>
      <p:sp>
        <p:nvSpPr>
          <p:cNvPr id="80" name="TextBox 79"/>
          <p:cNvSpPr txBox="1"/>
          <p:nvPr/>
        </p:nvSpPr>
        <p:spPr>
          <a:xfrm>
            <a:off x="7543800" y="5440680"/>
            <a:ext cx="1235075" cy="738664"/>
          </a:xfrm>
          <a:prstGeom prst="rect">
            <a:avLst/>
          </a:prstGeom>
          <a:noFill/>
        </p:spPr>
        <p:txBody>
          <a:bodyPr wrap="square" rtlCol="0" anchor="ctr">
            <a:spAutoFit/>
          </a:bodyPr>
          <a:lstStyle/>
          <a:p>
            <a:pPr algn="r"/>
            <a:r>
              <a:rPr lang="en-CA" sz="1050" dirty="0" smtClean="0">
                <a:solidFill>
                  <a:srgbClr val="333333"/>
                </a:solidFill>
              </a:rPr>
              <a:t>Yellow shows partial availability (such as in some models in a line).</a:t>
            </a:r>
          </a:p>
        </p:txBody>
      </p:sp>
      <p:sp>
        <p:nvSpPr>
          <p:cNvPr id="81" name="TextBox 80"/>
          <p:cNvSpPr txBox="1"/>
          <p:nvPr/>
        </p:nvSpPr>
        <p:spPr>
          <a:xfrm>
            <a:off x="365125" y="5440680"/>
            <a:ext cx="1189038" cy="738664"/>
          </a:xfrm>
          <a:prstGeom prst="rect">
            <a:avLst/>
          </a:prstGeom>
          <a:noFill/>
        </p:spPr>
        <p:txBody>
          <a:bodyPr wrap="square" rtlCol="0">
            <a:spAutoFit/>
          </a:bodyPr>
          <a:lstStyle/>
          <a:p>
            <a:pPr algn="l"/>
            <a:r>
              <a:rPr lang="en-CA" sz="1050" dirty="0" smtClean="0">
                <a:solidFill>
                  <a:srgbClr val="333333"/>
                </a:solidFill>
              </a:rPr>
              <a:t>Green means a feature is fully present; red, fully absent.</a:t>
            </a:r>
          </a:p>
        </p:txBody>
      </p:sp>
      <p:cxnSp>
        <p:nvCxnSpPr>
          <p:cNvPr id="83" name="Straight Arrow Connector 82"/>
          <p:cNvCxnSpPr>
            <a:stCxn id="80" idx="2"/>
          </p:cNvCxnSpPr>
          <p:nvPr/>
        </p:nvCxnSpPr>
        <p:spPr>
          <a:xfrm rot="5400000" flipH="1">
            <a:off x="7842846" y="5860853"/>
            <a:ext cx="19445" cy="6175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1" idx="2"/>
          </p:cNvCxnSpPr>
          <p:nvPr/>
        </p:nvCxnSpPr>
        <p:spPr>
          <a:xfrm rot="5400000" flipH="1" flipV="1">
            <a:off x="1247181" y="5872362"/>
            <a:ext cx="19444" cy="5945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067290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 name="Object 75" hidden="1"/>
          <p:cNvGraphicFramePr>
            <a:graphicFrameLocks/>
          </p:cNvGraphicFramePr>
          <p:nvPr/>
        </p:nvGraphicFramePr>
        <p:xfrm>
          <a:off x="0" y="0"/>
          <a:ext cx="158750" cy="158750"/>
        </p:xfrm>
        <a:graphic>
          <a:graphicData uri="http://schemas.openxmlformats.org/presentationml/2006/ole">
            <p:oleObj spid="_x0000_s1075131" name="think-cell Slide" r:id="rId24" imgW="360" imgH="360" progId="">
              <p:embed/>
            </p:oleObj>
          </a:graphicData>
        </a:graphic>
      </p:graphicFrame>
      <p:sp>
        <p:nvSpPr>
          <p:cNvPr id="75" name="Rectangle 74" hidden="1"/>
          <p:cNvSpPr/>
          <p:nvPr>
            <p:custDataLst>
              <p:tags r:id="rId2"/>
            </p:custDataLst>
          </p:nvPr>
        </p:nvSpPr>
        <p:spPr bwMode="auto">
          <a:xfrm>
            <a:off x="0" y="0"/>
            <a:ext cx="158750" cy="158750"/>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nchorCtr="0">
            <a:noAutofit/>
          </a:bodyPr>
          <a:lstStyle/>
          <a:p>
            <a:endParaRPr lang="en-CA" sz="1000" b="1" dirty="0">
              <a:solidFill>
                <a:srgbClr val="FFFFFF"/>
              </a:solidFill>
              <a:sym typeface="Arial"/>
            </a:endParaRPr>
          </a:p>
        </p:txBody>
      </p:sp>
      <p:grpSp>
        <p:nvGrpSpPr>
          <p:cNvPr id="4" name="Group 3"/>
          <p:cNvGrpSpPr/>
          <p:nvPr>
            <p:custDataLst>
              <p:tags r:id="rId3"/>
            </p:custDataLst>
          </p:nvPr>
        </p:nvGrpSpPr>
        <p:grpSpPr>
          <a:xfrm>
            <a:off x="5715000" y="1189037"/>
            <a:ext cx="3108325" cy="5211763"/>
            <a:chOff x="320041" y="3840161"/>
            <a:chExt cx="2559684" cy="2696064"/>
          </a:xfrm>
        </p:grpSpPr>
        <p:sp>
          <p:nvSpPr>
            <p:cNvPr id="5" name="Rectangle 4"/>
            <p:cNvSpPr/>
            <p:nvPr/>
          </p:nvSpPr>
          <p:spPr>
            <a:xfrm>
              <a:off x="320041" y="3981739"/>
              <a:ext cx="2559684" cy="2554486"/>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endParaRPr lang="en-US" sz="1200" dirty="0" smtClean="0">
                <a:solidFill>
                  <a:srgbClr val="333333"/>
                </a:solidFill>
                <a:latin typeface="Georgia"/>
              </a:endParaRPr>
            </a:p>
          </p:txBody>
        </p:sp>
        <p:sp>
          <p:nvSpPr>
            <p:cNvPr id="6" name="Round Same Side Corner Rectangle 5"/>
            <p:cNvSpPr/>
            <p:nvPr/>
          </p:nvSpPr>
          <p:spPr>
            <a:xfrm>
              <a:off x="320042" y="3840161"/>
              <a:ext cx="2559683" cy="141907"/>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Value Index</a:t>
              </a:r>
              <a:endParaRPr lang="en-CA" sz="1200" b="1" dirty="0">
                <a:solidFill>
                  <a:srgbClr val="FFFFFF"/>
                </a:solidFill>
              </a:endParaRPr>
            </a:p>
          </p:txBody>
        </p:sp>
      </p:grpSp>
      <p:sp>
        <p:nvSpPr>
          <p:cNvPr id="2" name="Title 1"/>
          <p:cNvSpPr>
            <a:spLocks noGrp="1"/>
          </p:cNvSpPr>
          <p:nvPr>
            <p:ph type="title"/>
            <p:custDataLst>
              <p:tags r:id="rId4"/>
            </p:custDataLst>
          </p:nvPr>
        </p:nvSpPr>
        <p:spPr/>
        <p:txBody>
          <a:bodyPr/>
          <a:lstStyle/>
          <a:p>
            <a:r>
              <a:rPr lang="en-CA" dirty="0" smtClean="0"/>
              <a:t>Vendor Landscape Methodology:</a:t>
            </a:r>
            <a:br>
              <a:rPr lang="en-CA" dirty="0" smtClean="0"/>
            </a:br>
            <a:r>
              <a:rPr lang="en-CA" dirty="0" smtClean="0"/>
              <a:t>Information Presentation – Value Index</a:t>
            </a:r>
            <a:endParaRPr lang="en-CA" dirty="0"/>
          </a:p>
        </p:txBody>
      </p:sp>
      <p:sp>
        <p:nvSpPr>
          <p:cNvPr id="3" name="Text Placeholder 2"/>
          <p:cNvSpPr>
            <a:spLocks noGrp="1"/>
          </p:cNvSpPr>
          <p:nvPr>
            <p:ph type="body" sz="quarter" idx="16"/>
            <p:custDataLst>
              <p:tags r:id="rId5"/>
            </p:custDataLst>
          </p:nvPr>
        </p:nvSpPr>
        <p:spPr>
          <a:xfrm>
            <a:off x="249302" y="1281900"/>
            <a:ext cx="5419661" cy="5210340"/>
          </a:xfrm>
        </p:spPr>
        <p:txBody>
          <a:bodyPr/>
          <a:lstStyle/>
          <a:p>
            <a:pPr marL="0" indent="0">
              <a:lnSpc>
                <a:spcPct val="100000"/>
              </a:lnSpc>
              <a:spcBef>
                <a:spcPts val="0"/>
              </a:spcBef>
              <a:spcAft>
                <a:spcPts val="600"/>
              </a:spcAft>
              <a:buNone/>
            </a:pPr>
            <a:r>
              <a:rPr lang="en-US" sz="1050" dirty="0" smtClean="0"/>
              <a:t>Info-Tech’s Value Index is an indexed ranking of solution value per dollar as determined by the raw scores assigned to each criteria </a:t>
            </a:r>
            <a:r>
              <a:rPr lang="en-CA" sz="1050" dirty="0" smtClean="0"/>
              <a:t>(for information on how raw scores are determined, see Vendor Landscape Methodology: Scoring, above).</a:t>
            </a:r>
          </a:p>
          <a:p>
            <a:pPr marL="0" indent="0">
              <a:lnSpc>
                <a:spcPct val="100000"/>
              </a:lnSpc>
              <a:spcBef>
                <a:spcPts val="0"/>
              </a:spcBef>
              <a:spcAft>
                <a:spcPts val="300"/>
              </a:spcAft>
              <a:buNone/>
            </a:pPr>
            <a:r>
              <a:rPr lang="en-CA" sz="1050" dirty="0" smtClean="0"/>
              <a:t>Value scores are calculated as follows:</a:t>
            </a:r>
          </a:p>
          <a:p>
            <a:pPr marL="338138" indent="-228600">
              <a:lnSpc>
                <a:spcPct val="100000"/>
              </a:lnSpc>
              <a:spcBef>
                <a:spcPts val="0"/>
              </a:spcBef>
              <a:spcAft>
                <a:spcPts val="300"/>
              </a:spcAft>
              <a:buSzPct val="100000"/>
              <a:buFont typeface="+mj-lt"/>
              <a:buAutoNum type="arabicPeriod"/>
            </a:pPr>
            <a:r>
              <a:rPr lang="en-CA" sz="1050" dirty="0" smtClean="0"/>
              <a:t>The Affordability criterion is removed from the overall product score and the remaining product score criteria (Features, Usability, Architecture) are reweighted so as to retain the same weightings relative to one another, while still summing to 100%. For example, if all four product criteria were assigned base weightings of 25%, for the determination of the Value Score, Features, Usability, and Architecture would be reweighted to 33.3% each to retain the same relative weightings while still summing to 100%.</a:t>
            </a:r>
          </a:p>
          <a:p>
            <a:pPr marL="338138" indent="-228600">
              <a:lnSpc>
                <a:spcPct val="100000"/>
              </a:lnSpc>
              <a:spcBef>
                <a:spcPts val="0"/>
              </a:spcBef>
              <a:spcAft>
                <a:spcPts val="300"/>
              </a:spcAft>
              <a:buSzPct val="100000"/>
              <a:buFont typeface="+mj-lt"/>
              <a:buAutoNum type="arabicPeriod"/>
            </a:pPr>
            <a:r>
              <a:rPr lang="en-CA" sz="1050" dirty="0" smtClean="0"/>
              <a:t>A sum-product of the weighted vendor criteria scores and of the reweighted product criteria scores is calculated to yield an overall vendor score and a reweighted overall Product score.</a:t>
            </a:r>
          </a:p>
          <a:p>
            <a:pPr marL="338138" indent="-228600">
              <a:lnSpc>
                <a:spcPct val="100000"/>
              </a:lnSpc>
              <a:spcBef>
                <a:spcPts val="0"/>
              </a:spcBef>
              <a:spcAft>
                <a:spcPts val="300"/>
              </a:spcAft>
              <a:buSzPct val="100000"/>
              <a:buFont typeface="+mj-lt"/>
              <a:buAutoNum type="arabicPeriod"/>
            </a:pPr>
            <a:r>
              <a:rPr lang="en-US" sz="1050" dirty="0" smtClean="0"/>
              <a:t>The overall vendor score and the reweighted overall product score are then summed, and this sum is multiplied by the Affordability raw score to yield an interim Value Score for each solution.</a:t>
            </a:r>
          </a:p>
          <a:p>
            <a:pPr marL="338138" indent="-228600">
              <a:lnSpc>
                <a:spcPct val="100000"/>
              </a:lnSpc>
              <a:spcBef>
                <a:spcPts val="0"/>
              </a:spcBef>
              <a:spcAft>
                <a:spcPts val="300"/>
              </a:spcAft>
              <a:buSzPct val="100000"/>
              <a:buFont typeface="+mj-lt"/>
              <a:buAutoNum type="arabicPeriod"/>
            </a:pPr>
            <a:r>
              <a:rPr lang="en-US" sz="1050" dirty="0" smtClean="0"/>
              <a:t>All interim Value Scores are then indexed to the highest performing solution by dividing each interim Value Score by the highest interim Value Score. This results in a Value Score of 100 for the top solution and an indexed Value Score relative to the 100 for each alternate solution.</a:t>
            </a:r>
          </a:p>
          <a:p>
            <a:pPr marL="338138" indent="-228600">
              <a:lnSpc>
                <a:spcPct val="100000"/>
              </a:lnSpc>
              <a:spcBef>
                <a:spcPts val="0"/>
              </a:spcBef>
              <a:spcAft>
                <a:spcPts val="600"/>
              </a:spcAft>
              <a:buSzPct val="100000"/>
              <a:buFont typeface="+mj-lt"/>
              <a:buAutoNum type="arabicPeriod"/>
            </a:pPr>
            <a:r>
              <a:rPr lang="en-US" sz="1050" dirty="0" smtClean="0"/>
              <a:t>Solutions are plotted according to Value Score, with the highest score plotted first, and all remaining scores plotted in descending numerical order.</a:t>
            </a:r>
          </a:p>
          <a:p>
            <a:pPr marL="0" indent="0">
              <a:lnSpc>
                <a:spcPct val="100000"/>
              </a:lnSpc>
              <a:spcBef>
                <a:spcPts val="0"/>
              </a:spcBef>
              <a:spcAft>
                <a:spcPts val="600"/>
              </a:spcAft>
              <a:buSzPct val="100000"/>
              <a:buNone/>
            </a:pPr>
            <a:r>
              <a:rPr lang="en-US" sz="1050" dirty="0" smtClean="0"/>
              <a:t>Where pricing is not provided by the vendor and public sources of information cannot be found, an Affordability raw score of zero is assigned. Since multiplication by zero results in a product of zero, those solutions for which pricing cannot be determined receive a Value Score of zero. Since Info-Tech assigns a score of zero where pricing is not available, it is always in the vendor’s best interest to provide accurate and up to date pricing. In the event that insufficient pricing is available to accurately calculate a Value Index, Info-Tech will omit it from the Vendor Landscape.</a:t>
            </a:r>
          </a:p>
        </p:txBody>
      </p:sp>
      <p:sp>
        <p:nvSpPr>
          <p:cNvPr id="11" name="TextBox 10"/>
          <p:cNvSpPr txBox="1"/>
          <p:nvPr>
            <p:custDataLst>
              <p:tags r:id="rId6"/>
            </p:custDataLst>
          </p:nvPr>
        </p:nvSpPr>
        <p:spPr>
          <a:xfrm>
            <a:off x="5805486" y="5394960"/>
            <a:ext cx="2927351" cy="577081"/>
          </a:xfrm>
          <a:prstGeom prst="rect">
            <a:avLst/>
          </a:prstGeom>
          <a:noFill/>
        </p:spPr>
        <p:txBody>
          <a:bodyPr wrap="square" rtlCol="0">
            <a:spAutoFit/>
          </a:bodyPr>
          <a:lstStyle/>
          <a:p>
            <a:r>
              <a:rPr lang="en-CA" sz="1050" dirty="0" smtClean="0">
                <a:solidFill>
                  <a:srgbClr val="333333"/>
                </a:solidFill>
              </a:rPr>
              <a:t>Those solutions that are ranked as Champions are differentiated for point of reference.</a:t>
            </a:r>
            <a:endParaRPr lang="en-CA" sz="1050" dirty="0">
              <a:solidFill>
                <a:srgbClr val="333333"/>
              </a:solidFill>
            </a:endParaRPr>
          </a:p>
        </p:txBody>
      </p:sp>
      <p:cxnSp>
        <p:nvCxnSpPr>
          <p:cNvPr id="57" name="Straight Arrow Connector 56"/>
          <p:cNvCxnSpPr>
            <a:stCxn id="11" idx="0"/>
          </p:cNvCxnSpPr>
          <p:nvPr>
            <p:custDataLst>
              <p:tags r:id="rId7"/>
            </p:custDataLst>
          </p:nvPr>
        </p:nvCxnSpPr>
        <p:spPr>
          <a:xfrm rot="5400000" flipH="1" flipV="1">
            <a:off x="7132719" y="5257721"/>
            <a:ext cx="273683" cy="7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custDataLst>
              <p:tags r:id="rId8"/>
            </p:custDataLst>
          </p:nvPr>
        </p:nvCxnSpPr>
        <p:spPr bwMode="auto">
          <a:xfrm>
            <a:off x="6219825" y="3657600"/>
            <a:ext cx="2513012" cy="0"/>
          </a:xfrm>
          <a:prstGeom prst="line">
            <a:avLst/>
          </a:prstGeom>
          <a:ln w="3175">
            <a:solidFill>
              <a:schemeClr val="tx1"/>
            </a:solidFill>
            <a:prstDash val="dash"/>
            <a:headEnd type="none"/>
            <a:tailEnd type="none"/>
          </a:ln>
          <a:effectLst/>
        </p:spPr>
        <p:style>
          <a:lnRef idx="1">
            <a:schemeClr val="accent1"/>
          </a:lnRef>
          <a:fillRef idx="0">
            <a:schemeClr val="accent1"/>
          </a:fillRef>
          <a:effectRef idx="0">
            <a:schemeClr val="accent1"/>
          </a:effectRef>
          <a:fontRef idx="minor">
            <a:schemeClr val="tx1"/>
          </a:fontRef>
        </p:style>
      </p:cxnSp>
      <p:graphicFrame>
        <p:nvGraphicFramePr>
          <p:cNvPr id="58" name="Object 57"/>
          <p:cNvGraphicFramePr>
            <a:graphicFrameLocks noChangeAspect="1"/>
          </p:cNvGraphicFramePr>
          <p:nvPr>
            <p:extLst/>
          </p:nvPr>
        </p:nvGraphicFramePr>
        <p:xfrm>
          <a:off x="5703887" y="2505075"/>
          <a:ext cx="3133744" cy="2466923"/>
        </p:xfrm>
        <a:graphic>
          <a:graphicData uri="http://schemas.openxmlformats.org/presentationml/2006/ole">
            <p:oleObj spid="_x0000_s1075132" name="Chart" r:id="rId25" imgW="3133657" imgH="2466885" progId="MSGraph.Chart.8">
              <p:embed followColorScheme="full"/>
            </p:oleObj>
          </a:graphicData>
        </a:graphic>
      </p:graphicFrame>
      <p:cxnSp>
        <p:nvCxnSpPr>
          <p:cNvPr id="26" name="Straight Connector 25"/>
          <p:cNvCxnSpPr/>
          <p:nvPr>
            <p:custDataLst>
              <p:tags r:id="rId9"/>
            </p:custDataLst>
          </p:nvPr>
        </p:nvCxnSpPr>
        <p:spPr bwMode="auto">
          <a:xfrm>
            <a:off x="5799137" y="3657600"/>
            <a:ext cx="160338" cy="0"/>
          </a:xfrm>
          <a:prstGeom prst="line">
            <a:avLst/>
          </a:prstGeom>
          <a:ln w="3175">
            <a:solidFill>
              <a:schemeClr val="tx1"/>
            </a:solidFill>
            <a:prstDash val="dash"/>
            <a:headEnd type="none"/>
            <a:tailEnd type="none"/>
          </a:ln>
          <a:effectLst/>
        </p:spPr>
        <p:style>
          <a:lnRef idx="1">
            <a:schemeClr val="accent1"/>
          </a:lnRef>
          <a:fillRef idx="0">
            <a:schemeClr val="accent1"/>
          </a:fillRef>
          <a:effectRef idx="0">
            <a:schemeClr val="accent1"/>
          </a:effectRef>
          <a:fontRef idx="minor">
            <a:schemeClr val="tx1"/>
          </a:fontRef>
        </p:style>
      </p:cxnSp>
      <p:sp>
        <p:nvSpPr>
          <p:cNvPr id="61" name="Rectangle 60"/>
          <p:cNvSpPr/>
          <p:nvPr>
            <p:custDataLst>
              <p:tags r:id="rId10"/>
            </p:custDataLst>
          </p:nvPr>
        </p:nvSpPr>
        <p:spPr bwMode="auto">
          <a:xfrm>
            <a:off x="8385175" y="4911725"/>
            <a:ext cx="96837" cy="1524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p>
            <a:fld id="{41B58EFB-0FB9-4373-ABD9-F4F2AEF761D5}" type="datetime'''''''''''''''''''''''''''''''''''''''''''''''E'">
              <a:rPr lang="en-US" sz="1000" b="1" smtClean="0">
                <a:solidFill>
                  <a:srgbClr val="333333"/>
                </a:solidFill>
              </a:rPr>
              <a:pPr/>
              <a:t>E</a:t>
            </a:fld>
            <a:endParaRPr lang="en-US" sz="1000" b="1" dirty="0">
              <a:solidFill>
                <a:srgbClr val="333333"/>
              </a:solidFill>
              <a:sym typeface="Arial"/>
            </a:endParaRPr>
          </a:p>
        </p:txBody>
      </p:sp>
      <p:sp>
        <p:nvSpPr>
          <p:cNvPr id="62" name="Rectangle 61"/>
          <p:cNvSpPr/>
          <p:nvPr>
            <p:custDataLst>
              <p:tags r:id="rId11"/>
            </p:custDataLst>
          </p:nvPr>
        </p:nvSpPr>
        <p:spPr bwMode="gray">
          <a:xfrm>
            <a:off x="8345487" y="4624387"/>
            <a:ext cx="174625" cy="1524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17462" tIns="0" rIns="17462" bIns="0" rtlCol="0" anchor="ctr" anchorCtr="0">
            <a:noAutofit/>
          </a:bodyPr>
          <a:lstStyle/>
          <a:p>
            <a:fld id="{AC56F366-73D4-4C3F-98DF-B3338B1AD34C}" type="datetime'1''''''''''''''''''''''''''''''''''''''''''''''0'''''''''">
              <a:rPr lang="en-US" sz="1000" b="1" smtClean="0">
                <a:solidFill>
                  <a:srgbClr val="FFFFFF"/>
                </a:solidFill>
              </a:rPr>
              <a:pPr/>
              <a:t>10</a:t>
            </a:fld>
            <a:endParaRPr lang="en-US" sz="1000" b="1" dirty="0">
              <a:solidFill>
                <a:srgbClr val="FFFFFF"/>
              </a:solidFill>
              <a:sym typeface="+mn-lt"/>
            </a:endParaRPr>
          </a:p>
        </p:txBody>
      </p:sp>
      <p:sp>
        <p:nvSpPr>
          <p:cNvPr id="63" name="Rectangle 62"/>
          <p:cNvSpPr/>
          <p:nvPr>
            <p:custDataLst>
              <p:tags r:id="rId12"/>
            </p:custDataLst>
          </p:nvPr>
        </p:nvSpPr>
        <p:spPr bwMode="auto">
          <a:xfrm>
            <a:off x="7794625" y="4911725"/>
            <a:ext cx="104775" cy="1524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p>
            <a:fld id="{A3CCF394-E373-47EA-9289-71DBA6EDC18B}" type="datetime'''D'''">
              <a:rPr lang="en-US" sz="1000" b="1" smtClean="0">
                <a:solidFill>
                  <a:srgbClr val="333333"/>
                </a:solidFill>
              </a:rPr>
              <a:pPr/>
              <a:t>D</a:t>
            </a:fld>
            <a:endParaRPr lang="en-US" sz="1000" b="1" dirty="0">
              <a:solidFill>
                <a:srgbClr val="333333"/>
              </a:solidFill>
              <a:sym typeface="Arial"/>
            </a:endParaRPr>
          </a:p>
        </p:txBody>
      </p:sp>
      <p:sp>
        <p:nvSpPr>
          <p:cNvPr id="64" name="Rectangle 63"/>
          <p:cNvSpPr/>
          <p:nvPr>
            <p:custDataLst>
              <p:tags r:id="rId13"/>
            </p:custDataLst>
          </p:nvPr>
        </p:nvSpPr>
        <p:spPr bwMode="gray">
          <a:xfrm>
            <a:off x="7759700" y="4400550"/>
            <a:ext cx="174625" cy="1524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17462" tIns="0" rIns="17462" bIns="0" rtlCol="0" anchor="ctr" anchorCtr="0">
            <a:noAutofit/>
          </a:bodyPr>
          <a:lstStyle/>
          <a:p>
            <a:fld id="{4A58DECB-1E41-416B-B7C2-4C7B6BA7DFEE}" type="datetime'''''''''''3''''0'''''''''''''''''''''''''''''''">
              <a:rPr lang="en-US" sz="1000" b="1" smtClean="0">
                <a:solidFill>
                  <a:srgbClr val="FFFFFF"/>
                </a:solidFill>
              </a:rPr>
              <a:pPr/>
              <a:t>30</a:t>
            </a:fld>
            <a:endParaRPr lang="en-US" sz="1000" b="1" dirty="0">
              <a:solidFill>
                <a:srgbClr val="FFFFFF"/>
              </a:solidFill>
              <a:sym typeface="+mn-lt"/>
            </a:endParaRPr>
          </a:p>
        </p:txBody>
      </p:sp>
      <p:sp>
        <p:nvSpPr>
          <p:cNvPr id="65" name="Rectangle 64"/>
          <p:cNvSpPr/>
          <p:nvPr>
            <p:custDataLst>
              <p:tags r:id="rId14"/>
            </p:custDataLst>
          </p:nvPr>
        </p:nvSpPr>
        <p:spPr bwMode="auto">
          <a:xfrm>
            <a:off x="7208837" y="4911725"/>
            <a:ext cx="104775" cy="1524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p>
            <a:fld id="{ECA6719E-DAAF-46FC-B082-98DFBFC1992A}" type="datetime'''''''''''''''''''''''''''C'''''''''">
              <a:rPr lang="en-US" sz="1000" b="1" smtClean="0">
                <a:solidFill>
                  <a:srgbClr val="333333"/>
                </a:solidFill>
              </a:rPr>
              <a:pPr/>
              <a:t>C</a:t>
            </a:fld>
            <a:endParaRPr lang="en-US" sz="1000" b="1" dirty="0">
              <a:solidFill>
                <a:srgbClr val="333333"/>
              </a:solidFill>
              <a:sym typeface="Arial"/>
            </a:endParaRPr>
          </a:p>
        </p:txBody>
      </p:sp>
      <p:sp>
        <p:nvSpPr>
          <p:cNvPr id="66" name="Rectangle 65"/>
          <p:cNvSpPr/>
          <p:nvPr>
            <p:custDataLst>
              <p:tags r:id="rId15"/>
            </p:custDataLst>
          </p:nvPr>
        </p:nvSpPr>
        <p:spPr bwMode="gray">
          <a:xfrm>
            <a:off x="7173912" y="4291012"/>
            <a:ext cx="174625" cy="1524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17462" tIns="0" rIns="17462" bIns="0" rtlCol="0" anchor="ctr" anchorCtr="0">
            <a:noAutofit/>
          </a:bodyPr>
          <a:lstStyle/>
          <a:p>
            <a:fld id="{70F2BEA6-A7B3-4647-B201-C9C9F8872B2F}" type="datetime'''''''''''''''4''''''''''''''''''''''''0'''">
              <a:rPr lang="en-US" sz="1000" b="1" smtClean="0">
                <a:solidFill>
                  <a:srgbClr val="FFFFFF"/>
                </a:solidFill>
              </a:rPr>
              <a:pPr/>
              <a:t>40</a:t>
            </a:fld>
            <a:endParaRPr lang="en-US" sz="1000" b="1" dirty="0">
              <a:solidFill>
                <a:srgbClr val="FFFFFF"/>
              </a:solidFill>
              <a:sym typeface="+mn-lt"/>
            </a:endParaRPr>
          </a:p>
        </p:txBody>
      </p:sp>
      <p:sp>
        <p:nvSpPr>
          <p:cNvPr id="67" name="Rectangle 66"/>
          <p:cNvSpPr/>
          <p:nvPr>
            <p:custDataLst>
              <p:tags r:id="rId16"/>
            </p:custDataLst>
          </p:nvPr>
        </p:nvSpPr>
        <p:spPr bwMode="auto">
          <a:xfrm>
            <a:off x="6623050" y="4911725"/>
            <a:ext cx="104775" cy="1524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p>
            <a:fld id="{C38CF9D4-3388-47E2-ABE8-9FAC6821A2A6}" type="datetime'''''''''''''''''''''B'''''''''''''''''''''''''''''''''''">
              <a:rPr lang="en-US" sz="1000" b="1" smtClean="0">
                <a:solidFill>
                  <a:srgbClr val="333333"/>
                </a:solidFill>
              </a:rPr>
              <a:pPr/>
              <a:t>B</a:t>
            </a:fld>
            <a:endParaRPr lang="en-US" sz="1000" b="1" dirty="0">
              <a:solidFill>
                <a:srgbClr val="333333"/>
              </a:solidFill>
              <a:sym typeface="Arial"/>
            </a:endParaRPr>
          </a:p>
        </p:txBody>
      </p:sp>
      <p:sp>
        <p:nvSpPr>
          <p:cNvPr id="68" name="Rectangle 67"/>
          <p:cNvSpPr/>
          <p:nvPr>
            <p:custDataLst>
              <p:tags r:id="rId17"/>
            </p:custDataLst>
          </p:nvPr>
        </p:nvSpPr>
        <p:spPr bwMode="gray">
          <a:xfrm>
            <a:off x="6588125" y="3848100"/>
            <a:ext cx="174625" cy="1524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17462" tIns="0" rIns="17462" bIns="0" rtlCol="0" anchor="ctr" anchorCtr="0">
            <a:noAutofit/>
          </a:bodyPr>
          <a:lstStyle/>
          <a:p>
            <a:fld id="{B25EAD88-72C3-43AA-945B-7EED6F66048D}" type="datetime'''''''''''''''8''''''''''''''''''''''''''''''0'">
              <a:rPr lang="en-US" sz="1000" b="1" smtClean="0">
                <a:solidFill>
                  <a:srgbClr val="FFFFFF"/>
                </a:solidFill>
              </a:rPr>
              <a:pPr/>
              <a:t>80</a:t>
            </a:fld>
            <a:endParaRPr lang="en-US" sz="1000" b="1" dirty="0">
              <a:solidFill>
                <a:srgbClr val="FFFFFF"/>
              </a:solidFill>
              <a:sym typeface="+mn-lt"/>
            </a:endParaRPr>
          </a:p>
        </p:txBody>
      </p:sp>
      <p:sp>
        <p:nvSpPr>
          <p:cNvPr id="69" name="Rectangle 68"/>
          <p:cNvSpPr/>
          <p:nvPr>
            <p:custDataLst>
              <p:tags r:id="rId18"/>
            </p:custDataLst>
          </p:nvPr>
        </p:nvSpPr>
        <p:spPr bwMode="auto">
          <a:xfrm>
            <a:off x="6037262" y="4911725"/>
            <a:ext cx="104775" cy="1524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p>
            <a:fld id="{A9FEED65-2538-4AB4-97A2-3770EE7D630F}" type="datetime'''''A'''''''''''''">
              <a:rPr lang="en-US" sz="1000" b="1" smtClean="0">
                <a:solidFill>
                  <a:srgbClr val="333333"/>
                </a:solidFill>
              </a:rPr>
              <a:pPr/>
              <a:t>A</a:t>
            </a:fld>
            <a:endParaRPr lang="en-US" sz="1000" b="1" dirty="0">
              <a:solidFill>
                <a:srgbClr val="333333"/>
              </a:solidFill>
              <a:sym typeface="Arial"/>
            </a:endParaRPr>
          </a:p>
        </p:txBody>
      </p:sp>
      <p:sp>
        <p:nvSpPr>
          <p:cNvPr id="70" name="Rectangle 69"/>
          <p:cNvSpPr/>
          <p:nvPr>
            <p:custDataLst>
              <p:tags r:id="rId19"/>
            </p:custDataLst>
          </p:nvPr>
        </p:nvSpPr>
        <p:spPr bwMode="gray">
          <a:xfrm>
            <a:off x="5967412" y="3629025"/>
            <a:ext cx="244475" cy="1524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17462" tIns="0" rIns="17462" bIns="0" rtlCol="0" anchor="ctr" anchorCtr="0">
            <a:noAutofit/>
          </a:bodyPr>
          <a:lstStyle/>
          <a:p>
            <a:fld id="{21CE4C57-34AB-4024-9801-AC7FAED82FD8}" type="datetime'''''''1''''''''0''''''''''''''''''''''''''0'''''">
              <a:rPr lang="en-US" sz="1000" b="1" smtClean="0">
                <a:solidFill>
                  <a:srgbClr val="FFFFFF"/>
                </a:solidFill>
              </a:rPr>
              <a:pPr/>
              <a:t>100</a:t>
            </a:fld>
            <a:endParaRPr lang="en-US" sz="1000" b="1" dirty="0">
              <a:solidFill>
                <a:srgbClr val="FFFFFF"/>
              </a:solidFill>
              <a:sym typeface="+mn-lt"/>
            </a:endParaRPr>
          </a:p>
        </p:txBody>
      </p:sp>
      <p:sp>
        <p:nvSpPr>
          <p:cNvPr id="71" name="TextBox 70"/>
          <p:cNvSpPr txBox="1"/>
          <p:nvPr>
            <p:custDataLst>
              <p:tags r:id="rId20"/>
            </p:custDataLst>
          </p:nvPr>
        </p:nvSpPr>
        <p:spPr>
          <a:xfrm>
            <a:off x="7369646" y="3505200"/>
            <a:ext cx="1362874" cy="253916"/>
          </a:xfrm>
          <a:prstGeom prst="rect">
            <a:avLst/>
          </a:prstGeom>
          <a:solidFill>
            <a:srgbClr val="C77709"/>
          </a:solidFill>
        </p:spPr>
        <p:txBody>
          <a:bodyPr wrap="none" rtlCol="0">
            <a:spAutoFit/>
          </a:bodyPr>
          <a:lstStyle/>
          <a:p>
            <a:r>
              <a:rPr lang="en-US" sz="1050" b="1" dirty="0" smtClean="0">
                <a:solidFill>
                  <a:srgbClr val="FFFFFF"/>
                </a:solidFill>
                <a:latin typeface="Arial"/>
              </a:rPr>
              <a:t>Average Score: 52</a:t>
            </a:r>
          </a:p>
        </p:txBody>
      </p:sp>
      <p:sp>
        <p:nvSpPr>
          <p:cNvPr id="28" name="TextBox 27"/>
          <p:cNvSpPr txBox="1"/>
          <p:nvPr>
            <p:custDataLst>
              <p:tags r:id="rId21"/>
            </p:custDataLst>
          </p:nvPr>
        </p:nvSpPr>
        <p:spPr>
          <a:xfrm>
            <a:off x="5806283" y="1554480"/>
            <a:ext cx="2927351" cy="577081"/>
          </a:xfrm>
          <a:prstGeom prst="rect">
            <a:avLst/>
          </a:prstGeom>
          <a:noFill/>
        </p:spPr>
        <p:txBody>
          <a:bodyPr wrap="square" rtlCol="0">
            <a:spAutoFit/>
          </a:bodyPr>
          <a:lstStyle/>
          <a:p>
            <a:r>
              <a:rPr lang="en-CA" sz="1050" dirty="0" smtClean="0">
                <a:solidFill>
                  <a:srgbClr val="333333"/>
                </a:solidFill>
              </a:rPr>
              <a:t>Vendors are arranged in order of Value Score. The Value Score each solution achieved is displayed, and so is the average score.</a:t>
            </a:r>
            <a:endParaRPr lang="en-CA" sz="1050" dirty="0">
              <a:solidFill>
                <a:srgbClr val="333333"/>
              </a:solidFill>
            </a:endParaRPr>
          </a:p>
        </p:txBody>
      </p:sp>
    </p:spTree>
    <p:extLst>
      <p:ext uri="{BB962C8B-B14F-4D97-AF65-F5344CB8AC3E}">
        <p14:creationId xmlns:p14="http://schemas.microsoft.com/office/powerpoint/2010/main" xmlns="" val="30753811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Vendor Landscape Methodology:</a:t>
            </a:r>
            <a:br>
              <a:rPr lang="en-CA" dirty="0" smtClean="0"/>
            </a:br>
            <a:r>
              <a:rPr lang="en-CA" dirty="0" smtClean="0"/>
              <a:t>Information Presentation – Price Evaluation</a:t>
            </a:r>
            <a:endParaRPr lang="en-CA" dirty="0"/>
          </a:p>
        </p:txBody>
      </p:sp>
      <p:sp>
        <p:nvSpPr>
          <p:cNvPr id="3" name="Text Placeholder 2"/>
          <p:cNvSpPr>
            <a:spLocks noGrp="1"/>
          </p:cNvSpPr>
          <p:nvPr>
            <p:ph type="body" sz="quarter" idx="16"/>
          </p:nvPr>
        </p:nvSpPr>
        <p:spPr>
          <a:xfrm>
            <a:off x="249302" y="1279525"/>
            <a:ext cx="5419661" cy="4973925"/>
          </a:xfrm>
        </p:spPr>
        <p:txBody>
          <a:bodyPr/>
          <a:lstStyle/>
          <a:p>
            <a:pPr marL="0" indent="0">
              <a:lnSpc>
                <a:spcPct val="100000"/>
              </a:lnSpc>
              <a:spcBef>
                <a:spcPts val="0"/>
              </a:spcBef>
              <a:spcAft>
                <a:spcPts val="600"/>
              </a:spcAft>
              <a:buNone/>
            </a:pPr>
            <a:r>
              <a:rPr lang="en-CA" sz="1050" dirty="0" smtClean="0"/>
              <a:t>Info-Tech’s Price Evaluation is a tiered representation of the three-year Total Cost of Ownership (TCO) of a proposed solution. Info-Tech uses this method of communicating pricing information to provide high-level budgetary guidance to its end-user clients while respecting the privacy of the vendors with whom it works. The solution TCO is calculated and then represented as belonging to one of ten pricing tiers.</a:t>
            </a:r>
          </a:p>
          <a:p>
            <a:pPr marL="0" indent="0">
              <a:lnSpc>
                <a:spcPct val="100000"/>
              </a:lnSpc>
              <a:spcBef>
                <a:spcPts val="0"/>
              </a:spcBef>
              <a:spcAft>
                <a:spcPts val="300"/>
              </a:spcAft>
              <a:buNone/>
            </a:pPr>
            <a:r>
              <a:rPr lang="en-CA" sz="1050" dirty="0" smtClean="0"/>
              <a:t>Pricing tiers are as follows:</a:t>
            </a:r>
          </a:p>
          <a:p>
            <a:pPr marL="338138" indent="-228600">
              <a:lnSpc>
                <a:spcPct val="100000"/>
              </a:lnSpc>
              <a:spcBef>
                <a:spcPts val="0"/>
              </a:spcBef>
              <a:spcAft>
                <a:spcPts val="300"/>
              </a:spcAft>
              <a:buSzPct val="100000"/>
              <a:buFont typeface="+mj-lt"/>
              <a:buAutoNum type="arabicPeriod"/>
            </a:pPr>
            <a:r>
              <a:rPr lang="en-CA" sz="1050" dirty="0" smtClean="0"/>
              <a:t>Between $1 and $2,500</a:t>
            </a:r>
          </a:p>
          <a:p>
            <a:pPr marL="338138" indent="-228600">
              <a:lnSpc>
                <a:spcPct val="100000"/>
              </a:lnSpc>
              <a:spcBef>
                <a:spcPts val="0"/>
              </a:spcBef>
              <a:spcAft>
                <a:spcPts val="300"/>
              </a:spcAft>
              <a:buSzPct val="100000"/>
              <a:buFont typeface="+mj-lt"/>
              <a:buAutoNum type="arabicPeriod"/>
            </a:pPr>
            <a:r>
              <a:rPr lang="en-CA" sz="1050" dirty="0" smtClean="0"/>
              <a:t>Between $2,500 and $5,000</a:t>
            </a:r>
          </a:p>
          <a:p>
            <a:pPr marL="338138" indent="-228600">
              <a:lnSpc>
                <a:spcPct val="100000"/>
              </a:lnSpc>
              <a:spcBef>
                <a:spcPts val="0"/>
              </a:spcBef>
              <a:spcAft>
                <a:spcPts val="300"/>
              </a:spcAft>
              <a:buSzPct val="100000"/>
              <a:buFont typeface="+mj-lt"/>
              <a:buAutoNum type="arabicPeriod"/>
            </a:pPr>
            <a:r>
              <a:rPr lang="en-CA" sz="1050" dirty="0" smtClean="0"/>
              <a:t>Between $5,000 and $10,000</a:t>
            </a:r>
          </a:p>
          <a:p>
            <a:pPr marL="338138" indent="-228600">
              <a:lnSpc>
                <a:spcPct val="100000"/>
              </a:lnSpc>
              <a:spcBef>
                <a:spcPts val="0"/>
              </a:spcBef>
              <a:spcAft>
                <a:spcPts val="300"/>
              </a:spcAft>
              <a:buSzPct val="100000"/>
              <a:buFont typeface="+mj-lt"/>
              <a:buAutoNum type="arabicPeriod"/>
            </a:pPr>
            <a:r>
              <a:rPr lang="en-CA" sz="1050" dirty="0" smtClean="0"/>
              <a:t>Between $10,000 and $25,000</a:t>
            </a:r>
          </a:p>
          <a:p>
            <a:pPr marL="338138" indent="-228600">
              <a:lnSpc>
                <a:spcPct val="100000"/>
              </a:lnSpc>
              <a:spcBef>
                <a:spcPts val="0"/>
              </a:spcBef>
              <a:spcAft>
                <a:spcPts val="300"/>
              </a:spcAft>
              <a:buSzPct val="100000"/>
              <a:buFont typeface="+mj-lt"/>
              <a:buAutoNum type="arabicPeriod"/>
            </a:pPr>
            <a:r>
              <a:rPr lang="en-CA" sz="1050" dirty="0" smtClean="0"/>
              <a:t>Between $25,000 and $50,000</a:t>
            </a:r>
          </a:p>
          <a:p>
            <a:pPr marL="338138" indent="-228600">
              <a:lnSpc>
                <a:spcPct val="100000"/>
              </a:lnSpc>
              <a:spcBef>
                <a:spcPts val="0"/>
              </a:spcBef>
              <a:spcAft>
                <a:spcPts val="300"/>
              </a:spcAft>
              <a:buSzPct val="100000"/>
              <a:buFont typeface="+mj-lt"/>
              <a:buAutoNum type="arabicPeriod"/>
            </a:pPr>
            <a:r>
              <a:rPr lang="en-CA" sz="1050" dirty="0" smtClean="0"/>
              <a:t>Between $50,000 and $100,000</a:t>
            </a:r>
          </a:p>
          <a:p>
            <a:pPr marL="338138" indent="-228600">
              <a:lnSpc>
                <a:spcPct val="100000"/>
              </a:lnSpc>
              <a:spcBef>
                <a:spcPts val="0"/>
              </a:spcBef>
              <a:spcAft>
                <a:spcPts val="300"/>
              </a:spcAft>
              <a:buSzPct val="100000"/>
              <a:buFont typeface="+mj-lt"/>
              <a:buAutoNum type="arabicPeriod"/>
            </a:pPr>
            <a:r>
              <a:rPr lang="en-CA" sz="1050" dirty="0" smtClean="0"/>
              <a:t>Between $100,000 and $250,000</a:t>
            </a:r>
          </a:p>
          <a:p>
            <a:pPr marL="338138" indent="-228600">
              <a:lnSpc>
                <a:spcPct val="100000"/>
              </a:lnSpc>
              <a:spcBef>
                <a:spcPts val="0"/>
              </a:spcBef>
              <a:spcAft>
                <a:spcPts val="300"/>
              </a:spcAft>
              <a:buSzPct val="100000"/>
              <a:buFont typeface="+mj-lt"/>
              <a:buAutoNum type="arabicPeriod"/>
            </a:pPr>
            <a:r>
              <a:rPr lang="en-CA" sz="1050" dirty="0" smtClean="0"/>
              <a:t>Between $250,000 and $500,000</a:t>
            </a:r>
          </a:p>
          <a:p>
            <a:pPr marL="338138" indent="-228600">
              <a:lnSpc>
                <a:spcPct val="100000"/>
              </a:lnSpc>
              <a:spcBef>
                <a:spcPts val="0"/>
              </a:spcBef>
              <a:spcAft>
                <a:spcPts val="300"/>
              </a:spcAft>
              <a:buSzPct val="100000"/>
              <a:buFont typeface="+mj-lt"/>
              <a:buAutoNum type="arabicPeriod"/>
            </a:pPr>
            <a:r>
              <a:rPr lang="en-CA" sz="1050" dirty="0" smtClean="0"/>
              <a:t>Between $500,000 and $1,000,000</a:t>
            </a:r>
          </a:p>
          <a:p>
            <a:pPr marL="338138" indent="-228600">
              <a:lnSpc>
                <a:spcPct val="100000"/>
              </a:lnSpc>
              <a:spcBef>
                <a:spcPts val="0"/>
              </a:spcBef>
              <a:spcAft>
                <a:spcPts val="600"/>
              </a:spcAft>
              <a:buSzPct val="100000"/>
              <a:buFont typeface="+mj-lt"/>
              <a:buAutoNum type="arabicPeriod"/>
            </a:pPr>
            <a:r>
              <a:rPr lang="en-CA" sz="1050" dirty="0" smtClean="0"/>
              <a:t>Greater than $1,000,000</a:t>
            </a:r>
          </a:p>
          <a:p>
            <a:pPr marL="0" indent="0">
              <a:lnSpc>
                <a:spcPct val="100000"/>
              </a:lnSpc>
              <a:spcBef>
                <a:spcPts val="0"/>
              </a:spcBef>
              <a:spcAft>
                <a:spcPts val="600"/>
              </a:spcAft>
              <a:buSzPct val="100000"/>
              <a:buNone/>
            </a:pPr>
            <a:r>
              <a:rPr lang="en-CA" sz="1050" dirty="0" smtClean="0"/>
              <a:t>Where pricing is not provided, Info-Tech makes use of publicly available sources of information to determine a price. As these sources are not official price lists, the possibility exists that they may be inaccurate or outdated, and so the source of the pricing information is provided. Since Info-Tech publishes pricing information regardless of vendor participation, it is always in the vendor’s best interest to supply accurate and up to date information.</a:t>
            </a:r>
          </a:p>
          <a:p>
            <a:pPr marL="0" indent="0">
              <a:lnSpc>
                <a:spcPct val="100000"/>
              </a:lnSpc>
              <a:spcBef>
                <a:spcPts val="0"/>
              </a:spcBef>
              <a:spcAft>
                <a:spcPts val="600"/>
              </a:spcAft>
              <a:buSzPct val="100000"/>
              <a:buNone/>
            </a:pPr>
            <a:r>
              <a:rPr lang="en-CA" sz="1050" dirty="0" smtClean="0"/>
              <a:t>Info-Tech’s Price Evaluations are based on pre-defined pricing scenarios (see Product Pricing Scenario, below) to ensure a comparison that is as close as possible between evaluated solutions. Pricing scenarios describe a sample business and solicit guidance as to the appropriate product/service mix required to deliver the specified functionality, the list price for those tools/services, as well as three full years of maintenance and support.</a:t>
            </a:r>
          </a:p>
        </p:txBody>
      </p:sp>
      <p:grpSp>
        <p:nvGrpSpPr>
          <p:cNvPr id="4" name="Group 3"/>
          <p:cNvGrpSpPr/>
          <p:nvPr>
            <p:custDataLst>
              <p:tags r:id="rId1"/>
            </p:custDataLst>
          </p:nvPr>
        </p:nvGrpSpPr>
        <p:grpSpPr>
          <a:xfrm>
            <a:off x="5715000" y="1189037"/>
            <a:ext cx="3108325" cy="5211763"/>
            <a:chOff x="320041" y="3840161"/>
            <a:chExt cx="2559684" cy="2696064"/>
          </a:xfrm>
        </p:grpSpPr>
        <p:sp>
          <p:nvSpPr>
            <p:cNvPr id="5" name="Rectangle 4"/>
            <p:cNvSpPr/>
            <p:nvPr/>
          </p:nvSpPr>
          <p:spPr>
            <a:xfrm>
              <a:off x="320041" y="3981739"/>
              <a:ext cx="2559684" cy="2554486"/>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endParaRPr lang="en-US" sz="1200" dirty="0" smtClean="0">
                <a:solidFill>
                  <a:srgbClr val="333333"/>
                </a:solidFill>
                <a:latin typeface="Georgia"/>
              </a:endParaRPr>
            </a:p>
          </p:txBody>
        </p:sp>
        <p:sp>
          <p:nvSpPr>
            <p:cNvPr id="6" name="Round Same Side Corner Rectangle 5"/>
            <p:cNvSpPr/>
            <p:nvPr/>
          </p:nvSpPr>
          <p:spPr>
            <a:xfrm>
              <a:off x="320042" y="3840161"/>
              <a:ext cx="2559683" cy="141907"/>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Price Evaluation</a:t>
              </a:r>
              <a:endParaRPr lang="en-CA" sz="1200" b="1" dirty="0">
                <a:solidFill>
                  <a:srgbClr val="FFFFFF"/>
                </a:solidFill>
              </a:endParaRPr>
            </a:p>
          </p:txBody>
        </p:sp>
      </p:grpSp>
      <p:sp>
        <p:nvSpPr>
          <p:cNvPr id="9" name="TextBox 8"/>
          <p:cNvSpPr txBox="1"/>
          <p:nvPr/>
        </p:nvSpPr>
        <p:spPr>
          <a:xfrm>
            <a:off x="5806440" y="1554480"/>
            <a:ext cx="2926080" cy="738664"/>
          </a:xfrm>
          <a:prstGeom prst="rect">
            <a:avLst/>
          </a:prstGeom>
          <a:noFill/>
        </p:spPr>
        <p:txBody>
          <a:bodyPr wrap="square" rtlCol="0">
            <a:spAutoFit/>
          </a:bodyPr>
          <a:lstStyle/>
          <a:p>
            <a:r>
              <a:rPr lang="en-CA" sz="1050" dirty="0" smtClean="0">
                <a:solidFill>
                  <a:srgbClr val="333333"/>
                </a:solidFill>
              </a:rPr>
              <a:t>Call-out bubble indicates within which price tier the three-year TCO for the solution falls, provides the brackets of that price tier, and links to the graphical representation.</a:t>
            </a:r>
            <a:endParaRPr lang="en-CA" sz="1050" dirty="0">
              <a:solidFill>
                <a:srgbClr val="333333"/>
              </a:solidFill>
            </a:endParaRPr>
          </a:p>
        </p:txBody>
      </p:sp>
      <p:sp>
        <p:nvSpPr>
          <p:cNvPr id="11" name="TextBox 10"/>
          <p:cNvSpPr txBox="1"/>
          <p:nvPr/>
        </p:nvSpPr>
        <p:spPr>
          <a:xfrm>
            <a:off x="5760720" y="5394960"/>
            <a:ext cx="3017839" cy="900246"/>
          </a:xfrm>
          <a:prstGeom prst="rect">
            <a:avLst/>
          </a:prstGeom>
          <a:noFill/>
        </p:spPr>
        <p:txBody>
          <a:bodyPr wrap="square" rtlCol="0">
            <a:spAutoFit/>
          </a:bodyPr>
          <a:lstStyle/>
          <a:p>
            <a:r>
              <a:rPr lang="en-CA" sz="1050" dirty="0" smtClean="0">
                <a:solidFill>
                  <a:srgbClr val="333333"/>
                </a:solidFill>
              </a:rPr>
              <a:t>Scale along the bottom indicates that the graphic as a whole represents a price scale with a range of $1 to $</a:t>
            </a:r>
            <a:r>
              <a:rPr lang="en-CA" sz="1050" dirty="0">
                <a:solidFill>
                  <a:srgbClr val="333333"/>
                </a:solidFill>
              </a:rPr>
              <a:t>1</a:t>
            </a:r>
            <a:r>
              <a:rPr lang="en-CA" sz="1050" dirty="0" smtClean="0">
                <a:solidFill>
                  <a:srgbClr val="333333"/>
                </a:solidFill>
              </a:rPr>
              <a:t>M+, while the notation indicates whether the pricing was supplied by the vendor or derived from public sources.</a:t>
            </a:r>
            <a:endParaRPr lang="en-CA" sz="1050" dirty="0">
              <a:solidFill>
                <a:srgbClr val="333333"/>
              </a:solidFill>
            </a:endParaRPr>
          </a:p>
        </p:txBody>
      </p:sp>
      <p:grpSp>
        <p:nvGrpSpPr>
          <p:cNvPr id="7" name="Group 35"/>
          <p:cNvGrpSpPr/>
          <p:nvPr/>
        </p:nvGrpSpPr>
        <p:grpSpPr>
          <a:xfrm>
            <a:off x="5804639" y="2834640"/>
            <a:ext cx="2928199" cy="2171477"/>
            <a:chOff x="316135" y="4069080"/>
            <a:chExt cx="3509901" cy="2171477"/>
          </a:xfrm>
        </p:grpSpPr>
        <p:grpSp>
          <p:nvGrpSpPr>
            <p:cNvPr id="8" name="Group 46"/>
            <p:cNvGrpSpPr/>
            <p:nvPr/>
          </p:nvGrpSpPr>
          <p:grpSpPr>
            <a:xfrm>
              <a:off x="731522" y="5028881"/>
              <a:ext cx="2651758" cy="731839"/>
              <a:chOff x="685799" y="4209648"/>
              <a:chExt cx="2743197" cy="731523"/>
            </a:xfrm>
          </p:grpSpPr>
          <p:sp>
            <p:nvSpPr>
              <p:cNvPr id="44" name="Rectangle 43"/>
              <p:cNvSpPr/>
              <p:nvPr/>
            </p:nvSpPr>
            <p:spPr>
              <a:xfrm rot="5400000">
                <a:off x="2968980" y="4481151"/>
                <a:ext cx="731520" cy="18851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45" name="Rectangle 44"/>
              <p:cNvSpPr/>
              <p:nvPr/>
            </p:nvSpPr>
            <p:spPr>
              <a:xfrm rot="5400000">
                <a:off x="2720004" y="4517297"/>
                <a:ext cx="657946" cy="1897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46" name="Rectangle 45"/>
              <p:cNvSpPr/>
              <p:nvPr/>
            </p:nvSpPr>
            <p:spPr>
              <a:xfrm rot="5400000">
                <a:off x="2472909" y="4553850"/>
                <a:ext cx="584841" cy="1897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47" name="Rectangle 46"/>
              <p:cNvSpPr/>
              <p:nvPr/>
            </p:nvSpPr>
            <p:spPr>
              <a:xfrm rot="5400000">
                <a:off x="2226114" y="4590709"/>
                <a:ext cx="511736" cy="18918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48" name="Rectangle 47"/>
              <p:cNvSpPr/>
              <p:nvPr/>
            </p:nvSpPr>
            <p:spPr>
              <a:xfrm rot="5400000">
                <a:off x="1979671" y="4626795"/>
                <a:ext cx="438631"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49" name="Rectangle 48"/>
              <p:cNvSpPr/>
              <p:nvPr/>
            </p:nvSpPr>
            <p:spPr>
              <a:xfrm rot="5400000">
                <a:off x="1732507" y="4663349"/>
                <a:ext cx="365527"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0" name="Rectangle 49"/>
              <p:cNvSpPr/>
              <p:nvPr/>
            </p:nvSpPr>
            <p:spPr>
              <a:xfrm rot="5400000">
                <a:off x="1485340" y="4699903"/>
                <a:ext cx="292421"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1" name="Rectangle 50"/>
              <p:cNvSpPr/>
              <p:nvPr/>
            </p:nvSpPr>
            <p:spPr>
              <a:xfrm rot="5400000">
                <a:off x="1238173" y="4736461"/>
                <a:ext cx="219316"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2" name="Rectangle 51"/>
              <p:cNvSpPr/>
              <p:nvPr/>
            </p:nvSpPr>
            <p:spPr>
              <a:xfrm rot="5400000">
                <a:off x="991008" y="4773012"/>
                <a:ext cx="146210"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53" name="Rectangle 52"/>
              <p:cNvSpPr/>
              <p:nvPr/>
            </p:nvSpPr>
            <p:spPr>
              <a:xfrm rot="5400000">
                <a:off x="743840" y="4809570"/>
                <a:ext cx="73105" cy="189187"/>
              </a:xfrm>
              <a:prstGeom prst="rect">
                <a:avLst/>
              </a:prstGeom>
              <a:solidFill>
                <a:srgbClr val="C7770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grpSp>
        <p:sp>
          <p:nvSpPr>
            <p:cNvPr id="38" name="Down Arrow 37"/>
            <p:cNvSpPr/>
            <p:nvPr/>
          </p:nvSpPr>
          <p:spPr>
            <a:xfrm>
              <a:off x="2102830" y="4525963"/>
              <a:ext cx="182880" cy="411796"/>
            </a:xfrm>
            <a:prstGeom prst="downArrow">
              <a:avLst/>
            </a:prstGeom>
            <a:gradFill flip="none" rotWithShape="1">
              <a:gsLst>
                <a:gs pos="0">
                  <a:schemeClr val="accent1"/>
                </a:gs>
                <a:gs pos="100000">
                  <a:schemeClr val="accent1">
                    <a:tint val="44500"/>
                    <a:satMod val="160000"/>
                    <a:alpha val="0"/>
                  </a:schemeClr>
                </a:gs>
              </a:gsLst>
              <a:lin ang="54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solidFill>
                  <a:srgbClr val="FFFFFF"/>
                </a:solidFill>
              </a:endParaRPr>
            </a:p>
          </p:txBody>
        </p:sp>
        <p:sp>
          <p:nvSpPr>
            <p:cNvPr id="39" name="Rounded Rectangle 38"/>
            <p:cNvSpPr/>
            <p:nvPr/>
          </p:nvSpPr>
          <p:spPr>
            <a:xfrm>
              <a:off x="320675" y="4069080"/>
              <a:ext cx="3505361" cy="457200"/>
            </a:xfrm>
            <a:prstGeom prst="roundRect">
              <a:avLst/>
            </a:prstGeom>
            <a:solidFill>
              <a:schemeClr val="accent1"/>
            </a:solidFill>
            <a:ln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000" b="1" dirty="0" smtClean="0">
                  <a:solidFill>
                    <a:srgbClr val="FFFFFF"/>
                  </a:solidFill>
                </a:rPr>
                <a:t>3 year TCO for this solution falls into pricing tier 6, between $</a:t>
              </a:r>
              <a:r>
                <a:rPr lang="en-CA" sz="1000" b="1" dirty="0">
                  <a:solidFill>
                    <a:srgbClr val="FFFFFF"/>
                  </a:solidFill>
                </a:rPr>
                <a:t>5</a:t>
              </a:r>
              <a:r>
                <a:rPr lang="en-CA" sz="1000" b="1" dirty="0" smtClean="0">
                  <a:solidFill>
                    <a:srgbClr val="FFFFFF"/>
                  </a:solidFill>
                </a:rPr>
                <a:t>0,000 and $100,000</a:t>
              </a:r>
              <a:endParaRPr lang="en-CA" sz="1000" b="1" dirty="0">
                <a:solidFill>
                  <a:srgbClr val="FFFFFF"/>
                </a:solidFill>
              </a:endParaRPr>
            </a:p>
          </p:txBody>
        </p:sp>
        <p:sp>
          <p:nvSpPr>
            <p:cNvPr id="40" name="TextBox 39"/>
            <p:cNvSpPr txBox="1"/>
            <p:nvPr>
              <p:custDataLst>
                <p:tags r:id="rId2"/>
              </p:custDataLst>
            </p:nvPr>
          </p:nvSpPr>
          <p:spPr>
            <a:xfrm>
              <a:off x="600411" y="5760720"/>
              <a:ext cx="438420" cy="215444"/>
            </a:xfrm>
            <a:prstGeom prst="rect">
              <a:avLst/>
            </a:prstGeom>
            <a:noFill/>
          </p:spPr>
          <p:txBody>
            <a:bodyPr wrap="square" numCol="1" rtlCol="0">
              <a:spAutoFit/>
            </a:bodyPr>
            <a:lstStyle/>
            <a:p>
              <a:pPr algn="r" defTabSz="2194560"/>
              <a:r>
                <a:rPr lang="en-CA" sz="800" b="1" dirty="0" smtClean="0">
                  <a:solidFill>
                    <a:srgbClr val="333333"/>
                  </a:solidFill>
                </a:rPr>
                <a:t>$1</a:t>
              </a:r>
              <a:endParaRPr lang="en-CA" sz="800" b="1" dirty="0">
                <a:solidFill>
                  <a:srgbClr val="333333"/>
                </a:solidFill>
              </a:endParaRPr>
            </a:p>
          </p:txBody>
        </p:sp>
        <p:sp>
          <p:nvSpPr>
            <p:cNvPr id="41" name="TextBox 40"/>
            <p:cNvSpPr txBox="1"/>
            <p:nvPr>
              <p:custDataLst>
                <p:tags r:id="rId3"/>
              </p:custDataLst>
            </p:nvPr>
          </p:nvSpPr>
          <p:spPr>
            <a:xfrm>
              <a:off x="2947933" y="5760718"/>
              <a:ext cx="768117" cy="215444"/>
            </a:xfrm>
            <a:prstGeom prst="rect">
              <a:avLst/>
            </a:prstGeom>
            <a:noFill/>
          </p:spPr>
          <p:txBody>
            <a:bodyPr wrap="square" numCol="1" rtlCol="0">
              <a:spAutoFit/>
            </a:bodyPr>
            <a:lstStyle/>
            <a:p>
              <a:pPr defTabSz="2194560"/>
              <a:r>
                <a:rPr lang="en-CA" sz="800" b="1" dirty="0" smtClean="0">
                  <a:solidFill>
                    <a:srgbClr val="333333"/>
                  </a:solidFill>
                </a:rPr>
                <a:t>$</a:t>
              </a:r>
              <a:r>
                <a:rPr lang="en-CA" sz="800" b="1" dirty="0">
                  <a:solidFill>
                    <a:srgbClr val="333333"/>
                  </a:solidFill>
                </a:rPr>
                <a:t>1</a:t>
              </a:r>
              <a:r>
                <a:rPr lang="en-CA" sz="800" b="1" dirty="0" smtClean="0">
                  <a:solidFill>
                    <a:srgbClr val="333333"/>
                  </a:solidFill>
                </a:rPr>
                <a:t>M+</a:t>
              </a:r>
              <a:endParaRPr lang="en-CA" sz="800" b="1" dirty="0">
                <a:solidFill>
                  <a:srgbClr val="333333"/>
                </a:solidFill>
              </a:endParaRPr>
            </a:p>
          </p:txBody>
        </p:sp>
        <p:cxnSp>
          <p:nvCxnSpPr>
            <p:cNvPr id="42" name="Straight Arrow Connector 41"/>
            <p:cNvCxnSpPr>
              <a:stCxn id="40" idx="3"/>
            </p:cNvCxnSpPr>
            <p:nvPr/>
          </p:nvCxnSpPr>
          <p:spPr>
            <a:xfrm>
              <a:off x="1038831" y="5868442"/>
              <a:ext cx="206883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custDataLst>
                <p:tags r:id="rId4"/>
              </p:custDataLst>
            </p:nvPr>
          </p:nvSpPr>
          <p:spPr>
            <a:xfrm>
              <a:off x="316135" y="5986641"/>
              <a:ext cx="3491804" cy="253916"/>
            </a:xfrm>
            <a:prstGeom prst="rect">
              <a:avLst/>
            </a:prstGeom>
            <a:noFill/>
          </p:spPr>
          <p:txBody>
            <a:bodyPr wrap="square" rtlCol="0">
              <a:spAutoFit/>
            </a:bodyPr>
            <a:lstStyle/>
            <a:p>
              <a:r>
                <a:rPr lang="en-CA" sz="1000" dirty="0" smtClean="0">
                  <a:solidFill>
                    <a:srgbClr val="333333"/>
                  </a:solidFill>
                </a:rPr>
                <a:t>Pricing solicited from public sources</a:t>
              </a:r>
              <a:endParaRPr lang="en-CA" sz="1000" dirty="0">
                <a:solidFill>
                  <a:srgbClr val="333333"/>
                </a:solidFill>
              </a:endParaRPr>
            </a:p>
          </p:txBody>
        </p:sp>
      </p:grpSp>
      <p:cxnSp>
        <p:nvCxnSpPr>
          <p:cNvPr id="55" name="Straight Arrow Connector 54"/>
          <p:cNvCxnSpPr>
            <a:stCxn id="9" idx="2"/>
          </p:cNvCxnSpPr>
          <p:nvPr/>
        </p:nvCxnSpPr>
        <p:spPr>
          <a:xfrm rot="5400000">
            <a:off x="7044294" y="2518014"/>
            <a:ext cx="450056" cy="3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1" idx="0"/>
          </p:cNvCxnSpPr>
          <p:nvPr/>
        </p:nvCxnSpPr>
        <p:spPr>
          <a:xfrm flipH="1" flipV="1">
            <a:off x="7269163" y="5029202"/>
            <a:ext cx="477" cy="3657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995982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Vendor Landscape Methodology:</a:t>
            </a:r>
            <a:br>
              <a:rPr lang="en-CA" dirty="0" smtClean="0"/>
            </a:br>
            <a:r>
              <a:rPr lang="en-CA" dirty="0" smtClean="0"/>
              <a:t>Information Presentation – Scenarios</a:t>
            </a:r>
            <a:endParaRPr lang="en-CA" dirty="0"/>
          </a:p>
        </p:txBody>
      </p:sp>
      <p:sp>
        <p:nvSpPr>
          <p:cNvPr id="3" name="Text Placeholder 2"/>
          <p:cNvSpPr>
            <a:spLocks noGrp="1"/>
          </p:cNvSpPr>
          <p:nvPr>
            <p:ph type="body" sz="quarter" idx="16"/>
          </p:nvPr>
        </p:nvSpPr>
        <p:spPr>
          <a:xfrm>
            <a:off x="249302" y="1279525"/>
            <a:ext cx="8627997" cy="4973925"/>
          </a:xfrm>
        </p:spPr>
        <p:txBody>
          <a:bodyPr/>
          <a:lstStyle/>
          <a:p>
            <a:pPr marL="0" indent="0">
              <a:lnSpc>
                <a:spcPct val="100000"/>
              </a:lnSpc>
              <a:spcBef>
                <a:spcPts val="0"/>
              </a:spcBef>
              <a:spcAft>
                <a:spcPts val="600"/>
              </a:spcAft>
              <a:buNone/>
            </a:pPr>
            <a:r>
              <a:rPr lang="en-CA" sz="1050" dirty="0" smtClean="0"/>
              <a:t>Info-Tech’s Scenarios highlight specific use cases for the evaluated solution to provide as complete (when taken in conjunction with the individual written review, Vendor Landscape, Criteria Scores, Feature Ranks, and Value Index) a basis for comparison by end-user clients as possible.</a:t>
            </a:r>
          </a:p>
          <a:p>
            <a:pPr marL="0" indent="0">
              <a:lnSpc>
                <a:spcPct val="100000"/>
              </a:lnSpc>
              <a:spcBef>
                <a:spcPts val="0"/>
              </a:spcBef>
              <a:spcAft>
                <a:spcPts val="600"/>
              </a:spcAft>
              <a:buNone/>
            </a:pPr>
            <a:r>
              <a:rPr lang="en-CA" sz="1050" dirty="0" smtClean="0"/>
              <a:t>Scenarios are designed to reflect tiered capability in a particular set of circumstances. Determination of the Scenarios in question is at the discretion of the analyst team assigned to the research project. Where possible, Scenarios are designed to be mutually exclusive and collectively exhaustive, or at the very least, hierarchical such that the tiers within the Scenario represent a progressively greater or broader capability.</a:t>
            </a:r>
          </a:p>
          <a:p>
            <a:pPr marL="0" indent="0">
              <a:lnSpc>
                <a:spcPct val="100000"/>
              </a:lnSpc>
              <a:spcBef>
                <a:spcPts val="0"/>
              </a:spcBef>
              <a:spcAft>
                <a:spcPts val="300"/>
              </a:spcAft>
              <a:buNone/>
            </a:pPr>
            <a:r>
              <a:rPr lang="en-CA" sz="1050" dirty="0" smtClean="0"/>
              <a:t>Scenario ranking is determined as follows:</a:t>
            </a:r>
          </a:p>
          <a:p>
            <a:pPr marL="338138" indent="-228600">
              <a:lnSpc>
                <a:spcPct val="100000"/>
              </a:lnSpc>
              <a:spcBef>
                <a:spcPts val="0"/>
              </a:spcBef>
              <a:spcAft>
                <a:spcPts val="0"/>
              </a:spcAft>
              <a:buSzPct val="100000"/>
              <a:buFont typeface="+mj-lt"/>
              <a:buAutoNum type="arabicPeriod"/>
            </a:pPr>
            <a:r>
              <a:rPr lang="en-CA" sz="1050" dirty="0" smtClean="0"/>
              <a:t>The analyst team determines an appropriate use case.</a:t>
            </a:r>
          </a:p>
          <a:p>
            <a:pPr marL="463550" lvl="1" indent="-109538">
              <a:lnSpc>
                <a:spcPct val="100000"/>
              </a:lnSpc>
              <a:spcBef>
                <a:spcPts val="0"/>
              </a:spcBef>
              <a:spcAft>
                <a:spcPts val="300"/>
              </a:spcAft>
              <a:buSzPct val="120000"/>
              <a:buNone/>
            </a:pPr>
            <a:r>
              <a:rPr lang="en-CA" sz="1050" i="1" dirty="0" smtClean="0"/>
              <a:t>For example:</a:t>
            </a:r>
          </a:p>
          <a:p>
            <a:pPr marL="463550" lvl="1" indent="-109538">
              <a:lnSpc>
                <a:spcPct val="100000"/>
              </a:lnSpc>
              <a:spcBef>
                <a:spcPts val="0"/>
              </a:spcBef>
              <a:spcAft>
                <a:spcPts val="300"/>
              </a:spcAft>
              <a:buSzPct val="120000"/>
              <a:buFont typeface="Arial" pitchFamily="34" charset="0"/>
              <a:buChar char="•"/>
            </a:pPr>
            <a:r>
              <a:rPr lang="en-CA" sz="1050" dirty="0" smtClean="0"/>
              <a:t>Clients that have multinational presence and require vendors to provide four-hour onsite support.</a:t>
            </a:r>
          </a:p>
          <a:p>
            <a:pPr marL="338138" indent="-228600">
              <a:lnSpc>
                <a:spcPct val="100000"/>
              </a:lnSpc>
              <a:spcBef>
                <a:spcPts val="0"/>
              </a:spcBef>
              <a:spcAft>
                <a:spcPts val="0"/>
              </a:spcAft>
              <a:buSzPct val="100000"/>
              <a:buFont typeface="+mj-lt"/>
              <a:buAutoNum type="arabicPeriod"/>
            </a:pPr>
            <a:r>
              <a:rPr lang="en-CA" sz="1050" dirty="0" smtClean="0"/>
              <a:t>The analyst team establishes the various tiers of capability.</a:t>
            </a:r>
          </a:p>
          <a:p>
            <a:pPr marL="463550" lvl="1" indent="-122238">
              <a:lnSpc>
                <a:spcPct val="100000"/>
              </a:lnSpc>
              <a:spcBef>
                <a:spcPts val="0"/>
              </a:spcBef>
              <a:spcAft>
                <a:spcPts val="0"/>
              </a:spcAft>
              <a:buSzPct val="120000"/>
              <a:buNone/>
            </a:pPr>
            <a:r>
              <a:rPr lang="en-CA" sz="1050" i="1" dirty="0" smtClean="0"/>
              <a:t>For example:</a:t>
            </a:r>
          </a:p>
          <a:p>
            <a:pPr marL="463550" lvl="1" indent="-122238">
              <a:lnSpc>
                <a:spcPct val="100000"/>
              </a:lnSpc>
              <a:spcBef>
                <a:spcPts val="0"/>
              </a:spcBef>
              <a:spcAft>
                <a:spcPts val="0"/>
              </a:spcAft>
              <a:buSzPct val="120000"/>
              <a:buFont typeface="Arial" pitchFamily="34" charset="0"/>
              <a:buChar char="•"/>
            </a:pPr>
            <a:r>
              <a:rPr lang="en-CA" sz="1050" dirty="0" smtClean="0"/>
              <a:t>Presence in Americas</a:t>
            </a:r>
          </a:p>
          <a:p>
            <a:pPr marL="463550" lvl="1" indent="-122238">
              <a:lnSpc>
                <a:spcPct val="100000"/>
              </a:lnSpc>
              <a:spcBef>
                <a:spcPts val="0"/>
              </a:spcBef>
              <a:spcAft>
                <a:spcPts val="0"/>
              </a:spcAft>
              <a:buSzPct val="120000"/>
              <a:buFont typeface="Arial" pitchFamily="34" charset="0"/>
              <a:buChar char="•"/>
            </a:pPr>
            <a:r>
              <a:rPr lang="en-CA" sz="1050" dirty="0" smtClean="0"/>
              <a:t>Presence in EMEA</a:t>
            </a:r>
          </a:p>
          <a:p>
            <a:pPr marL="463550" lvl="1" indent="-122238">
              <a:lnSpc>
                <a:spcPct val="100000"/>
              </a:lnSpc>
              <a:spcBef>
                <a:spcPts val="0"/>
              </a:spcBef>
              <a:spcAft>
                <a:spcPts val="300"/>
              </a:spcAft>
              <a:buSzPct val="120000"/>
              <a:buFont typeface="Arial" pitchFamily="34" charset="0"/>
              <a:buChar char="•"/>
            </a:pPr>
            <a:r>
              <a:rPr lang="en-CA" sz="1050" dirty="0" smtClean="0"/>
              <a:t>Presence in APAC</a:t>
            </a:r>
          </a:p>
          <a:p>
            <a:pPr marL="338138" indent="-228600">
              <a:lnSpc>
                <a:spcPct val="100000"/>
              </a:lnSpc>
              <a:spcBef>
                <a:spcPts val="0"/>
              </a:spcBef>
              <a:spcAft>
                <a:spcPts val="0"/>
              </a:spcAft>
              <a:buSzPct val="100000"/>
              <a:buFont typeface="+mj-lt"/>
              <a:buAutoNum type="arabicPeriod"/>
            </a:pPr>
            <a:r>
              <a:rPr lang="en-CA" sz="1050" dirty="0" smtClean="0"/>
              <a:t>The analyst team reviews all evaluated solutions and determines which ones meet which tiers of capability.</a:t>
            </a:r>
          </a:p>
          <a:p>
            <a:pPr marL="463550" lvl="1" indent="-122238">
              <a:lnSpc>
                <a:spcPct val="100000"/>
              </a:lnSpc>
              <a:spcBef>
                <a:spcPts val="0"/>
              </a:spcBef>
              <a:spcAft>
                <a:spcPts val="0"/>
              </a:spcAft>
              <a:buSzPct val="120000"/>
              <a:buNone/>
              <a:tabLst>
                <a:tab pos="2060575" algn="l"/>
              </a:tabLst>
            </a:pPr>
            <a:r>
              <a:rPr lang="en-CA" sz="1050" i="1" dirty="0" smtClean="0"/>
              <a:t>For example:</a:t>
            </a:r>
          </a:p>
          <a:p>
            <a:pPr marL="463550" lvl="1" indent="-122238">
              <a:lnSpc>
                <a:spcPct val="100000"/>
              </a:lnSpc>
              <a:spcBef>
                <a:spcPts val="0"/>
              </a:spcBef>
              <a:spcAft>
                <a:spcPts val="0"/>
              </a:spcAft>
              <a:buSzPct val="120000"/>
              <a:buFont typeface="Arial" pitchFamily="34" charset="0"/>
              <a:buChar char="•"/>
              <a:tabLst>
                <a:tab pos="2060575" algn="l"/>
              </a:tabLst>
            </a:pPr>
            <a:r>
              <a:rPr lang="en-CA" sz="1050" dirty="0" smtClean="0"/>
              <a:t>Presence in Americas 	– Vendor A, Vendor C, Vendor E</a:t>
            </a:r>
          </a:p>
          <a:p>
            <a:pPr marL="463550" lvl="1" indent="-122238">
              <a:lnSpc>
                <a:spcPct val="100000"/>
              </a:lnSpc>
              <a:spcBef>
                <a:spcPts val="0"/>
              </a:spcBef>
              <a:spcAft>
                <a:spcPts val="0"/>
              </a:spcAft>
              <a:buSzPct val="120000"/>
              <a:buFont typeface="Arial" pitchFamily="34" charset="0"/>
              <a:buChar char="•"/>
              <a:tabLst>
                <a:tab pos="2060575" algn="l"/>
              </a:tabLst>
            </a:pPr>
            <a:r>
              <a:rPr lang="en-CA" sz="1050" dirty="0" smtClean="0"/>
              <a:t>Presence in EMEA 	– Vendor A, Vendor B, Vendor C</a:t>
            </a:r>
          </a:p>
          <a:p>
            <a:pPr marL="463550" lvl="1" indent="-122238">
              <a:lnSpc>
                <a:spcPct val="100000"/>
              </a:lnSpc>
              <a:spcBef>
                <a:spcPts val="0"/>
              </a:spcBef>
              <a:spcAft>
                <a:spcPts val="300"/>
              </a:spcAft>
              <a:buSzPct val="120000"/>
              <a:buFont typeface="Arial" pitchFamily="34" charset="0"/>
              <a:buChar char="•"/>
              <a:tabLst>
                <a:tab pos="2060575" algn="l"/>
              </a:tabLst>
            </a:pPr>
            <a:r>
              <a:rPr lang="en-CA" sz="1050" dirty="0" smtClean="0"/>
              <a:t>Presence in APAC 	– Vendor B, Vendor D, Vendor E</a:t>
            </a:r>
          </a:p>
          <a:p>
            <a:pPr marL="338138" indent="-228600">
              <a:lnSpc>
                <a:spcPct val="100000"/>
              </a:lnSpc>
              <a:spcBef>
                <a:spcPts val="0"/>
              </a:spcBef>
              <a:spcAft>
                <a:spcPts val="0"/>
              </a:spcAft>
              <a:buSzPct val="100000"/>
              <a:buFont typeface="+mj-lt"/>
              <a:buAutoNum type="arabicPeriod"/>
            </a:pPr>
            <a:r>
              <a:rPr lang="en-CA" sz="1050" dirty="0" smtClean="0"/>
              <a:t>Solutions are plotted on a grid alphabetically by vendor by tier. Where one vendor is deemed to be stronger in a tier than other vendors in the same tier, they may be plotted non-alphabetically.</a:t>
            </a:r>
          </a:p>
          <a:p>
            <a:pPr marL="463550" lvl="1" indent="-122238">
              <a:lnSpc>
                <a:spcPct val="100000"/>
              </a:lnSpc>
              <a:spcBef>
                <a:spcPts val="0"/>
              </a:spcBef>
              <a:spcAft>
                <a:spcPts val="0"/>
              </a:spcAft>
              <a:buSzPct val="120000"/>
              <a:buNone/>
            </a:pPr>
            <a:r>
              <a:rPr lang="en-CA" sz="1050" i="1" dirty="0" smtClean="0"/>
              <a:t>For example:</a:t>
            </a:r>
          </a:p>
          <a:p>
            <a:pPr marL="463550" lvl="1" indent="-122238">
              <a:lnSpc>
                <a:spcPct val="100000"/>
              </a:lnSpc>
              <a:spcBef>
                <a:spcPts val="0"/>
              </a:spcBef>
              <a:spcAft>
                <a:spcPts val="0"/>
              </a:spcAft>
              <a:buSzPct val="120000"/>
              <a:buFont typeface="Arial" pitchFamily="34" charset="0"/>
              <a:buChar char="•"/>
            </a:pPr>
            <a:r>
              <a:rPr lang="en-CA" sz="1050" dirty="0" smtClean="0"/>
              <a:t>Vendor C is able to provide four-hour onsite support to 12 countries in EMEA while Vendors A and B are only able to provide four-hour onsite support to eight countries in EMEA; Vendor C would be plotted first, followed by Vendor A, then Vendor B.</a:t>
            </a:r>
          </a:p>
          <a:p>
            <a:pPr marL="0" indent="0">
              <a:lnSpc>
                <a:spcPct val="100000"/>
              </a:lnSpc>
              <a:spcBef>
                <a:spcPts val="0"/>
              </a:spcBef>
              <a:spcAft>
                <a:spcPts val="600"/>
              </a:spcAft>
              <a:buNone/>
            </a:pPr>
            <a:endParaRPr lang="en-US" sz="1050" dirty="0" smtClean="0"/>
          </a:p>
          <a:p>
            <a:pPr marL="0" indent="0">
              <a:lnSpc>
                <a:spcPct val="100000"/>
              </a:lnSpc>
              <a:spcBef>
                <a:spcPts val="0"/>
              </a:spcBef>
              <a:spcAft>
                <a:spcPts val="600"/>
              </a:spcAft>
              <a:buNone/>
            </a:pPr>
            <a:r>
              <a:rPr lang="en-US" sz="1050" dirty="0" smtClean="0"/>
              <a:t>Analysts may also elect to list only the most Exemplary Performers for a given use case. One to three vendors will appear for each of these purchasing scenarios with a brief explanation as to why we selected them as top-of-class.</a:t>
            </a:r>
            <a:endParaRPr lang="en-CA" sz="1050" dirty="0" smtClean="0"/>
          </a:p>
        </p:txBody>
      </p:sp>
    </p:spTree>
    <p:extLst>
      <p:ext uri="{BB962C8B-B14F-4D97-AF65-F5344CB8AC3E}">
        <p14:creationId xmlns:p14="http://schemas.microsoft.com/office/powerpoint/2010/main" xmlns="" val="32205213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Vendor Landscape Methodology:</a:t>
            </a:r>
            <a:br>
              <a:rPr lang="en-CA" dirty="0" smtClean="0"/>
            </a:br>
            <a:r>
              <a:rPr lang="en-CA" dirty="0" smtClean="0"/>
              <a:t>Information Presentation – Vendor Awards</a:t>
            </a:r>
            <a:endParaRPr lang="en-CA" dirty="0"/>
          </a:p>
        </p:txBody>
      </p:sp>
      <p:sp>
        <p:nvSpPr>
          <p:cNvPr id="3" name="Text Placeholder 2"/>
          <p:cNvSpPr>
            <a:spLocks noGrp="1"/>
          </p:cNvSpPr>
          <p:nvPr>
            <p:ph type="body" sz="quarter" idx="16"/>
          </p:nvPr>
        </p:nvSpPr>
        <p:spPr>
          <a:xfrm>
            <a:off x="249302" y="1279525"/>
            <a:ext cx="5419661" cy="4973925"/>
          </a:xfrm>
        </p:spPr>
        <p:txBody>
          <a:bodyPr/>
          <a:lstStyle/>
          <a:p>
            <a:pPr marL="0" indent="0">
              <a:lnSpc>
                <a:spcPct val="100000"/>
              </a:lnSpc>
              <a:spcBef>
                <a:spcPts val="0"/>
              </a:spcBef>
              <a:spcAft>
                <a:spcPts val="600"/>
              </a:spcAft>
              <a:buNone/>
            </a:pPr>
            <a:r>
              <a:rPr lang="en-CA" sz="1050" dirty="0" smtClean="0"/>
              <a:t>At the conclusion of all analyses, Info-Tech presents awards to exceptional solutions in three distinct categories. Award presentation is discretionary; not all awards are extended subsequent to each Vendor Landscape and it is entirely possible, though unlikely, that no awards may be presented.</a:t>
            </a:r>
          </a:p>
          <a:p>
            <a:pPr marL="0" indent="0">
              <a:lnSpc>
                <a:spcPct val="100000"/>
              </a:lnSpc>
              <a:spcBef>
                <a:spcPts val="0"/>
              </a:spcBef>
              <a:spcAft>
                <a:spcPts val="600"/>
              </a:spcAft>
              <a:buNone/>
            </a:pPr>
            <a:r>
              <a:rPr lang="en-CA" sz="1050" dirty="0" smtClean="0"/>
              <a:t>Awards categories are as follows:</a:t>
            </a:r>
          </a:p>
          <a:p>
            <a:pPr marL="231775" indent="-123825">
              <a:lnSpc>
                <a:spcPct val="100000"/>
              </a:lnSpc>
              <a:spcBef>
                <a:spcPts val="0"/>
              </a:spcBef>
              <a:spcAft>
                <a:spcPts val="600"/>
              </a:spcAft>
            </a:pPr>
            <a:r>
              <a:rPr lang="en-CA" sz="1050" b="1" dirty="0" smtClean="0"/>
              <a:t>Champion Awards </a:t>
            </a:r>
            <a:r>
              <a:rPr lang="en-CA" sz="1050" dirty="0" smtClean="0"/>
              <a:t>are presented to those solutions, and only those solutions, that land in the Champion zone of the Info-Tech Vendor Landscape (see Vendor Landscape Methodology: Information Presentation - Vendor Landscape, above). If no solutions land in the Champion zone, no Champion Awards are presented. Similarly, if multiple solutions land in the Champion zone, multiple Champion Awards are presented.</a:t>
            </a:r>
          </a:p>
          <a:p>
            <a:pPr marL="231775" indent="-123825">
              <a:lnSpc>
                <a:spcPct val="100000"/>
              </a:lnSpc>
              <a:spcBef>
                <a:spcPts val="0"/>
              </a:spcBef>
              <a:spcAft>
                <a:spcPts val="600"/>
              </a:spcAft>
            </a:pPr>
            <a:r>
              <a:rPr lang="en-CA" sz="1050" b="1" dirty="0" smtClean="0"/>
              <a:t>Trend Setter Awards </a:t>
            </a:r>
            <a:r>
              <a:rPr lang="en-CA" sz="1050" dirty="0" smtClean="0"/>
              <a:t>are presented to those solutions, and only those solutions, that are deemed to include the most original/inventive product/service, or the most original/inventive feature/capability of a product/service. If no solution is deemed to be markedly or sufficiently original/inventive, either as a product/service on the whole or by feature/capability specifically, no Trend Setter Award is presented. Only one Trend Setter Award is available for each Vendor Landscape.</a:t>
            </a:r>
          </a:p>
          <a:p>
            <a:pPr marL="231775" indent="-123825">
              <a:lnSpc>
                <a:spcPct val="100000"/>
              </a:lnSpc>
              <a:spcBef>
                <a:spcPts val="0"/>
              </a:spcBef>
              <a:spcAft>
                <a:spcPts val="600"/>
              </a:spcAft>
            </a:pPr>
            <a:r>
              <a:rPr lang="en-CA" sz="1050" b="1" dirty="0" smtClean="0"/>
              <a:t>Best Overall Value Awards </a:t>
            </a:r>
            <a:r>
              <a:rPr lang="en-CA" sz="1050" dirty="0" smtClean="0"/>
              <a:t>are presented to those solutions, and only those solutions, that are ranked highest on the Info-Tech Value Index (see Vendor Landscape Methodology: Information Presentation – Value Index, above). If insufficient pricing information is made available for the evaluated solutions, such that a Value Index cannot be calculated, no Best Overall Value Award will be presented. Only one Best Overall Value Award is available for each Vendor Landscape.</a:t>
            </a:r>
          </a:p>
          <a:p>
            <a:pPr marL="0" indent="0">
              <a:lnSpc>
                <a:spcPct val="100000"/>
              </a:lnSpc>
              <a:spcBef>
                <a:spcPts val="0"/>
              </a:spcBef>
              <a:spcAft>
                <a:spcPts val="600"/>
              </a:spcAft>
              <a:buNone/>
            </a:pPr>
            <a:endParaRPr lang="en-CA" sz="1050" dirty="0" smtClean="0"/>
          </a:p>
        </p:txBody>
      </p:sp>
      <p:grpSp>
        <p:nvGrpSpPr>
          <p:cNvPr id="4" name="Group 3"/>
          <p:cNvGrpSpPr/>
          <p:nvPr>
            <p:custDataLst>
              <p:tags r:id="rId1"/>
            </p:custDataLst>
          </p:nvPr>
        </p:nvGrpSpPr>
        <p:grpSpPr>
          <a:xfrm>
            <a:off x="5715000" y="1189037"/>
            <a:ext cx="3108325" cy="5211763"/>
            <a:chOff x="320041" y="3840161"/>
            <a:chExt cx="2559684" cy="2696064"/>
          </a:xfrm>
        </p:grpSpPr>
        <p:sp>
          <p:nvSpPr>
            <p:cNvPr id="5" name="Rectangle 4"/>
            <p:cNvSpPr/>
            <p:nvPr/>
          </p:nvSpPr>
          <p:spPr>
            <a:xfrm>
              <a:off x="320041" y="3981739"/>
              <a:ext cx="2559684" cy="2554486"/>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endParaRPr lang="en-US" sz="1200" dirty="0" smtClean="0">
                <a:solidFill>
                  <a:srgbClr val="333333"/>
                </a:solidFill>
                <a:latin typeface="Georgia"/>
              </a:endParaRPr>
            </a:p>
          </p:txBody>
        </p:sp>
        <p:sp>
          <p:nvSpPr>
            <p:cNvPr id="6" name="Round Same Side Corner Rectangle 5"/>
            <p:cNvSpPr/>
            <p:nvPr/>
          </p:nvSpPr>
          <p:spPr>
            <a:xfrm>
              <a:off x="320042" y="3840161"/>
              <a:ext cx="2559683" cy="141907"/>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FFFFFF"/>
                  </a:solidFill>
                </a:rPr>
                <a:t>Vendor Awards</a:t>
              </a:r>
              <a:endParaRPr lang="en-CA" sz="1200" b="1" dirty="0">
                <a:solidFill>
                  <a:srgbClr val="FFFFFF"/>
                </a:solidFill>
              </a:endParaRPr>
            </a:p>
          </p:txBody>
        </p:sp>
      </p:grpSp>
      <p:pic>
        <p:nvPicPr>
          <p:cNvPr id="7" name="Picture 3"/>
          <p:cNvPicPr>
            <a:picLocks noChangeAspect="1" noChangeArrowheads="1"/>
          </p:cNvPicPr>
          <p:nvPr/>
        </p:nvPicPr>
        <p:blipFill>
          <a:blip r:embed="rId4" cstate="print"/>
          <a:stretch>
            <a:fillRect/>
          </a:stretch>
        </p:blipFill>
        <p:spPr bwMode="auto">
          <a:xfrm>
            <a:off x="5942965" y="1874520"/>
            <a:ext cx="822960" cy="822960"/>
          </a:xfrm>
          <a:prstGeom prst="rect">
            <a:avLst/>
          </a:prstGeom>
          <a:noFill/>
          <a:ln w="9525">
            <a:noFill/>
            <a:miter lim="800000"/>
            <a:headEnd/>
            <a:tailEnd/>
          </a:ln>
          <a:effectLst/>
        </p:spPr>
      </p:pic>
      <p:pic>
        <p:nvPicPr>
          <p:cNvPr id="8" name="Picture 4"/>
          <p:cNvPicPr>
            <a:picLocks noChangeAspect="1" noChangeArrowheads="1"/>
          </p:cNvPicPr>
          <p:nvPr/>
        </p:nvPicPr>
        <p:blipFill>
          <a:blip r:embed="rId5" cstate="print"/>
          <a:stretch>
            <a:fillRect/>
          </a:stretch>
        </p:blipFill>
        <p:spPr bwMode="auto">
          <a:xfrm>
            <a:off x="5942965" y="3520758"/>
            <a:ext cx="822960" cy="822960"/>
          </a:xfrm>
          <a:prstGeom prst="rect">
            <a:avLst/>
          </a:prstGeom>
          <a:noFill/>
          <a:ln w="9525">
            <a:noFill/>
            <a:miter lim="800000"/>
            <a:headEnd/>
            <a:tailEnd/>
          </a:ln>
          <a:effectLst/>
        </p:spPr>
      </p:pic>
      <p:pic>
        <p:nvPicPr>
          <p:cNvPr id="9" name="Picture 3"/>
          <p:cNvPicPr>
            <a:picLocks noChangeAspect="1" noChangeArrowheads="1"/>
          </p:cNvPicPr>
          <p:nvPr/>
        </p:nvPicPr>
        <p:blipFill>
          <a:blip r:embed="rId6" cstate="print"/>
          <a:stretch>
            <a:fillRect/>
          </a:stretch>
        </p:blipFill>
        <p:spPr bwMode="auto">
          <a:xfrm>
            <a:off x="5943600" y="5166360"/>
            <a:ext cx="822960" cy="822960"/>
          </a:xfrm>
          <a:prstGeom prst="rect">
            <a:avLst/>
          </a:prstGeom>
          <a:noFill/>
          <a:ln w="9525">
            <a:noFill/>
            <a:miter lim="800000"/>
            <a:headEnd/>
            <a:tailEnd/>
          </a:ln>
          <a:effectLst/>
        </p:spPr>
      </p:pic>
      <p:sp>
        <p:nvSpPr>
          <p:cNvPr id="10" name="TextBox 9"/>
          <p:cNvSpPr txBox="1"/>
          <p:nvPr/>
        </p:nvSpPr>
        <p:spPr>
          <a:xfrm>
            <a:off x="7040563" y="1888674"/>
            <a:ext cx="1738312" cy="900246"/>
          </a:xfrm>
          <a:prstGeom prst="rect">
            <a:avLst/>
          </a:prstGeom>
          <a:noFill/>
        </p:spPr>
        <p:txBody>
          <a:bodyPr wrap="square" rtlCol="0">
            <a:spAutoFit/>
          </a:bodyPr>
          <a:lstStyle/>
          <a:p>
            <a:pPr algn="l"/>
            <a:r>
              <a:rPr lang="en-CA" sz="1050" dirty="0" smtClean="0">
                <a:solidFill>
                  <a:srgbClr val="333333"/>
                </a:solidFill>
              </a:rPr>
              <a:t>Info-Tech’s </a:t>
            </a:r>
            <a:r>
              <a:rPr lang="en-CA" sz="1050" b="1" dirty="0" smtClean="0">
                <a:solidFill>
                  <a:srgbClr val="333333"/>
                </a:solidFill>
              </a:rPr>
              <a:t>Champion Award </a:t>
            </a:r>
            <a:r>
              <a:rPr lang="en-CA" sz="1050" dirty="0" smtClean="0">
                <a:solidFill>
                  <a:srgbClr val="333333"/>
                </a:solidFill>
              </a:rPr>
              <a:t>is presented to solutions in the Champion zone of the Vendor Landscape.</a:t>
            </a:r>
            <a:endParaRPr lang="en-CA" sz="1050" dirty="0">
              <a:solidFill>
                <a:srgbClr val="333333"/>
              </a:solidFill>
            </a:endParaRPr>
          </a:p>
        </p:txBody>
      </p:sp>
      <p:sp>
        <p:nvSpPr>
          <p:cNvPr id="11" name="TextBox 10"/>
          <p:cNvSpPr txBox="1"/>
          <p:nvPr/>
        </p:nvSpPr>
        <p:spPr>
          <a:xfrm>
            <a:off x="7040563" y="3566160"/>
            <a:ext cx="1738312" cy="738664"/>
          </a:xfrm>
          <a:prstGeom prst="rect">
            <a:avLst/>
          </a:prstGeom>
          <a:noFill/>
        </p:spPr>
        <p:txBody>
          <a:bodyPr wrap="square" rtlCol="0">
            <a:spAutoFit/>
          </a:bodyPr>
          <a:lstStyle/>
          <a:p>
            <a:pPr algn="l"/>
            <a:r>
              <a:rPr lang="en-CA" sz="1050" dirty="0" smtClean="0">
                <a:solidFill>
                  <a:srgbClr val="333333"/>
                </a:solidFill>
              </a:rPr>
              <a:t>Info-Tech’s </a:t>
            </a:r>
            <a:r>
              <a:rPr lang="en-CA" sz="1050" b="1" dirty="0" smtClean="0">
                <a:solidFill>
                  <a:srgbClr val="333333"/>
                </a:solidFill>
              </a:rPr>
              <a:t>Trend Setter Award </a:t>
            </a:r>
            <a:r>
              <a:rPr lang="en-CA" sz="1050" dirty="0" smtClean="0">
                <a:solidFill>
                  <a:srgbClr val="333333"/>
                </a:solidFill>
              </a:rPr>
              <a:t>is presented to the most original/inventive solution evaluated.</a:t>
            </a:r>
            <a:endParaRPr lang="en-CA" sz="1050" dirty="0">
              <a:solidFill>
                <a:srgbClr val="333333"/>
              </a:solidFill>
            </a:endParaRPr>
          </a:p>
        </p:txBody>
      </p:sp>
      <p:sp>
        <p:nvSpPr>
          <p:cNvPr id="12" name="TextBox 11"/>
          <p:cNvSpPr txBox="1"/>
          <p:nvPr/>
        </p:nvSpPr>
        <p:spPr>
          <a:xfrm>
            <a:off x="7040563" y="5180514"/>
            <a:ext cx="1738312" cy="900246"/>
          </a:xfrm>
          <a:prstGeom prst="rect">
            <a:avLst/>
          </a:prstGeom>
          <a:noFill/>
        </p:spPr>
        <p:txBody>
          <a:bodyPr wrap="square" rtlCol="0">
            <a:spAutoFit/>
          </a:bodyPr>
          <a:lstStyle/>
          <a:p>
            <a:pPr algn="l"/>
            <a:r>
              <a:rPr lang="en-CA" sz="1050" dirty="0" smtClean="0">
                <a:solidFill>
                  <a:srgbClr val="333333"/>
                </a:solidFill>
              </a:rPr>
              <a:t>Info-Tech’s </a:t>
            </a:r>
            <a:r>
              <a:rPr lang="en-CA" sz="1050" b="1" dirty="0" smtClean="0">
                <a:solidFill>
                  <a:srgbClr val="333333"/>
                </a:solidFill>
              </a:rPr>
              <a:t>Best Overall Value Award </a:t>
            </a:r>
            <a:r>
              <a:rPr lang="en-CA" sz="1050" dirty="0" smtClean="0">
                <a:solidFill>
                  <a:srgbClr val="333333"/>
                </a:solidFill>
              </a:rPr>
              <a:t>is presented to the solution with the highest Value Index score.</a:t>
            </a:r>
            <a:endParaRPr lang="en-CA" sz="1050" dirty="0">
              <a:solidFill>
                <a:srgbClr val="333333"/>
              </a:solidFill>
            </a:endParaRPr>
          </a:p>
        </p:txBody>
      </p:sp>
    </p:spTree>
    <p:extLst>
      <p:ext uri="{BB962C8B-B14F-4D97-AF65-F5344CB8AC3E}">
        <p14:creationId xmlns:p14="http://schemas.microsoft.com/office/powerpoint/2010/main" xmlns="" val="62722209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Vendor Landscape Methodology:</a:t>
            </a:r>
            <a:br>
              <a:rPr lang="en-CA" dirty="0" smtClean="0"/>
            </a:br>
            <a:r>
              <a:rPr lang="en-CA" dirty="0" smtClean="0"/>
              <a:t>Fact Check &amp; Publication</a:t>
            </a:r>
            <a:endParaRPr lang="en-CA" dirty="0"/>
          </a:p>
        </p:txBody>
      </p:sp>
      <p:sp>
        <p:nvSpPr>
          <p:cNvPr id="3" name="Text Placeholder 2"/>
          <p:cNvSpPr>
            <a:spLocks noGrp="1"/>
          </p:cNvSpPr>
          <p:nvPr>
            <p:ph type="body" sz="quarter" idx="16"/>
          </p:nvPr>
        </p:nvSpPr>
        <p:spPr>
          <a:xfrm>
            <a:off x="249302" y="1279525"/>
            <a:ext cx="8627997" cy="4973925"/>
          </a:xfrm>
        </p:spPr>
        <p:txBody>
          <a:bodyPr/>
          <a:lstStyle/>
          <a:p>
            <a:pPr marL="0" indent="0">
              <a:lnSpc>
                <a:spcPct val="100000"/>
              </a:lnSpc>
              <a:spcBef>
                <a:spcPts val="0"/>
              </a:spcBef>
              <a:spcAft>
                <a:spcPts val="600"/>
              </a:spcAft>
              <a:buNone/>
            </a:pPr>
            <a:r>
              <a:rPr lang="en-CA" sz="1050" dirty="0" smtClean="0"/>
              <a:t>Info-Tech takes the factual accuracy of its Vendor Landscapes, and indeed of all of its published content, very seriously. To ensure the utmost accuracy in its Vendor Landscapes, we invite all vendors of evaluated solutions (whether the vendor elected to provide a survey and/or participate in a briefing or not) to participate in a process of fact check.</a:t>
            </a:r>
          </a:p>
          <a:p>
            <a:pPr marL="0" indent="0">
              <a:lnSpc>
                <a:spcPct val="100000"/>
              </a:lnSpc>
              <a:spcBef>
                <a:spcPts val="0"/>
              </a:spcBef>
              <a:spcAft>
                <a:spcPts val="0"/>
              </a:spcAft>
              <a:buNone/>
            </a:pPr>
            <a:r>
              <a:rPr lang="en-CA" sz="1050" dirty="0" smtClean="0"/>
              <a:t>Once the research project is complete and the materials are deemed to be in a publication ready state, excerpts of the material specific to each vendor’s solution are provided to the vendor. Info-Tech only provides material specific to the individual vendor’s solution for review encompassing the following:</a:t>
            </a:r>
          </a:p>
          <a:p>
            <a:pPr marL="231775" indent="-122238">
              <a:lnSpc>
                <a:spcPct val="100000"/>
              </a:lnSpc>
              <a:spcBef>
                <a:spcPts val="0"/>
              </a:spcBef>
              <a:spcAft>
                <a:spcPts val="0"/>
              </a:spcAft>
            </a:pPr>
            <a:r>
              <a:rPr lang="en-CA" sz="1050" dirty="0" smtClean="0"/>
              <a:t>All written review materials of the vendor and the vendor’s product that comprise the evaluated solution.</a:t>
            </a:r>
          </a:p>
          <a:p>
            <a:pPr marL="231775" indent="-122238">
              <a:lnSpc>
                <a:spcPct val="100000"/>
              </a:lnSpc>
              <a:spcBef>
                <a:spcPts val="0"/>
              </a:spcBef>
              <a:spcAft>
                <a:spcPts val="0"/>
              </a:spcAft>
            </a:pPr>
            <a:r>
              <a:rPr lang="en-CA" sz="1050" dirty="0" smtClean="0"/>
              <a:t>Info-Tech’s Criteria Scores / Harvey Balls detailing the individual and overall vendor / product scores assigned.</a:t>
            </a:r>
          </a:p>
          <a:p>
            <a:pPr marL="231775" indent="-122238">
              <a:lnSpc>
                <a:spcPct val="100000"/>
              </a:lnSpc>
              <a:spcBef>
                <a:spcPts val="0"/>
              </a:spcBef>
              <a:spcAft>
                <a:spcPts val="0"/>
              </a:spcAft>
            </a:pPr>
            <a:r>
              <a:rPr lang="en-CA" sz="1050" dirty="0" smtClean="0"/>
              <a:t>Info-Tech’s Feature Rank / stoplights detailing the individual feature scores of the evaluated product.</a:t>
            </a:r>
          </a:p>
          <a:p>
            <a:pPr marL="231775" indent="-122238">
              <a:lnSpc>
                <a:spcPct val="100000"/>
              </a:lnSpc>
              <a:spcBef>
                <a:spcPts val="0"/>
              </a:spcBef>
              <a:spcAft>
                <a:spcPts val="0"/>
              </a:spcAft>
            </a:pPr>
            <a:r>
              <a:rPr lang="en-CA" sz="1050" dirty="0" smtClean="0"/>
              <a:t>Info-Tech’s Raw Pricing for the vendor either as received from the vendor or as collected from publicly available sources.</a:t>
            </a:r>
          </a:p>
          <a:p>
            <a:pPr marL="231775" indent="-122238">
              <a:lnSpc>
                <a:spcPct val="100000"/>
              </a:lnSpc>
              <a:spcBef>
                <a:spcPts val="0"/>
              </a:spcBef>
              <a:spcAft>
                <a:spcPts val="600"/>
              </a:spcAft>
            </a:pPr>
            <a:r>
              <a:rPr lang="en-CA" sz="1050" dirty="0" smtClean="0"/>
              <a:t>Info-Tech’s Scenario ranking for all considered scenarios for the evaluated solution.</a:t>
            </a:r>
          </a:p>
          <a:p>
            <a:pPr marL="0" indent="0">
              <a:lnSpc>
                <a:spcPct val="100000"/>
              </a:lnSpc>
              <a:spcBef>
                <a:spcPts val="0"/>
              </a:spcBef>
              <a:spcAft>
                <a:spcPts val="0"/>
              </a:spcAft>
              <a:buNone/>
            </a:pPr>
            <a:r>
              <a:rPr lang="en-CA" sz="1050" dirty="0" smtClean="0"/>
              <a:t>Info-Tech does not provide the following:</a:t>
            </a:r>
          </a:p>
          <a:p>
            <a:pPr marL="231775" indent="-122238">
              <a:lnSpc>
                <a:spcPct val="100000"/>
              </a:lnSpc>
              <a:spcBef>
                <a:spcPts val="0"/>
              </a:spcBef>
              <a:spcAft>
                <a:spcPts val="0"/>
              </a:spcAft>
            </a:pPr>
            <a:r>
              <a:rPr lang="en-CA" sz="1050" dirty="0" smtClean="0"/>
              <a:t>Info-Tech’s Vendor Landscape placement of the evaluated solution.</a:t>
            </a:r>
          </a:p>
          <a:p>
            <a:pPr marL="231775" indent="-122238">
              <a:lnSpc>
                <a:spcPct val="100000"/>
              </a:lnSpc>
              <a:spcBef>
                <a:spcPts val="0"/>
              </a:spcBef>
              <a:spcAft>
                <a:spcPts val="0"/>
              </a:spcAft>
            </a:pPr>
            <a:r>
              <a:rPr lang="en-CA" sz="1050" dirty="0" smtClean="0"/>
              <a:t>Info-Tech’s Value Score for the evaluated solution.</a:t>
            </a:r>
          </a:p>
          <a:p>
            <a:pPr marL="231775" indent="-122238">
              <a:lnSpc>
                <a:spcPct val="100000"/>
              </a:lnSpc>
              <a:spcBef>
                <a:spcPts val="0"/>
              </a:spcBef>
              <a:spcAft>
                <a:spcPts val="0"/>
              </a:spcAft>
            </a:pPr>
            <a:r>
              <a:rPr lang="en-CA" sz="1050" dirty="0" smtClean="0"/>
              <a:t>End-user feedback gathered during the research project.</a:t>
            </a:r>
          </a:p>
          <a:p>
            <a:pPr marL="231775" indent="-122238">
              <a:lnSpc>
                <a:spcPct val="100000"/>
              </a:lnSpc>
              <a:spcBef>
                <a:spcPts val="0"/>
              </a:spcBef>
              <a:spcAft>
                <a:spcPts val="600"/>
              </a:spcAft>
            </a:pPr>
            <a:r>
              <a:rPr lang="en-CA" sz="1050" dirty="0" smtClean="0"/>
              <a:t>Info-Tech’s overall recommendation in regard to the evaluated solution.</a:t>
            </a:r>
          </a:p>
          <a:p>
            <a:pPr marL="0" indent="0">
              <a:lnSpc>
                <a:spcPct val="100000"/>
              </a:lnSpc>
              <a:spcBef>
                <a:spcPts val="0"/>
              </a:spcBef>
              <a:spcAft>
                <a:spcPts val="600"/>
              </a:spcAft>
              <a:buNone/>
            </a:pPr>
            <a:r>
              <a:rPr lang="en-CA" sz="1050" dirty="0" smtClean="0"/>
              <a:t>Info-Tech provides a one-week window for each vendor to provide written feedback. Feedback must be corroborated (be provided with supporting evidence), and where it does, feedback that addresses factual errors or omissions is adopted fully, while feedback that addresses opinions is taken under consideration. The assigned analyst team makes all appropriate edits and supplies an edited copy of the materials to the vendor within one week for final review.</a:t>
            </a:r>
          </a:p>
          <a:p>
            <a:pPr marL="0" indent="0">
              <a:lnSpc>
                <a:spcPct val="100000"/>
              </a:lnSpc>
              <a:spcBef>
                <a:spcPts val="0"/>
              </a:spcBef>
              <a:spcAft>
                <a:spcPts val="600"/>
              </a:spcAft>
              <a:buNone/>
            </a:pPr>
            <a:r>
              <a:rPr lang="en-CA" sz="1050" dirty="0" smtClean="0"/>
              <a:t>Should a vendor still have concerns or objections at that time, they are invited to a conversation, initially via email, but as required and deemed appropriate by Info-Tech, subsequently via telephone, to ensure common understanding of the concerns. Where concerns relate to ongoing factual errors or omissions, they are corrected under the supervision of Info-Tech’s Vendor Relations personnel. Where concerns relate to ongoing differences of opinion, they are again taken under consideration with neither explicit not implicit indication of adoption.</a:t>
            </a:r>
          </a:p>
          <a:p>
            <a:pPr marL="0" indent="0">
              <a:lnSpc>
                <a:spcPct val="100000"/>
              </a:lnSpc>
              <a:spcBef>
                <a:spcPts val="0"/>
              </a:spcBef>
              <a:spcAft>
                <a:spcPts val="600"/>
              </a:spcAft>
              <a:buNone/>
            </a:pPr>
            <a:r>
              <a:rPr lang="en-CA" sz="1050" dirty="0" smtClean="0"/>
              <a:t>Publication of materials is scheduled to occur within the six weeks immediately following the completion of the research project, but does not occur until the fact check process has come to conclusion, and under no circumstances are “pre-publication” copies of any materials made available to any client.</a:t>
            </a:r>
            <a:endParaRPr lang="en-CA" sz="1050" dirty="0"/>
          </a:p>
        </p:txBody>
      </p:sp>
    </p:spTree>
    <p:extLst>
      <p:ext uri="{BB962C8B-B14F-4D97-AF65-F5344CB8AC3E}">
        <p14:creationId xmlns:p14="http://schemas.microsoft.com/office/powerpoint/2010/main" xmlns="" val="16574642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Product Pricing Scenario</a:t>
            </a:r>
            <a:endParaRPr lang="en-US" dirty="0">
              <a:solidFill>
                <a:srgbClr val="FF0000"/>
              </a:solidFill>
            </a:endParaRPr>
          </a:p>
        </p:txBody>
      </p:sp>
      <p:sp>
        <p:nvSpPr>
          <p:cNvPr id="3" name="Text Placeholder 2"/>
          <p:cNvSpPr>
            <a:spLocks noGrp="1"/>
          </p:cNvSpPr>
          <p:nvPr>
            <p:ph type="body" sz="quarter" idx="16"/>
          </p:nvPr>
        </p:nvSpPr>
        <p:spPr>
          <a:xfrm>
            <a:off x="251520" y="1279525"/>
            <a:ext cx="8627997" cy="4973925"/>
          </a:xfrm>
        </p:spPr>
        <p:txBody>
          <a:bodyPr/>
          <a:lstStyle/>
          <a:p>
            <a:pPr marL="0" indent="0">
              <a:lnSpc>
                <a:spcPct val="100000"/>
              </a:lnSpc>
              <a:spcBef>
                <a:spcPts val="0"/>
              </a:spcBef>
              <a:spcAft>
                <a:spcPts val="600"/>
              </a:spcAft>
              <a:buNone/>
            </a:pPr>
            <a:r>
              <a:rPr lang="en-US" sz="1050" dirty="0"/>
              <a:t>Info-Tech Research Group is providing each vendor with a common pricing scenario to enable normalized scoring of Affordability, calculation of Value Index rankings, and identification of the appropriate solution pricing tier as displayed on each vendor scorecard.</a:t>
            </a:r>
          </a:p>
          <a:p>
            <a:pPr marL="0" indent="0">
              <a:lnSpc>
                <a:spcPct val="100000"/>
              </a:lnSpc>
              <a:spcBef>
                <a:spcPts val="0"/>
              </a:spcBef>
              <a:spcAft>
                <a:spcPts val="600"/>
              </a:spcAft>
              <a:buNone/>
            </a:pPr>
            <a:r>
              <a:rPr lang="en-US" sz="1050" dirty="0"/>
              <a:t>Vendors are asked to provide list costs for Server Virtualization software licensing to address the needs of a reference organization described in the pricing scenario. </a:t>
            </a:r>
            <a:r>
              <a:rPr lang="en-US" sz="1050" b="1" dirty="0" smtClean="0"/>
              <a:t>Please </a:t>
            </a:r>
            <a:r>
              <a:rPr lang="en-US" sz="1050" b="1" dirty="0"/>
              <a:t>price out the lowest possible </a:t>
            </a:r>
            <a:r>
              <a:rPr lang="en-US" sz="1050" b="1" dirty="0" smtClean="0"/>
              <a:t>three-year </a:t>
            </a:r>
            <a:r>
              <a:rPr lang="en-US" sz="1050" b="1" dirty="0"/>
              <a:t>Total Cost of Ownership (TCO) including list prices for software and licensing fees to meet the requirements of the following scenario.</a:t>
            </a:r>
            <a:r>
              <a:rPr lang="en-US" sz="1050" dirty="0"/>
              <a:t> </a:t>
            </a:r>
          </a:p>
          <a:p>
            <a:pPr marL="0" indent="0">
              <a:lnSpc>
                <a:spcPct val="100000"/>
              </a:lnSpc>
              <a:spcBef>
                <a:spcPts val="0"/>
              </a:spcBef>
              <a:spcAft>
                <a:spcPts val="600"/>
              </a:spcAft>
              <a:buNone/>
            </a:pPr>
            <a:r>
              <a:rPr lang="en-US" sz="1050" dirty="0"/>
              <a:t>Three-year total acquisition costs will be normalized to produce the Affordability raw scores and calculate Value Index ratings for each solution.</a:t>
            </a:r>
          </a:p>
          <a:p>
            <a:pPr marL="0" indent="0">
              <a:lnSpc>
                <a:spcPct val="100000"/>
              </a:lnSpc>
              <a:spcBef>
                <a:spcPts val="0"/>
              </a:spcBef>
              <a:spcAft>
                <a:spcPts val="600"/>
              </a:spcAft>
              <a:buNone/>
            </a:pPr>
            <a:r>
              <a:rPr lang="en-US" sz="1050" b="1" dirty="0"/>
              <a:t>The pricing scenario: </a:t>
            </a:r>
          </a:p>
          <a:p>
            <a:pPr marL="0" indent="0">
              <a:lnSpc>
                <a:spcPct val="100000"/>
              </a:lnSpc>
              <a:spcBef>
                <a:spcPts val="0"/>
              </a:spcBef>
              <a:spcAft>
                <a:spcPts val="600"/>
              </a:spcAft>
              <a:buNone/>
            </a:pPr>
            <a:r>
              <a:rPr lang="en-US" sz="1050" dirty="0"/>
              <a:t>A six-site organization with 2,200 employees, located </a:t>
            </a:r>
            <a:r>
              <a:rPr lang="en-US" sz="1050" dirty="0" smtClean="0"/>
              <a:t>in the </a:t>
            </a:r>
            <a:r>
              <a:rPr lang="en-US" sz="1050" dirty="0"/>
              <a:t>US and India. The four US locations create software to be used internally while the two locations in India are focused on externally facing applications, including mobile solutions. This company is a consumer goods manufacturer with HQ in the US. </a:t>
            </a:r>
          </a:p>
          <a:p>
            <a:pPr marL="0" indent="0">
              <a:lnSpc>
                <a:spcPct val="100000"/>
              </a:lnSpc>
              <a:spcBef>
                <a:spcPts val="0"/>
              </a:spcBef>
              <a:spcAft>
                <a:spcPts val="600"/>
              </a:spcAft>
              <a:buNone/>
            </a:pPr>
            <a:r>
              <a:rPr lang="en-US" sz="1050" dirty="0"/>
              <a:t>While the teams work well together, projects are often seen as chaotic when crossing geographic boundaries.</a:t>
            </a:r>
          </a:p>
          <a:p>
            <a:pPr marL="0" indent="0">
              <a:lnSpc>
                <a:spcPct val="100000"/>
              </a:lnSpc>
              <a:spcBef>
                <a:spcPts val="0"/>
              </a:spcBef>
              <a:spcAft>
                <a:spcPts val="600"/>
              </a:spcAft>
              <a:buNone/>
            </a:pPr>
            <a:r>
              <a:rPr lang="en-US" sz="1050" dirty="0"/>
              <a:t>The corporate development group has determined that implementing ALM consistently across all locations and projects would greatly improve the overall efficiency of the collective development group.</a:t>
            </a:r>
          </a:p>
          <a:p>
            <a:pPr marL="0" indent="0">
              <a:lnSpc>
                <a:spcPct val="100000"/>
              </a:lnSpc>
              <a:spcBef>
                <a:spcPts val="0"/>
              </a:spcBef>
              <a:spcAft>
                <a:spcPts val="600"/>
              </a:spcAft>
              <a:buNone/>
            </a:pPr>
            <a:r>
              <a:rPr lang="en-US" sz="1050" dirty="0"/>
              <a:t>The corporate development group would like to create visibility for the corporate stakeholders into all projects being executed with real-time (or near real-time) access to reports. Reports should be filtered by project, by development group, and be accessible through tablet devices and web browsers.</a:t>
            </a:r>
          </a:p>
          <a:p>
            <a:pPr marL="0" indent="0">
              <a:lnSpc>
                <a:spcPct val="100000"/>
              </a:lnSpc>
              <a:spcBef>
                <a:spcPts val="0"/>
              </a:spcBef>
              <a:spcAft>
                <a:spcPts val="600"/>
              </a:spcAft>
              <a:buNone/>
            </a:pPr>
            <a:r>
              <a:rPr lang="en-US" sz="1050" dirty="0"/>
              <a:t>Development projects are typically run with an Agile approach, following two-week sprints for most projects.</a:t>
            </a:r>
          </a:p>
        </p:txBody>
      </p:sp>
    </p:spTree>
    <p:extLst>
      <p:ext uri="{BB962C8B-B14F-4D97-AF65-F5344CB8AC3E}">
        <p14:creationId xmlns:p14="http://schemas.microsoft.com/office/powerpoint/2010/main" xmlns="" val="2325166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993764" name="think-cell Slide" r:id="rId12" imgW="360" imgH="360" progId="">
              <p:embed/>
            </p:oleObj>
          </a:graphicData>
        </a:graphic>
      </p:graphicFrame>
      <p:sp>
        <p:nvSpPr>
          <p:cNvPr id="7" name="Rounded Rectangle 6"/>
          <p:cNvSpPr/>
          <p:nvPr>
            <p:custDataLst>
              <p:tags r:id="rId2"/>
            </p:custDataLst>
          </p:nvPr>
        </p:nvSpPr>
        <p:spPr>
          <a:xfrm rot="10800000">
            <a:off x="320040" y="4937760"/>
            <a:ext cx="4160520"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algn="l"/>
            <a:endParaRPr lang="en-CA" b="1" i="1" dirty="0">
              <a:solidFill>
                <a:srgbClr val="333333"/>
              </a:solidFill>
            </a:endParaRPr>
          </a:p>
        </p:txBody>
      </p:sp>
      <p:sp>
        <p:nvSpPr>
          <p:cNvPr id="8" name="Rounded Rectangle 7"/>
          <p:cNvSpPr/>
          <p:nvPr>
            <p:custDataLst>
              <p:tags r:id="rId3"/>
            </p:custDataLst>
          </p:nvPr>
        </p:nvSpPr>
        <p:spPr>
          <a:xfrm rot="10800000">
            <a:off x="4663440" y="4937759"/>
            <a:ext cx="4160520"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algn="l"/>
            <a:endParaRPr lang="en-CA" b="1" i="1" dirty="0">
              <a:solidFill>
                <a:srgbClr val="333333"/>
              </a:solidFill>
            </a:endParaRPr>
          </a:p>
        </p:txBody>
      </p:sp>
      <p:sp>
        <p:nvSpPr>
          <p:cNvPr id="2" name="Title 1"/>
          <p:cNvSpPr>
            <a:spLocks noGrp="1"/>
          </p:cNvSpPr>
          <p:nvPr>
            <p:ph type="title"/>
            <p:custDataLst>
              <p:tags r:id="rId4"/>
            </p:custDataLst>
          </p:nvPr>
        </p:nvSpPr>
        <p:spPr/>
        <p:txBody>
          <a:bodyPr/>
          <a:lstStyle/>
          <a:p>
            <a:r>
              <a:rPr lang="en-US" dirty="0" smtClean="0"/>
              <a:t>Market overview</a:t>
            </a:r>
            <a:endParaRPr lang="en-US" dirty="0"/>
          </a:p>
        </p:txBody>
      </p:sp>
      <p:sp>
        <p:nvSpPr>
          <p:cNvPr id="4" name="Rectangle 3"/>
          <p:cNvSpPr/>
          <p:nvPr>
            <p:custDataLst>
              <p:tags r:id="rId5"/>
            </p:custDataLst>
          </p:nvPr>
        </p:nvSpPr>
        <p:spPr>
          <a:xfrm>
            <a:off x="320675" y="1554480"/>
            <a:ext cx="4159250" cy="2246769"/>
          </a:xfrm>
          <a:prstGeom prst="rect">
            <a:avLst/>
          </a:prstGeom>
        </p:spPr>
        <p:txBody>
          <a:bodyPr wrap="square">
            <a:spAutoFit/>
          </a:bodyPr>
          <a:lstStyle/>
          <a:p>
            <a:pPr marL="169863" indent="-169863" algn="l">
              <a:spcBef>
                <a:spcPts val="600"/>
              </a:spcBef>
              <a:spcAft>
                <a:spcPts val="600"/>
              </a:spcAft>
              <a:buFont typeface="Arial" pitchFamily="34" charset="0"/>
              <a:buChar char="•"/>
            </a:pPr>
            <a:r>
              <a:rPr lang="en-US" sz="1200" dirty="0" smtClean="0">
                <a:solidFill>
                  <a:srgbClr val="000000"/>
                </a:solidFill>
              </a:rPr>
              <a:t>Applications are getting more distributed and complexity is increasing.</a:t>
            </a:r>
          </a:p>
          <a:p>
            <a:pPr marL="169863" indent="-169863" algn="l">
              <a:spcBef>
                <a:spcPts val="600"/>
              </a:spcBef>
              <a:spcAft>
                <a:spcPts val="600"/>
              </a:spcAft>
              <a:buFont typeface="Arial" pitchFamily="34" charset="0"/>
              <a:buChar char="•"/>
            </a:pPr>
            <a:r>
              <a:rPr lang="en-US" sz="1200" dirty="0" smtClean="0">
                <a:solidFill>
                  <a:srgbClr val="000000"/>
                </a:solidFill>
              </a:rPr>
              <a:t>Additionally, shorter development lifecycles have been increasing pressure to ensure communication between team members remains strong and deliverables align to business priorities.</a:t>
            </a:r>
          </a:p>
          <a:p>
            <a:pPr marL="169863" indent="-169863" algn="l">
              <a:spcBef>
                <a:spcPts val="600"/>
              </a:spcBef>
              <a:spcAft>
                <a:spcPts val="600"/>
              </a:spcAft>
              <a:buFont typeface="Arial" pitchFamily="34" charset="0"/>
              <a:buChar char="•"/>
            </a:pPr>
            <a:r>
              <a:rPr lang="en-US" sz="1200" dirty="0" smtClean="0">
                <a:solidFill>
                  <a:srgbClr val="000000"/>
                </a:solidFill>
              </a:rPr>
              <a:t>The need to track multiple release schedules and operational changes concurrently requires strong source code management, release scheduling, and data to support risk management.</a:t>
            </a:r>
            <a:endParaRPr lang="en-US" sz="1200" dirty="0">
              <a:solidFill>
                <a:srgbClr val="000000"/>
              </a:solidFill>
            </a:endParaRPr>
          </a:p>
        </p:txBody>
      </p:sp>
      <p:sp>
        <p:nvSpPr>
          <p:cNvPr id="5" name="Rectangle 4"/>
          <p:cNvSpPr/>
          <p:nvPr>
            <p:custDataLst>
              <p:tags r:id="rId6"/>
            </p:custDataLst>
          </p:nvPr>
        </p:nvSpPr>
        <p:spPr>
          <a:xfrm>
            <a:off x="4664075" y="1552218"/>
            <a:ext cx="4159250" cy="2585323"/>
          </a:xfrm>
          <a:prstGeom prst="rect">
            <a:avLst/>
          </a:prstGeom>
        </p:spPr>
        <p:txBody>
          <a:bodyPr wrap="square">
            <a:spAutoFit/>
          </a:bodyPr>
          <a:lstStyle/>
          <a:p>
            <a:pPr marL="169863" indent="-169863" algn="l">
              <a:spcBef>
                <a:spcPts val="600"/>
              </a:spcBef>
              <a:spcAft>
                <a:spcPts val="600"/>
              </a:spcAft>
              <a:buFont typeface="Arial" pitchFamily="34" charset="0"/>
              <a:buChar char="•"/>
            </a:pPr>
            <a:r>
              <a:rPr lang="en-US" sz="1200" dirty="0" smtClean="0"/>
              <a:t>With shorter development lifecycles, the ability to automate parts of the SDLC are critical in supporting quality and consistency.</a:t>
            </a:r>
          </a:p>
          <a:p>
            <a:pPr marL="169863" indent="-169863" algn="l">
              <a:spcBef>
                <a:spcPts val="600"/>
              </a:spcBef>
              <a:spcAft>
                <a:spcPts val="600"/>
              </a:spcAft>
              <a:buFont typeface="Arial" pitchFamily="34" charset="0"/>
              <a:buChar char="•"/>
            </a:pPr>
            <a:r>
              <a:rPr lang="en-US" sz="1200" dirty="0" smtClean="0"/>
              <a:t>With many popular open source tools being used as point solutions within the SDLC, we continue to see integration between ALM tools and popular open source tools.</a:t>
            </a:r>
          </a:p>
          <a:p>
            <a:pPr marL="169863" indent="-169863" algn="l">
              <a:spcBef>
                <a:spcPts val="600"/>
              </a:spcBef>
              <a:spcAft>
                <a:spcPts val="600"/>
              </a:spcAft>
              <a:buFont typeface="Arial" pitchFamily="34" charset="0"/>
              <a:buChar char="•"/>
            </a:pPr>
            <a:r>
              <a:rPr lang="en-US" sz="1200" dirty="0" smtClean="0"/>
              <a:t>Deployment options to cloud will continue to increase.</a:t>
            </a:r>
          </a:p>
          <a:p>
            <a:pPr marL="169863" indent="-169863" algn="l">
              <a:spcBef>
                <a:spcPts val="600"/>
              </a:spcBef>
              <a:spcAft>
                <a:spcPts val="600"/>
              </a:spcAft>
              <a:buFont typeface="Arial" pitchFamily="34" charset="0"/>
              <a:buChar char="•"/>
            </a:pPr>
            <a:r>
              <a:rPr lang="en-US" sz="1200" dirty="0" smtClean="0"/>
              <a:t>Business policy and risk management is injected into the software development lifecycle early and carried throughout the lifecycle.</a:t>
            </a:r>
          </a:p>
        </p:txBody>
      </p:sp>
      <p:sp>
        <p:nvSpPr>
          <p:cNvPr id="16" name="Rounded Rectangle 15"/>
          <p:cNvSpPr/>
          <p:nvPr>
            <p:custDataLst>
              <p:tags r:id="rId7"/>
            </p:custDataLst>
          </p:nvPr>
        </p:nvSpPr>
        <p:spPr>
          <a:xfrm>
            <a:off x="320675" y="1189038"/>
            <a:ext cx="4159250" cy="365760"/>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CA" b="1" i="1" dirty="0" smtClean="0">
                <a:solidFill>
                  <a:srgbClr val="333333"/>
                </a:solidFill>
              </a:rPr>
              <a:t>How it got here</a:t>
            </a:r>
            <a:endParaRPr lang="en-CA" b="1" i="1" dirty="0">
              <a:solidFill>
                <a:srgbClr val="333333"/>
              </a:solidFill>
            </a:endParaRPr>
          </a:p>
        </p:txBody>
      </p:sp>
      <p:sp>
        <p:nvSpPr>
          <p:cNvPr id="17" name="Rounded Rectangle 16"/>
          <p:cNvSpPr/>
          <p:nvPr>
            <p:custDataLst>
              <p:tags r:id="rId8"/>
            </p:custDataLst>
          </p:nvPr>
        </p:nvSpPr>
        <p:spPr>
          <a:xfrm>
            <a:off x="4664075" y="1189038"/>
            <a:ext cx="4159250" cy="371475"/>
          </a:xfrm>
          <a:prstGeom prst="roundRect">
            <a:avLst>
              <a:gd name="adj" fmla="val 15072"/>
            </a:avLst>
          </a:prstGeom>
          <a:gradFill>
            <a:gsLst>
              <a:gs pos="0">
                <a:schemeClr val="accent4">
                  <a:lumMod val="20000"/>
                  <a:lumOff val="80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CA" b="1" i="1" dirty="0" smtClean="0">
                <a:solidFill>
                  <a:srgbClr val="333333"/>
                </a:solidFill>
              </a:rPr>
              <a:t>Where it’s going</a:t>
            </a:r>
            <a:endParaRPr lang="en-CA" b="1" i="1" dirty="0">
              <a:solidFill>
                <a:srgbClr val="333333"/>
              </a:solidFill>
            </a:endParaRPr>
          </a:p>
        </p:txBody>
      </p:sp>
      <p:grpSp>
        <p:nvGrpSpPr>
          <p:cNvPr id="9" name="Group 135"/>
          <p:cNvGrpSpPr/>
          <p:nvPr>
            <p:custDataLst>
              <p:tags r:id="rId9"/>
            </p:custDataLst>
          </p:nvPr>
        </p:nvGrpSpPr>
        <p:grpSpPr>
          <a:xfrm>
            <a:off x="251520" y="5445224"/>
            <a:ext cx="8625780" cy="838201"/>
            <a:chOff x="328291" y="4509120"/>
            <a:chExt cx="8491858" cy="838201"/>
          </a:xfrm>
        </p:grpSpPr>
        <p:sp>
          <p:nvSpPr>
            <p:cNvPr id="10" name="Rounded Rectangle 9"/>
            <p:cNvSpPr/>
            <p:nvPr/>
          </p:nvSpPr>
          <p:spPr>
            <a:xfrm>
              <a:off x="328613" y="4509120"/>
              <a:ext cx="8491536" cy="838201"/>
            </a:xfrm>
            <a:prstGeom prst="roundRect">
              <a:avLst>
                <a:gd name="adj" fmla="val 6990"/>
              </a:avLst>
            </a:prstGeom>
            <a:solidFill>
              <a:srgbClr val="F1F2E0"/>
            </a:solidFill>
            <a:ln w="12700">
              <a:solidFill>
                <a:srgbClr val="D3D3B9"/>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97280" algn="l"/>
              <a:r>
                <a:rPr lang="en-CA" sz="1200" dirty="0" smtClean="0">
                  <a:solidFill>
                    <a:schemeClr val="tx1"/>
                  </a:solidFill>
                </a:rPr>
                <a:t>Today it’s about managing software development across multiple releases, form factors, distributed teams, and deployment endpoints, with automation, while requiring a real-time picture of system health through which critical go/no-go decisions and risk management can be made. </a:t>
              </a:r>
              <a:endParaRPr lang="en-CA" sz="1200" dirty="0">
                <a:solidFill>
                  <a:schemeClr val="tx1"/>
                </a:solidFill>
              </a:endParaRPr>
            </a:p>
          </p:txBody>
        </p:sp>
        <p:pic>
          <p:nvPicPr>
            <p:cNvPr id="11" name="Picture 10" descr="insight.png"/>
            <p:cNvPicPr>
              <a:picLocks noChangeAspect="1"/>
            </p:cNvPicPr>
            <p:nvPr/>
          </p:nvPicPr>
          <p:blipFill>
            <a:blip r:embed="rId13" cstate="print"/>
            <a:stretch>
              <a:fillRect/>
            </a:stretch>
          </p:blipFill>
          <p:spPr>
            <a:xfrm>
              <a:off x="328291" y="4509120"/>
              <a:ext cx="1000207" cy="838201"/>
            </a:xfrm>
            <a:prstGeom prst="rect">
              <a:avLst/>
            </a:prstGeom>
          </p:spPr>
        </p:pic>
      </p:grpSp>
    </p:spTree>
    <p:extLst>
      <p:ext uri="{BB962C8B-B14F-4D97-AF65-F5344CB8AC3E}">
        <p14:creationId xmlns:p14="http://schemas.microsoft.com/office/powerpoint/2010/main" xmlns="" val="78678672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Product Pricing Scenario, continued</a:t>
            </a:r>
            <a:endParaRPr lang="en-US" dirty="0"/>
          </a:p>
        </p:txBody>
      </p:sp>
      <p:sp>
        <p:nvSpPr>
          <p:cNvPr id="3" name="Text Placeholder 2"/>
          <p:cNvSpPr>
            <a:spLocks noGrp="1"/>
          </p:cNvSpPr>
          <p:nvPr>
            <p:ph type="body" sz="quarter" idx="16"/>
          </p:nvPr>
        </p:nvSpPr>
        <p:spPr>
          <a:xfrm>
            <a:off x="251520" y="1279525"/>
            <a:ext cx="8627997" cy="4973925"/>
          </a:xfrm>
        </p:spPr>
        <p:txBody>
          <a:bodyPr/>
          <a:lstStyle/>
          <a:p>
            <a:pPr>
              <a:lnSpc>
                <a:spcPct val="100000"/>
              </a:lnSpc>
              <a:spcBef>
                <a:spcPts val="0"/>
              </a:spcBef>
              <a:spcAft>
                <a:spcPts val="0"/>
              </a:spcAft>
              <a:buNone/>
            </a:pPr>
            <a:r>
              <a:rPr lang="en-US" sz="1050" b="1" dirty="0" smtClean="0"/>
              <a:t>The </a:t>
            </a:r>
            <a:r>
              <a:rPr lang="en-US" sz="1050" b="1" dirty="0"/>
              <a:t>expected solution capabilities are as follows: </a:t>
            </a:r>
            <a:endParaRPr lang="en-US" sz="1050" b="1" dirty="0" smtClean="0"/>
          </a:p>
          <a:p>
            <a:pPr>
              <a:lnSpc>
                <a:spcPct val="100000"/>
              </a:lnSpc>
              <a:spcBef>
                <a:spcPts val="0"/>
              </a:spcBef>
              <a:spcAft>
                <a:spcPts val="0"/>
              </a:spcAft>
              <a:buNone/>
            </a:pPr>
            <a:endParaRPr lang="en-US" sz="1050" b="1" dirty="0"/>
          </a:p>
          <a:p>
            <a:pPr>
              <a:lnSpc>
                <a:spcPct val="100000"/>
              </a:lnSpc>
              <a:spcBef>
                <a:spcPts val="0"/>
              </a:spcBef>
              <a:spcAft>
                <a:spcPts val="0"/>
              </a:spcAft>
              <a:buNone/>
            </a:pPr>
            <a:r>
              <a:rPr lang="en-US" sz="1050" dirty="0"/>
              <a:t>Users</a:t>
            </a:r>
          </a:p>
          <a:p>
            <a:pPr>
              <a:lnSpc>
                <a:spcPct val="100000"/>
              </a:lnSpc>
              <a:spcBef>
                <a:spcPts val="0"/>
              </a:spcBef>
              <a:spcAft>
                <a:spcPts val="0"/>
              </a:spcAft>
              <a:buNone/>
            </a:pPr>
            <a:r>
              <a:rPr lang="en-US" sz="1050" dirty="0"/>
              <a:t>•	2 developers at each location in the US and 3 developers at each location in India</a:t>
            </a:r>
          </a:p>
          <a:p>
            <a:pPr>
              <a:lnSpc>
                <a:spcPct val="100000"/>
              </a:lnSpc>
              <a:spcBef>
                <a:spcPts val="0"/>
              </a:spcBef>
              <a:spcAft>
                <a:spcPts val="0"/>
              </a:spcAft>
              <a:buNone/>
            </a:pPr>
            <a:r>
              <a:rPr lang="en-US" sz="1050" dirty="0"/>
              <a:t>•	1 tester at each location in both US and India.</a:t>
            </a:r>
          </a:p>
          <a:p>
            <a:pPr>
              <a:lnSpc>
                <a:spcPct val="100000"/>
              </a:lnSpc>
              <a:spcBef>
                <a:spcPts val="0"/>
              </a:spcBef>
              <a:spcAft>
                <a:spcPts val="0"/>
              </a:spcAft>
              <a:buNone/>
            </a:pPr>
            <a:r>
              <a:rPr lang="en-US" sz="1050" dirty="0"/>
              <a:t>•	Centralized IT team, of 5 individuals, in the US responsible for all deployment and support across the organization.</a:t>
            </a:r>
          </a:p>
          <a:p>
            <a:pPr>
              <a:lnSpc>
                <a:spcPct val="100000"/>
              </a:lnSpc>
              <a:spcBef>
                <a:spcPts val="0"/>
              </a:spcBef>
              <a:spcAft>
                <a:spcPts val="0"/>
              </a:spcAft>
              <a:buNone/>
            </a:pPr>
            <a:r>
              <a:rPr lang="en-US" sz="1050" dirty="0"/>
              <a:t>•	1 scrum master at each location in both US and India.</a:t>
            </a:r>
          </a:p>
          <a:p>
            <a:pPr>
              <a:lnSpc>
                <a:spcPct val="100000"/>
              </a:lnSpc>
              <a:spcBef>
                <a:spcPts val="0"/>
              </a:spcBef>
              <a:spcAft>
                <a:spcPts val="0"/>
              </a:spcAft>
              <a:buNone/>
            </a:pPr>
            <a:r>
              <a:rPr lang="en-US" sz="1050" dirty="0"/>
              <a:t>•	2 solution architects in the US responsible for all design and architecture.</a:t>
            </a:r>
          </a:p>
          <a:p>
            <a:pPr>
              <a:lnSpc>
                <a:spcPct val="100000"/>
              </a:lnSpc>
              <a:spcBef>
                <a:spcPts val="0"/>
              </a:spcBef>
              <a:spcAft>
                <a:spcPts val="0"/>
              </a:spcAft>
              <a:buNone/>
            </a:pPr>
            <a:r>
              <a:rPr lang="en-US" sz="1050" dirty="0"/>
              <a:t>•	3 product owners in the US overseeing the evolution of the following:</a:t>
            </a:r>
          </a:p>
          <a:p>
            <a:pPr lvl="1">
              <a:lnSpc>
                <a:spcPct val="100000"/>
              </a:lnSpc>
              <a:spcBef>
                <a:spcPts val="0"/>
              </a:spcBef>
              <a:spcAft>
                <a:spcPts val="0"/>
              </a:spcAft>
              <a:buSzPct val="110000"/>
              <a:buFont typeface="Courier New" panose="02070309020205020404" pitchFamily="49" charset="0"/>
              <a:buChar char="o"/>
            </a:pPr>
            <a:r>
              <a:rPr lang="en-US" sz="1050" dirty="0" smtClean="0"/>
              <a:t>CRM </a:t>
            </a:r>
            <a:r>
              <a:rPr lang="en-US" sz="1050" dirty="0"/>
              <a:t>software: </a:t>
            </a:r>
            <a:r>
              <a:rPr lang="en-US" sz="1050" dirty="0" smtClean="0"/>
              <a:t>SaaS-based </a:t>
            </a:r>
            <a:r>
              <a:rPr lang="en-US" sz="1050" dirty="0"/>
              <a:t>Salesforce.com solution</a:t>
            </a:r>
          </a:p>
          <a:p>
            <a:pPr lvl="1">
              <a:lnSpc>
                <a:spcPct val="100000"/>
              </a:lnSpc>
              <a:spcBef>
                <a:spcPts val="0"/>
              </a:spcBef>
              <a:spcAft>
                <a:spcPts val="0"/>
              </a:spcAft>
              <a:buSzPct val="110000"/>
              <a:buFont typeface="Courier New" panose="02070309020205020404" pitchFamily="49" charset="0"/>
              <a:buChar char="o"/>
            </a:pPr>
            <a:r>
              <a:rPr lang="en-US" sz="1050" dirty="0" smtClean="0"/>
              <a:t>Marketing </a:t>
            </a:r>
            <a:r>
              <a:rPr lang="en-US" sz="1050" dirty="0"/>
              <a:t>software: Custom software</a:t>
            </a:r>
          </a:p>
          <a:p>
            <a:pPr lvl="1">
              <a:lnSpc>
                <a:spcPct val="100000"/>
              </a:lnSpc>
              <a:spcBef>
                <a:spcPts val="0"/>
              </a:spcBef>
              <a:spcAft>
                <a:spcPts val="0"/>
              </a:spcAft>
              <a:buSzPct val="110000"/>
              <a:buFont typeface="Courier New" panose="02070309020205020404" pitchFamily="49" charset="0"/>
              <a:buChar char="o"/>
            </a:pPr>
            <a:r>
              <a:rPr lang="en-US" sz="1050" dirty="0" smtClean="0"/>
              <a:t>Supply </a:t>
            </a:r>
            <a:r>
              <a:rPr lang="en-US" sz="1050" dirty="0"/>
              <a:t>c</a:t>
            </a:r>
            <a:r>
              <a:rPr lang="en-US" sz="1050" dirty="0" smtClean="0"/>
              <a:t>hain </a:t>
            </a:r>
            <a:r>
              <a:rPr lang="en-US" sz="1050" dirty="0"/>
              <a:t>software: Custom software</a:t>
            </a:r>
          </a:p>
          <a:p>
            <a:pPr>
              <a:lnSpc>
                <a:spcPct val="100000"/>
              </a:lnSpc>
              <a:spcBef>
                <a:spcPts val="0"/>
              </a:spcBef>
              <a:spcAft>
                <a:spcPts val="0"/>
              </a:spcAft>
              <a:buNone/>
            </a:pPr>
            <a:endParaRPr lang="en-US" sz="1050" dirty="0"/>
          </a:p>
          <a:p>
            <a:pPr>
              <a:lnSpc>
                <a:spcPct val="100000"/>
              </a:lnSpc>
              <a:spcBef>
                <a:spcPts val="0"/>
              </a:spcBef>
              <a:spcAft>
                <a:spcPts val="0"/>
              </a:spcAft>
              <a:buNone/>
            </a:pPr>
            <a:r>
              <a:rPr lang="en-US" sz="1050" dirty="0"/>
              <a:t>Development, </a:t>
            </a:r>
            <a:r>
              <a:rPr lang="en-US" sz="1050" dirty="0" smtClean="0"/>
              <a:t>Testing, </a:t>
            </a:r>
            <a:r>
              <a:rPr lang="en-US" sz="1050" dirty="0"/>
              <a:t>and Deployment Processes</a:t>
            </a:r>
          </a:p>
          <a:p>
            <a:pPr>
              <a:lnSpc>
                <a:spcPct val="100000"/>
              </a:lnSpc>
              <a:spcBef>
                <a:spcPts val="0"/>
              </a:spcBef>
              <a:spcAft>
                <a:spcPts val="0"/>
              </a:spcAft>
              <a:buNone/>
            </a:pPr>
            <a:r>
              <a:rPr lang="en-US" sz="1050" dirty="0"/>
              <a:t>•	Display impact analysis of requirements changes.</a:t>
            </a:r>
          </a:p>
          <a:p>
            <a:pPr>
              <a:lnSpc>
                <a:spcPct val="100000"/>
              </a:lnSpc>
              <a:spcBef>
                <a:spcPts val="0"/>
              </a:spcBef>
              <a:spcAft>
                <a:spcPts val="0"/>
              </a:spcAft>
              <a:buNone/>
            </a:pPr>
            <a:r>
              <a:rPr lang="en-US" sz="1050" dirty="0"/>
              <a:t>•	Permit </a:t>
            </a:r>
            <a:r>
              <a:rPr lang="en-US" sz="1050" dirty="0" smtClean="0"/>
              <a:t>multi-user </a:t>
            </a:r>
            <a:r>
              <a:rPr lang="en-US" sz="1050" dirty="0"/>
              <a:t>source code management with branching, tagging, and merging.</a:t>
            </a:r>
          </a:p>
          <a:p>
            <a:pPr>
              <a:lnSpc>
                <a:spcPct val="100000"/>
              </a:lnSpc>
              <a:spcBef>
                <a:spcPts val="0"/>
              </a:spcBef>
              <a:spcAft>
                <a:spcPts val="0"/>
              </a:spcAft>
              <a:buNone/>
            </a:pPr>
            <a:r>
              <a:rPr lang="en-US" sz="1050" dirty="0"/>
              <a:t>•	Trace test results to test cases and requirements or issues.</a:t>
            </a:r>
          </a:p>
          <a:p>
            <a:pPr>
              <a:lnSpc>
                <a:spcPct val="100000"/>
              </a:lnSpc>
              <a:spcBef>
                <a:spcPts val="0"/>
              </a:spcBef>
              <a:spcAft>
                <a:spcPts val="0"/>
              </a:spcAft>
              <a:buNone/>
            </a:pPr>
            <a:r>
              <a:rPr lang="en-US" sz="1050" dirty="0"/>
              <a:t>•	Provide continuous integration build as developers check in code.</a:t>
            </a:r>
          </a:p>
          <a:p>
            <a:pPr>
              <a:lnSpc>
                <a:spcPct val="100000"/>
              </a:lnSpc>
              <a:spcBef>
                <a:spcPts val="0"/>
              </a:spcBef>
              <a:spcAft>
                <a:spcPts val="0"/>
              </a:spcAft>
              <a:buNone/>
            </a:pPr>
            <a:r>
              <a:rPr lang="en-US" sz="1050" dirty="0"/>
              <a:t>•	Automate testing of latest build and provide release management into production.</a:t>
            </a:r>
          </a:p>
          <a:p>
            <a:pPr>
              <a:lnSpc>
                <a:spcPct val="100000"/>
              </a:lnSpc>
              <a:spcBef>
                <a:spcPts val="0"/>
              </a:spcBef>
              <a:spcAft>
                <a:spcPts val="0"/>
              </a:spcAft>
              <a:buNone/>
            </a:pPr>
            <a:r>
              <a:rPr lang="en-US" sz="1050" dirty="0"/>
              <a:t>•	Provide central repository for storing use cases and other development artifacts.</a:t>
            </a:r>
          </a:p>
          <a:p>
            <a:pPr>
              <a:lnSpc>
                <a:spcPct val="100000"/>
              </a:lnSpc>
              <a:spcBef>
                <a:spcPts val="0"/>
              </a:spcBef>
              <a:spcAft>
                <a:spcPts val="0"/>
              </a:spcAft>
              <a:buNone/>
            </a:pPr>
            <a:endParaRPr lang="en-US" sz="1050" dirty="0"/>
          </a:p>
          <a:p>
            <a:pPr>
              <a:lnSpc>
                <a:spcPct val="100000"/>
              </a:lnSpc>
              <a:spcBef>
                <a:spcPts val="0"/>
              </a:spcBef>
              <a:spcAft>
                <a:spcPts val="0"/>
              </a:spcAft>
              <a:buNone/>
            </a:pPr>
            <a:r>
              <a:rPr lang="en-US" sz="1050" dirty="0"/>
              <a:t>Project Management</a:t>
            </a:r>
          </a:p>
          <a:p>
            <a:pPr>
              <a:lnSpc>
                <a:spcPct val="100000"/>
              </a:lnSpc>
              <a:spcBef>
                <a:spcPts val="0"/>
              </a:spcBef>
              <a:spcAft>
                <a:spcPts val="0"/>
              </a:spcAft>
              <a:buNone/>
            </a:pPr>
            <a:r>
              <a:rPr lang="en-US" sz="1050" dirty="0"/>
              <a:t>•	Provide development stakeholders with status of current sprint tasks.</a:t>
            </a:r>
          </a:p>
          <a:p>
            <a:pPr>
              <a:lnSpc>
                <a:spcPct val="100000"/>
              </a:lnSpc>
              <a:spcBef>
                <a:spcPts val="0"/>
              </a:spcBef>
              <a:spcAft>
                <a:spcPts val="0"/>
              </a:spcAft>
              <a:buNone/>
            </a:pPr>
            <a:r>
              <a:rPr lang="en-US" sz="1050" dirty="0"/>
              <a:t>•	Trace current sprint tasks to higher level requirements and software issues.</a:t>
            </a:r>
          </a:p>
          <a:p>
            <a:pPr>
              <a:lnSpc>
                <a:spcPct val="100000"/>
              </a:lnSpc>
              <a:spcBef>
                <a:spcPts val="0"/>
              </a:spcBef>
              <a:spcAft>
                <a:spcPts val="0"/>
              </a:spcAft>
              <a:buNone/>
            </a:pPr>
            <a:r>
              <a:rPr lang="en-US" sz="1050" dirty="0"/>
              <a:t>•	Display backlog of potential future sprint tasks.</a:t>
            </a:r>
          </a:p>
          <a:p>
            <a:pPr>
              <a:lnSpc>
                <a:spcPct val="100000"/>
              </a:lnSpc>
              <a:spcBef>
                <a:spcPts val="0"/>
              </a:spcBef>
              <a:spcAft>
                <a:spcPts val="0"/>
              </a:spcAft>
              <a:buNone/>
            </a:pPr>
            <a:r>
              <a:rPr lang="en-US" sz="1050" dirty="0"/>
              <a:t>•	Automated </a:t>
            </a:r>
            <a:r>
              <a:rPr lang="en-US" sz="1050" dirty="0" smtClean="0"/>
              <a:t>Agile </a:t>
            </a:r>
            <a:r>
              <a:rPr lang="en-US" sz="1050" dirty="0"/>
              <a:t>workflow that moves to the next stage as users complete the current stage</a:t>
            </a:r>
            <a:r>
              <a:rPr lang="en-US" sz="1050" dirty="0" smtClean="0"/>
              <a:t>.</a:t>
            </a:r>
            <a:endParaRPr lang="en-US" sz="1050" dirty="0"/>
          </a:p>
          <a:p>
            <a:pPr>
              <a:lnSpc>
                <a:spcPct val="100000"/>
              </a:lnSpc>
              <a:spcBef>
                <a:spcPts val="0"/>
              </a:spcBef>
              <a:spcAft>
                <a:spcPts val="0"/>
              </a:spcAft>
              <a:buNone/>
            </a:pPr>
            <a:r>
              <a:rPr lang="en-US" sz="1050" dirty="0"/>
              <a:t>•	Display dashboards showing the health of current sprint (burndown, bug </a:t>
            </a:r>
            <a:r>
              <a:rPr lang="en-US" sz="1050" dirty="0" smtClean="0"/>
              <a:t>count).</a:t>
            </a:r>
            <a:endParaRPr lang="en-US" sz="1050" dirty="0"/>
          </a:p>
        </p:txBody>
      </p:sp>
    </p:spTree>
    <p:extLst>
      <p:ext uri="{BB962C8B-B14F-4D97-AF65-F5344CB8AC3E}">
        <p14:creationId xmlns:p14="http://schemas.microsoft.com/office/powerpoint/2010/main" xmlns="" val="37107876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nvGraphicFramePr>
        <p:xfrm>
          <a:off x="0" y="0"/>
          <a:ext cx="158750" cy="158750"/>
        </p:xfrm>
        <a:graphic>
          <a:graphicData uri="http://schemas.openxmlformats.org/presentationml/2006/ole">
            <p:oleObj spid="_x0000_s1106217" name="think-cell Slide" r:id="rId8" imgW="360" imgH="360" progId="">
              <p:embed/>
            </p:oleObj>
          </a:graphicData>
        </a:graphic>
      </p:graphicFrame>
      <p:sp>
        <p:nvSpPr>
          <p:cNvPr id="8" name="Title 7"/>
          <p:cNvSpPr>
            <a:spLocks noGrp="1"/>
          </p:cNvSpPr>
          <p:nvPr>
            <p:ph type="title"/>
            <p:custDataLst>
              <p:tags r:id="rId2"/>
            </p:custDataLst>
          </p:nvPr>
        </p:nvSpPr>
        <p:spPr/>
        <p:txBody>
          <a:bodyPr/>
          <a:lstStyle/>
          <a:p>
            <a:r>
              <a:rPr lang="en-US" dirty="0" smtClean="0">
                <a:ea typeface="ＭＳ Ｐゴシック" charset="-128"/>
              </a:rPr>
              <a:t>Reference Diagram</a:t>
            </a:r>
            <a:endParaRPr lang="en-CA" baseline="30000" dirty="0"/>
          </a:p>
        </p:txBody>
      </p:sp>
      <p:sp>
        <p:nvSpPr>
          <p:cNvPr id="24" name="Rectangle 23"/>
          <p:cNvSpPr/>
          <p:nvPr>
            <p:custDataLst>
              <p:tags r:id="rId3"/>
            </p:custDataLst>
          </p:nvPr>
        </p:nvSpPr>
        <p:spPr>
          <a:xfrm>
            <a:off x="5779772" y="1189037"/>
            <a:ext cx="71118" cy="456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202" name="TextBox 201"/>
          <p:cNvSpPr txBox="1"/>
          <p:nvPr>
            <p:custDataLst>
              <p:tags r:id="rId4"/>
            </p:custDataLst>
          </p:nvPr>
        </p:nvSpPr>
        <p:spPr>
          <a:xfrm>
            <a:off x="502920" y="6019800"/>
            <a:ext cx="8275320" cy="461665"/>
          </a:xfrm>
          <a:prstGeom prst="rect">
            <a:avLst/>
          </a:prstGeom>
          <a:noFill/>
        </p:spPr>
        <p:txBody>
          <a:bodyPr wrap="square" rtlCol="0">
            <a:spAutoFit/>
          </a:bodyPr>
          <a:lstStyle/>
          <a:p>
            <a:pPr algn="l"/>
            <a:r>
              <a:rPr lang="en-US" sz="1200" dirty="0" smtClean="0">
                <a:solidFill>
                  <a:srgbClr val="333333"/>
                </a:solidFill>
              </a:rPr>
              <a:t>This slide is included for reference purposes. It outlines the full breadth of features and components that we considered for this particular visualization. Use this diagram to compare each vendor’s ALM offering.  </a:t>
            </a:r>
            <a:endParaRPr lang="en-US" sz="1200" dirty="0">
              <a:solidFill>
                <a:srgbClr val="333333"/>
              </a:solidFill>
            </a:endParaRPr>
          </a:p>
        </p:txBody>
      </p:sp>
      <p:grpSp>
        <p:nvGrpSpPr>
          <p:cNvPr id="60" name="Group 59"/>
          <p:cNvGrpSpPr/>
          <p:nvPr/>
        </p:nvGrpSpPr>
        <p:grpSpPr>
          <a:xfrm>
            <a:off x="1424660" y="2274514"/>
            <a:ext cx="5935508" cy="2244990"/>
            <a:chOff x="2842732" y="2114497"/>
            <a:chExt cx="5935508" cy="2244990"/>
          </a:xfrm>
        </p:grpSpPr>
        <p:sp>
          <p:nvSpPr>
            <p:cNvPr id="64" name="Rectangle 63"/>
            <p:cNvSpPr/>
            <p:nvPr/>
          </p:nvSpPr>
          <p:spPr>
            <a:xfrm>
              <a:off x="2842732" y="2318821"/>
              <a:ext cx="5920360" cy="1981940"/>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grpSp>
          <p:nvGrpSpPr>
            <p:cNvPr id="65" name="Group 101"/>
            <p:cNvGrpSpPr/>
            <p:nvPr>
              <p:custDataLst>
                <p:tags r:id="rId5"/>
              </p:custDataLst>
            </p:nvPr>
          </p:nvGrpSpPr>
          <p:grpSpPr>
            <a:xfrm>
              <a:off x="2842732" y="2114497"/>
              <a:ext cx="5920360" cy="2227592"/>
              <a:chOff x="3336925" y="2310276"/>
              <a:chExt cx="5486400" cy="2227592"/>
            </a:xfrm>
          </p:grpSpPr>
          <p:sp>
            <p:nvSpPr>
              <p:cNvPr id="116" name="Rectangle 115"/>
              <p:cNvSpPr/>
              <p:nvPr/>
            </p:nvSpPr>
            <p:spPr>
              <a:xfrm>
                <a:off x="3336925" y="2542390"/>
                <a:ext cx="5486400" cy="1995478"/>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9063" algn="l" fontAlgn="auto">
                  <a:spcBef>
                    <a:spcPts val="0"/>
                  </a:spcBef>
                  <a:spcAft>
                    <a:spcPts val="0"/>
                  </a:spcAft>
                  <a:defRPr/>
                </a:pPr>
                <a:endParaRPr lang="en-US" sz="1200" dirty="0" smtClean="0">
                  <a:solidFill>
                    <a:srgbClr val="FF0000"/>
                  </a:solidFill>
                </a:endParaRPr>
              </a:p>
            </p:txBody>
          </p:sp>
          <p:sp>
            <p:nvSpPr>
              <p:cNvPr id="117" name="Round Same Side Corner Rectangle 116"/>
              <p:cNvSpPr/>
              <p:nvPr/>
            </p:nvSpPr>
            <p:spPr>
              <a:xfrm>
                <a:off x="3336927" y="2310276"/>
                <a:ext cx="5486398" cy="228600"/>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spcBef>
                    <a:spcPts val="0"/>
                  </a:spcBef>
                  <a:spcAft>
                    <a:spcPts val="0"/>
                  </a:spcAft>
                </a:pPr>
                <a:r>
                  <a:rPr lang="en-CA" sz="1200" b="1" dirty="0" smtClean="0">
                    <a:solidFill>
                      <a:srgbClr val="FFFFFF"/>
                    </a:solidFill>
                  </a:rPr>
                  <a:t>Lifecycle Components</a:t>
                </a:r>
                <a:endParaRPr lang="en-CA" sz="1200" b="1" dirty="0">
                  <a:solidFill>
                    <a:srgbClr val="FFFFFF"/>
                  </a:solidFill>
                </a:endParaRPr>
              </a:p>
            </p:txBody>
          </p:sp>
        </p:grpSp>
        <p:sp>
          <p:nvSpPr>
            <p:cNvPr id="66" name="Cloud 65"/>
            <p:cNvSpPr/>
            <p:nvPr/>
          </p:nvSpPr>
          <p:spPr>
            <a:xfrm>
              <a:off x="3253275" y="3569127"/>
              <a:ext cx="1181565" cy="404250"/>
            </a:xfrm>
            <a:prstGeom prst="cloud">
              <a:avLst/>
            </a:prstGeom>
            <a:solidFill>
              <a:schemeClr val="accent1">
                <a:lumMod val="20000"/>
                <a:lumOff val="80000"/>
              </a:schemeClr>
            </a:solidFill>
            <a:ln w="9525" cap="flat" cmpd="sng" algn="ctr">
              <a:solidFill>
                <a:srgbClr val="4F81BD">
                  <a:shade val="95000"/>
                  <a:satMod val="105000"/>
                </a:srgb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67" name="Donut 66"/>
            <p:cNvSpPr/>
            <p:nvPr/>
          </p:nvSpPr>
          <p:spPr>
            <a:xfrm>
              <a:off x="5264697" y="2912546"/>
              <a:ext cx="1076429" cy="1097280"/>
            </a:xfrm>
            <a:prstGeom prst="donut">
              <a:avLst>
                <a:gd name="adj" fmla="val 12724"/>
              </a:avLst>
            </a:prstGeom>
            <a:solidFill>
              <a:schemeClr val="accent1">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Text" lastClr="000000"/>
                </a:solidFill>
                <a:latin typeface="Calibri"/>
              </a:endParaRPr>
            </a:p>
          </p:txBody>
        </p:sp>
        <p:sp>
          <p:nvSpPr>
            <p:cNvPr id="68" name="Rounded Rectangle 67"/>
            <p:cNvSpPr/>
            <p:nvPr/>
          </p:nvSpPr>
          <p:spPr>
            <a:xfrm>
              <a:off x="5974751" y="3671329"/>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Testing</a:t>
              </a:r>
              <a:endParaRPr lang="en-US" sz="1100" b="1" kern="0" dirty="0">
                <a:solidFill>
                  <a:sysClr val="window" lastClr="FFFFFF"/>
                </a:solidFill>
                <a:latin typeface="Calibri"/>
              </a:endParaRPr>
            </a:p>
          </p:txBody>
        </p:sp>
        <p:sp>
          <p:nvSpPr>
            <p:cNvPr id="69" name="Rounded Rectangle 68"/>
            <p:cNvSpPr/>
            <p:nvPr/>
          </p:nvSpPr>
          <p:spPr>
            <a:xfrm>
              <a:off x="4609870" y="3671329"/>
              <a:ext cx="99757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Deployment</a:t>
              </a:r>
              <a:endParaRPr lang="en-US" sz="1100" b="1" kern="0" dirty="0">
                <a:solidFill>
                  <a:sysClr val="window" lastClr="FFFFFF"/>
                </a:solidFill>
                <a:latin typeface="Calibri"/>
              </a:endParaRPr>
            </a:p>
          </p:txBody>
        </p:sp>
        <p:sp>
          <p:nvSpPr>
            <p:cNvPr id="70" name="Rounded Rectangle 69"/>
            <p:cNvSpPr/>
            <p:nvPr/>
          </p:nvSpPr>
          <p:spPr>
            <a:xfrm>
              <a:off x="4475316" y="321412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Maintenance</a:t>
              </a:r>
              <a:endParaRPr lang="en-US" sz="1100" b="1" kern="0" dirty="0">
                <a:solidFill>
                  <a:sysClr val="window" lastClr="FFFFFF"/>
                </a:solidFill>
                <a:latin typeface="Calibri"/>
              </a:endParaRPr>
            </a:p>
          </p:txBody>
        </p:sp>
        <p:sp>
          <p:nvSpPr>
            <p:cNvPr id="71" name="Rounded Rectangle 70"/>
            <p:cNvSpPr/>
            <p:nvPr/>
          </p:nvSpPr>
          <p:spPr>
            <a:xfrm>
              <a:off x="5275910" y="2829613"/>
              <a:ext cx="1054003" cy="183706"/>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Requirements</a:t>
              </a:r>
              <a:endParaRPr lang="en-US" sz="1100" b="1" kern="0" dirty="0">
                <a:solidFill>
                  <a:sysClr val="window" lastClr="FFFFFF"/>
                </a:solidFill>
                <a:latin typeface="Calibri"/>
              </a:endParaRPr>
            </a:p>
          </p:txBody>
        </p:sp>
        <p:sp>
          <p:nvSpPr>
            <p:cNvPr id="72" name="Rounded Rectangle 71"/>
            <p:cNvSpPr/>
            <p:nvPr/>
          </p:nvSpPr>
          <p:spPr>
            <a:xfrm>
              <a:off x="6045109" y="3198972"/>
              <a:ext cx="71761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Build</a:t>
              </a:r>
              <a:endParaRPr lang="en-US" sz="1100" b="1" kern="0" dirty="0">
                <a:solidFill>
                  <a:sysClr val="window" lastClr="FFFFFF"/>
                </a:solidFill>
                <a:latin typeface="Calibri"/>
              </a:endParaRPr>
            </a:p>
          </p:txBody>
        </p:sp>
        <p:sp>
          <p:nvSpPr>
            <p:cNvPr id="73" name="TextBox 72"/>
            <p:cNvSpPr txBox="1"/>
            <p:nvPr/>
          </p:nvSpPr>
          <p:spPr>
            <a:xfrm flipH="1">
              <a:off x="3059836" y="2651760"/>
              <a:ext cx="1370629"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Real time</a:t>
              </a:r>
              <a:endParaRPr lang="en-US" sz="800" kern="0" dirty="0">
                <a:solidFill>
                  <a:sysClr val="windowText" lastClr="000000"/>
                </a:solidFill>
                <a:latin typeface="Arial"/>
              </a:endParaRPr>
            </a:p>
          </p:txBody>
        </p:sp>
        <p:sp>
          <p:nvSpPr>
            <p:cNvPr id="74" name="TextBox 73"/>
            <p:cNvSpPr txBox="1"/>
            <p:nvPr/>
          </p:nvSpPr>
          <p:spPr>
            <a:xfrm>
              <a:off x="7087714" y="3087712"/>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Continuous integration</a:t>
              </a:r>
              <a:endParaRPr lang="en-US" sz="800" kern="0" dirty="0">
                <a:solidFill>
                  <a:sysClr val="windowText" lastClr="000000"/>
                </a:solidFill>
                <a:latin typeface="Arial"/>
              </a:endParaRPr>
            </a:p>
          </p:txBody>
        </p:sp>
        <p:sp>
          <p:nvSpPr>
            <p:cNvPr id="75" name="TextBox 74"/>
            <p:cNvSpPr txBox="1"/>
            <p:nvPr/>
          </p:nvSpPr>
          <p:spPr>
            <a:xfrm>
              <a:off x="7085654" y="2880360"/>
              <a:ext cx="1618764"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Multi-repository support</a:t>
              </a:r>
              <a:endParaRPr lang="en-US" sz="800" kern="0" dirty="0">
                <a:solidFill>
                  <a:sysClr val="windowText" lastClr="000000"/>
                </a:solidFill>
                <a:latin typeface="Arial"/>
              </a:endParaRPr>
            </a:p>
          </p:txBody>
        </p:sp>
        <p:sp>
          <p:nvSpPr>
            <p:cNvPr id="76" name="TextBox 75"/>
            <p:cNvSpPr txBox="1"/>
            <p:nvPr/>
          </p:nvSpPr>
          <p:spPr>
            <a:xfrm>
              <a:off x="3069235" y="3108960"/>
              <a:ext cx="176489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Interactive</a:t>
              </a:r>
              <a:endParaRPr lang="en-US" sz="800" kern="0" dirty="0">
                <a:solidFill>
                  <a:sysClr val="windowText" lastClr="000000"/>
                </a:solidFill>
                <a:latin typeface="Arial"/>
              </a:endParaRPr>
            </a:p>
          </p:txBody>
        </p:sp>
        <p:sp>
          <p:nvSpPr>
            <p:cNvPr id="77" name="Oval 76"/>
            <p:cNvSpPr/>
            <p:nvPr/>
          </p:nvSpPr>
          <p:spPr>
            <a:xfrm>
              <a:off x="5327489" y="2382359"/>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78" name="Oval 77"/>
            <p:cNvSpPr/>
            <p:nvPr/>
          </p:nvSpPr>
          <p:spPr>
            <a:xfrm>
              <a:off x="5327489" y="2518070"/>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79" name="TextBox 78"/>
            <p:cNvSpPr txBox="1"/>
            <p:nvPr/>
          </p:nvSpPr>
          <p:spPr>
            <a:xfrm>
              <a:off x="5423792" y="2331720"/>
              <a:ext cx="187277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Artifact-to-requirement traceability</a:t>
              </a:r>
              <a:endParaRPr lang="en-US" sz="800" kern="0" dirty="0">
                <a:solidFill>
                  <a:sysClr val="windowText" lastClr="000000"/>
                </a:solidFill>
                <a:latin typeface="Arial"/>
              </a:endParaRPr>
            </a:p>
          </p:txBody>
        </p:sp>
        <p:sp>
          <p:nvSpPr>
            <p:cNvPr id="80" name="TextBox 79"/>
            <p:cNvSpPr txBox="1"/>
            <p:nvPr/>
          </p:nvSpPr>
          <p:spPr>
            <a:xfrm>
              <a:off x="5423792" y="2468880"/>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pipeline traceability</a:t>
              </a:r>
              <a:endParaRPr lang="en-US" sz="800" kern="0" dirty="0">
                <a:solidFill>
                  <a:sysClr val="windowText" lastClr="000000"/>
                </a:solidFill>
                <a:latin typeface="Arial"/>
              </a:endParaRPr>
            </a:p>
          </p:txBody>
        </p:sp>
        <p:sp>
          <p:nvSpPr>
            <p:cNvPr id="81" name="TextBox 80"/>
            <p:cNvSpPr txBox="1"/>
            <p:nvPr/>
          </p:nvSpPr>
          <p:spPr>
            <a:xfrm>
              <a:off x="6453233" y="3854209"/>
              <a:ext cx="1378135"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Cloud lab management</a:t>
              </a:r>
              <a:endParaRPr lang="en-US" sz="800" kern="0" dirty="0">
                <a:solidFill>
                  <a:sysClr val="windowText" lastClr="000000"/>
                </a:solidFill>
                <a:latin typeface="Arial"/>
              </a:endParaRPr>
            </a:p>
          </p:txBody>
        </p:sp>
        <p:sp>
          <p:nvSpPr>
            <p:cNvPr id="82" name="TextBox 81"/>
            <p:cNvSpPr txBox="1"/>
            <p:nvPr/>
          </p:nvSpPr>
          <p:spPr>
            <a:xfrm>
              <a:off x="6451046" y="3991643"/>
              <a:ext cx="1018227"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Risk management</a:t>
              </a:r>
              <a:endParaRPr lang="en-US" sz="800" kern="0" dirty="0">
                <a:solidFill>
                  <a:sysClr val="windowText" lastClr="000000"/>
                </a:solidFill>
                <a:latin typeface="Arial"/>
              </a:endParaRPr>
            </a:p>
          </p:txBody>
        </p:sp>
        <p:pic>
          <p:nvPicPr>
            <p:cNvPr id="83" name="Picture 82" descr="115345284.jpg"/>
            <p:cNvPicPr>
              <a:picLocks noChangeAspect="1"/>
            </p:cNvPicPr>
            <p:nvPr/>
          </p:nvPicPr>
          <p:blipFill>
            <a:blip r:embed="rId9" cstate="print"/>
            <a:stretch>
              <a:fillRect/>
            </a:stretch>
          </p:blipFill>
          <p:spPr>
            <a:xfrm>
              <a:off x="6353687" y="3894838"/>
              <a:ext cx="148298" cy="133425"/>
            </a:xfrm>
            <a:prstGeom prst="rect">
              <a:avLst/>
            </a:prstGeom>
          </p:spPr>
        </p:pic>
        <p:sp>
          <p:nvSpPr>
            <p:cNvPr id="84" name="TextBox 83"/>
            <p:cNvSpPr txBox="1"/>
            <p:nvPr/>
          </p:nvSpPr>
          <p:spPr>
            <a:xfrm>
              <a:off x="7083594" y="3297798"/>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85" name="TextBox 84"/>
            <p:cNvSpPr txBox="1"/>
            <p:nvPr/>
          </p:nvSpPr>
          <p:spPr>
            <a:xfrm>
              <a:off x="3069235" y="2880360"/>
              <a:ext cx="194429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Web enabled</a:t>
              </a:r>
              <a:endParaRPr lang="en-US" sz="800" kern="0" dirty="0">
                <a:solidFill>
                  <a:sysClr val="windowText" lastClr="000000"/>
                </a:solidFill>
                <a:latin typeface="Arial"/>
              </a:endParaRPr>
            </a:p>
          </p:txBody>
        </p:sp>
        <p:grpSp>
          <p:nvGrpSpPr>
            <p:cNvPr id="86" name="Group 8"/>
            <p:cNvGrpSpPr>
              <a:grpSpLocks noChangeAspect="1"/>
            </p:cNvGrpSpPr>
            <p:nvPr/>
          </p:nvGrpSpPr>
          <p:grpSpPr bwMode="auto">
            <a:xfrm>
              <a:off x="2915122" y="2610429"/>
              <a:ext cx="201930" cy="226272"/>
              <a:chOff x="2436" y="1936"/>
              <a:chExt cx="365" cy="409"/>
            </a:xfrm>
          </p:grpSpPr>
          <p:sp>
            <p:nvSpPr>
              <p:cNvPr id="114"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15"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grpSp>
          <p:nvGrpSpPr>
            <p:cNvPr id="87" name="Group 8"/>
            <p:cNvGrpSpPr>
              <a:grpSpLocks noChangeAspect="1"/>
            </p:cNvGrpSpPr>
            <p:nvPr/>
          </p:nvGrpSpPr>
          <p:grpSpPr bwMode="auto">
            <a:xfrm>
              <a:off x="2915122" y="2833251"/>
              <a:ext cx="201930" cy="226272"/>
              <a:chOff x="2436" y="1936"/>
              <a:chExt cx="365" cy="409"/>
            </a:xfrm>
          </p:grpSpPr>
          <p:sp>
            <p:nvSpPr>
              <p:cNvPr id="112"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13"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grpSp>
          <p:nvGrpSpPr>
            <p:cNvPr id="88" name="Group 8"/>
            <p:cNvGrpSpPr>
              <a:grpSpLocks noChangeAspect="1"/>
            </p:cNvGrpSpPr>
            <p:nvPr/>
          </p:nvGrpSpPr>
          <p:grpSpPr bwMode="auto">
            <a:xfrm>
              <a:off x="2915122" y="3056073"/>
              <a:ext cx="201930" cy="226272"/>
              <a:chOff x="2436" y="1936"/>
              <a:chExt cx="365" cy="409"/>
            </a:xfrm>
          </p:grpSpPr>
          <p:sp>
            <p:nvSpPr>
              <p:cNvPr id="110" name="AutoShape 7"/>
              <p:cNvSpPr>
                <a:spLocks noChangeAspect="1" noChangeArrowheads="1" noTextEdit="1"/>
              </p:cNvSpPr>
              <p:nvPr/>
            </p:nvSpPr>
            <p:spPr bwMode="auto">
              <a:xfrm>
                <a:off x="2436" y="1936"/>
                <a:ext cx="365" cy="4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dirty="0"/>
              </a:p>
            </p:txBody>
          </p:sp>
          <p:sp>
            <p:nvSpPr>
              <p:cNvPr id="111" name="Freeform 9"/>
              <p:cNvSpPr>
                <a:spLocks/>
              </p:cNvSpPr>
              <p:nvPr/>
            </p:nvSpPr>
            <p:spPr bwMode="auto">
              <a:xfrm>
                <a:off x="2436" y="1936"/>
                <a:ext cx="365" cy="409"/>
              </a:xfrm>
              <a:custGeom>
                <a:avLst/>
                <a:gdLst/>
                <a:ahLst/>
                <a:cxnLst>
                  <a:cxn ang="0">
                    <a:pos x="347" y="404"/>
                  </a:cxn>
                  <a:cxn ang="0">
                    <a:pos x="311" y="407"/>
                  </a:cxn>
                  <a:cxn ang="0">
                    <a:pos x="266" y="409"/>
                  </a:cxn>
                  <a:cxn ang="0">
                    <a:pos x="256" y="406"/>
                  </a:cxn>
                  <a:cxn ang="0">
                    <a:pos x="250" y="376"/>
                  </a:cxn>
                  <a:cxn ang="0">
                    <a:pos x="248" y="350"/>
                  </a:cxn>
                  <a:cxn ang="0">
                    <a:pos x="204" y="342"/>
                  </a:cxn>
                  <a:cxn ang="0">
                    <a:pos x="183" y="340"/>
                  </a:cxn>
                  <a:cxn ang="0">
                    <a:pos x="143" y="347"/>
                  </a:cxn>
                  <a:cxn ang="0">
                    <a:pos x="112" y="347"/>
                  </a:cxn>
                  <a:cxn ang="0">
                    <a:pos x="99" y="347"/>
                  </a:cxn>
                  <a:cxn ang="0">
                    <a:pos x="87" y="347"/>
                  </a:cxn>
                  <a:cxn ang="0">
                    <a:pos x="81" y="348"/>
                  </a:cxn>
                  <a:cxn ang="0">
                    <a:pos x="59" y="342"/>
                  </a:cxn>
                  <a:cxn ang="0">
                    <a:pos x="49" y="340"/>
                  </a:cxn>
                  <a:cxn ang="0">
                    <a:pos x="33" y="329"/>
                  </a:cxn>
                  <a:cxn ang="0">
                    <a:pos x="23" y="312"/>
                  </a:cxn>
                  <a:cxn ang="0">
                    <a:pos x="20" y="299"/>
                  </a:cxn>
                  <a:cxn ang="0">
                    <a:pos x="21" y="292"/>
                  </a:cxn>
                  <a:cxn ang="0">
                    <a:pos x="18" y="283"/>
                  </a:cxn>
                  <a:cxn ang="0">
                    <a:pos x="8" y="271"/>
                  </a:cxn>
                  <a:cxn ang="0">
                    <a:pos x="3" y="253"/>
                  </a:cxn>
                  <a:cxn ang="0">
                    <a:pos x="3" y="243"/>
                  </a:cxn>
                  <a:cxn ang="0">
                    <a:pos x="10" y="235"/>
                  </a:cxn>
                  <a:cxn ang="0">
                    <a:pos x="8" y="228"/>
                  </a:cxn>
                  <a:cxn ang="0">
                    <a:pos x="2" y="217"/>
                  </a:cxn>
                  <a:cxn ang="0">
                    <a:pos x="0" y="207"/>
                  </a:cxn>
                  <a:cxn ang="0">
                    <a:pos x="10" y="184"/>
                  </a:cxn>
                  <a:cxn ang="0">
                    <a:pos x="23" y="179"/>
                  </a:cxn>
                  <a:cxn ang="0">
                    <a:pos x="15" y="171"/>
                  </a:cxn>
                  <a:cxn ang="0">
                    <a:pos x="10" y="158"/>
                  </a:cxn>
                  <a:cxn ang="0">
                    <a:pos x="12" y="151"/>
                  </a:cxn>
                  <a:cxn ang="0">
                    <a:pos x="21" y="136"/>
                  </a:cxn>
                  <a:cxn ang="0">
                    <a:pos x="41" y="126"/>
                  </a:cxn>
                  <a:cxn ang="0">
                    <a:pos x="51" y="126"/>
                  </a:cxn>
                  <a:cxn ang="0">
                    <a:pos x="77" y="131"/>
                  </a:cxn>
                  <a:cxn ang="0">
                    <a:pos x="92" y="133"/>
                  </a:cxn>
                  <a:cxn ang="0">
                    <a:pos x="120" y="133"/>
                  </a:cxn>
                  <a:cxn ang="0">
                    <a:pos x="115" y="103"/>
                  </a:cxn>
                  <a:cxn ang="0">
                    <a:pos x="110" y="84"/>
                  </a:cxn>
                  <a:cxn ang="0">
                    <a:pos x="105" y="66"/>
                  </a:cxn>
                  <a:cxn ang="0">
                    <a:pos x="104" y="46"/>
                  </a:cxn>
                  <a:cxn ang="0">
                    <a:pos x="112" y="16"/>
                  </a:cxn>
                  <a:cxn ang="0">
                    <a:pos x="120" y="5"/>
                  </a:cxn>
                  <a:cxn ang="0">
                    <a:pos x="133" y="0"/>
                  </a:cxn>
                  <a:cxn ang="0">
                    <a:pos x="138" y="15"/>
                  </a:cxn>
                  <a:cxn ang="0">
                    <a:pos x="141" y="41"/>
                  </a:cxn>
                  <a:cxn ang="0">
                    <a:pos x="150" y="64"/>
                  </a:cxn>
                  <a:cxn ang="0">
                    <a:pos x="153" y="67"/>
                  </a:cxn>
                  <a:cxn ang="0">
                    <a:pos x="161" y="82"/>
                  </a:cxn>
                  <a:cxn ang="0">
                    <a:pos x="171" y="102"/>
                  </a:cxn>
                  <a:cxn ang="0">
                    <a:pos x="184" y="120"/>
                  </a:cxn>
                  <a:cxn ang="0">
                    <a:pos x="197" y="140"/>
                  </a:cxn>
                  <a:cxn ang="0">
                    <a:pos x="209" y="161"/>
                  </a:cxn>
                  <a:cxn ang="0">
                    <a:pos x="220" y="182"/>
                  </a:cxn>
                  <a:cxn ang="0">
                    <a:pos x="227" y="192"/>
                  </a:cxn>
                  <a:cxn ang="0">
                    <a:pos x="248" y="205"/>
                  </a:cxn>
                  <a:cxn ang="0">
                    <a:pos x="260" y="209"/>
                  </a:cxn>
                  <a:cxn ang="0">
                    <a:pos x="270" y="205"/>
                  </a:cxn>
                  <a:cxn ang="0">
                    <a:pos x="283" y="205"/>
                  </a:cxn>
                  <a:cxn ang="0">
                    <a:pos x="365" y="209"/>
                  </a:cxn>
                </a:cxnLst>
                <a:rect l="0" t="0" r="r" b="b"/>
                <a:pathLst>
                  <a:path w="365" h="409">
                    <a:moveTo>
                      <a:pt x="365" y="209"/>
                    </a:moveTo>
                    <a:lnTo>
                      <a:pt x="365" y="402"/>
                    </a:lnTo>
                    <a:lnTo>
                      <a:pt x="347" y="404"/>
                    </a:lnTo>
                    <a:lnTo>
                      <a:pt x="347" y="404"/>
                    </a:lnTo>
                    <a:lnTo>
                      <a:pt x="329" y="406"/>
                    </a:lnTo>
                    <a:lnTo>
                      <a:pt x="311" y="407"/>
                    </a:lnTo>
                    <a:lnTo>
                      <a:pt x="311" y="407"/>
                    </a:lnTo>
                    <a:lnTo>
                      <a:pt x="283" y="409"/>
                    </a:lnTo>
                    <a:lnTo>
                      <a:pt x="266" y="409"/>
                    </a:lnTo>
                    <a:lnTo>
                      <a:pt x="261" y="407"/>
                    </a:lnTo>
                    <a:lnTo>
                      <a:pt x="256" y="406"/>
                    </a:lnTo>
                    <a:lnTo>
                      <a:pt x="256" y="406"/>
                    </a:lnTo>
                    <a:lnTo>
                      <a:pt x="253" y="401"/>
                    </a:lnTo>
                    <a:lnTo>
                      <a:pt x="252" y="393"/>
                    </a:lnTo>
                    <a:lnTo>
                      <a:pt x="250" y="376"/>
                    </a:lnTo>
                    <a:lnTo>
                      <a:pt x="250" y="376"/>
                    </a:lnTo>
                    <a:lnTo>
                      <a:pt x="248" y="350"/>
                    </a:lnTo>
                    <a:lnTo>
                      <a:pt x="248" y="350"/>
                    </a:lnTo>
                    <a:lnTo>
                      <a:pt x="233" y="348"/>
                    </a:lnTo>
                    <a:lnTo>
                      <a:pt x="220" y="345"/>
                    </a:lnTo>
                    <a:lnTo>
                      <a:pt x="204" y="342"/>
                    </a:lnTo>
                    <a:lnTo>
                      <a:pt x="189" y="340"/>
                    </a:lnTo>
                    <a:lnTo>
                      <a:pt x="183" y="340"/>
                    </a:lnTo>
                    <a:lnTo>
                      <a:pt x="183" y="340"/>
                    </a:lnTo>
                    <a:lnTo>
                      <a:pt x="169" y="342"/>
                    </a:lnTo>
                    <a:lnTo>
                      <a:pt x="156" y="343"/>
                    </a:lnTo>
                    <a:lnTo>
                      <a:pt x="143" y="347"/>
                    </a:lnTo>
                    <a:lnTo>
                      <a:pt x="130" y="348"/>
                    </a:lnTo>
                    <a:lnTo>
                      <a:pt x="123" y="348"/>
                    </a:lnTo>
                    <a:lnTo>
                      <a:pt x="112" y="347"/>
                    </a:lnTo>
                    <a:lnTo>
                      <a:pt x="100" y="347"/>
                    </a:lnTo>
                    <a:lnTo>
                      <a:pt x="100" y="347"/>
                    </a:lnTo>
                    <a:lnTo>
                      <a:pt x="99" y="347"/>
                    </a:lnTo>
                    <a:lnTo>
                      <a:pt x="90" y="347"/>
                    </a:lnTo>
                    <a:lnTo>
                      <a:pt x="87" y="347"/>
                    </a:lnTo>
                    <a:lnTo>
                      <a:pt x="87" y="347"/>
                    </a:lnTo>
                    <a:lnTo>
                      <a:pt x="82" y="348"/>
                    </a:lnTo>
                    <a:lnTo>
                      <a:pt x="81" y="348"/>
                    </a:lnTo>
                    <a:lnTo>
                      <a:pt x="81" y="348"/>
                    </a:lnTo>
                    <a:lnTo>
                      <a:pt x="74" y="347"/>
                    </a:lnTo>
                    <a:lnTo>
                      <a:pt x="69" y="347"/>
                    </a:lnTo>
                    <a:lnTo>
                      <a:pt x="59" y="342"/>
                    </a:lnTo>
                    <a:lnTo>
                      <a:pt x="59" y="342"/>
                    </a:lnTo>
                    <a:lnTo>
                      <a:pt x="49" y="340"/>
                    </a:lnTo>
                    <a:lnTo>
                      <a:pt x="49" y="340"/>
                    </a:lnTo>
                    <a:lnTo>
                      <a:pt x="41" y="335"/>
                    </a:lnTo>
                    <a:lnTo>
                      <a:pt x="41" y="335"/>
                    </a:lnTo>
                    <a:lnTo>
                      <a:pt x="33" y="329"/>
                    </a:lnTo>
                    <a:lnTo>
                      <a:pt x="26" y="320"/>
                    </a:lnTo>
                    <a:lnTo>
                      <a:pt x="26" y="320"/>
                    </a:lnTo>
                    <a:lnTo>
                      <a:pt x="23" y="312"/>
                    </a:lnTo>
                    <a:lnTo>
                      <a:pt x="20" y="306"/>
                    </a:lnTo>
                    <a:lnTo>
                      <a:pt x="20" y="302"/>
                    </a:lnTo>
                    <a:lnTo>
                      <a:pt x="20" y="299"/>
                    </a:lnTo>
                    <a:lnTo>
                      <a:pt x="20" y="299"/>
                    </a:lnTo>
                    <a:lnTo>
                      <a:pt x="20" y="296"/>
                    </a:lnTo>
                    <a:lnTo>
                      <a:pt x="21" y="292"/>
                    </a:lnTo>
                    <a:lnTo>
                      <a:pt x="25" y="287"/>
                    </a:lnTo>
                    <a:lnTo>
                      <a:pt x="25" y="287"/>
                    </a:lnTo>
                    <a:lnTo>
                      <a:pt x="18" y="283"/>
                    </a:lnTo>
                    <a:lnTo>
                      <a:pt x="12" y="276"/>
                    </a:lnTo>
                    <a:lnTo>
                      <a:pt x="12" y="276"/>
                    </a:lnTo>
                    <a:lnTo>
                      <a:pt x="8" y="271"/>
                    </a:lnTo>
                    <a:lnTo>
                      <a:pt x="7" y="268"/>
                    </a:lnTo>
                    <a:lnTo>
                      <a:pt x="3" y="260"/>
                    </a:lnTo>
                    <a:lnTo>
                      <a:pt x="3" y="253"/>
                    </a:lnTo>
                    <a:lnTo>
                      <a:pt x="3" y="250"/>
                    </a:lnTo>
                    <a:lnTo>
                      <a:pt x="3" y="250"/>
                    </a:lnTo>
                    <a:lnTo>
                      <a:pt x="3" y="243"/>
                    </a:lnTo>
                    <a:lnTo>
                      <a:pt x="7" y="238"/>
                    </a:lnTo>
                    <a:lnTo>
                      <a:pt x="7" y="238"/>
                    </a:lnTo>
                    <a:lnTo>
                      <a:pt x="10" y="235"/>
                    </a:lnTo>
                    <a:lnTo>
                      <a:pt x="15" y="232"/>
                    </a:lnTo>
                    <a:lnTo>
                      <a:pt x="15" y="232"/>
                    </a:lnTo>
                    <a:lnTo>
                      <a:pt x="8" y="228"/>
                    </a:lnTo>
                    <a:lnTo>
                      <a:pt x="3" y="223"/>
                    </a:lnTo>
                    <a:lnTo>
                      <a:pt x="3" y="223"/>
                    </a:lnTo>
                    <a:lnTo>
                      <a:pt x="2" y="217"/>
                    </a:lnTo>
                    <a:lnTo>
                      <a:pt x="0" y="209"/>
                    </a:lnTo>
                    <a:lnTo>
                      <a:pt x="0" y="207"/>
                    </a:lnTo>
                    <a:lnTo>
                      <a:pt x="0" y="207"/>
                    </a:lnTo>
                    <a:lnTo>
                      <a:pt x="2" y="197"/>
                    </a:lnTo>
                    <a:lnTo>
                      <a:pt x="7" y="187"/>
                    </a:lnTo>
                    <a:lnTo>
                      <a:pt x="10" y="184"/>
                    </a:lnTo>
                    <a:lnTo>
                      <a:pt x="15" y="181"/>
                    </a:lnTo>
                    <a:lnTo>
                      <a:pt x="18" y="179"/>
                    </a:lnTo>
                    <a:lnTo>
                      <a:pt x="23" y="179"/>
                    </a:lnTo>
                    <a:lnTo>
                      <a:pt x="23" y="179"/>
                    </a:lnTo>
                    <a:lnTo>
                      <a:pt x="20" y="176"/>
                    </a:lnTo>
                    <a:lnTo>
                      <a:pt x="15" y="171"/>
                    </a:lnTo>
                    <a:lnTo>
                      <a:pt x="15" y="171"/>
                    </a:lnTo>
                    <a:lnTo>
                      <a:pt x="12" y="164"/>
                    </a:lnTo>
                    <a:lnTo>
                      <a:pt x="10" y="158"/>
                    </a:lnTo>
                    <a:lnTo>
                      <a:pt x="10" y="158"/>
                    </a:lnTo>
                    <a:lnTo>
                      <a:pt x="10" y="158"/>
                    </a:lnTo>
                    <a:lnTo>
                      <a:pt x="12" y="151"/>
                    </a:lnTo>
                    <a:lnTo>
                      <a:pt x="13" y="146"/>
                    </a:lnTo>
                    <a:lnTo>
                      <a:pt x="16" y="140"/>
                    </a:lnTo>
                    <a:lnTo>
                      <a:pt x="21" y="136"/>
                    </a:lnTo>
                    <a:lnTo>
                      <a:pt x="28" y="131"/>
                    </a:lnTo>
                    <a:lnTo>
                      <a:pt x="35" y="128"/>
                    </a:lnTo>
                    <a:lnTo>
                      <a:pt x="41" y="126"/>
                    </a:lnTo>
                    <a:lnTo>
                      <a:pt x="46" y="126"/>
                    </a:lnTo>
                    <a:lnTo>
                      <a:pt x="51" y="126"/>
                    </a:lnTo>
                    <a:lnTo>
                      <a:pt x="51" y="126"/>
                    </a:lnTo>
                    <a:lnTo>
                      <a:pt x="66" y="128"/>
                    </a:lnTo>
                    <a:lnTo>
                      <a:pt x="77" y="131"/>
                    </a:lnTo>
                    <a:lnTo>
                      <a:pt x="77" y="131"/>
                    </a:lnTo>
                    <a:lnTo>
                      <a:pt x="84" y="133"/>
                    </a:lnTo>
                    <a:lnTo>
                      <a:pt x="92" y="133"/>
                    </a:lnTo>
                    <a:lnTo>
                      <a:pt x="92" y="133"/>
                    </a:lnTo>
                    <a:lnTo>
                      <a:pt x="105" y="133"/>
                    </a:lnTo>
                    <a:lnTo>
                      <a:pt x="112" y="133"/>
                    </a:lnTo>
                    <a:lnTo>
                      <a:pt x="120" y="133"/>
                    </a:lnTo>
                    <a:lnTo>
                      <a:pt x="120" y="133"/>
                    </a:lnTo>
                    <a:lnTo>
                      <a:pt x="117" y="113"/>
                    </a:lnTo>
                    <a:lnTo>
                      <a:pt x="115" y="103"/>
                    </a:lnTo>
                    <a:lnTo>
                      <a:pt x="113" y="94"/>
                    </a:lnTo>
                    <a:lnTo>
                      <a:pt x="113" y="94"/>
                    </a:lnTo>
                    <a:lnTo>
                      <a:pt x="110" y="84"/>
                    </a:lnTo>
                    <a:lnTo>
                      <a:pt x="109" y="76"/>
                    </a:lnTo>
                    <a:lnTo>
                      <a:pt x="109" y="76"/>
                    </a:lnTo>
                    <a:lnTo>
                      <a:pt x="105" y="66"/>
                    </a:lnTo>
                    <a:lnTo>
                      <a:pt x="104" y="56"/>
                    </a:lnTo>
                    <a:lnTo>
                      <a:pt x="104" y="46"/>
                    </a:lnTo>
                    <a:lnTo>
                      <a:pt x="104" y="46"/>
                    </a:lnTo>
                    <a:lnTo>
                      <a:pt x="107" y="31"/>
                    </a:lnTo>
                    <a:lnTo>
                      <a:pt x="112" y="16"/>
                    </a:lnTo>
                    <a:lnTo>
                      <a:pt x="112" y="16"/>
                    </a:lnTo>
                    <a:lnTo>
                      <a:pt x="115" y="10"/>
                    </a:lnTo>
                    <a:lnTo>
                      <a:pt x="120" y="5"/>
                    </a:lnTo>
                    <a:lnTo>
                      <a:pt x="120" y="5"/>
                    </a:lnTo>
                    <a:lnTo>
                      <a:pt x="127" y="2"/>
                    </a:lnTo>
                    <a:lnTo>
                      <a:pt x="133" y="0"/>
                    </a:lnTo>
                    <a:lnTo>
                      <a:pt x="133" y="0"/>
                    </a:lnTo>
                    <a:lnTo>
                      <a:pt x="135" y="2"/>
                    </a:lnTo>
                    <a:lnTo>
                      <a:pt x="136" y="5"/>
                    </a:lnTo>
                    <a:lnTo>
                      <a:pt x="138" y="15"/>
                    </a:lnTo>
                    <a:lnTo>
                      <a:pt x="141" y="34"/>
                    </a:lnTo>
                    <a:lnTo>
                      <a:pt x="141" y="34"/>
                    </a:lnTo>
                    <a:lnTo>
                      <a:pt x="141" y="41"/>
                    </a:lnTo>
                    <a:lnTo>
                      <a:pt x="145" y="49"/>
                    </a:lnTo>
                    <a:lnTo>
                      <a:pt x="148" y="57"/>
                    </a:lnTo>
                    <a:lnTo>
                      <a:pt x="150" y="64"/>
                    </a:lnTo>
                    <a:lnTo>
                      <a:pt x="150" y="64"/>
                    </a:lnTo>
                    <a:lnTo>
                      <a:pt x="153" y="67"/>
                    </a:lnTo>
                    <a:lnTo>
                      <a:pt x="153" y="67"/>
                    </a:lnTo>
                    <a:lnTo>
                      <a:pt x="156" y="72"/>
                    </a:lnTo>
                    <a:lnTo>
                      <a:pt x="156" y="72"/>
                    </a:lnTo>
                    <a:lnTo>
                      <a:pt x="161" y="82"/>
                    </a:lnTo>
                    <a:lnTo>
                      <a:pt x="164" y="92"/>
                    </a:lnTo>
                    <a:lnTo>
                      <a:pt x="164" y="92"/>
                    </a:lnTo>
                    <a:lnTo>
                      <a:pt x="171" y="102"/>
                    </a:lnTo>
                    <a:lnTo>
                      <a:pt x="171" y="102"/>
                    </a:lnTo>
                    <a:lnTo>
                      <a:pt x="178" y="112"/>
                    </a:lnTo>
                    <a:lnTo>
                      <a:pt x="184" y="120"/>
                    </a:lnTo>
                    <a:lnTo>
                      <a:pt x="184" y="120"/>
                    </a:lnTo>
                    <a:lnTo>
                      <a:pt x="191" y="130"/>
                    </a:lnTo>
                    <a:lnTo>
                      <a:pt x="197" y="140"/>
                    </a:lnTo>
                    <a:lnTo>
                      <a:pt x="197" y="140"/>
                    </a:lnTo>
                    <a:lnTo>
                      <a:pt x="204" y="149"/>
                    </a:lnTo>
                    <a:lnTo>
                      <a:pt x="209" y="161"/>
                    </a:lnTo>
                    <a:lnTo>
                      <a:pt x="209" y="161"/>
                    </a:lnTo>
                    <a:lnTo>
                      <a:pt x="214" y="172"/>
                    </a:lnTo>
                    <a:lnTo>
                      <a:pt x="220" y="182"/>
                    </a:lnTo>
                    <a:lnTo>
                      <a:pt x="220" y="182"/>
                    </a:lnTo>
                    <a:lnTo>
                      <a:pt x="224" y="189"/>
                    </a:lnTo>
                    <a:lnTo>
                      <a:pt x="227" y="192"/>
                    </a:lnTo>
                    <a:lnTo>
                      <a:pt x="237" y="199"/>
                    </a:lnTo>
                    <a:lnTo>
                      <a:pt x="237" y="199"/>
                    </a:lnTo>
                    <a:lnTo>
                      <a:pt x="248" y="205"/>
                    </a:lnTo>
                    <a:lnTo>
                      <a:pt x="255" y="209"/>
                    </a:lnTo>
                    <a:lnTo>
                      <a:pt x="260" y="209"/>
                    </a:lnTo>
                    <a:lnTo>
                      <a:pt x="260" y="209"/>
                    </a:lnTo>
                    <a:lnTo>
                      <a:pt x="261" y="205"/>
                    </a:lnTo>
                    <a:lnTo>
                      <a:pt x="263" y="205"/>
                    </a:lnTo>
                    <a:lnTo>
                      <a:pt x="270" y="205"/>
                    </a:lnTo>
                    <a:lnTo>
                      <a:pt x="270" y="205"/>
                    </a:lnTo>
                    <a:lnTo>
                      <a:pt x="283" y="205"/>
                    </a:lnTo>
                    <a:lnTo>
                      <a:pt x="283" y="205"/>
                    </a:lnTo>
                    <a:lnTo>
                      <a:pt x="311" y="207"/>
                    </a:lnTo>
                    <a:lnTo>
                      <a:pt x="311" y="207"/>
                    </a:lnTo>
                    <a:lnTo>
                      <a:pt x="365" y="209"/>
                    </a:lnTo>
                    <a:lnTo>
                      <a:pt x="365" y="209"/>
                    </a:lnTo>
                    <a:close/>
                  </a:path>
                </a:pathLst>
              </a:custGeom>
              <a:solidFill>
                <a:srgbClr val="7FAC85"/>
              </a:solidFill>
              <a:ln w="9525">
                <a:noFill/>
                <a:round/>
                <a:headEnd/>
                <a:tailEnd/>
              </a:ln>
            </p:spPr>
            <p:txBody>
              <a:bodyPr vert="horz" wrap="square" lIns="91440" tIns="45720" rIns="91440" bIns="45720" numCol="1" anchor="t" anchorCtr="0" compatLnSpc="1">
                <a:prstTxWarp prst="textNoShape">
                  <a:avLst/>
                </a:prstTxWarp>
              </a:bodyPr>
              <a:lstStyle/>
              <a:p>
                <a:endParaRPr lang="en-CA" dirty="0"/>
              </a:p>
            </p:txBody>
          </p:sp>
        </p:grpSp>
        <p:pic>
          <p:nvPicPr>
            <p:cNvPr id="89" name="Picture 88" descr="115345284.jpg"/>
            <p:cNvPicPr>
              <a:picLocks noChangeAspect="1"/>
            </p:cNvPicPr>
            <p:nvPr/>
          </p:nvPicPr>
          <p:blipFill>
            <a:blip r:embed="rId9" cstate="print"/>
            <a:stretch>
              <a:fillRect/>
            </a:stretch>
          </p:blipFill>
          <p:spPr>
            <a:xfrm>
              <a:off x="6355081" y="4032134"/>
              <a:ext cx="151171" cy="133425"/>
            </a:xfrm>
            <a:prstGeom prst="rect">
              <a:avLst/>
            </a:prstGeom>
          </p:spPr>
        </p:pic>
        <p:pic>
          <p:nvPicPr>
            <p:cNvPr id="90" name="Picture 89" descr="115345284.jpg"/>
            <p:cNvPicPr>
              <a:picLocks noChangeAspect="1"/>
            </p:cNvPicPr>
            <p:nvPr/>
          </p:nvPicPr>
          <p:blipFill>
            <a:blip r:embed="rId9" cstate="print"/>
            <a:stretch>
              <a:fillRect/>
            </a:stretch>
          </p:blipFill>
          <p:spPr>
            <a:xfrm>
              <a:off x="6355080" y="4167336"/>
              <a:ext cx="151171" cy="133425"/>
            </a:xfrm>
            <a:prstGeom prst="rect">
              <a:avLst/>
            </a:prstGeom>
          </p:spPr>
        </p:pic>
        <p:sp>
          <p:nvSpPr>
            <p:cNvPr id="91" name="TextBox 90"/>
            <p:cNvSpPr txBox="1"/>
            <p:nvPr/>
          </p:nvSpPr>
          <p:spPr>
            <a:xfrm>
              <a:off x="6446520" y="4144043"/>
              <a:ext cx="1192955" cy="215444"/>
            </a:xfrm>
            <a:prstGeom prst="rect">
              <a:avLst/>
            </a:prstGeom>
            <a:noFill/>
          </p:spPr>
          <p:txBody>
            <a:bodyPr wrap="none" rtlCol="0">
              <a:spAutoFit/>
            </a:bodyPr>
            <a:lstStyle/>
            <a:p>
              <a:pPr algn="l" fontAlgn="auto">
                <a:spcBef>
                  <a:spcPts val="0"/>
                </a:spcBef>
                <a:spcAft>
                  <a:spcPts val="0"/>
                </a:spcAft>
                <a:defRPr/>
              </a:pPr>
              <a:r>
                <a:rPr lang="en-US" sz="800" kern="0" dirty="0" smtClean="0">
                  <a:solidFill>
                    <a:sysClr val="windowText" lastClr="000000"/>
                  </a:solidFill>
                  <a:latin typeface="Arial"/>
                </a:rPr>
                <a:t>Third-party integration</a:t>
              </a:r>
              <a:endParaRPr lang="en-US" sz="800" kern="0" dirty="0">
                <a:solidFill>
                  <a:sysClr val="windowText" lastClr="000000"/>
                </a:solidFill>
                <a:latin typeface="Arial"/>
              </a:endParaRPr>
            </a:p>
          </p:txBody>
        </p:sp>
        <p:sp>
          <p:nvSpPr>
            <p:cNvPr id="92" name="Oval 91"/>
            <p:cNvSpPr/>
            <p:nvPr/>
          </p:nvSpPr>
          <p:spPr>
            <a:xfrm>
              <a:off x="5328585" y="2653758"/>
              <a:ext cx="102904" cy="104897"/>
            </a:xfrm>
            <a:prstGeom prst="ellipse">
              <a:avLst/>
            </a:prstGeom>
            <a:solidFill>
              <a:srgbClr val="7FAC85"/>
            </a:solidFill>
            <a:ln w="9525" cap="flat" cmpd="sng" algn="ctr">
              <a:solidFill>
                <a:schemeClr val="accent1">
                  <a:lumMod val="75000"/>
                </a:schemeClr>
              </a:solidFill>
              <a:prstDash val="solid"/>
            </a:ln>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93" name="TextBox 92"/>
            <p:cNvSpPr txBox="1"/>
            <p:nvPr/>
          </p:nvSpPr>
          <p:spPr>
            <a:xfrm>
              <a:off x="5424888" y="2604568"/>
              <a:ext cx="2411321"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Issue resolution traceability</a:t>
              </a:r>
              <a:endParaRPr lang="en-US" sz="800" kern="0" dirty="0">
                <a:solidFill>
                  <a:sysClr val="windowText" lastClr="000000"/>
                </a:solidFill>
                <a:latin typeface="Arial"/>
              </a:endParaRPr>
            </a:p>
          </p:txBody>
        </p:sp>
        <p:sp>
          <p:nvSpPr>
            <p:cNvPr id="94" name="TextBox 93"/>
            <p:cNvSpPr txBox="1"/>
            <p:nvPr/>
          </p:nvSpPr>
          <p:spPr>
            <a:xfrm>
              <a:off x="7073677" y="3500334"/>
              <a:ext cx="16946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In-line peer code review</a:t>
              </a:r>
              <a:endParaRPr lang="en-US" sz="800" kern="0" dirty="0">
                <a:solidFill>
                  <a:sysClr val="windowText" lastClr="000000"/>
                </a:solidFill>
                <a:latin typeface="Arial"/>
              </a:endParaRPr>
            </a:p>
          </p:txBody>
        </p:sp>
        <p:grpSp>
          <p:nvGrpSpPr>
            <p:cNvPr id="95" name="Group 94"/>
            <p:cNvGrpSpPr/>
            <p:nvPr/>
          </p:nvGrpSpPr>
          <p:grpSpPr>
            <a:xfrm>
              <a:off x="6837345" y="2899556"/>
              <a:ext cx="232920" cy="712324"/>
              <a:chOff x="6837345" y="2821869"/>
              <a:chExt cx="232920" cy="712324"/>
            </a:xfrm>
          </p:grpSpPr>
          <p:sp>
            <p:nvSpPr>
              <p:cNvPr id="106" name="Chevron 105"/>
              <p:cNvSpPr/>
              <p:nvPr/>
            </p:nvSpPr>
            <p:spPr>
              <a:xfrm rot="16200000">
                <a:off x="6891452" y="2970258"/>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07" name="Chevron 106"/>
              <p:cNvSpPr/>
              <p:nvPr/>
            </p:nvSpPr>
            <p:spPr>
              <a:xfrm rot="16200000">
                <a:off x="6896694" y="3165440"/>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08" name="Chevron 107"/>
              <p:cNvSpPr/>
              <p:nvPr/>
            </p:nvSpPr>
            <p:spPr>
              <a:xfrm rot="16200000">
                <a:off x="6896695" y="3360623"/>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sp>
            <p:nvSpPr>
              <p:cNvPr id="109" name="Chevron 108"/>
              <p:cNvSpPr/>
              <p:nvPr/>
            </p:nvSpPr>
            <p:spPr>
              <a:xfrm rot="16200000">
                <a:off x="6884607" y="2774607"/>
                <a:ext cx="126308" cy="2208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dirty="0">
                  <a:solidFill>
                    <a:srgbClr val="333333"/>
                  </a:solidFill>
                </a:endParaRPr>
              </a:p>
            </p:txBody>
          </p:sp>
        </p:grpSp>
        <p:sp>
          <p:nvSpPr>
            <p:cNvPr id="96" name="TextBox 95"/>
            <p:cNvSpPr txBox="1"/>
            <p:nvPr/>
          </p:nvSpPr>
          <p:spPr>
            <a:xfrm>
              <a:off x="3023012" y="3920541"/>
              <a:ext cx="1137508"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Release scheduling</a:t>
              </a:r>
              <a:endParaRPr lang="en-US" sz="800" kern="0" dirty="0">
                <a:solidFill>
                  <a:sysClr val="windowText" lastClr="000000"/>
                </a:solidFill>
                <a:latin typeface="Arial"/>
              </a:endParaRPr>
            </a:p>
          </p:txBody>
        </p:sp>
        <p:sp>
          <p:nvSpPr>
            <p:cNvPr id="97" name="TextBox 96"/>
            <p:cNvSpPr txBox="1"/>
            <p:nvPr/>
          </p:nvSpPr>
          <p:spPr>
            <a:xfrm>
              <a:off x="3010985" y="4111244"/>
              <a:ext cx="1378135"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Operational activities</a:t>
              </a:r>
              <a:endParaRPr lang="en-US" sz="800" kern="0" dirty="0">
                <a:solidFill>
                  <a:sysClr val="windowText" lastClr="000000"/>
                </a:solidFill>
                <a:latin typeface="Arial"/>
              </a:endParaRPr>
            </a:p>
          </p:txBody>
        </p:sp>
        <p:sp>
          <p:nvSpPr>
            <p:cNvPr id="98" name="TextBox 97"/>
            <p:cNvSpPr txBox="1"/>
            <p:nvPr/>
          </p:nvSpPr>
          <p:spPr>
            <a:xfrm>
              <a:off x="4392414" y="39319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Forecasting/estimation</a:t>
              </a:r>
              <a:endParaRPr lang="en-US" sz="800" kern="0" dirty="0">
                <a:solidFill>
                  <a:sysClr val="windowText" lastClr="000000"/>
                </a:solidFill>
                <a:latin typeface="Arial"/>
              </a:endParaRPr>
            </a:p>
          </p:txBody>
        </p:sp>
        <p:sp>
          <p:nvSpPr>
            <p:cNvPr id="99" name="TextBox 98"/>
            <p:cNvSpPr txBox="1"/>
            <p:nvPr/>
          </p:nvSpPr>
          <p:spPr>
            <a:xfrm>
              <a:off x="4392414" y="4111720"/>
              <a:ext cx="1231146" cy="215444"/>
            </a:xfrm>
            <a:prstGeom prst="rect">
              <a:avLst/>
            </a:prstGeom>
            <a:noFill/>
          </p:spPr>
          <p:txBody>
            <a:bodyPr wrap="square" rtlCol="0">
              <a:spAutoFit/>
            </a:bodyPr>
            <a:lstStyle/>
            <a:p>
              <a:pPr algn="l" fontAlgn="auto">
                <a:spcBef>
                  <a:spcPts val="0"/>
                </a:spcBef>
                <a:spcAft>
                  <a:spcPts val="0"/>
                </a:spcAft>
                <a:defRPr/>
              </a:pPr>
              <a:r>
                <a:rPr lang="en-US" sz="800" kern="0" dirty="0" smtClean="0">
                  <a:solidFill>
                    <a:sysClr val="windowText" lastClr="000000"/>
                  </a:solidFill>
                  <a:latin typeface="Arial"/>
                </a:rPr>
                <a:t>Cloud</a:t>
              </a:r>
              <a:endParaRPr lang="en-US" sz="800" kern="0" dirty="0">
                <a:solidFill>
                  <a:sysClr val="windowText" lastClr="000000"/>
                </a:solidFill>
                <a:latin typeface="Arial"/>
              </a:endParaRPr>
            </a:p>
          </p:txBody>
        </p:sp>
        <p:sp>
          <p:nvSpPr>
            <p:cNvPr id="100" name="Cube 99"/>
            <p:cNvSpPr/>
            <p:nvPr/>
          </p:nvSpPr>
          <p:spPr>
            <a:xfrm>
              <a:off x="2906998" y="394863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01" name="Cube 100"/>
            <p:cNvSpPr/>
            <p:nvPr/>
          </p:nvSpPr>
          <p:spPr>
            <a:xfrm>
              <a:off x="2905425" y="4131378"/>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02" name="Cube 101"/>
            <p:cNvSpPr/>
            <p:nvPr/>
          </p:nvSpPr>
          <p:spPr>
            <a:xfrm>
              <a:off x="4278598" y="3948632"/>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03" name="Cube 102"/>
            <p:cNvSpPr/>
            <p:nvPr/>
          </p:nvSpPr>
          <p:spPr>
            <a:xfrm>
              <a:off x="4277025" y="4131375"/>
              <a:ext cx="156242" cy="159255"/>
            </a:xfrm>
            <a:prstGeom prst="cube">
              <a:avLst/>
            </a:prstGeom>
            <a:solidFill>
              <a:srgbClr val="7FAC85"/>
            </a:solidFill>
            <a:ln w="9525" cap="flat" cmpd="sng" algn="ctr">
              <a:solidFill>
                <a:schemeClr val="accent1">
                  <a:lumMod val="75000"/>
                </a:schemeClr>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endParaRPr lang="en-US" sz="1100" kern="0" dirty="0">
                <a:solidFill>
                  <a:sysClr val="window" lastClr="FFFFFF"/>
                </a:solidFill>
                <a:latin typeface="Calibri"/>
              </a:endParaRPr>
            </a:p>
          </p:txBody>
        </p:sp>
        <p:sp>
          <p:nvSpPr>
            <p:cNvPr id="104" name="Rounded Rectangle 103"/>
            <p:cNvSpPr/>
            <p:nvPr/>
          </p:nvSpPr>
          <p:spPr>
            <a:xfrm>
              <a:off x="2885032" y="2363549"/>
              <a:ext cx="1076429" cy="182880"/>
            </a:xfrm>
            <a:prstGeom prst="roundRect">
              <a:avLst/>
            </a:prstGeom>
            <a:solidFill>
              <a:srgbClr val="D17D08"/>
            </a:solidFill>
            <a:ln w="9525" cap="flat" cmpd="sng" algn="ctr">
              <a:solidFill>
                <a:schemeClr val="bg1"/>
              </a:solidFill>
              <a:prstDash val="solid"/>
            </a:ln>
            <a:effectLst>
              <a:outerShdw blurRad="40000" dist="23000" dir="5400000" rotWithShape="0">
                <a:srgbClr val="000000">
                  <a:alpha val="35000"/>
                </a:srgbClr>
              </a:outerShdw>
            </a:effectLst>
          </p:spPr>
          <p:txBody>
            <a:bodyPr rtlCol="0" anchor="ctr"/>
            <a:lstStyle/>
            <a:p>
              <a:pPr fontAlgn="auto">
                <a:spcBef>
                  <a:spcPts val="0"/>
                </a:spcBef>
                <a:spcAft>
                  <a:spcPts val="0"/>
                </a:spcAft>
                <a:defRPr/>
              </a:pPr>
              <a:r>
                <a:rPr lang="en-US" sz="1100" b="1" kern="0" dirty="0" smtClean="0">
                  <a:solidFill>
                    <a:sysClr val="window" lastClr="FFFFFF"/>
                  </a:solidFill>
                  <a:latin typeface="Calibri"/>
                </a:rPr>
                <a:t>Reporting</a:t>
              </a:r>
              <a:endParaRPr lang="en-US" sz="1100" b="1" kern="0" dirty="0">
                <a:solidFill>
                  <a:sysClr val="window" lastClr="FFFFFF"/>
                </a:solidFill>
                <a:latin typeface="Calibri"/>
              </a:endParaRPr>
            </a:p>
          </p:txBody>
        </p:sp>
        <p:sp>
          <p:nvSpPr>
            <p:cNvPr id="105" name="TextBox 104"/>
            <p:cNvSpPr txBox="1"/>
            <p:nvPr/>
          </p:nvSpPr>
          <p:spPr>
            <a:xfrm>
              <a:off x="5486400" y="3273326"/>
              <a:ext cx="618845" cy="338554"/>
            </a:xfrm>
            <a:prstGeom prst="rect">
              <a:avLst/>
            </a:prstGeom>
            <a:noFill/>
          </p:spPr>
          <p:txBody>
            <a:bodyPr wrap="square" rtlCol="0">
              <a:spAutoFit/>
            </a:bodyPr>
            <a:lstStyle/>
            <a:p>
              <a:pPr fontAlgn="auto">
                <a:spcBef>
                  <a:spcPts val="0"/>
                </a:spcBef>
                <a:spcAft>
                  <a:spcPts val="0"/>
                </a:spcAft>
                <a:defRPr/>
              </a:pPr>
              <a:r>
                <a:rPr lang="en-US" sz="800" kern="0" dirty="0" smtClean="0">
                  <a:solidFill>
                    <a:sysClr val="windowText" lastClr="000000"/>
                  </a:solidFill>
                  <a:latin typeface="Arial"/>
                </a:rPr>
                <a:t>Task board</a:t>
              </a:r>
              <a:endParaRPr lang="en-US" sz="800" kern="0" dirty="0">
                <a:solidFill>
                  <a:sysClr val="windowText" lastClr="000000"/>
                </a:solidFill>
                <a:latin typeface="Arial"/>
              </a:endParaRPr>
            </a:p>
          </p:txBody>
        </p:sp>
      </p:grpSp>
    </p:spTree>
    <p:extLst>
      <p:ext uri="{BB962C8B-B14F-4D97-AF65-F5344CB8AC3E}">
        <p14:creationId xmlns:p14="http://schemas.microsoft.com/office/powerpoint/2010/main" xmlns="" val="2204695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p:cNvGraphicFramePr>
            <a:graphicFrameLocks/>
          </p:cNvGraphicFramePr>
          <p:nvPr/>
        </p:nvGraphicFramePr>
        <p:xfrm>
          <a:off x="0" y="0"/>
          <a:ext cx="158750" cy="158750"/>
        </p:xfrm>
        <a:graphic>
          <a:graphicData uri="http://schemas.openxmlformats.org/presentationml/2006/ole">
            <p:oleObj spid="_x0000_s994792" name="think-cell Slide" r:id="rId4" imgW="360" imgH="360" progId="">
              <p:embed/>
            </p:oleObj>
          </a:graphicData>
        </a:graphic>
      </p:graphicFrame>
      <p:sp>
        <p:nvSpPr>
          <p:cNvPr id="13" name="Title 12"/>
          <p:cNvSpPr>
            <a:spLocks noGrp="1"/>
          </p:cNvSpPr>
          <p:nvPr>
            <p:ph type="title"/>
          </p:nvPr>
        </p:nvSpPr>
        <p:spPr/>
        <p:txBody>
          <a:bodyPr/>
          <a:lstStyle/>
          <a:p>
            <a:pPr lvl="0"/>
            <a:r>
              <a:rPr lang="en-US" dirty="0" smtClean="0"/>
              <a:t>ALM vendor selection / knock-out criteria: market share, mind share, and platform coverage</a:t>
            </a:r>
            <a:endParaRPr lang="en-US" dirty="0"/>
          </a:p>
        </p:txBody>
      </p:sp>
      <p:grpSp>
        <p:nvGrpSpPr>
          <p:cNvPr id="15" name="Group 33"/>
          <p:cNvGrpSpPr/>
          <p:nvPr/>
        </p:nvGrpSpPr>
        <p:grpSpPr>
          <a:xfrm>
            <a:off x="321310" y="2103120"/>
            <a:ext cx="8502650" cy="4206240"/>
            <a:chOff x="5543549" y="2722423"/>
            <a:chExt cx="3295651" cy="3259011"/>
          </a:xfrm>
        </p:grpSpPr>
        <p:sp>
          <p:nvSpPr>
            <p:cNvPr id="18" name="Rectangle 17"/>
            <p:cNvSpPr/>
            <p:nvPr/>
          </p:nvSpPr>
          <p:spPr>
            <a:xfrm>
              <a:off x="5543549" y="2980556"/>
              <a:ext cx="3295651" cy="3000878"/>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363" indent="-233363" algn="l">
                <a:spcBef>
                  <a:spcPts val="600"/>
                </a:spcBef>
                <a:spcAft>
                  <a:spcPts val="0"/>
                </a:spcAft>
                <a:buFont typeface="Arial" pitchFamily="34" charset="0"/>
                <a:buChar char="•"/>
              </a:pPr>
              <a:r>
                <a:rPr lang="en-US" sz="1200" b="1" dirty="0">
                  <a:solidFill>
                    <a:schemeClr val="tx1"/>
                  </a:solidFill>
                </a:rPr>
                <a:t>Atlassian.</a:t>
              </a:r>
              <a:r>
                <a:rPr lang="en-US" sz="1200" dirty="0">
                  <a:solidFill>
                    <a:schemeClr val="tx1"/>
                  </a:solidFill>
                </a:rPr>
                <a:t> </a:t>
              </a:r>
              <a:r>
                <a:rPr lang="en-US" sz="1200" dirty="0" smtClean="0">
                  <a:solidFill>
                    <a:schemeClr val="tx1"/>
                  </a:solidFill>
                </a:rPr>
                <a:t>Integrated set of SaaS tools that range from concept to launch and into customer support.</a:t>
              </a:r>
              <a:endParaRPr lang="en-US" sz="1200" dirty="0">
                <a:solidFill>
                  <a:schemeClr val="tx1"/>
                </a:solidFill>
              </a:endParaRPr>
            </a:p>
            <a:p>
              <a:pPr marL="233363" indent="-233363" algn="l">
                <a:spcBef>
                  <a:spcPts val="600"/>
                </a:spcBef>
                <a:spcAft>
                  <a:spcPts val="0"/>
                </a:spcAft>
                <a:buFont typeface="Arial" pitchFamily="34" charset="0"/>
                <a:buChar char="•"/>
              </a:pPr>
              <a:r>
                <a:rPr lang="en-US" sz="1200" b="1" dirty="0" smtClean="0">
                  <a:solidFill>
                    <a:schemeClr val="tx1"/>
                  </a:solidFill>
                </a:rPr>
                <a:t>Borland, a Micro Focus company.</a:t>
              </a:r>
              <a:r>
                <a:rPr lang="en-US" sz="1200" dirty="0" smtClean="0">
                  <a:solidFill>
                    <a:schemeClr val="tx1"/>
                  </a:solidFill>
                </a:rPr>
                <a:t> Software supply chain thinking to manage a “better together” integrated experience.</a:t>
              </a:r>
              <a:endParaRPr lang="en-US" sz="1200" dirty="0">
                <a:solidFill>
                  <a:schemeClr val="tx1"/>
                </a:solidFill>
              </a:endParaRPr>
            </a:p>
            <a:p>
              <a:pPr marL="233363" indent="-233363" algn="l">
                <a:spcBef>
                  <a:spcPts val="600"/>
                </a:spcBef>
                <a:spcAft>
                  <a:spcPts val="0"/>
                </a:spcAft>
                <a:buFont typeface="Arial" pitchFamily="34" charset="0"/>
                <a:buChar char="•"/>
              </a:pPr>
              <a:r>
                <a:rPr lang="en-US" sz="1200" b="1" dirty="0">
                  <a:solidFill>
                    <a:schemeClr val="tx1"/>
                  </a:solidFill>
                </a:rPr>
                <a:t>VersionOne.</a:t>
              </a:r>
              <a:r>
                <a:rPr lang="en-US" sz="1200" dirty="0">
                  <a:solidFill>
                    <a:schemeClr val="tx1"/>
                  </a:solidFill>
                </a:rPr>
                <a:t> </a:t>
              </a:r>
              <a:r>
                <a:rPr lang="en-US" sz="1200" dirty="0" smtClean="0">
                  <a:solidFill>
                    <a:schemeClr val="tx1"/>
                  </a:solidFill>
                </a:rPr>
                <a:t>Agile ALM platform built from the ground up to support Agile and Lean software development.</a:t>
              </a:r>
              <a:endParaRPr lang="en-US" sz="1200" dirty="0">
                <a:solidFill>
                  <a:schemeClr val="tx1"/>
                </a:solidFill>
              </a:endParaRPr>
            </a:p>
            <a:p>
              <a:pPr marL="233363" indent="-233363" algn="l">
                <a:spcBef>
                  <a:spcPts val="600"/>
                </a:spcBef>
                <a:spcAft>
                  <a:spcPts val="0"/>
                </a:spcAft>
                <a:buFont typeface="Arial" pitchFamily="34" charset="0"/>
                <a:buChar char="•"/>
              </a:pPr>
              <a:r>
                <a:rPr lang="en-US" sz="1200" b="1" dirty="0" smtClean="0">
                  <a:solidFill>
                    <a:schemeClr val="tx1"/>
                  </a:solidFill>
                </a:rPr>
                <a:t>Serena</a:t>
              </a:r>
              <a:r>
                <a:rPr lang="en-US" sz="1200" b="1" dirty="0">
                  <a:solidFill>
                    <a:schemeClr val="tx1"/>
                  </a:solidFill>
                </a:rPr>
                <a:t>.</a:t>
              </a:r>
              <a:r>
                <a:rPr lang="en-US" sz="1200" dirty="0">
                  <a:solidFill>
                    <a:schemeClr val="tx1"/>
                  </a:solidFill>
                </a:rPr>
                <a:t> </a:t>
              </a:r>
              <a:r>
                <a:rPr lang="en-US" sz="1200" dirty="0" smtClean="0">
                  <a:solidFill>
                    <a:schemeClr val="tx1"/>
                  </a:solidFill>
                </a:rPr>
                <a:t>Process-based ALM that integrates with third-party products and services.</a:t>
              </a:r>
              <a:endParaRPr lang="en-US" sz="1200" dirty="0">
                <a:solidFill>
                  <a:schemeClr val="tx1"/>
                </a:solidFill>
              </a:endParaRPr>
            </a:p>
            <a:p>
              <a:pPr marL="233363" indent="-233363" algn="l">
                <a:spcBef>
                  <a:spcPts val="600"/>
                </a:spcBef>
                <a:spcAft>
                  <a:spcPts val="0"/>
                </a:spcAft>
                <a:buFont typeface="Arial" pitchFamily="34" charset="0"/>
                <a:buChar char="•"/>
              </a:pPr>
              <a:r>
                <a:rPr lang="en-US" sz="1200" b="1" dirty="0">
                  <a:solidFill>
                    <a:schemeClr val="tx1"/>
                  </a:solidFill>
                </a:rPr>
                <a:t>TechExcel. </a:t>
              </a:r>
              <a:r>
                <a:rPr lang="en-US" sz="1200" dirty="0" smtClean="0">
                  <a:solidFill>
                    <a:schemeClr val="tx1"/>
                  </a:solidFill>
                </a:rPr>
                <a:t>Web-based multi-site suite of tools that supports requirements portfolio management to testing.</a:t>
              </a:r>
              <a:endParaRPr lang="en-US" sz="1200" dirty="0">
                <a:solidFill>
                  <a:schemeClr val="tx1"/>
                </a:solidFill>
              </a:endParaRPr>
            </a:p>
            <a:p>
              <a:pPr marL="233363" indent="-233363" algn="l">
                <a:spcBef>
                  <a:spcPts val="600"/>
                </a:spcBef>
                <a:spcAft>
                  <a:spcPts val="0"/>
                </a:spcAft>
                <a:buFont typeface="Arial" pitchFamily="34" charset="0"/>
                <a:buChar char="•"/>
              </a:pPr>
              <a:r>
                <a:rPr lang="en-US" sz="1200" b="1" dirty="0">
                  <a:solidFill>
                    <a:schemeClr val="tx1"/>
                  </a:solidFill>
                </a:rPr>
                <a:t>Seapine.</a:t>
              </a:r>
              <a:r>
                <a:rPr lang="en-US" sz="1200" dirty="0">
                  <a:solidFill>
                    <a:schemeClr val="tx1"/>
                  </a:solidFill>
                </a:rPr>
                <a:t> </a:t>
              </a:r>
              <a:r>
                <a:rPr lang="en-US" sz="1200" dirty="0" smtClean="0">
                  <a:solidFill>
                    <a:schemeClr val="tx1"/>
                  </a:solidFill>
                </a:rPr>
                <a:t>Emphasizes ease of configuration through GUI interfaces. </a:t>
              </a:r>
              <a:endParaRPr lang="en-US" sz="1200" dirty="0">
                <a:solidFill>
                  <a:schemeClr val="tx1"/>
                </a:solidFill>
              </a:endParaRPr>
            </a:p>
            <a:p>
              <a:pPr marL="233363" indent="-233363" algn="l">
                <a:spcBef>
                  <a:spcPts val="600"/>
                </a:spcBef>
                <a:spcAft>
                  <a:spcPts val="0"/>
                </a:spcAft>
                <a:buFont typeface="Arial" pitchFamily="34" charset="0"/>
                <a:buChar char="•"/>
              </a:pPr>
              <a:r>
                <a:rPr lang="en-US" sz="1200" b="1" dirty="0">
                  <a:solidFill>
                    <a:schemeClr val="tx1"/>
                  </a:solidFill>
                </a:rPr>
                <a:t>CollabNet.</a:t>
              </a:r>
              <a:r>
                <a:rPr lang="en-US" sz="1200" dirty="0">
                  <a:solidFill>
                    <a:schemeClr val="tx1"/>
                  </a:solidFill>
                </a:rPr>
                <a:t> A </a:t>
              </a:r>
              <a:r>
                <a:rPr lang="en-US" sz="1200" dirty="0" smtClean="0">
                  <a:solidFill>
                    <a:schemeClr val="tx1"/>
                  </a:solidFill>
                </a:rPr>
                <a:t>pioneer in open source, cloud, and Agile for the enterprise.</a:t>
              </a:r>
              <a:endParaRPr lang="en-US" sz="1200" dirty="0">
                <a:solidFill>
                  <a:schemeClr val="tx1"/>
                </a:solidFill>
              </a:endParaRPr>
            </a:p>
            <a:p>
              <a:pPr marL="233363" indent="-233363" algn="l">
                <a:spcBef>
                  <a:spcPts val="600"/>
                </a:spcBef>
                <a:spcAft>
                  <a:spcPts val="0"/>
                </a:spcAft>
                <a:buFont typeface="Arial" pitchFamily="34" charset="0"/>
                <a:buChar char="•"/>
              </a:pPr>
              <a:r>
                <a:rPr lang="en-US" sz="1200" b="1" dirty="0" smtClean="0">
                  <a:solidFill>
                    <a:schemeClr val="tx1"/>
                  </a:solidFill>
                </a:rPr>
                <a:t>IBM</a:t>
              </a:r>
              <a:r>
                <a:rPr lang="en-US" sz="1200" b="1" dirty="0">
                  <a:solidFill>
                    <a:schemeClr val="tx1"/>
                  </a:solidFill>
                </a:rPr>
                <a:t>.</a:t>
              </a:r>
              <a:r>
                <a:rPr lang="en-US" sz="1200" dirty="0">
                  <a:solidFill>
                    <a:schemeClr val="tx1"/>
                  </a:solidFill>
                </a:rPr>
                <a:t> </a:t>
              </a:r>
              <a:r>
                <a:rPr lang="en-US" sz="1200" dirty="0" smtClean="0">
                  <a:solidFill>
                    <a:schemeClr val="tx1"/>
                  </a:solidFill>
                </a:rPr>
                <a:t>ALM that emphasizes DevOps, continuous engineering, with SaaS delivery.</a:t>
              </a:r>
              <a:endParaRPr lang="en-US" sz="1200" dirty="0">
                <a:solidFill>
                  <a:schemeClr val="tx1"/>
                </a:solidFill>
              </a:endParaRPr>
            </a:p>
            <a:p>
              <a:pPr marL="233363" indent="-233363" algn="l">
                <a:spcBef>
                  <a:spcPts val="600"/>
                </a:spcBef>
                <a:spcAft>
                  <a:spcPts val="0"/>
                </a:spcAft>
                <a:buFont typeface="Arial" pitchFamily="34" charset="0"/>
                <a:buChar char="•"/>
              </a:pPr>
              <a:r>
                <a:rPr lang="en-US" sz="1200" b="1" dirty="0">
                  <a:solidFill>
                    <a:schemeClr val="tx1"/>
                  </a:solidFill>
                </a:rPr>
                <a:t>Parasoft.</a:t>
              </a:r>
              <a:r>
                <a:rPr lang="en-US" sz="1200" dirty="0">
                  <a:solidFill>
                    <a:schemeClr val="tx1"/>
                  </a:solidFill>
                </a:rPr>
                <a:t> </a:t>
              </a:r>
              <a:r>
                <a:rPr lang="en-US" sz="1200" dirty="0" smtClean="0">
                  <a:solidFill>
                    <a:schemeClr val="tx1"/>
                  </a:solidFill>
                </a:rPr>
                <a:t>Emphasizes policy-driven project management to drive application quality.</a:t>
              </a:r>
              <a:endParaRPr lang="en-US" sz="1200" dirty="0">
                <a:solidFill>
                  <a:schemeClr val="tx1"/>
                </a:solidFill>
              </a:endParaRPr>
            </a:p>
            <a:p>
              <a:pPr marL="233363" indent="-233363" algn="l">
                <a:spcBef>
                  <a:spcPts val="600"/>
                </a:spcBef>
                <a:spcAft>
                  <a:spcPts val="0"/>
                </a:spcAft>
                <a:buFont typeface="Arial" pitchFamily="34" charset="0"/>
                <a:buChar char="•"/>
              </a:pPr>
              <a:r>
                <a:rPr lang="en-US" sz="1200" b="1" dirty="0" smtClean="0">
                  <a:solidFill>
                    <a:schemeClr val="tx1"/>
                  </a:solidFill>
                </a:rPr>
                <a:t>Microsoft</a:t>
              </a:r>
              <a:r>
                <a:rPr lang="en-US" sz="1200" b="1" dirty="0">
                  <a:solidFill>
                    <a:schemeClr val="tx1"/>
                  </a:solidFill>
                </a:rPr>
                <a:t>.</a:t>
              </a:r>
              <a:r>
                <a:rPr lang="en-US" sz="1200" dirty="0">
                  <a:solidFill>
                    <a:schemeClr val="tx1"/>
                  </a:solidFill>
                </a:rPr>
                <a:t> </a:t>
              </a:r>
              <a:r>
                <a:rPr lang="en-US" sz="1200" dirty="0" smtClean="0">
                  <a:solidFill>
                    <a:schemeClr val="tx1"/>
                  </a:solidFill>
                </a:rPr>
                <a:t>Collaboration platform supporting Agile across the IT lifecycle. </a:t>
              </a:r>
              <a:endParaRPr lang="en-US" sz="1200" dirty="0">
                <a:solidFill>
                  <a:schemeClr val="tx1"/>
                </a:solidFill>
              </a:endParaRPr>
            </a:p>
            <a:p>
              <a:pPr marL="233363" indent="-233363" algn="l">
                <a:spcBef>
                  <a:spcPts val="600"/>
                </a:spcBef>
                <a:spcAft>
                  <a:spcPts val="0"/>
                </a:spcAft>
                <a:buFont typeface="Arial" pitchFamily="34" charset="0"/>
                <a:buChar char="•"/>
              </a:pPr>
              <a:r>
                <a:rPr lang="en-US" sz="1200" b="1" dirty="0">
                  <a:solidFill>
                    <a:schemeClr val="tx1"/>
                  </a:solidFill>
                </a:rPr>
                <a:t>SmarteSoft.</a:t>
              </a:r>
              <a:r>
                <a:rPr lang="en-US" sz="1200" dirty="0">
                  <a:solidFill>
                    <a:schemeClr val="tx1"/>
                  </a:solidFill>
                </a:rPr>
                <a:t> </a:t>
              </a:r>
              <a:r>
                <a:rPr lang="en-US" sz="1200" dirty="0" smtClean="0">
                  <a:solidFill>
                    <a:schemeClr val="tx1"/>
                  </a:solidFill>
                </a:rPr>
                <a:t>Emphasizes ease of integration with third-party tools across the SDLC.</a:t>
              </a:r>
              <a:endParaRPr lang="en-US" sz="1200" dirty="0">
                <a:solidFill>
                  <a:schemeClr val="tx1"/>
                </a:solidFill>
              </a:endParaRPr>
            </a:p>
            <a:p>
              <a:pPr marL="233363" indent="-233363" algn="l">
                <a:spcBef>
                  <a:spcPts val="600"/>
                </a:spcBef>
                <a:spcAft>
                  <a:spcPts val="0"/>
                </a:spcAft>
                <a:buFont typeface="Arial" pitchFamily="34" charset="0"/>
                <a:buChar char="•"/>
              </a:pPr>
              <a:r>
                <a:rPr lang="en-US" sz="1200" b="1" dirty="0" smtClean="0">
                  <a:solidFill>
                    <a:schemeClr val="tx1"/>
                  </a:solidFill>
                </a:rPr>
                <a:t>Rally</a:t>
              </a:r>
              <a:r>
                <a:rPr lang="en-US" sz="1200" b="1" dirty="0">
                  <a:solidFill>
                    <a:schemeClr val="tx1"/>
                  </a:solidFill>
                </a:rPr>
                <a:t>.</a:t>
              </a:r>
              <a:r>
                <a:rPr lang="en-US" sz="1200" dirty="0">
                  <a:solidFill>
                    <a:schemeClr val="tx1"/>
                  </a:solidFill>
                </a:rPr>
                <a:t> </a:t>
              </a:r>
              <a:r>
                <a:rPr lang="en-US" sz="1200" dirty="0" smtClean="0">
                  <a:solidFill>
                    <a:schemeClr val="tx1"/>
                  </a:solidFill>
                </a:rPr>
                <a:t>Agile-focused vendor with cloud-based platform and Agile training service.</a:t>
              </a:r>
              <a:endParaRPr lang="en-US" sz="1200" dirty="0">
                <a:solidFill>
                  <a:schemeClr val="tx1"/>
                </a:solidFill>
              </a:endParaRPr>
            </a:p>
            <a:p>
              <a:pPr marL="233363" indent="-233363" algn="l">
                <a:spcBef>
                  <a:spcPts val="600"/>
                </a:spcBef>
                <a:spcAft>
                  <a:spcPts val="0"/>
                </a:spcAft>
                <a:buFont typeface="Arial" pitchFamily="34" charset="0"/>
                <a:buChar char="•"/>
              </a:pPr>
              <a:r>
                <a:rPr lang="en-US" sz="1200" b="1" dirty="0" smtClean="0">
                  <a:solidFill>
                    <a:schemeClr val="tx1"/>
                  </a:solidFill>
                </a:rPr>
                <a:t>ThoughtWorks </a:t>
              </a:r>
              <a:r>
                <a:rPr lang="en-US" sz="1200" b="1" dirty="0">
                  <a:solidFill>
                    <a:schemeClr val="tx1"/>
                  </a:solidFill>
                </a:rPr>
                <a:t>Studios.</a:t>
              </a:r>
              <a:r>
                <a:rPr lang="en-US" sz="1200" dirty="0">
                  <a:solidFill>
                    <a:schemeClr val="tx1"/>
                  </a:solidFill>
                </a:rPr>
                <a:t> </a:t>
              </a:r>
              <a:r>
                <a:rPr lang="en-US" sz="1200" dirty="0" smtClean="0">
                  <a:solidFill>
                    <a:schemeClr val="tx1"/>
                  </a:solidFill>
                </a:rPr>
                <a:t>Agile project management, continuous delivery, and automated testing functionality.</a:t>
              </a:r>
              <a:endParaRPr lang="en-US" sz="1200" dirty="0">
                <a:solidFill>
                  <a:schemeClr val="tx1"/>
                </a:solidFill>
              </a:endParaRPr>
            </a:p>
            <a:p>
              <a:pPr marL="233363" indent="-233363" algn="l">
                <a:spcBef>
                  <a:spcPts val="600"/>
                </a:spcBef>
                <a:spcAft>
                  <a:spcPts val="0"/>
                </a:spcAft>
                <a:buFont typeface="Arial" pitchFamily="34" charset="0"/>
                <a:buChar char="•"/>
              </a:pPr>
              <a:r>
                <a:rPr lang="en-US" sz="1200" b="1" dirty="0" smtClean="0">
                  <a:solidFill>
                    <a:schemeClr val="tx1"/>
                  </a:solidFill>
                </a:rPr>
                <a:t>HP. </a:t>
              </a:r>
              <a:r>
                <a:rPr lang="en-US" sz="1200" dirty="0" smtClean="0">
                  <a:solidFill>
                    <a:schemeClr val="tx1"/>
                  </a:solidFill>
                </a:rPr>
                <a:t>Full application lifecycle management from requirements definition to performance testing.</a:t>
              </a:r>
              <a:endParaRPr lang="en-US" sz="1200" b="1" dirty="0" smtClean="0">
                <a:solidFill>
                  <a:srgbClr val="333333">
                    <a:lumMod val="50000"/>
                  </a:srgbClr>
                </a:solidFill>
              </a:endParaRPr>
            </a:p>
          </p:txBody>
        </p:sp>
        <p:sp>
          <p:nvSpPr>
            <p:cNvPr id="19" name="Round Same Side Corner Rectangle 18"/>
            <p:cNvSpPr/>
            <p:nvPr/>
          </p:nvSpPr>
          <p:spPr>
            <a:xfrm>
              <a:off x="5543549" y="2722423"/>
              <a:ext cx="3295650" cy="258132"/>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400" b="1" dirty="0" smtClean="0">
                  <a:solidFill>
                    <a:srgbClr val="FFFFFF"/>
                  </a:solidFill>
                </a:rPr>
                <a:t>Included in this Vendor Landscape:</a:t>
              </a:r>
              <a:endParaRPr lang="en-CA" sz="1400" b="1" dirty="0">
                <a:solidFill>
                  <a:srgbClr val="FFFFFF"/>
                </a:solidFill>
              </a:endParaRPr>
            </a:p>
          </p:txBody>
        </p:sp>
      </p:grpSp>
      <p:sp>
        <p:nvSpPr>
          <p:cNvPr id="20" name="Text Placeholder 2"/>
          <p:cNvSpPr>
            <a:spLocks noGrp="1"/>
          </p:cNvSpPr>
          <p:nvPr>
            <p:ph type="body" sz="quarter" idx="4294967295"/>
          </p:nvPr>
        </p:nvSpPr>
        <p:spPr>
          <a:xfrm>
            <a:off x="320675" y="1189038"/>
            <a:ext cx="8502650" cy="1279525"/>
          </a:xfrm>
          <a:prstGeom prst="rect">
            <a:avLst/>
          </a:prstGeom>
        </p:spPr>
        <p:txBody>
          <a:bodyPr>
            <a:noAutofit/>
          </a:bodyPr>
          <a:lstStyle/>
          <a:p>
            <a:pPr marL="182563" indent="-182563"/>
            <a:r>
              <a:rPr lang="en-US" dirty="0"/>
              <a:t>Growing demand for </a:t>
            </a:r>
            <a:r>
              <a:rPr lang="en-US" dirty="0" smtClean="0"/>
              <a:t>mobile and cloud development necessitates the ability to manage custom workflows across different development products. </a:t>
            </a:r>
          </a:p>
          <a:p>
            <a:pPr marL="182563" indent="-182563"/>
            <a:r>
              <a:rPr lang="en-US" dirty="0" smtClean="0"/>
              <a:t>For </a:t>
            </a:r>
            <a:r>
              <a:rPr lang="en-US" dirty="0"/>
              <a:t>this Vendor Landscape, Info-Tech focused on those vendors offering broad capabilities across multiple platforms and selected vendors that have a strong market and/or reputational presence.</a:t>
            </a:r>
            <a:endParaRPr lang="en-US" dirty="0" smtClean="0"/>
          </a:p>
        </p:txBody>
      </p:sp>
    </p:spTree>
    <p:extLst>
      <p:ext uri="{BB962C8B-B14F-4D97-AF65-F5344CB8AC3E}">
        <p14:creationId xmlns:p14="http://schemas.microsoft.com/office/powerpoint/2010/main" xmlns="" val="4192194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 name="Object 75" hidden="1"/>
          <p:cNvGraphicFramePr>
            <a:graphicFrameLocks/>
          </p:cNvGraphicFramePr>
          <p:nvPr/>
        </p:nvGraphicFramePr>
        <p:xfrm>
          <a:off x="0" y="0"/>
          <a:ext cx="158750" cy="158750"/>
        </p:xfrm>
        <a:graphic>
          <a:graphicData uri="http://schemas.openxmlformats.org/presentationml/2006/ole">
            <p:oleObj spid="_x0000_s995816" name="think-cell Slide" r:id="rId24" imgW="360" imgH="360" progId="">
              <p:embed/>
            </p:oleObj>
          </a:graphicData>
        </a:graphic>
      </p:graphicFrame>
      <p:grpSp>
        <p:nvGrpSpPr>
          <p:cNvPr id="57" name="Group 33"/>
          <p:cNvGrpSpPr/>
          <p:nvPr>
            <p:custDataLst>
              <p:tags r:id="rId2"/>
            </p:custDataLst>
          </p:nvPr>
        </p:nvGrpSpPr>
        <p:grpSpPr>
          <a:xfrm>
            <a:off x="5486400" y="1189038"/>
            <a:ext cx="3336924" cy="5257483"/>
            <a:chOff x="5543549" y="1518107"/>
            <a:chExt cx="3295651" cy="4947232"/>
          </a:xfrm>
        </p:grpSpPr>
        <p:sp>
          <p:nvSpPr>
            <p:cNvPr id="58" name="Rectangle 57"/>
            <p:cNvSpPr/>
            <p:nvPr/>
          </p:nvSpPr>
          <p:spPr>
            <a:xfrm>
              <a:off x="5543549" y="1775939"/>
              <a:ext cx="3295651" cy="4689400"/>
            </a:xfrm>
            <a:prstGeom prst="rect">
              <a:avLst/>
            </a:prstGeom>
            <a:solidFill>
              <a:schemeClr val="bg1"/>
            </a:solidFill>
            <a:ln w="12700">
              <a:solidFill>
                <a:schemeClr val="accent3"/>
              </a:solidFill>
            </a:ln>
            <a:effectLst>
              <a:outerShdw blurRad="25400" dist="25400" dir="3600000" sx="98000" sy="98000" algn="ctr" rotWithShape="0">
                <a:schemeClr val="accent3"/>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33363" indent="-233363" algn="l">
                <a:lnSpc>
                  <a:spcPct val="150000"/>
                </a:lnSpc>
                <a:spcBef>
                  <a:spcPts val="300"/>
                </a:spcBef>
                <a:spcAft>
                  <a:spcPts val="300"/>
                </a:spcAft>
              </a:pPr>
              <a:endParaRPr lang="en-US" sz="1200" b="1" i="1" dirty="0" smtClean="0">
                <a:solidFill>
                  <a:srgbClr val="333333">
                    <a:lumMod val="50000"/>
                  </a:srgbClr>
                </a:solidFill>
                <a:latin typeface="Georgia" pitchFamily="18" charset="0"/>
              </a:endParaRPr>
            </a:p>
          </p:txBody>
        </p:sp>
        <p:sp>
          <p:nvSpPr>
            <p:cNvPr id="59" name="Round Same Side Corner Rectangle 58"/>
            <p:cNvSpPr/>
            <p:nvPr/>
          </p:nvSpPr>
          <p:spPr>
            <a:xfrm>
              <a:off x="5543549" y="1518107"/>
              <a:ext cx="3295650" cy="258132"/>
            </a:xfrm>
            <a:prstGeom prst="round2SameRect">
              <a:avLst>
                <a:gd name="adj1" fmla="val 10667"/>
                <a:gd name="adj2" fmla="val 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solidFill>
                    <a:srgbClr val="FFFFFF"/>
                  </a:solidFill>
                </a:rPr>
                <a:t>Criteria Weighting</a:t>
              </a:r>
              <a:endParaRPr lang="en-CA" sz="1400" b="1" dirty="0">
                <a:solidFill>
                  <a:srgbClr val="FFFFFF"/>
                </a:solidFill>
              </a:endParaRPr>
            </a:p>
          </p:txBody>
        </p:sp>
      </p:grpSp>
      <p:sp>
        <p:nvSpPr>
          <p:cNvPr id="2" name="Title 1"/>
          <p:cNvSpPr>
            <a:spLocks noGrp="1"/>
          </p:cNvSpPr>
          <p:nvPr>
            <p:ph type="title"/>
            <p:custDataLst>
              <p:tags r:id="rId3"/>
            </p:custDataLst>
          </p:nvPr>
        </p:nvSpPr>
        <p:spPr/>
        <p:txBody>
          <a:bodyPr/>
          <a:lstStyle/>
          <a:p>
            <a:r>
              <a:rPr lang="en-US" dirty="0" smtClean="0"/>
              <a:t>ALM criteria &amp; weighting factors</a:t>
            </a:r>
            <a:endParaRPr lang="en-US" dirty="0"/>
          </a:p>
        </p:txBody>
      </p:sp>
      <p:graphicFrame>
        <p:nvGraphicFramePr>
          <p:cNvPr id="43" name="Chart 42"/>
          <p:cNvGraphicFramePr/>
          <p:nvPr>
            <p:extLst>
              <p:ext uri="{D42A27DB-BD31-4B8C-83A1-F6EECF244321}">
                <p14:modId xmlns:p14="http://schemas.microsoft.com/office/powerpoint/2010/main" xmlns="" val="4002365317"/>
              </p:ext>
            </p:extLst>
          </p:nvPr>
        </p:nvGraphicFramePr>
        <p:xfrm>
          <a:off x="5943600" y="1463040"/>
          <a:ext cx="2422525" cy="1824319"/>
        </p:xfrm>
        <a:graphic>
          <a:graphicData uri="http://schemas.openxmlformats.org/drawingml/2006/chart">
            <c:chart xmlns:c="http://schemas.openxmlformats.org/drawingml/2006/chart" xmlns:r="http://schemas.openxmlformats.org/officeDocument/2006/relationships" r:id="rId25"/>
          </a:graphicData>
        </a:graphic>
      </p:graphicFrame>
      <p:graphicFrame>
        <p:nvGraphicFramePr>
          <p:cNvPr id="50" name="Chart 49"/>
          <p:cNvGraphicFramePr/>
          <p:nvPr>
            <p:extLst>
              <p:ext uri="{D42A27DB-BD31-4B8C-83A1-F6EECF244321}">
                <p14:modId xmlns:p14="http://schemas.microsoft.com/office/powerpoint/2010/main" xmlns="" val="2023991507"/>
              </p:ext>
            </p:extLst>
          </p:nvPr>
        </p:nvGraphicFramePr>
        <p:xfrm>
          <a:off x="6263640" y="3063875"/>
          <a:ext cx="1737360" cy="1737360"/>
        </p:xfrm>
        <a:graphic>
          <a:graphicData uri="http://schemas.openxmlformats.org/drawingml/2006/chart">
            <c:chart xmlns:c="http://schemas.openxmlformats.org/drawingml/2006/chart" xmlns:r="http://schemas.openxmlformats.org/officeDocument/2006/relationships" r:id="rId26"/>
          </a:graphicData>
        </a:graphic>
      </p:graphicFrame>
      <p:sp>
        <p:nvSpPr>
          <p:cNvPr id="35" name="Flowchart: Stored Data 20"/>
          <p:cNvSpPr>
            <a:spLocks noChangeArrowheads="1"/>
          </p:cNvSpPr>
          <p:nvPr>
            <p:custDataLst>
              <p:tags r:id="rId4"/>
            </p:custDataLst>
          </p:nvPr>
        </p:nvSpPr>
        <p:spPr bwMode="auto">
          <a:xfrm flipH="1">
            <a:off x="1828800" y="4578293"/>
            <a:ext cx="3474720" cy="457200"/>
          </a:xfrm>
          <a:prstGeom prst="rect">
            <a:avLst/>
          </a:prstGeom>
          <a:solidFill>
            <a:schemeClr val="accent2">
              <a:lumMod val="20000"/>
              <a:lumOff val="80000"/>
            </a:schemeClr>
          </a:solidFill>
          <a:ln w="6350">
            <a:noFill/>
            <a:miter lim="800000"/>
            <a:headEnd/>
            <a:tailEnd/>
          </a:ln>
          <a:effectLst/>
        </p:spPr>
        <p:txBody>
          <a:bodyPr anchor="ctr"/>
          <a:lstStyle/>
          <a:p>
            <a:pPr algn="l">
              <a:defRPr/>
            </a:pPr>
            <a:r>
              <a:rPr lang="en-US" sz="1200" dirty="0" smtClean="0">
                <a:solidFill>
                  <a:srgbClr val="FFFFFF">
                    <a:lumMod val="10000"/>
                  </a:srgbClr>
                </a:solidFill>
                <a:latin typeface="Arial" pitchFamily="34" charset="0"/>
                <a:cs typeface="Arial" pitchFamily="34" charset="0"/>
              </a:rPr>
              <a:t>Vendor is committed to the space and has a future product and portfolio roadmap.</a:t>
            </a:r>
            <a:endParaRPr lang="en-US" sz="1200" dirty="0">
              <a:solidFill>
                <a:srgbClr val="FFFFFF">
                  <a:lumMod val="10000"/>
                </a:srgbClr>
              </a:solidFill>
              <a:latin typeface="Arial" pitchFamily="34" charset="0"/>
              <a:cs typeface="Arial" pitchFamily="34" charset="0"/>
            </a:endParaRPr>
          </a:p>
        </p:txBody>
      </p:sp>
      <p:sp>
        <p:nvSpPr>
          <p:cNvPr id="36" name="Rectangle 15"/>
          <p:cNvSpPr>
            <a:spLocks noChangeArrowheads="1"/>
          </p:cNvSpPr>
          <p:nvPr>
            <p:custDataLst>
              <p:tags r:id="rId5"/>
            </p:custDataLst>
          </p:nvPr>
        </p:nvSpPr>
        <p:spPr bwMode="auto">
          <a:xfrm flipH="1">
            <a:off x="320040" y="4578293"/>
            <a:ext cx="1463040" cy="457200"/>
          </a:xfrm>
          <a:prstGeom prst="rect">
            <a:avLst/>
          </a:prstGeom>
          <a:solidFill>
            <a:schemeClr val="accent2">
              <a:lumMod val="20000"/>
              <a:lumOff val="80000"/>
            </a:schemeClr>
          </a:solidFill>
          <a:ln w="25400">
            <a:noFill/>
            <a:miter lim="800000"/>
            <a:headEnd/>
            <a:tailEnd/>
          </a:ln>
          <a:effectLst/>
        </p:spPr>
        <p:txBody>
          <a:bodyPr anchor="ctr"/>
          <a:lstStyle/>
          <a:p>
            <a:pPr algn="r">
              <a:defRPr/>
            </a:pPr>
            <a:r>
              <a:rPr lang="en-US" sz="1400" dirty="0" smtClean="0">
                <a:solidFill>
                  <a:srgbClr val="FFFFFF">
                    <a:lumMod val="10000"/>
                  </a:srgbClr>
                </a:solidFill>
                <a:latin typeface="Arial" pitchFamily="34" charset="0"/>
                <a:cs typeface="Arial" pitchFamily="34" charset="0"/>
              </a:rPr>
              <a:t>Strategy</a:t>
            </a:r>
            <a:endParaRPr lang="en-US" sz="1400" dirty="0">
              <a:solidFill>
                <a:srgbClr val="FFFFFF">
                  <a:lumMod val="10000"/>
                </a:srgbClr>
              </a:solidFill>
              <a:latin typeface="Arial" pitchFamily="34" charset="0"/>
              <a:cs typeface="Arial" pitchFamily="34" charset="0"/>
            </a:endParaRPr>
          </a:p>
        </p:txBody>
      </p:sp>
      <p:sp>
        <p:nvSpPr>
          <p:cNvPr id="38" name="Flowchart: Stored Data 21"/>
          <p:cNvSpPr>
            <a:spLocks noChangeArrowheads="1"/>
          </p:cNvSpPr>
          <p:nvPr>
            <p:custDataLst>
              <p:tags r:id="rId6"/>
            </p:custDataLst>
          </p:nvPr>
        </p:nvSpPr>
        <p:spPr bwMode="auto">
          <a:xfrm flipH="1">
            <a:off x="1828800" y="5081213"/>
            <a:ext cx="3474720" cy="457200"/>
          </a:xfrm>
          <a:prstGeom prst="rect">
            <a:avLst/>
          </a:prstGeom>
          <a:solidFill>
            <a:schemeClr val="accent2">
              <a:lumMod val="40000"/>
              <a:lumOff val="60000"/>
            </a:schemeClr>
          </a:solidFill>
          <a:ln w="6350">
            <a:noFill/>
            <a:miter lim="800000"/>
            <a:headEnd/>
            <a:tailEnd/>
          </a:ln>
          <a:effectLst/>
        </p:spPr>
        <p:txBody>
          <a:bodyPr anchor="ctr"/>
          <a:lstStyle/>
          <a:p>
            <a:pPr algn="l">
              <a:defRPr/>
            </a:pPr>
            <a:r>
              <a:rPr lang="en-US" sz="1200" dirty="0" smtClean="0">
                <a:solidFill>
                  <a:srgbClr val="FFFFFF">
                    <a:lumMod val="10000"/>
                  </a:srgbClr>
                </a:solidFill>
                <a:latin typeface="Arial" pitchFamily="34" charset="0"/>
                <a:cs typeface="Arial" pitchFamily="34" charset="0"/>
              </a:rPr>
              <a:t>Vendor offers global coverage and is able to sell and provide post-sales support. </a:t>
            </a:r>
            <a:endParaRPr lang="en-US" sz="1200" dirty="0">
              <a:solidFill>
                <a:srgbClr val="FFFFFF">
                  <a:lumMod val="10000"/>
                </a:srgbClr>
              </a:solidFill>
              <a:latin typeface="Arial" pitchFamily="34" charset="0"/>
              <a:cs typeface="Arial" pitchFamily="34" charset="0"/>
            </a:endParaRPr>
          </a:p>
        </p:txBody>
      </p:sp>
      <p:sp>
        <p:nvSpPr>
          <p:cNvPr id="39" name="Rectangle 38"/>
          <p:cNvSpPr>
            <a:spLocks noChangeArrowheads="1"/>
          </p:cNvSpPr>
          <p:nvPr>
            <p:custDataLst>
              <p:tags r:id="rId7"/>
            </p:custDataLst>
          </p:nvPr>
        </p:nvSpPr>
        <p:spPr bwMode="auto">
          <a:xfrm flipH="1">
            <a:off x="320040" y="5081213"/>
            <a:ext cx="1463040" cy="457200"/>
          </a:xfrm>
          <a:prstGeom prst="rect">
            <a:avLst/>
          </a:prstGeom>
          <a:solidFill>
            <a:schemeClr val="accent2">
              <a:lumMod val="40000"/>
              <a:lumOff val="60000"/>
            </a:schemeClr>
          </a:solidFill>
          <a:ln w="25400">
            <a:noFill/>
            <a:miter lim="800000"/>
            <a:headEnd/>
            <a:tailEnd/>
          </a:ln>
          <a:effectLst/>
        </p:spPr>
        <p:txBody>
          <a:bodyPr anchor="ctr"/>
          <a:lstStyle/>
          <a:p>
            <a:pPr algn="r">
              <a:defRPr/>
            </a:pPr>
            <a:r>
              <a:rPr lang="en-US" sz="1400" dirty="0" smtClean="0">
                <a:solidFill>
                  <a:srgbClr val="FFFFFF">
                    <a:lumMod val="10000"/>
                  </a:srgbClr>
                </a:solidFill>
                <a:latin typeface="Arial" pitchFamily="34" charset="0"/>
                <a:cs typeface="Arial" pitchFamily="34" charset="0"/>
              </a:rPr>
              <a:t>Reach</a:t>
            </a:r>
            <a:endParaRPr lang="en-US" sz="1400" dirty="0">
              <a:solidFill>
                <a:srgbClr val="FFFFFF">
                  <a:lumMod val="10000"/>
                </a:srgbClr>
              </a:solidFill>
              <a:latin typeface="Arial" pitchFamily="34" charset="0"/>
              <a:cs typeface="Arial" pitchFamily="34" charset="0"/>
            </a:endParaRPr>
          </a:p>
        </p:txBody>
      </p:sp>
      <p:sp>
        <p:nvSpPr>
          <p:cNvPr id="41" name="Flowchart: Stored Data 19"/>
          <p:cNvSpPr>
            <a:spLocks noChangeArrowheads="1"/>
          </p:cNvSpPr>
          <p:nvPr>
            <p:custDataLst>
              <p:tags r:id="rId8"/>
            </p:custDataLst>
          </p:nvPr>
        </p:nvSpPr>
        <p:spPr bwMode="auto">
          <a:xfrm flipH="1">
            <a:off x="1828800" y="4075373"/>
            <a:ext cx="3474720" cy="457200"/>
          </a:xfrm>
          <a:prstGeom prst="rect">
            <a:avLst/>
          </a:prstGeom>
          <a:solidFill>
            <a:schemeClr val="accent2">
              <a:lumMod val="40000"/>
              <a:lumOff val="60000"/>
            </a:schemeClr>
          </a:solidFill>
          <a:ln w="6350">
            <a:noFill/>
            <a:miter lim="800000"/>
            <a:headEnd/>
            <a:tailEnd/>
          </a:ln>
        </p:spPr>
        <p:txBody>
          <a:bodyPr anchor="ctr"/>
          <a:lstStyle/>
          <a:p>
            <a:pPr algn="l"/>
            <a:r>
              <a:rPr lang="en-US" sz="1200" dirty="0" smtClean="0">
                <a:solidFill>
                  <a:srgbClr val="FFFFFF">
                    <a:lumMod val="10000"/>
                  </a:srgbClr>
                </a:solidFill>
                <a:latin typeface="Arial" pitchFamily="34" charset="0"/>
                <a:cs typeface="Arial" pitchFamily="34" charset="0"/>
              </a:rPr>
              <a:t>Vendor is profitable, knowledgeable, and will be around for the long term.</a:t>
            </a:r>
          </a:p>
        </p:txBody>
      </p:sp>
      <p:sp>
        <p:nvSpPr>
          <p:cNvPr id="42" name="Rectangle 15"/>
          <p:cNvSpPr>
            <a:spLocks noChangeArrowheads="1"/>
          </p:cNvSpPr>
          <p:nvPr>
            <p:custDataLst>
              <p:tags r:id="rId9"/>
            </p:custDataLst>
          </p:nvPr>
        </p:nvSpPr>
        <p:spPr bwMode="auto">
          <a:xfrm flipH="1">
            <a:off x="320040" y="4075373"/>
            <a:ext cx="1463040" cy="457200"/>
          </a:xfrm>
          <a:prstGeom prst="rect">
            <a:avLst/>
          </a:prstGeom>
          <a:solidFill>
            <a:schemeClr val="accent2">
              <a:lumMod val="40000"/>
              <a:lumOff val="60000"/>
            </a:schemeClr>
          </a:solidFill>
          <a:ln w="25400">
            <a:noFill/>
            <a:miter lim="800000"/>
            <a:headEnd/>
            <a:tailEnd/>
          </a:ln>
          <a:effectLst/>
        </p:spPr>
        <p:txBody>
          <a:bodyPr anchor="ctr"/>
          <a:lstStyle/>
          <a:p>
            <a:pPr algn="r">
              <a:defRPr/>
            </a:pPr>
            <a:r>
              <a:rPr lang="en-US" sz="1400" dirty="0" smtClean="0">
                <a:solidFill>
                  <a:srgbClr val="FFFFFF">
                    <a:lumMod val="10000"/>
                  </a:srgbClr>
                </a:solidFill>
                <a:latin typeface="Arial" pitchFamily="34" charset="0"/>
                <a:cs typeface="Arial" pitchFamily="34" charset="0"/>
              </a:rPr>
              <a:t>Viability</a:t>
            </a:r>
            <a:endParaRPr lang="en-US" sz="1400" dirty="0">
              <a:solidFill>
                <a:srgbClr val="FFFFFF">
                  <a:lumMod val="10000"/>
                </a:srgbClr>
              </a:solidFill>
              <a:latin typeface="Arial" pitchFamily="34" charset="0"/>
              <a:cs typeface="Arial" pitchFamily="34" charset="0"/>
            </a:endParaRPr>
          </a:p>
        </p:txBody>
      </p:sp>
      <p:sp>
        <p:nvSpPr>
          <p:cNvPr id="48" name="Flowchart: Stored Data 21"/>
          <p:cNvSpPr>
            <a:spLocks noChangeArrowheads="1"/>
          </p:cNvSpPr>
          <p:nvPr>
            <p:custDataLst>
              <p:tags r:id="rId10"/>
            </p:custDataLst>
          </p:nvPr>
        </p:nvSpPr>
        <p:spPr bwMode="auto">
          <a:xfrm flipH="1">
            <a:off x="1828800" y="5584133"/>
            <a:ext cx="3474720" cy="457200"/>
          </a:xfrm>
          <a:prstGeom prst="rect">
            <a:avLst/>
          </a:prstGeom>
          <a:solidFill>
            <a:schemeClr val="accent2">
              <a:lumMod val="20000"/>
              <a:lumOff val="80000"/>
            </a:schemeClr>
          </a:solidFill>
          <a:ln w="6350">
            <a:noFill/>
            <a:miter lim="800000"/>
            <a:headEnd/>
            <a:tailEnd/>
          </a:ln>
          <a:effectLst/>
        </p:spPr>
        <p:txBody>
          <a:bodyPr anchor="ctr"/>
          <a:lstStyle/>
          <a:p>
            <a:pPr algn="l">
              <a:defRPr/>
            </a:pPr>
            <a:r>
              <a:rPr lang="en-US" sz="1200" dirty="0" smtClean="0">
                <a:solidFill>
                  <a:srgbClr val="FFFFFF">
                    <a:lumMod val="10000"/>
                  </a:srgbClr>
                </a:solidFill>
                <a:latin typeface="Arial" pitchFamily="34" charset="0"/>
                <a:cs typeface="Arial" pitchFamily="34" charset="0"/>
              </a:rPr>
              <a:t>Vendor channel strategy is appropriate and the channels themselves are strong. </a:t>
            </a:r>
            <a:endParaRPr lang="en-US" sz="1200" dirty="0">
              <a:solidFill>
                <a:srgbClr val="FFFFFF">
                  <a:lumMod val="10000"/>
                </a:srgbClr>
              </a:solidFill>
              <a:latin typeface="Arial" pitchFamily="34" charset="0"/>
              <a:cs typeface="Arial" pitchFamily="34" charset="0"/>
            </a:endParaRPr>
          </a:p>
        </p:txBody>
      </p:sp>
      <p:sp>
        <p:nvSpPr>
          <p:cNvPr id="49" name="Rectangle 48"/>
          <p:cNvSpPr>
            <a:spLocks noChangeArrowheads="1"/>
          </p:cNvSpPr>
          <p:nvPr>
            <p:custDataLst>
              <p:tags r:id="rId11"/>
            </p:custDataLst>
          </p:nvPr>
        </p:nvSpPr>
        <p:spPr bwMode="auto">
          <a:xfrm flipH="1">
            <a:off x="320040" y="5584133"/>
            <a:ext cx="1463040" cy="457200"/>
          </a:xfrm>
          <a:prstGeom prst="rect">
            <a:avLst/>
          </a:prstGeom>
          <a:solidFill>
            <a:schemeClr val="accent2">
              <a:lumMod val="20000"/>
              <a:lumOff val="80000"/>
            </a:schemeClr>
          </a:solidFill>
          <a:ln w="25400">
            <a:noFill/>
            <a:miter lim="800000"/>
            <a:headEnd/>
            <a:tailEnd/>
          </a:ln>
          <a:effectLst/>
        </p:spPr>
        <p:txBody>
          <a:bodyPr anchor="ctr"/>
          <a:lstStyle/>
          <a:p>
            <a:pPr algn="r">
              <a:defRPr/>
            </a:pPr>
            <a:r>
              <a:rPr lang="en-US" sz="1400" dirty="0" smtClean="0">
                <a:solidFill>
                  <a:srgbClr val="FFFFFF">
                    <a:lumMod val="10000"/>
                  </a:srgbClr>
                </a:solidFill>
                <a:latin typeface="Arial" pitchFamily="34" charset="0"/>
                <a:cs typeface="Arial" pitchFamily="34" charset="0"/>
              </a:rPr>
              <a:t>Channel</a:t>
            </a:r>
            <a:endParaRPr lang="en-US" sz="1400" dirty="0">
              <a:solidFill>
                <a:srgbClr val="FFFFFF">
                  <a:lumMod val="10000"/>
                </a:srgbClr>
              </a:solidFill>
              <a:latin typeface="Arial" pitchFamily="34" charset="0"/>
              <a:cs typeface="Arial" pitchFamily="34" charset="0"/>
            </a:endParaRPr>
          </a:p>
        </p:txBody>
      </p:sp>
      <p:sp>
        <p:nvSpPr>
          <p:cNvPr id="22" name="Flowchart: Stored Data 21"/>
          <p:cNvSpPr>
            <a:spLocks noChangeArrowheads="1"/>
          </p:cNvSpPr>
          <p:nvPr>
            <p:custDataLst>
              <p:tags r:id="rId12"/>
            </p:custDataLst>
          </p:nvPr>
        </p:nvSpPr>
        <p:spPr bwMode="auto">
          <a:xfrm flipH="1">
            <a:off x="1828800" y="2612333"/>
            <a:ext cx="3474720" cy="457200"/>
          </a:xfrm>
          <a:prstGeom prst="rect">
            <a:avLst/>
          </a:prstGeom>
          <a:solidFill>
            <a:schemeClr val="accent1">
              <a:lumMod val="40000"/>
              <a:lumOff val="60000"/>
            </a:schemeClr>
          </a:solidFill>
          <a:ln w="6350">
            <a:noFill/>
            <a:miter lim="800000"/>
            <a:headEnd/>
            <a:tailEnd/>
          </a:ln>
          <a:effectLst/>
        </p:spPr>
        <p:txBody>
          <a:bodyPr anchor="ctr"/>
          <a:lstStyle/>
          <a:p>
            <a:pPr algn="l">
              <a:defRPr/>
            </a:pPr>
            <a:r>
              <a:rPr lang="en-CA" sz="1200" dirty="0" smtClean="0">
                <a:solidFill>
                  <a:srgbClr val="FFFFFF">
                    <a:lumMod val="10000"/>
                  </a:srgbClr>
                </a:solidFill>
                <a:latin typeface="Arial" pitchFamily="34" charset="0"/>
                <a:cs typeface="Arial" pitchFamily="34" charset="0"/>
              </a:rPr>
              <a:t>Implementing </a:t>
            </a:r>
            <a:r>
              <a:rPr lang="en-CA" sz="1200" dirty="0">
                <a:solidFill>
                  <a:srgbClr val="FFFFFF">
                    <a:lumMod val="10000"/>
                  </a:srgbClr>
                </a:solidFill>
                <a:latin typeface="Arial" pitchFamily="34" charset="0"/>
                <a:cs typeface="Arial" pitchFamily="34" charset="0"/>
              </a:rPr>
              <a:t>and </a:t>
            </a:r>
            <a:r>
              <a:rPr lang="en-CA" sz="1200" dirty="0" smtClean="0">
                <a:solidFill>
                  <a:srgbClr val="FFFFFF">
                    <a:lumMod val="10000"/>
                  </a:srgbClr>
                </a:solidFill>
                <a:latin typeface="Arial" pitchFamily="34" charset="0"/>
                <a:cs typeface="Arial" pitchFamily="34" charset="0"/>
              </a:rPr>
              <a:t>operating the solution </a:t>
            </a:r>
            <a:r>
              <a:rPr lang="en-CA" sz="1200" dirty="0">
                <a:solidFill>
                  <a:srgbClr val="FFFFFF">
                    <a:lumMod val="10000"/>
                  </a:srgbClr>
                </a:solidFill>
                <a:latin typeface="Arial" pitchFamily="34" charset="0"/>
                <a:cs typeface="Arial" pitchFamily="34" charset="0"/>
              </a:rPr>
              <a:t>is </a:t>
            </a:r>
            <a:r>
              <a:rPr lang="en-CA" sz="1200" dirty="0" smtClean="0">
                <a:solidFill>
                  <a:srgbClr val="FFFFFF">
                    <a:lumMod val="10000"/>
                  </a:srgbClr>
                </a:solidFill>
                <a:latin typeface="Arial" pitchFamily="34" charset="0"/>
                <a:cs typeface="Arial" pitchFamily="34" charset="0"/>
              </a:rPr>
              <a:t>affordable: absolute cost and licence flexibility.</a:t>
            </a:r>
            <a:endParaRPr lang="en-US" sz="1200" dirty="0">
              <a:solidFill>
                <a:srgbClr val="FFFFFF">
                  <a:lumMod val="10000"/>
                </a:srgbClr>
              </a:solidFill>
              <a:latin typeface="Arial" pitchFamily="34" charset="0"/>
              <a:cs typeface="Arial" pitchFamily="34" charset="0"/>
            </a:endParaRPr>
          </a:p>
        </p:txBody>
      </p:sp>
      <p:sp>
        <p:nvSpPr>
          <p:cNvPr id="23" name="Rectangle 22"/>
          <p:cNvSpPr>
            <a:spLocks noChangeArrowheads="1"/>
          </p:cNvSpPr>
          <p:nvPr>
            <p:custDataLst>
              <p:tags r:id="rId13"/>
            </p:custDataLst>
          </p:nvPr>
        </p:nvSpPr>
        <p:spPr bwMode="auto">
          <a:xfrm flipH="1">
            <a:off x="320040" y="2612333"/>
            <a:ext cx="1463040" cy="457200"/>
          </a:xfrm>
          <a:prstGeom prst="rect">
            <a:avLst/>
          </a:prstGeom>
          <a:solidFill>
            <a:schemeClr val="accent1">
              <a:lumMod val="40000"/>
              <a:lumOff val="60000"/>
            </a:schemeClr>
          </a:solidFill>
          <a:ln w="25400">
            <a:noFill/>
            <a:miter lim="800000"/>
            <a:headEnd/>
            <a:tailEnd/>
          </a:ln>
          <a:effectLst/>
        </p:spPr>
        <p:txBody>
          <a:bodyPr anchor="ctr"/>
          <a:lstStyle/>
          <a:p>
            <a:pPr algn="r">
              <a:defRPr/>
            </a:pPr>
            <a:r>
              <a:rPr lang="en-US" sz="1400" dirty="0" smtClean="0">
                <a:solidFill>
                  <a:srgbClr val="FFFFFF">
                    <a:lumMod val="10000"/>
                  </a:srgbClr>
                </a:solidFill>
                <a:latin typeface="Arial" pitchFamily="34" charset="0"/>
                <a:cs typeface="Arial" pitchFamily="34" charset="0"/>
              </a:rPr>
              <a:t>Affordability</a:t>
            </a:r>
            <a:endParaRPr lang="en-US" sz="1400" dirty="0">
              <a:solidFill>
                <a:srgbClr val="FFFFFF">
                  <a:lumMod val="10000"/>
                </a:srgbClr>
              </a:solidFill>
              <a:latin typeface="Arial" pitchFamily="34" charset="0"/>
              <a:cs typeface="Arial" pitchFamily="34" charset="0"/>
            </a:endParaRPr>
          </a:p>
        </p:txBody>
      </p:sp>
      <p:sp>
        <p:nvSpPr>
          <p:cNvPr id="45" name="Flowchart: Stored Data 21"/>
          <p:cNvSpPr>
            <a:spLocks noChangeArrowheads="1"/>
          </p:cNvSpPr>
          <p:nvPr>
            <p:custDataLst>
              <p:tags r:id="rId14"/>
            </p:custDataLst>
          </p:nvPr>
        </p:nvSpPr>
        <p:spPr bwMode="auto">
          <a:xfrm flipH="1">
            <a:off x="1828800" y="3115253"/>
            <a:ext cx="3474720" cy="457200"/>
          </a:xfrm>
          <a:prstGeom prst="rect">
            <a:avLst/>
          </a:prstGeom>
          <a:solidFill>
            <a:schemeClr val="accent1">
              <a:lumMod val="20000"/>
              <a:lumOff val="80000"/>
            </a:schemeClr>
          </a:solidFill>
          <a:ln w="6350">
            <a:noFill/>
            <a:miter lim="800000"/>
            <a:headEnd/>
            <a:tailEnd/>
          </a:ln>
          <a:effectLst/>
        </p:spPr>
        <p:txBody>
          <a:bodyPr anchor="ctr"/>
          <a:lstStyle/>
          <a:p>
            <a:pPr algn="l">
              <a:defRPr/>
            </a:pPr>
            <a:r>
              <a:rPr lang="en-US" sz="1200" dirty="0" smtClean="0">
                <a:solidFill>
                  <a:srgbClr val="FFFFFF">
                    <a:lumMod val="10000"/>
                  </a:srgbClr>
                </a:solidFill>
                <a:latin typeface="Arial" pitchFamily="34" charset="0"/>
                <a:cs typeface="Arial" pitchFamily="34" charset="0"/>
              </a:rPr>
              <a:t>Multiple deployment options and extensive integration capabilities are available.</a:t>
            </a:r>
            <a:endParaRPr lang="en-US" sz="1200" dirty="0">
              <a:solidFill>
                <a:srgbClr val="FFFFFF">
                  <a:lumMod val="10000"/>
                </a:srgbClr>
              </a:solidFill>
              <a:latin typeface="Arial" pitchFamily="34" charset="0"/>
              <a:cs typeface="Arial" pitchFamily="34" charset="0"/>
            </a:endParaRPr>
          </a:p>
        </p:txBody>
      </p:sp>
      <p:sp>
        <p:nvSpPr>
          <p:cNvPr id="46" name="Rectangle 45"/>
          <p:cNvSpPr>
            <a:spLocks noChangeArrowheads="1"/>
          </p:cNvSpPr>
          <p:nvPr>
            <p:custDataLst>
              <p:tags r:id="rId15"/>
            </p:custDataLst>
          </p:nvPr>
        </p:nvSpPr>
        <p:spPr bwMode="auto">
          <a:xfrm flipH="1">
            <a:off x="320040" y="3115253"/>
            <a:ext cx="1463040" cy="457200"/>
          </a:xfrm>
          <a:prstGeom prst="rect">
            <a:avLst/>
          </a:prstGeom>
          <a:solidFill>
            <a:schemeClr val="accent1">
              <a:lumMod val="20000"/>
              <a:lumOff val="80000"/>
            </a:schemeClr>
          </a:solidFill>
          <a:ln w="25400">
            <a:noFill/>
            <a:miter lim="800000"/>
            <a:headEnd/>
            <a:tailEnd/>
          </a:ln>
          <a:effectLst/>
        </p:spPr>
        <p:txBody>
          <a:bodyPr anchor="ctr"/>
          <a:lstStyle/>
          <a:p>
            <a:pPr algn="r">
              <a:defRPr/>
            </a:pPr>
            <a:r>
              <a:rPr lang="en-US" sz="1400" dirty="0" smtClean="0">
                <a:solidFill>
                  <a:srgbClr val="FFFFFF">
                    <a:lumMod val="10000"/>
                  </a:srgbClr>
                </a:solidFill>
                <a:latin typeface="Arial" pitchFamily="34" charset="0"/>
                <a:cs typeface="Arial" pitchFamily="34" charset="0"/>
              </a:rPr>
              <a:t>Architecture</a:t>
            </a:r>
            <a:endParaRPr lang="en-US" sz="1400" dirty="0">
              <a:solidFill>
                <a:srgbClr val="FFFFFF">
                  <a:lumMod val="10000"/>
                </a:srgbClr>
              </a:solidFill>
              <a:latin typeface="Arial" pitchFamily="34" charset="0"/>
              <a:cs typeface="Arial" pitchFamily="34" charset="0"/>
            </a:endParaRPr>
          </a:p>
        </p:txBody>
      </p:sp>
      <p:sp>
        <p:nvSpPr>
          <p:cNvPr id="26" name="Flowchart: Stored Data 20"/>
          <p:cNvSpPr>
            <a:spLocks noChangeArrowheads="1"/>
          </p:cNvSpPr>
          <p:nvPr>
            <p:custDataLst>
              <p:tags r:id="rId16"/>
            </p:custDataLst>
          </p:nvPr>
        </p:nvSpPr>
        <p:spPr bwMode="auto">
          <a:xfrm flipH="1">
            <a:off x="1828800" y="2109413"/>
            <a:ext cx="3474720" cy="457200"/>
          </a:xfrm>
          <a:prstGeom prst="rect">
            <a:avLst/>
          </a:prstGeom>
          <a:solidFill>
            <a:schemeClr val="accent1">
              <a:lumMod val="20000"/>
              <a:lumOff val="80000"/>
            </a:schemeClr>
          </a:solidFill>
          <a:ln w="6350">
            <a:noFill/>
            <a:miter lim="800000"/>
            <a:headEnd/>
            <a:tailEnd/>
          </a:ln>
          <a:effectLst/>
        </p:spPr>
        <p:txBody>
          <a:bodyPr anchor="ctr"/>
          <a:lstStyle/>
          <a:p>
            <a:pPr algn="l">
              <a:defRPr/>
            </a:pPr>
            <a:r>
              <a:rPr lang="en-US" sz="1200" dirty="0" smtClean="0">
                <a:solidFill>
                  <a:srgbClr val="FFFFFF">
                    <a:lumMod val="10000"/>
                  </a:srgbClr>
                </a:solidFill>
                <a:latin typeface="Arial" pitchFamily="34" charset="0"/>
                <a:cs typeface="Arial" pitchFamily="34" charset="0"/>
              </a:rPr>
              <a:t>The end-user and administrative interfaces are intuitive and offer streamlined workflow.</a:t>
            </a:r>
          </a:p>
        </p:txBody>
      </p:sp>
      <p:sp>
        <p:nvSpPr>
          <p:cNvPr id="78" name="Rectangle 77"/>
          <p:cNvSpPr>
            <a:spLocks noChangeArrowheads="1"/>
          </p:cNvSpPr>
          <p:nvPr>
            <p:custDataLst>
              <p:tags r:id="rId17"/>
            </p:custDataLst>
          </p:nvPr>
        </p:nvSpPr>
        <p:spPr bwMode="auto">
          <a:xfrm flipH="1">
            <a:off x="320040" y="2109413"/>
            <a:ext cx="1463040" cy="457200"/>
          </a:xfrm>
          <a:prstGeom prst="rect">
            <a:avLst/>
          </a:prstGeom>
          <a:solidFill>
            <a:schemeClr val="accent1">
              <a:lumMod val="20000"/>
              <a:lumOff val="80000"/>
            </a:schemeClr>
          </a:solidFill>
          <a:ln w="25400">
            <a:noFill/>
            <a:miter lim="800000"/>
            <a:headEnd/>
            <a:tailEnd/>
          </a:ln>
          <a:effectLst/>
        </p:spPr>
        <p:txBody>
          <a:bodyPr anchor="ctr"/>
          <a:lstStyle/>
          <a:p>
            <a:pPr algn="r">
              <a:defRPr/>
            </a:pPr>
            <a:r>
              <a:rPr lang="en-US" sz="1400" dirty="0" smtClean="0">
                <a:solidFill>
                  <a:srgbClr val="FFFFFF">
                    <a:lumMod val="10000"/>
                  </a:srgbClr>
                </a:solidFill>
                <a:latin typeface="Arial" pitchFamily="34" charset="0"/>
                <a:cs typeface="Arial" pitchFamily="34" charset="0"/>
              </a:rPr>
              <a:t>Usability</a:t>
            </a:r>
            <a:endParaRPr lang="en-US" sz="1400" dirty="0">
              <a:solidFill>
                <a:srgbClr val="FFFFFF">
                  <a:lumMod val="10000"/>
                </a:srgbClr>
              </a:solidFill>
              <a:latin typeface="Arial" pitchFamily="34" charset="0"/>
              <a:cs typeface="Arial" pitchFamily="34" charset="0"/>
            </a:endParaRPr>
          </a:p>
        </p:txBody>
      </p:sp>
      <p:sp>
        <p:nvSpPr>
          <p:cNvPr id="24" name="Flowchart: Stored Data 19"/>
          <p:cNvSpPr>
            <a:spLocks noChangeArrowheads="1"/>
          </p:cNvSpPr>
          <p:nvPr>
            <p:custDataLst>
              <p:tags r:id="rId18"/>
            </p:custDataLst>
          </p:nvPr>
        </p:nvSpPr>
        <p:spPr bwMode="auto">
          <a:xfrm flipH="1">
            <a:off x="1828800" y="1605858"/>
            <a:ext cx="3474720" cy="457200"/>
          </a:xfrm>
          <a:prstGeom prst="rect">
            <a:avLst/>
          </a:prstGeom>
          <a:solidFill>
            <a:schemeClr val="accent1">
              <a:lumMod val="40000"/>
              <a:lumOff val="60000"/>
            </a:schemeClr>
          </a:solidFill>
          <a:ln w="6350">
            <a:noFill/>
            <a:miter lim="800000"/>
            <a:headEnd/>
            <a:tailEnd/>
          </a:ln>
        </p:spPr>
        <p:txBody>
          <a:bodyPr anchor="ctr"/>
          <a:lstStyle/>
          <a:p>
            <a:pPr algn="l"/>
            <a:r>
              <a:rPr lang="en-US" sz="1200" dirty="0" smtClean="0">
                <a:solidFill>
                  <a:srgbClr val="FFFFFF">
                    <a:lumMod val="10000"/>
                  </a:srgbClr>
                </a:solidFill>
                <a:latin typeface="Arial" pitchFamily="34" charset="0"/>
                <a:cs typeface="Arial" pitchFamily="34" charset="0"/>
              </a:rPr>
              <a:t>The solution provides basic and advanced feature/functionality.</a:t>
            </a:r>
          </a:p>
        </p:txBody>
      </p:sp>
      <p:sp>
        <p:nvSpPr>
          <p:cNvPr id="79" name="Rectangle 78"/>
          <p:cNvSpPr>
            <a:spLocks noChangeArrowheads="1"/>
          </p:cNvSpPr>
          <p:nvPr>
            <p:custDataLst>
              <p:tags r:id="rId19"/>
            </p:custDataLst>
          </p:nvPr>
        </p:nvSpPr>
        <p:spPr bwMode="auto">
          <a:xfrm flipH="1">
            <a:off x="320040" y="1606493"/>
            <a:ext cx="1463040" cy="457200"/>
          </a:xfrm>
          <a:prstGeom prst="rect">
            <a:avLst/>
          </a:prstGeom>
          <a:solidFill>
            <a:schemeClr val="accent1">
              <a:lumMod val="40000"/>
              <a:lumOff val="60000"/>
            </a:schemeClr>
          </a:solidFill>
          <a:ln w="25400">
            <a:noFill/>
            <a:miter lim="800000"/>
            <a:headEnd/>
            <a:tailEnd/>
          </a:ln>
          <a:effectLst/>
        </p:spPr>
        <p:txBody>
          <a:bodyPr anchor="ctr"/>
          <a:lstStyle/>
          <a:p>
            <a:pPr algn="r">
              <a:defRPr/>
            </a:pPr>
            <a:r>
              <a:rPr lang="en-US" sz="1400" dirty="0" smtClean="0">
                <a:solidFill>
                  <a:srgbClr val="FFFFFF">
                    <a:lumMod val="10000"/>
                  </a:srgbClr>
                </a:solidFill>
                <a:latin typeface="Arial" pitchFamily="34" charset="0"/>
                <a:cs typeface="Arial" pitchFamily="34" charset="0"/>
              </a:rPr>
              <a:t>Features</a:t>
            </a:r>
            <a:endParaRPr lang="en-US" sz="1400" dirty="0">
              <a:solidFill>
                <a:srgbClr val="FFFFFF">
                  <a:lumMod val="10000"/>
                </a:srgbClr>
              </a:solidFill>
              <a:latin typeface="Arial" pitchFamily="34" charset="0"/>
              <a:cs typeface="Arial" pitchFamily="34" charset="0"/>
            </a:endParaRPr>
          </a:p>
        </p:txBody>
      </p:sp>
      <p:graphicFrame>
        <p:nvGraphicFramePr>
          <p:cNvPr id="54" name="Chart 53"/>
          <p:cNvGraphicFramePr/>
          <p:nvPr>
            <p:extLst>
              <p:ext uri="{D42A27DB-BD31-4B8C-83A1-F6EECF244321}">
                <p14:modId xmlns:p14="http://schemas.microsoft.com/office/powerpoint/2010/main" xmlns="" val="835438506"/>
              </p:ext>
            </p:extLst>
          </p:nvPr>
        </p:nvGraphicFramePr>
        <p:xfrm>
          <a:off x="5943600" y="4668555"/>
          <a:ext cx="2423160" cy="1824319"/>
        </p:xfrm>
        <a:graphic>
          <a:graphicData uri="http://schemas.openxmlformats.org/drawingml/2006/chart">
            <c:chart xmlns:c="http://schemas.openxmlformats.org/drawingml/2006/chart" xmlns:r="http://schemas.openxmlformats.org/officeDocument/2006/relationships" r:id="rId27"/>
          </a:graphicData>
        </a:graphic>
      </p:graphicFrame>
      <p:sp>
        <p:nvSpPr>
          <p:cNvPr id="65" name="TextBox 64"/>
          <p:cNvSpPr txBox="1"/>
          <p:nvPr/>
        </p:nvSpPr>
        <p:spPr>
          <a:xfrm>
            <a:off x="5326986" y="1990952"/>
            <a:ext cx="1005840" cy="276999"/>
          </a:xfrm>
          <a:prstGeom prst="rect">
            <a:avLst/>
          </a:prstGeom>
          <a:noFill/>
        </p:spPr>
        <p:txBody>
          <a:bodyPr wrap="square" rtlCol="0">
            <a:spAutoFit/>
          </a:bodyPr>
          <a:lstStyle/>
          <a:p>
            <a:pPr algn="r"/>
            <a:r>
              <a:rPr lang="en-US" sz="1200" dirty="0" smtClean="0">
                <a:solidFill>
                  <a:srgbClr val="333333"/>
                </a:solidFill>
              </a:rPr>
              <a:t>Features</a:t>
            </a:r>
            <a:endParaRPr lang="en-US" sz="1200" dirty="0">
              <a:solidFill>
                <a:srgbClr val="333333"/>
              </a:solidFill>
            </a:endParaRPr>
          </a:p>
        </p:txBody>
      </p:sp>
      <p:sp>
        <p:nvSpPr>
          <p:cNvPr id="66" name="TextBox 65"/>
          <p:cNvSpPr txBox="1"/>
          <p:nvPr/>
        </p:nvSpPr>
        <p:spPr>
          <a:xfrm>
            <a:off x="7817484" y="1670546"/>
            <a:ext cx="1005840" cy="276999"/>
          </a:xfrm>
          <a:prstGeom prst="rect">
            <a:avLst/>
          </a:prstGeom>
          <a:noFill/>
        </p:spPr>
        <p:txBody>
          <a:bodyPr wrap="square" rtlCol="0">
            <a:spAutoFit/>
          </a:bodyPr>
          <a:lstStyle/>
          <a:p>
            <a:pPr algn="l"/>
            <a:r>
              <a:rPr lang="en-US" sz="1200" dirty="0" smtClean="0">
                <a:solidFill>
                  <a:srgbClr val="333333"/>
                </a:solidFill>
              </a:rPr>
              <a:t>Usability</a:t>
            </a:r>
            <a:endParaRPr lang="en-US" sz="1200" dirty="0">
              <a:solidFill>
                <a:srgbClr val="333333"/>
              </a:solidFill>
            </a:endParaRPr>
          </a:p>
        </p:txBody>
      </p:sp>
      <p:sp>
        <p:nvSpPr>
          <p:cNvPr id="67" name="TextBox 66"/>
          <p:cNvSpPr txBox="1"/>
          <p:nvPr/>
        </p:nvSpPr>
        <p:spPr>
          <a:xfrm>
            <a:off x="5852527" y="2976753"/>
            <a:ext cx="1005105" cy="276999"/>
          </a:xfrm>
          <a:prstGeom prst="rect">
            <a:avLst/>
          </a:prstGeom>
          <a:noFill/>
        </p:spPr>
        <p:txBody>
          <a:bodyPr wrap="square" rtlCol="0">
            <a:spAutoFit/>
          </a:bodyPr>
          <a:lstStyle/>
          <a:p>
            <a:pPr algn="r"/>
            <a:r>
              <a:rPr lang="en-US" sz="1200" dirty="0" smtClean="0">
                <a:solidFill>
                  <a:srgbClr val="333333"/>
                </a:solidFill>
              </a:rPr>
              <a:t>Architecture</a:t>
            </a:r>
          </a:p>
        </p:txBody>
      </p:sp>
      <p:sp>
        <p:nvSpPr>
          <p:cNvPr id="68" name="TextBox 67"/>
          <p:cNvSpPr txBox="1"/>
          <p:nvPr/>
        </p:nvSpPr>
        <p:spPr>
          <a:xfrm>
            <a:off x="7783882" y="2671236"/>
            <a:ext cx="1005840" cy="276999"/>
          </a:xfrm>
          <a:prstGeom prst="rect">
            <a:avLst/>
          </a:prstGeom>
          <a:noFill/>
        </p:spPr>
        <p:txBody>
          <a:bodyPr wrap="square" rtlCol="0">
            <a:spAutoFit/>
          </a:bodyPr>
          <a:lstStyle/>
          <a:p>
            <a:pPr algn="l"/>
            <a:r>
              <a:rPr lang="en-US" sz="1200" dirty="0" smtClean="0">
                <a:solidFill>
                  <a:srgbClr val="333333"/>
                </a:solidFill>
              </a:rPr>
              <a:t>Affordability</a:t>
            </a:r>
            <a:endParaRPr lang="en-US" sz="1200" dirty="0">
              <a:solidFill>
                <a:srgbClr val="333333"/>
              </a:solidFill>
            </a:endParaRPr>
          </a:p>
        </p:txBody>
      </p:sp>
      <p:sp>
        <p:nvSpPr>
          <p:cNvPr id="69" name="TextBox 68"/>
          <p:cNvSpPr txBox="1"/>
          <p:nvPr/>
        </p:nvSpPr>
        <p:spPr>
          <a:xfrm>
            <a:off x="5670539" y="3343853"/>
            <a:ext cx="1005840" cy="276999"/>
          </a:xfrm>
          <a:prstGeom prst="rect">
            <a:avLst/>
          </a:prstGeom>
          <a:noFill/>
        </p:spPr>
        <p:txBody>
          <a:bodyPr wrap="square" rtlCol="0" anchor="ctr">
            <a:spAutoFit/>
          </a:bodyPr>
          <a:lstStyle/>
          <a:p>
            <a:r>
              <a:rPr lang="en-US" sz="1200" b="1" dirty="0" smtClean="0">
                <a:solidFill>
                  <a:srgbClr val="333333"/>
                </a:solidFill>
              </a:rPr>
              <a:t>Product</a:t>
            </a:r>
            <a:endParaRPr lang="en-US" sz="1200" b="1" dirty="0">
              <a:solidFill>
                <a:srgbClr val="333333"/>
              </a:solidFill>
            </a:endParaRPr>
          </a:p>
        </p:txBody>
      </p:sp>
      <p:sp>
        <p:nvSpPr>
          <p:cNvPr id="70" name="TextBox 69"/>
          <p:cNvSpPr txBox="1"/>
          <p:nvPr/>
        </p:nvSpPr>
        <p:spPr>
          <a:xfrm>
            <a:off x="7498080" y="4269626"/>
            <a:ext cx="1005840" cy="274320"/>
          </a:xfrm>
          <a:prstGeom prst="rect">
            <a:avLst/>
          </a:prstGeom>
          <a:noFill/>
        </p:spPr>
        <p:txBody>
          <a:bodyPr wrap="square" rtlCol="0" anchor="ctr">
            <a:spAutoFit/>
          </a:bodyPr>
          <a:lstStyle/>
          <a:p>
            <a:r>
              <a:rPr lang="en-US" sz="1200" b="1" dirty="0" smtClean="0">
                <a:solidFill>
                  <a:srgbClr val="333333"/>
                </a:solidFill>
              </a:rPr>
              <a:t>Vendor</a:t>
            </a:r>
            <a:endParaRPr lang="en-US" sz="1200" b="1" dirty="0">
              <a:solidFill>
                <a:srgbClr val="333333"/>
              </a:solidFill>
            </a:endParaRPr>
          </a:p>
        </p:txBody>
      </p:sp>
      <p:sp>
        <p:nvSpPr>
          <p:cNvPr id="71" name="TextBox 70"/>
          <p:cNvSpPr txBox="1"/>
          <p:nvPr/>
        </p:nvSpPr>
        <p:spPr>
          <a:xfrm>
            <a:off x="5577105" y="4801235"/>
            <a:ext cx="1005840" cy="276999"/>
          </a:xfrm>
          <a:prstGeom prst="rect">
            <a:avLst/>
          </a:prstGeom>
          <a:noFill/>
        </p:spPr>
        <p:txBody>
          <a:bodyPr wrap="square" rtlCol="0">
            <a:spAutoFit/>
          </a:bodyPr>
          <a:lstStyle/>
          <a:p>
            <a:pPr algn="r"/>
            <a:r>
              <a:rPr lang="en-US" sz="1200" dirty="0" smtClean="0">
                <a:solidFill>
                  <a:srgbClr val="333333"/>
                </a:solidFill>
              </a:rPr>
              <a:t>Viability</a:t>
            </a:r>
            <a:endParaRPr lang="en-US" sz="1200" dirty="0">
              <a:solidFill>
                <a:srgbClr val="333333"/>
              </a:solidFill>
            </a:endParaRPr>
          </a:p>
        </p:txBody>
      </p:sp>
      <p:sp>
        <p:nvSpPr>
          <p:cNvPr id="72" name="TextBox 71"/>
          <p:cNvSpPr txBox="1"/>
          <p:nvPr/>
        </p:nvSpPr>
        <p:spPr>
          <a:xfrm>
            <a:off x="7725628" y="4801235"/>
            <a:ext cx="1005840" cy="276999"/>
          </a:xfrm>
          <a:prstGeom prst="rect">
            <a:avLst/>
          </a:prstGeom>
          <a:noFill/>
        </p:spPr>
        <p:txBody>
          <a:bodyPr wrap="square" rtlCol="0">
            <a:spAutoFit/>
          </a:bodyPr>
          <a:lstStyle/>
          <a:p>
            <a:pPr algn="l"/>
            <a:r>
              <a:rPr lang="en-US" sz="1200" dirty="0" smtClean="0">
                <a:solidFill>
                  <a:srgbClr val="333333"/>
                </a:solidFill>
              </a:rPr>
              <a:t>Strategy</a:t>
            </a:r>
            <a:endParaRPr lang="en-US" sz="1200" dirty="0">
              <a:solidFill>
                <a:srgbClr val="333333"/>
              </a:solidFill>
            </a:endParaRPr>
          </a:p>
        </p:txBody>
      </p:sp>
      <p:sp>
        <p:nvSpPr>
          <p:cNvPr id="73" name="TextBox 72"/>
          <p:cNvSpPr txBox="1"/>
          <p:nvPr/>
        </p:nvSpPr>
        <p:spPr>
          <a:xfrm>
            <a:off x="5577105" y="6077764"/>
            <a:ext cx="1005840" cy="276999"/>
          </a:xfrm>
          <a:prstGeom prst="rect">
            <a:avLst/>
          </a:prstGeom>
          <a:noFill/>
        </p:spPr>
        <p:txBody>
          <a:bodyPr wrap="square" rtlCol="0">
            <a:spAutoFit/>
          </a:bodyPr>
          <a:lstStyle/>
          <a:p>
            <a:pPr algn="r"/>
            <a:r>
              <a:rPr lang="en-US" sz="1200" dirty="0" smtClean="0">
                <a:solidFill>
                  <a:srgbClr val="333333"/>
                </a:solidFill>
              </a:rPr>
              <a:t>Channel</a:t>
            </a:r>
            <a:endParaRPr lang="en-US" sz="1200" dirty="0">
              <a:solidFill>
                <a:srgbClr val="333333"/>
              </a:solidFill>
            </a:endParaRPr>
          </a:p>
        </p:txBody>
      </p:sp>
      <p:sp>
        <p:nvSpPr>
          <p:cNvPr id="74" name="TextBox 73"/>
          <p:cNvSpPr txBox="1"/>
          <p:nvPr/>
        </p:nvSpPr>
        <p:spPr>
          <a:xfrm>
            <a:off x="7783882" y="6077764"/>
            <a:ext cx="1005840" cy="276999"/>
          </a:xfrm>
          <a:prstGeom prst="rect">
            <a:avLst/>
          </a:prstGeom>
          <a:noFill/>
        </p:spPr>
        <p:txBody>
          <a:bodyPr wrap="square" rtlCol="0">
            <a:spAutoFit/>
          </a:bodyPr>
          <a:lstStyle/>
          <a:p>
            <a:pPr algn="l"/>
            <a:r>
              <a:rPr lang="en-US" sz="1200" dirty="0" smtClean="0">
                <a:solidFill>
                  <a:srgbClr val="333333"/>
                </a:solidFill>
              </a:rPr>
              <a:t>Reach</a:t>
            </a:r>
          </a:p>
        </p:txBody>
      </p:sp>
      <p:sp>
        <p:nvSpPr>
          <p:cNvPr id="75" name="Flowchart: Stored Data 19"/>
          <p:cNvSpPr>
            <a:spLocks noChangeArrowheads="1"/>
          </p:cNvSpPr>
          <p:nvPr>
            <p:custDataLst>
              <p:tags r:id="rId20"/>
            </p:custDataLst>
          </p:nvPr>
        </p:nvSpPr>
        <p:spPr bwMode="auto">
          <a:xfrm flipH="1">
            <a:off x="320673" y="1194696"/>
            <a:ext cx="4983480" cy="366076"/>
          </a:xfrm>
          <a:prstGeom prst="rect">
            <a:avLst/>
          </a:prstGeom>
          <a:solidFill>
            <a:schemeClr val="accent1"/>
          </a:solidFill>
          <a:ln w="6350">
            <a:noFill/>
            <a:miter lim="800000"/>
            <a:headEnd/>
            <a:tailEnd/>
          </a:ln>
        </p:spPr>
        <p:txBody>
          <a:bodyPr anchor="ctr"/>
          <a:lstStyle/>
          <a:p>
            <a:pPr>
              <a:defRPr/>
            </a:pPr>
            <a:r>
              <a:rPr lang="en-US" sz="1400" b="1" dirty="0" smtClean="0">
                <a:solidFill>
                  <a:srgbClr val="FFFFFF"/>
                </a:solidFill>
                <a:latin typeface="Arial" pitchFamily="34" charset="0"/>
                <a:cs typeface="Arial" pitchFamily="34" charset="0"/>
              </a:rPr>
              <a:t>Product Evaluation Criteria</a:t>
            </a:r>
            <a:endParaRPr lang="en-US" sz="1400" b="1" dirty="0">
              <a:solidFill>
                <a:srgbClr val="FFFFFF"/>
              </a:solidFill>
              <a:latin typeface="Arial" pitchFamily="34" charset="0"/>
              <a:cs typeface="Arial" pitchFamily="34" charset="0"/>
            </a:endParaRPr>
          </a:p>
        </p:txBody>
      </p:sp>
      <p:sp>
        <p:nvSpPr>
          <p:cNvPr id="77" name="Flowchart: Stored Data 19"/>
          <p:cNvSpPr>
            <a:spLocks noChangeArrowheads="1"/>
          </p:cNvSpPr>
          <p:nvPr>
            <p:custDataLst>
              <p:tags r:id="rId21"/>
            </p:custDataLst>
          </p:nvPr>
        </p:nvSpPr>
        <p:spPr bwMode="auto">
          <a:xfrm flipH="1">
            <a:off x="320039" y="3663258"/>
            <a:ext cx="4983480" cy="366076"/>
          </a:xfrm>
          <a:prstGeom prst="rect">
            <a:avLst/>
          </a:prstGeom>
          <a:solidFill>
            <a:schemeClr val="accent2">
              <a:lumMod val="75000"/>
            </a:schemeClr>
          </a:solidFill>
          <a:ln w="6350">
            <a:noFill/>
            <a:miter lim="800000"/>
            <a:headEnd/>
            <a:tailEnd/>
          </a:ln>
        </p:spPr>
        <p:txBody>
          <a:bodyPr anchor="ctr"/>
          <a:lstStyle/>
          <a:p>
            <a:pPr>
              <a:defRPr/>
            </a:pPr>
            <a:r>
              <a:rPr lang="en-US" sz="1400" b="1" dirty="0" smtClean="0">
                <a:solidFill>
                  <a:srgbClr val="FFFFFF"/>
                </a:solidFill>
                <a:latin typeface="Arial" pitchFamily="34" charset="0"/>
                <a:cs typeface="Arial" pitchFamily="34" charset="0"/>
              </a:rPr>
              <a:t>Vendor Evaluation Criteria</a:t>
            </a:r>
            <a:endParaRPr lang="en-US" sz="1400" b="1" dirty="0">
              <a:solidFill>
                <a:srgbClr val="FFFFFF"/>
              </a:solidFill>
              <a:latin typeface="Arial" pitchFamily="34" charset="0"/>
              <a:cs typeface="Arial" pitchFamily="34" charset="0"/>
            </a:endParaRPr>
          </a:p>
        </p:txBody>
      </p:sp>
    </p:spTree>
    <p:extLst>
      <p:ext uri="{BB962C8B-B14F-4D97-AF65-F5344CB8AC3E}">
        <p14:creationId xmlns:p14="http://schemas.microsoft.com/office/powerpoint/2010/main" xmlns="" val="14066303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GENSWF_OUTPUT_FILE_NAME" val="Anti-Malware-VL-Storyboard-flash"/>
  <p:tag name="THINKCELLPRESENTATIONDONOTDELETE" val="&lt;?xml version=&quot;1.0&quot; encoding=&quot;UTF-16&quot; standalone=&quot;yes&quot;?&gt;&#10;&lt;root reqver=&quot;17839&quot;&gt;&lt;version val=&quot;21129&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1&quot;&gt;&lt;elem m_fUsage=&quot;2.71000000000000000000E+000&quot;&gt;&lt;m_ppcolschidx val=&quot;0&quot;/&gt;&lt;m_rgb r=&quot;d1&quot; g=&quot;7d&quot; b=&quot;8&quot;/&gt;&lt;/elem&gt;&lt;/m_vecMRU&gt;&lt;/m_mruColor&gt;&lt;m_mapectfillschemeMRU&gt;&lt;key val=&quot;1&quot;/&gt;&lt;elem&gt;&lt;m_nPartnerID val=&quot;530&quot;/&gt;&lt;m_nIndex val=&quot;2&quot;/&gt;&lt;/elem&gt;&lt;/m_mapectfillschemeMRU&gt;&lt;m_eweekdayFirstOfWeek val=&quot;1&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858"/>
  <p:tag name="ISPRING_RESOURCE_PATHS_HASH_PRESENTER" val="818a774669b86db2965c3531f7a7f897497d858"/>
  <p:tag name="ISPRING_RESOURCE_PATHS_HASH_2" val="cc18562925982ca5aeaa869b9f31a8834fcd13"/>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g8iKZnCSV0Of5GB4Q0ME6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rgEY5l0Bck2bwwbwQH7qf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CN_qJlvamkmV8yHI7Znob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kJ7wTR4Aj0imG1MC5CzGl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HYKmwTSu306ranL_JLW2e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PEw5XNBwe0encQzOG9kEo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w46.YLV_QEikOGKsrdJJf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LCg4M1pIhUyblJJTZI7I4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2ToBJfFmEU.GV.81zS.g6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QhE.hfLeDE2TvWmkFQP7w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fRcL3MjiJ0WWlUjLnB2Ba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QhE.hfLeDE2TvWmkFQP7w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_MVtwGAmQkigkpPLDiPAX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i2x._aqRYkumJxZh7Ft54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hxDvQhPQEm9uKW3Q8.bg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QhE.hfLeDE2TvWmkFQP7w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_MVtwGAmQkigkpPLDiPAX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i2x._aqRYkumJxZh7Ft54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hxDvQhPQEm9uKW3Q8.bg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LnSPTs3P8EuG7ErO8LmH3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i2x._aqRYkumJxZh7Ft54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QhE.hfLeDE2TvWmkFQP7w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_MVtwGAmQkigkpPLDiPAX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i2x._aqRYkumJxZh7Ft54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jsa.h1kuE2K.PqnxvYuu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i2x._aqRYkumJxZh7Ft54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hxDvQhPQEm9uKW3Q8.bg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LnSPTs3P8EuG7ErO8LmH3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QhE.hfLeDE2TvWmkFQP7w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_MVtwGAmQkigkpPLDiPAX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i2x._aqRYkumJxZh7Ft54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QhE.hfLeDE2TvWmkFQP7w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i2x._aqRYkumJxZh7Ft54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i2x._aqRYkumJxZh7Ft54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hxDvQhPQEm9uKW3Q8.bg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LnSPTs3P8EuG7ErO8LmH3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QhE.hfLeDE2TvWmkFQP7w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_MVtwGAmQkigkpPLDiPAX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_MVtwGAmQkigkpPLDiPAXw"/>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WKA8KcUelkyLrmkers3OC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A3eCLwkVt0qgHOh812rEOw"/>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PPCcA3yWGUGT_EZ8pOnK7A"/>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WQGehMtKqEKfLU1g7u6TU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hdBgKkAwl0.PaBEiNm75a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TmdqK2LFMUSWjkH9Pv6dx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mKlNeK7BkEKIy8p25UxK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i2x._aqRYkumJxZh7Ft54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F_Gm5aDrWUu3_199605uo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PRz.9i2a9E6bZel8DJLWa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bzCef7P60Um67niTuNVkn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T0CsB8UL4E2PhKtbVntUV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aiyjEc.WlE6qKolGeMdmF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AzFXfiMocU.TuasOSqac8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SLxu7HshXU.ejYaQB8dXp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djyL8jDyGUKuylSQbkmex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8awCTvesK0a5o5bAApNAOg"/>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xIpmybk.skmyf_UXmcP1n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jsa.h1kuE2K.PqnxvYuug"/>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LnSPTs3P8EuG7ErO8LmH3w"/>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WKA8KcUelkyLrmkers3OC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A3eCLwkVt0qgHOh812rEO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PPCcA3yWGUGT_EZ8pOnK7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WQGehMtKqEKfLU1g7u6TU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hdBgKkAwl0.PaBEiNm75a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TmdqK2LFMUSWjkH9Pv6dxQ"/>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mKlNeK7BkEKIy8p25UxKi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F_Gm5aDrWUu3_199605uow"/>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PRz.9i2a9E6bZel8DJLWa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QhE.hfLeDE2TvWmkFQP7w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bzCef7P60Um67niTuNVknQ"/>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T0CsB8UL4E2PhKtbVntUVQ"/>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aiyjEc.WlE6qKolGeMdmFQ"/>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AzFXfiMocU.TuasOSqac8Q"/>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SLxu7HshXU.ejYaQB8dXp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djyL8jDyGUKuylSQbkmexg"/>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8awCTvesK0a5o5bAApNAO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xIpmybk.skmyf_UXmcP1n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LnSPTs3P8EuG7ErO8LmH3w"/>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pBxLI7JYeUaMZ7b4vL_pe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Lkn6MQlSG0WGJwIvOHRBC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q4t8UGc79UODhqBEsB5yG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6hyBA2dL_kunMcTxlqUCdg"/>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0HV._oX7NE20w9_g2O6nv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ce4ufDdTpkqA_eWc5iVcDw"/>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h30Xlom54UWetqnmdknO8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Dmcdgwv8uEucnPGgSLeBGg"/>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Qop6PGB4tEudJ.K8VK0V3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NMf2BmFNqUaX31j5XJBbog"/>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YK85TxvVgEqj.0YIwKHGH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hxDvQhPQEm9uKW3Q8.bg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QhE.hfLeDE2TvWmkFQP7ww"/>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d6tZRTnXVU.TzrRPhWVzYQ"/>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fCD5APNfNUWUe8sjBIOLo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DyWNSt5vRUqFqPRKZBXXBQ"/>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GznCpFNidEWLuv4yppt0M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EGaxAq4t80S57sfnm.hQY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bCUofFIpvkK41FVcSmPDf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_8fo9nTKYEaRFpT_hr.mo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MosmNcCaE0mvAMRE.99vSw"/>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yzqLEWcdQ0OPc9LP.FFbz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QIjbCheiHUmsnLH3kK4M0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tdCnbJjet0GpToai6dk4Ew"/>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4e9My36k6UKQfyFdFIdlLg"/>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xlmIuCL31kq1yBHsoKwwS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d6tZRTnXVU.TzrRPhWVzYQ"/>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fCD5APNfNUWUe8sjBIOLoA"/>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ZQ47HU8600O1ADfTgXI65w"/>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hxDvQhPQEm9uKW3Q8.bgQ"/>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unn3NdfhXEuch9CQdKUBV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3JH.SFBsqk.0l5ONA9NOrw"/>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72KAwBWOA0aaeJ3lZWiVN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QhE.hfLeDE2TvWmkFQP7w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MkqXFvnG50qeeMU076upGg"/>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82Jnrf1Xa0GW7z_xSgthg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OnWboTccXEii0y.No_i6p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d6tZRTnXVU.TzrRPhWVzY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fCD5APNfNUWUe8sjBIOLoA"/>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fCD5APNfNUWUe8sjBIOLo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i5zaAGQ37UmxeEoIInZ9tA"/>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ppQXGr.IXEaR1UvRvMHQE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fCD5APNfNUWUe8sjBIOLo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BJOv4aBjn0qGW348Sy.QUQ"/>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AeD5iN7T.0OAnj3O7MMWq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CwgzuJ5ogk.5VIOJjuFZCg"/>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JRLdZWKlIUqxzaCeWiyd9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FDSJULzjok2T0owXjoqITg"/>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vZnZM7UtVE6eDOUmDHMjMg"/>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XdZfCNmgxEWcXcNvi9gIC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_MVtwGAmQkigkpPLDiPAXw"/>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jS5pDDIAzkGZSgNkAuxasA"/>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C5TU0BqTREKUn51MFbJeSg"/>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N0LTw3Zv60yg.Ydn7ese0Q"/>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CZ0n3z1ApU6eS7BjSQcJNg"/>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zMlAt_SId0yA0EEbyyav7A"/>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6Qlu1vfjGESNl5HknE_ocQ"/>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Gy1lm4U0.kiOfk1_CJYs2A"/>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i5zaAGQ37UmxeEoIInZ9t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n4z0SPIyMEuqif3NPbnCX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1GDTQBKL2ECTDhJioASdmQ"/>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BJOv4aBjn0qGW348Sy.QUQ"/>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AeD5iN7T.0OAnj3O7MMWqg"/>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dkfw3szICEWXUrjgP6TXxw"/>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Yw00dqOvsUKgAGcaNuylJA"/>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LwPzPM3JykeRqFLl73Qg8A"/>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vZnZM7UtVE6eDOUmDHMjMg"/>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i2x._aqRYkumJxZh7Ft54Q"/>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XdZfCNmgxEWcXcNvi9gICA"/>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jS5pDDIAzkGZSgNkAuxasA"/>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C5TU0BqTREKUn51MFbJeSg"/>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N0LTw3Zv60yg.Ydn7ese0Q"/>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CZ0n3z1ApU6eS7BjSQcJNg"/>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zMlAt_SId0yA0EEbyyav7A"/>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6Qlu1vfjGESNl5HknE_ocQ"/>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Gy1lm4U0.kiOfk1_CJYs2A"/>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ppQXGr.IXEaR1UvRvMHQE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QgQVILKDdU6JPtxrgQ3mUA"/>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i5zaAGQ37UmxeEoIInZ9t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BJOv4aBjn0qGW348Sy.QUQ"/>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AeD5iN7T.0OAnj3O7MMWqg"/>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CwgzuJ5ogk.5VIOJjuFZCg"/>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JRLdZWKlIUqxzaCeWiyd9g"/>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FDSJULzjok2T0owXjoqIT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vZnZM7UtVE6eDOUmDHMjMg"/>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i2x._aqRYkumJxZh7Ft54Q"/>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XdZfCNmgxEWcXcNvi9gICA"/>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zMlAt_SId0yA0EEbyyav7A"/>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jS5pDDIAzkGZSgNkAuxas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C5TU0BqTREKUn51MFbJeSg"/>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N0LTw3Zv60yg.Ydn7ese0Q"/>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CZ0n3z1ApU6eS7BjSQcJNg"/>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6Qlu1vfjGESNl5HknE_ocQ"/>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Gy1lm4U0.kiOfk1_CJYs2A"/>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i5zaAGQ37UmxeEoIInZ9tA"/>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i2x._aqRYkumJxZh7Ft54Q"/>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ppQXGr.IXEaR1UvRvMHQEQ"/>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BJOv4aBjn0qGW348Sy.QU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AeD5iN7T.0OAnj3O7MMWqg"/>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CwgzuJ5ogk.5VIOJjuFZCg"/>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JRLdZWKlIUqxzaCeWiyd9g"/>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FDSJULzjok2T0owXjoqITg"/>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vZnZM7UtVE6eDOUmDHMjMg"/>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UXwKMf.UGT770YWD.Pn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4j1fePiaaECxzAMSPQ2dmA"/>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XdZfCNmgxEWcXcNvi9gIC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jS5pDDIAzkGZSgNkAuxasA"/>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C5TU0BqTREKUn51MFbJeSg"/>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N0LTw3Zv60yg.Ydn7ese0Q"/>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CZ0n3z1ApU6eS7BjSQcJNg"/>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zMlAt_SId0yA0EEbyyav7A"/>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6Qlu1vfjGESNl5HknE_ocQ"/>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Gy1lm4U0.kiOfk1_CJYs2A"/>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i5zaAGQ37UmxeEoIInZ9tA"/>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2xWVF4Jndk.NTL4mPONnVQ"/>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ppQXGr.IXEaR1UvRvMHQEQ"/>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BJOv4aBjn0qGW348Sy.QUQ"/>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CwgzuJ5ogk.5VIOJjuFZCg"/>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JRLdZWKlIUqxzaCeWiyd9g"/>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FDSJULzjok2T0owXjoqITg"/>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vZnZM7UtVE6eDOUmDHMjMg"/>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XdZfCNmgxEWcXcNvi9gIC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kv1ccSB.vEKSeUBq7HgyZQ"/>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oxhz5I5WYka9lUMbVVe5mg"/>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3iYZKu2TJ06JUfVDdtkKaQ"/>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jS5pDDIAzkGZSgNkAuxasA"/>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C5TU0BqTREKUn51MFbJeSg"/>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N0LTw3Zv60yg.Ydn7ese0Q"/>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CZ0n3z1ApU6eS7BjSQcJNg"/>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zMlAt_SId0yA0EEbyyav7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6Qlu1vfjGESNl5HknE_ocQ"/>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Gy1lm4U0.kiOfk1_CJYs2A"/>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i5zaAGQ37UmxeEoIInZ9t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nSPTs3P8EuG7ErO8LmH3w"/>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ppQXGr.IXEaR1UvRvMHQE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BJOv4aBjn0qGW348Sy.QUQ"/>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AeD5iN7T.0OAnj3O7MMWqg"/>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CwgzuJ5ogk.5VIOJjuFZCg"/>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JRLdZWKlIUqxzaCeWiyd9g"/>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FDSJULzjok2T0owXjoqITg"/>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vZnZM7UtVE6eDOUmDHMjM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Q47HU8600O1ADfTgXI65w"/>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XdZfCNmgxEWcXcNvi9gIC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zMlAt_SId0yA0EEbyyav7A"/>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jS5pDDIAzkGZSgNkAuxasA"/>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C5TU0BqTREKUn51MFbJeSg"/>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N0LTw3Zv60yg.Ydn7ese0Q"/>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CZ0n3z1ApU6eS7BjSQcJN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6Qlu1vfjGESNl5HknE_ocQ"/>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Gy1lm4U0.kiOfk1_CJYs2A"/>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i5zaAGQ37UmxeEoIInZ9t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hxDvQhPQEm9uKW3Q8.bgQ"/>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ppQXGr.IXEaR1UvRvMHQE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BJOv4aBjn0qGW348Sy.QUQ"/>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AeD5iN7T.0OAnj3O7MMWqg"/>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CwgzuJ5ogk.5VIOJjuFZCg"/>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JRLdZWKlIUqxzaCeWiyd9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FDSJULzjok2T0owXjoqITg"/>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vZnZM7UtVE6eDOUmDHMjM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2o2SvC06sUeVg84Tn9FGW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XdZfCNmgxEWcXcNvi9gICA"/>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jS5pDDIAzkGZSgNkAuxasA"/>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C5TU0BqTREKUn51MFbJeSg"/>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N0LTw3Zv60yg.Ydn7ese0Q"/>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CZ0n3z1ApU6eS7BjSQcJNg"/>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zMlAt_SId0yA0EEbyyav7A"/>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6Qlu1vfjGESNl5HknE_oc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Gy1lm4U0.kiOfk1_CJYs2A"/>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i5zaAGQ37UmxeEoIInZ9t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mnbR9IMvgkaGVROIVO.F6A"/>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ppQXGr.IXEaR1UvRvMHQEQ"/>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BJOv4aBjn0qGW348Sy.QUQ"/>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AeD5iN7T.0OAnj3O7MMWq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CwgzuJ5ogk.5VIOJjuFZC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JRLdZWKlIUqxzaCeWiyd9g"/>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FDSJULzjok2T0owXjoqIT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vZnZM7UtVE6eDOUmDHMjM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TSD8ct9tKkWmP5FHNJJFNg"/>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XdZfCNmgxEWcXcNvi9gICA"/>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jS5pDDIAzkGZSgNkAuxasA"/>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C5TU0BqTREKUn51MFbJeSg"/>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pN0LTw3Zv60yg.Ydn7ese0Q"/>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pCZ0n3z1ApU6eS7BjSQcJNg"/>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pzMlAt_SId0yA0EEbyyav7A"/>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p6Qlu1vfjGESNl5HknE_ocQ"/>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pGy1lm4U0.kiOfk1_CJYs2A"/>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pi5zaAGQ37UmxeEoIInZ9t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zIrmItnCMEO7wcSMgOOwuw"/>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pppQXGr.IXEaR1UvRvMHQEQ"/>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pBJOv4aBjn0qGW348Sy.QUQ"/>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pAeD5iN7T.0OAnj3O7MMWqg"/>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pCwgzuJ5ogk.5VIOJjuFZCg"/>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pJRLdZWKlIUqxzaCeWiyd9g"/>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pFDSJULzjok2T0owXjoqITg"/>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pvZnZM7UtVE6eDOUmDHMjM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RQzgBV2KUikyJDJEJkD6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2X5SIJM6ME2mpM0VE7ZEBg"/>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pXdZfCNmgxEWcXcNvi9gICA"/>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pjS5pDDIAzkGZSgNkAuxasA"/>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pC5TU0BqTREKUn51MFbJeSg"/>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pN0LTw3Zv60yg.Ydn7ese0Q"/>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pCZ0n3z1ApU6eS7BjSQcJNg"/>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pzMlAt_SId0yA0EEbyyav7A"/>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p6Qlu1vfjGESNl5HknE_ocQ"/>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pGy1lm4U0.kiOfk1_CJYs2A"/>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pi5zaAGQ37UmxeEoIInZ9t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EGpSQjga0ShBm1HSKtBTA"/>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pppQXGr.IXEaR1UvRvMHQEQ"/>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pBJOv4aBjn0qGW348Sy.QUQ"/>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pAeD5iN7T.0OAnj3O7MMWqg"/>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pCwgzuJ5ogk.5VIOJjuFZCg"/>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pJRLdZWKlIUqxzaCeWiyd9g"/>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pFDSJULzjok2T0owXjoqITg"/>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pvZnZM7UtVE6eDOUmDHMjM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mK2U1VAJ2U2qOfvHyIRqQA"/>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pXdZfCNmgxEWcXcNvi9gICA"/>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pjS5pDDIAzkGZSgNkAuxasA"/>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pC5TU0BqTREKUn51MFbJeSg"/>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pN0LTw3Zv60yg.Ydn7ese0Q"/>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pCZ0n3z1ApU6eS7BjSQcJNg"/>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pzMlAt_SId0yA0EEbyyav7A"/>
</p:tagLst>
</file>

<file path=ppt/tags/tag427.xml><?xml version="1.0" encoding="utf-8"?>
<p:tagLst xmlns:a="http://schemas.openxmlformats.org/drawingml/2006/main" xmlns:r="http://schemas.openxmlformats.org/officeDocument/2006/relationships" xmlns:p="http://schemas.openxmlformats.org/presentationml/2006/main">
  <p:tag name="THINKCELLSHAPEDONOTDELETE" val="p6Qlu1vfjGESNl5HknE_ocQ"/>
</p:tagLst>
</file>

<file path=ppt/tags/tag428.xml><?xml version="1.0" encoding="utf-8"?>
<p:tagLst xmlns:a="http://schemas.openxmlformats.org/drawingml/2006/main" xmlns:r="http://schemas.openxmlformats.org/officeDocument/2006/relationships" xmlns:p="http://schemas.openxmlformats.org/presentationml/2006/main">
  <p:tag name="THINKCELLSHAPEDONOTDELETE" val="pGy1lm4U0.kiOfk1_CJYs2A"/>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pi5zaAGQ37UmxeEoIInZ9t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iDDtZVj1ZU.APBiauYscFQ"/>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pppQXGr.IXEaR1UvRvMHQEQ"/>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pBJOv4aBjn0qGW348Sy.QUQ"/>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pAeD5iN7T.0OAnj3O7MMWqg"/>
</p:tagLst>
</file>

<file path=ppt/tags/tag436.xml><?xml version="1.0" encoding="utf-8"?>
<p:tagLst xmlns:a="http://schemas.openxmlformats.org/drawingml/2006/main" xmlns:r="http://schemas.openxmlformats.org/officeDocument/2006/relationships" xmlns:p="http://schemas.openxmlformats.org/presentationml/2006/main">
  <p:tag name="THINKCELLSHAPEDONOTDELETE" val="pCwgzuJ5ogk.5VIOJjuFZCg"/>
</p:tagLst>
</file>

<file path=ppt/tags/tag437.xml><?xml version="1.0" encoding="utf-8"?>
<p:tagLst xmlns:a="http://schemas.openxmlformats.org/drawingml/2006/main" xmlns:r="http://schemas.openxmlformats.org/officeDocument/2006/relationships" xmlns:p="http://schemas.openxmlformats.org/presentationml/2006/main">
  <p:tag name="THINKCELLSHAPEDONOTDELETE" val="pJRLdZWKlIUqxzaCeWiyd9g"/>
</p:tagLst>
</file>

<file path=ppt/tags/tag438.xml><?xml version="1.0" encoding="utf-8"?>
<p:tagLst xmlns:a="http://schemas.openxmlformats.org/drawingml/2006/main" xmlns:r="http://schemas.openxmlformats.org/officeDocument/2006/relationships" xmlns:p="http://schemas.openxmlformats.org/presentationml/2006/main">
  <p:tag name="THINKCELLSHAPEDONOTDELETE" val="pFDSJULzjok2T0owXjoqITg"/>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pvZnZM7UtVE6eDOUmDHMjM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1r5OHc5bsUGfr__w5NzQrg"/>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pXdZfCNmgxEWcXcNvi9gICA"/>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pjS5pDDIAzkGZSgNkAuxasA"/>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pC5TU0BqTREKUn51MFbJeSg"/>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pN0LTw3Zv60yg.Ydn7ese0Q"/>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pCZ0n3z1ApU6eS7BjSQcJNg"/>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pzMlAt_SId0yA0EEbyyav7A"/>
</p:tagLst>
</file>

<file path=ppt/tags/tag447.xml><?xml version="1.0" encoding="utf-8"?>
<p:tagLst xmlns:a="http://schemas.openxmlformats.org/drawingml/2006/main" xmlns:r="http://schemas.openxmlformats.org/officeDocument/2006/relationships" xmlns:p="http://schemas.openxmlformats.org/presentationml/2006/main">
  <p:tag name="THINKCELLSHAPEDONOTDELETE" val="p6Qlu1vfjGESNl5HknE_ocQ"/>
</p:tagLst>
</file>

<file path=ppt/tags/tag448.xml><?xml version="1.0" encoding="utf-8"?>
<p:tagLst xmlns:a="http://schemas.openxmlformats.org/drawingml/2006/main" xmlns:r="http://schemas.openxmlformats.org/officeDocument/2006/relationships" xmlns:p="http://schemas.openxmlformats.org/presentationml/2006/main">
  <p:tag name="THINKCELLSHAPEDONOTDELETE" val="pGy1lm4U0.kiOfk1_CJYs2A"/>
</p:tagLst>
</file>

<file path=ppt/tags/tag449.xml><?xml version="1.0" encoding="utf-8"?>
<p:tagLst xmlns:a="http://schemas.openxmlformats.org/drawingml/2006/main" xmlns:r="http://schemas.openxmlformats.org/officeDocument/2006/relationships" xmlns:p="http://schemas.openxmlformats.org/presentationml/2006/main">
  <p:tag name="THINKCELLSHAPEDONOTDELETE" val="pBJOv4aBjn0qGW348Sy.QU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fjDR4.3IxEOCPJOfwC5Z4w"/>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pi5zaAGQ37UmxeEoIInZ9tA"/>
</p:tagLst>
</file>

<file path=ppt/tags/tag451.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452.xml><?xml version="1.0" encoding="utf-8"?>
<p:tagLst xmlns:a="http://schemas.openxmlformats.org/drawingml/2006/main" xmlns:r="http://schemas.openxmlformats.org/officeDocument/2006/relationships" xmlns:p="http://schemas.openxmlformats.org/presentationml/2006/main">
  <p:tag name="THINKCELLSHAPEDONOTDELETE" val="pppQXGr.IXEaR1UvRvMHQEQ"/>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pCwgzuJ5ogk.5VIOJjuFZCg"/>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pJRLdZWKlIUqxzaCeWiyd9g"/>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pFDSJULzjok2T0owXjoqITg"/>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pAeD5iN7T.0OAnj3O7MMWqg"/>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pvZnZM7UtVE6eDOUmDHMjM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eyaoZsXW0WeZEszYJFdIA"/>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461.xml><?xml version="1.0" encoding="utf-8"?>
<p:tagLst xmlns:a="http://schemas.openxmlformats.org/drawingml/2006/main" xmlns:r="http://schemas.openxmlformats.org/officeDocument/2006/relationships" xmlns:p="http://schemas.openxmlformats.org/presentationml/2006/main">
  <p:tag name="THINKCELLSHAPEDONOTDELETE" val="pXdZfCNmgxEWcXcNvi9gICA"/>
</p:tagLst>
</file>

<file path=ppt/tags/tag462.xml><?xml version="1.0" encoding="utf-8"?>
<p:tagLst xmlns:a="http://schemas.openxmlformats.org/drawingml/2006/main" xmlns:r="http://schemas.openxmlformats.org/officeDocument/2006/relationships" xmlns:p="http://schemas.openxmlformats.org/presentationml/2006/main">
  <p:tag name="THINKCELLSHAPEDONOTDELETE" val="pzMlAt_SId0yA0EEbyyav7A"/>
</p:tagLst>
</file>

<file path=ppt/tags/tag463.xml><?xml version="1.0" encoding="utf-8"?>
<p:tagLst xmlns:a="http://schemas.openxmlformats.org/drawingml/2006/main" xmlns:r="http://schemas.openxmlformats.org/officeDocument/2006/relationships" xmlns:p="http://schemas.openxmlformats.org/presentationml/2006/main">
  <p:tag name="THINKCELLSHAPEDONOTDELETE" val="pjS5pDDIAzkGZSgNkAuxasA"/>
</p:tagLst>
</file>

<file path=ppt/tags/tag464.xml><?xml version="1.0" encoding="utf-8"?>
<p:tagLst xmlns:a="http://schemas.openxmlformats.org/drawingml/2006/main" xmlns:r="http://schemas.openxmlformats.org/officeDocument/2006/relationships" xmlns:p="http://schemas.openxmlformats.org/presentationml/2006/main">
  <p:tag name="THINKCELLSHAPEDONOTDELETE" val="pC5TU0BqTREKUn51MFbJeSg"/>
</p:tagLst>
</file>

<file path=ppt/tags/tag465.xml><?xml version="1.0" encoding="utf-8"?>
<p:tagLst xmlns:a="http://schemas.openxmlformats.org/drawingml/2006/main" xmlns:r="http://schemas.openxmlformats.org/officeDocument/2006/relationships" xmlns:p="http://schemas.openxmlformats.org/presentationml/2006/main">
  <p:tag name="THINKCELLSHAPEDONOTDELETE" val="pN0LTw3Zv60yg.Ydn7ese0Q"/>
</p:tagLst>
</file>

<file path=ppt/tags/tag466.xml><?xml version="1.0" encoding="utf-8"?>
<p:tagLst xmlns:a="http://schemas.openxmlformats.org/drawingml/2006/main" xmlns:r="http://schemas.openxmlformats.org/officeDocument/2006/relationships" xmlns:p="http://schemas.openxmlformats.org/presentationml/2006/main">
  <p:tag name="THINKCELLSHAPEDONOTDELETE" val="pCZ0n3z1ApU6eS7BjSQcJNg"/>
</p:tagLst>
</file>

<file path=ppt/tags/tag467.xml><?xml version="1.0" encoding="utf-8"?>
<p:tagLst xmlns:a="http://schemas.openxmlformats.org/drawingml/2006/main" xmlns:r="http://schemas.openxmlformats.org/officeDocument/2006/relationships" xmlns:p="http://schemas.openxmlformats.org/presentationml/2006/main">
  <p:tag name="THINKCELLSHAPEDONOTDELETE" val="p6Qlu1vfjGESNl5HknE_ocQ"/>
</p:tagLst>
</file>

<file path=ppt/tags/tag468.xml><?xml version="1.0" encoding="utf-8"?>
<p:tagLst xmlns:a="http://schemas.openxmlformats.org/drawingml/2006/main" xmlns:r="http://schemas.openxmlformats.org/officeDocument/2006/relationships" xmlns:p="http://schemas.openxmlformats.org/presentationml/2006/main">
  <p:tag name="THINKCELLSHAPEDONOTDELETE" val="pGy1lm4U0.kiOfk1_CJYs2A"/>
</p:tagLst>
</file>

<file path=ppt/tags/tag469.xml><?xml version="1.0" encoding="utf-8"?>
<p:tagLst xmlns:a="http://schemas.openxmlformats.org/drawingml/2006/main" xmlns:r="http://schemas.openxmlformats.org/officeDocument/2006/relationships" xmlns:p="http://schemas.openxmlformats.org/presentationml/2006/main">
  <p:tag name="THINKCELLSHAPEDONOTDELETE" val="pi5zaAGQ37UmxeEoIInZ9t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rVC6zzoAr060LLdhdK8vwA"/>
</p:tagLst>
</file>

<file path=ppt/tags/tag470.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471.xml><?xml version="1.0" encoding="utf-8"?>
<p:tagLst xmlns:a="http://schemas.openxmlformats.org/drawingml/2006/main" xmlns:r="http://schemas.openxmlformats.org/officeDocument/2006/relationships" xmlns:p="http://schemas.openxmlformats.org/presentationml/2006/main">
  <p:tag name="THINKCELLSHAPEDONOTDELETE" val="pppQXGr.IXEaR1UvRvMHQEQ"/>
</p:tagLst>
</file>

<file path=ppt/tags/tag472.xml><?xml version="1.0" encoding="utf-8"?>
<p:tagLst xmlns:a="http://schemas.openxmlformats.org/drawingml/2006/main" xmlns:r="http://schemas.openxmlformats.org/officeDocument/2006/relationships" xmlns:p="http://schemas.openxmlformats.org/presentationml/2006/main">
  <p:tag name="THINKCELLSHAPEDONOTDELETE" val="pBJOv4aBjn0qGW348Sy.QUQ"/>
</p:tagLst>
</file>

<file path=ppt/tags/tag473.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474.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475.xml><?xml version="1.0" encoding="utf-8"?>
<p:tagLst xmlns:a="http://schemas.openxmlformats.org/drawingml/2006/main" xmlns:r="http://schemas.openxmlformats.org/officeDocument/2006/relationships" xmlns:p="http://schemas.openxmlformats.org/presentationml/2006/main">
  <p:tag name="THINKCELLSHAPEDONOTDELETE" val="pCwgzuJ5ogk.5VIOJjuFZCg"/>
</p:tagLst>
</file>

<file path=ppt/tags/tag476.xml><?xml version="1.0" encoding="utf-8"?>
<p:tagLst xmlns:a="http://schemas.openxmlformats.org/drawingml/2006/main" xmlns:r="http://schemas.openxmlformats.org/officeDocument/2006/relationships" xmlns:p="http://schemas.openxmlformats.org/presentationml/2006/main">
  <p:tag name="THINKCELLSHAPEDONOTDELETE" val="pJRLdZWKlIUqxzaCeWiyd9g"/>
</p:tagLst>
</file>

<file path=ppt/tags/tag477.xml><?xml version="1.0" encoding="utf-8"?>
<p:tagLst xmlns:a="http://schemas.openxmlformats.org/drawingml/2006/main" xmlns:r="http://schemas.openxmlformats.org/officeDocument/2006/relationships" xmlns:p="http://schemas.openxmlformats.org/presentationml/2006/main">
  <p:tag name="THINKCELLSHAPEDONOTDELETE" val="pvZnZM7UtVE6eDOUmDHMjMg"/>
</p:tagLst>
</file>

<file path=ppt/tags/tag478.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479.xml><?xml version="1.0" encoding="utf-8"?>
<p:tagLst xmlns:a="http://schemas.openxmlformats.org/drawingml/2006/main" xmlns:r="http://schemas.openxmlformats.org/officeDocument/2006/relationships" xmlns:p="http://schemas.openxmlformats.org/presentationml/2006/main">
  <p:tag name="THINKCELLSHAPEDONOTDELETE" val="pXdZfCNmgxEWcXcNvi9gIC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7lBh_q6er0OA58irbpgtqw"/>
</p:tagLst>
</file>

<file path=ppt/tags/tag480.xml><?xml version="1.0" encoding="utf-8"?>
<p:tagLst xmlns:a="http://schemas.openxmlformats.org/drawingml/2006/main" xmlns:r="http://schemas.openxmlformats.org/officeDocument/2006/relationships" xmlns:p="http://schemas.openxmlformats.org/presentationml/2006/main">
  <p:tag name="THINKCELLSHAPEDONOTDELETE" val="poxhz5I5WYka9lUMbVVe5mg"/>
</p:tagLst>
</file>

<file path=ppt/tags/tag481.xml><?xml version="1.0" encoding="utf-8"?>
<p:tagLst xmlns:a="http://schemas.openxmlformats.org/drawingml/2006/main" xmlns:r="http://schemas.openxmlformats.org/officeDocument/2006/relationships" xmlns:p="http://schemas.openxmlformats.org/presentationml/2006/main">
  <p:tag name="THINKCELLSHAPEDONOTDELETE" val="p3iYZKu2TJ06JUfVDdtkKaQ"/>
</p:tagLst>
</file>

<file path=ppt/tags/tag482.xml><?xml version="1.0" encoding="utf-8"?>
<p:tagLst xmlns:a="http://schemas.openxmlformats.org/drawingml/2006/main" xmlns:r="http://schemas.openxmlformats.org/officeDocument/2006/relationships" xmlns:p="http://schemas.openxmlformats.org/presentationml/2006/main">
  <p:tag name="THINKCELLSHAPEDONOTDELETE" val="pjS5pDDIAzkGZSgNkAuxasA"/>
</p:tagLst>
</file>

<file path=ppt/tags/tag483.xml><?xml version="1.0" encoding="utf-8"?>
<p:tagLst xmlns:a="http://schemas.openxmlformats.org/drawingml/2006/main" xmlns:r="http://schemas.openxmlformats.org/officeDocument/2006/relationships" xmlns:p="http://schemas.openxmlformats.org/presentationml/2006/main">
  <p:tag name="THINKCELLSHAPEDONOTDELETE" val="pC5TU0BqTREKUn51MFbJeSg"/>
</p:tagLst>
</file>

<file path=ppt/tags/tag484.xml><?xml version="1.0" encoding="utf-8"?>
<p:tagLst xmlns:a="http://schemas.openxmlformats.org/drawingml/2006/main" xmlns:r="http://schemas.openxmlformats.org/officeDocument/2006/relationships" xmlns:p="http://schemas.openxmlformats.org/presentationml/2006/main">
  <p:tag name="THINKCELLSHAPEDONOTDELETE" val="pN0LTw3Zv60yg.Ydn7ese0Q"/>
</p:tagLst>
</file>

<file path=ppt/tags/tag485.xml><?xml version="1.0" encoding="utf-8"?>
<p:tagLst xmlns:a="http://schemas.openxmlformats.org/drawingml/2006/main" xmlns:r="http://schemas.openxmlformats.org/officeDocument/2006/relationships" xmlns:p="http://schemas.openxmlformats.org/presentationml/2006/main">
  <p:tag name="THINKCELLSHAPEDONOTDELETE" val="pCZ0n3z1ApU6eS7BjSQcJNg"/>
</p:tagLst>
</file>

<file path=ppt/tags/tag486.xml><?xml version="1.0" encoding="utf-8"?>
<p:tagLst xmlns:a="http://schemas.openxmlformats.org/drawingml/2006/main" xmlns:r="http://schemas.openxmlformats.org/officeDocument/2006/relationships" xmlns:p="http://schemas.openxmlformats.org/presentationml/2006/main">
  <p:tag name="THINKCELLSHAPEDONOTDELETE" val="pzMlAt_SId0yA0EEbyyav7A"/>
</p:tagLst>
</file>

<file path=ppt/tags/tag487.xml><?xml version="1.0" encoding="utf-8"?>
<p:tagLst xmlns:a="http://schemas.openxmlformats.org/drawingml/2006/main" xmlns:r="http://schemas.openxmlformats.org/officeDocument/2006/relationships" xmlns:p="http://schemas.openxmlformats.org/presentationml/2006/main">
  <p:tag name="THINKCELLSHAPEDONOTDELETE" val="p6Qlu1vfjGESNl5HknE_ocQ"/>
</p:tagLst>
</file>

<file path=ppt/tags/tag488.xml><?xml version="1.0" encoding="utf-8"?>
<p:tagLst xmlns:a="http://schemas.openxmlformats.org/drawingml/2006/main" xmlns:r="http://schemas.openxmlformats.org/officeDocument/2006/relationships" xmlns:p="http://schemas.openxmlformats.org/presentationml/2006/main">
  <p:tag name="THINKCELLSHAPEDONOTDELETE" val="pGy1lm4U0.kiOfk1_CJYs2A"/>
</p:tagLst>
</file>

<file path=ppt/tags/tag489.xml><?xml version="1.0" encoding="utf-8"?>
<p:tagLst xmlns:a="http://schemas.openxmlformats.org/drawingml/2006/main" xmlns:r="http://schemas.openxmlformats.org/officeDocument/2006/relationships" xmlns:p="http://schemas.openxmlformats.org/presentationml/2006/main">
  <p:tag name="THINKCELLSHAPEDONOTDELETE" val="pi5zaAGQ37UmxeEoIInZ9t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EVm_30vFI0efjP_b8jsFCw"/>
</p:tagLst>
</file>

<file path=ppt/tags/tag490.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491.xml><?xml version="1.0" encoding="utf-8"?>
<p:tagLst xmlns:a="http://schemas.openxmlformats.org/drawingml/2006/main" xmlns:r="http://schemas.openxmlformats.org/officeDocument/2006/relationships" xmlns:p="http://schemas.openxmlformats.org/presentationml/2006/main">
  <p:tag name="THINKCELLSHAPEDONOTDELETE" val="pppQXGr.IXEaR1UvRvMHQEQ"/>
</p:tagLst>
</file>

<file path=ppt/tags/tag492.xml><?xml version="1.0" encoding="utf-8"?>
<p:tagLst xmlns:a="http://schemas.openxmlformats.org/drawingml/2006/main" xmlns:r="http://schemas.openxmlformats.org/officeDocument/2006/relationships" xmlns:p="http://schemas.openxmlformats.org/presentationml/2006/main">
  <p:tag name="THINKCELLSHAPEDONOTDELETE" val="pBJOv4aBjn0qGW348Sy.QUQ"/>
</p:tagLst>
</file>

<file path=ppt/tags/tag493.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494.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495.xml><?xml version="1.0" encoding="utf-8"?>
<p:tagLst xmlns:a="http://schemas.openxmlformats.org/drawingml/2006/main" xmlns:r="http://schemas.openxmlformats.org/officeDocument/2006/relationships" xmlns:p="http://schemas.openxmlformats.org/presentationml/2006/main">
  <p:tag name="THINKCELLSHAPEDONOTDELETE" val="pAeD5iN7T.0OAnj3O7MMWqg"/>
</p:tagLst>
</file>

<file path=ppt/tags/tag496.xml><?xml version="1.0" encoding="utf-8"?>
<p:tagLst xmlns:a="http://schemas.openxmlformats.org/drawingml/2006/main" xmlns:r="http://schemas.openxmlformats.org/officeDocument/2006/relationships" xmlns:p="http://schemas.openxmlformats.org/presentationml/2006/main">
  <p:tag name="THINKCELLSHAPEDONOTDELETE" val="pCwgzuJ5ogk.5VIOJjuFZCg"/>
</p:tagLst>
</file>

<file path=ppt/tags/tag497.xml><?xml version="1.0" encoding="utf-8"?>
<p:tagLst xmlns:a="http://schemas.openxmlformats.org/drawingml/2006/main" xmlns:r="http://schemas.openxmlformats.org/officeDocument/2006/relationships" xmlns:p="http://schemas.openxmlformats.org/presentationml/2006/main">
  <p:tag name="THINKCELLSHAPEDONOTDELETE" val="pJRLdZWKlIUqxzaCeWiyd9g"/>
</p:tagLst>
</file>

<file path=ppt/tags/tag498.xml><?xml version="1.0" encoding="utf-8"?>
<p:tagLst xmlns:a="http://schemas.openxmlformats.org/drawingml/2006/main" xmlns:r="http://schemas.openxmlformats.org/officeDocument/2006/relationships" xmlns:p="http://schemas.openxmlformats.org/presentationml/2006/main">
  <p:tag name="THINKCELLSHAPEDONOTDELETE" val="pFDSJULzjok2T0owXjoqITg"/>
</p:tagLst>
</file>

<file path=ppt/tags/tag499.xml><?xml version="1.0" encoding="utf-8"?>
<p:tagLst xmlns:a="http://schemas.openxmlformats.org/drawingml/2006/main" xmlns:r="http://schemas.openxmlformats.org/officeDocument/2006/relationships" xmlns:p="http://schemas.openxmlformats.org/presentationml/2006/main">
  <p:tag name="THINKCELLSHAPEDONOTDELETE" val="pvZnZM7UtVE6eDOUmDHMjM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iirRFeCkiU265r1mcB5Kv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67V_3uUzS0mFdy1ulf04Mg"/>
</p:tagLst>
</file>

<file path=ppt/tags/tag500.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501.xml><?xml version="1.0" encoding="utf-8"?>
<p:tagLst xmlns:a="http://schemas.openxmlformats.org/drawingml/2006/main" xmlns:r="http://schemas.openxmlformats.org/officeDocument/2006/relationships" xmlns:p="http://schemas.openxmlformats.org/presentationml/2006/main">
  <p:tag name="THINKCELLSHAPEDONOTDELETE" val="pXdZfCNmgxEWcXcNvi9gICA"/>
</p:tagLst>
</file>

<file path=ppt/tags/tag502.xml><?xml version="1.0" encoding="utf-8"?>
<p:tagLst xmlns:a="http://schemas.openxmlformats.org/drawingml/2006/main" xmlns:r="http://schemas.openxmlformats.org/officeDocument/2006/relationships" xmlns:p="http://schemas.openxmlformats.org/presentationml/2006/main">
  <p:tag name="THINKCELLSHAPEDONOTDELETE" val="pjS5pDDIAzkGZSgNkAuxasA"/>
</p:tagLst>
</file>

<file path=ppt/tags/tag503.xml><?xml version="1.0" encoding="utf-8"?>
<p:tagLst xmlns:a="http://schemas.openxmlformats.org/drawingml/2006/main" xmlns:r="http://schemas.openxmlformats.org/officeDocument/2006/relationships" xmlns:p="http://schemas.openxmlformats.org/presentationml/2006/main">
  <p:tag name="THINKCELLSHAPEDONOTDELETE" val="pC5TU0BqTREKUn51MFbJeSg"/>
</p:tagLst>
</file>

<file path=ppt/tags/tag504.xml><?xml version="1.0" encoding="utf-8"?>
<p:tagLst xmlns:a="http://schemas.openxmlformats.org/drawingml/2006/main" xmlns:r="http://schemas.openxmlformats.org/officeDocument/2006/relationships" xmlns:p="http://schemas.openxmlformats.org/presentationml/2006/main">
  <p:tag name="THINKCELLSHAPEDONOTDELETE" val="pN0LTw3Zv60yg.Ydn7ese0Q"/>
</p:tagLst>
</file>

<file path=ppt/tags/tag505.xml><?xml version="1.0" encoding="utf-8"?>
<p:tagLst xmlns:a="http://schemas.openxmlformats.org/drawingml/2006/main" xmlns:r="http://schemas.openxmlformats.org/officeDocument/2006/relationships" xmlns:p="http://schemas.openxmlformats.org/presentationml/2006/main">
  <p:tag name="THINKCELLSHAPEDONOTDELETE" val="pCZ0n3z1ApU6eS7BjSQcJNg"/>
</p:tagLst>
</file>

<file path=ppt/tags/tag506.xml><?xml version="1.0" encoding="utf-8"?>
<p:tagLst xmlns:a="http://schemas.openxmlformats.org/drawingml/2006/main" xmlns:r="http://schemas.openxmlformats.org/officeDocument/2006/relationships" xmlns:p="http://schemas.openxmlformats.org/presentationml/2006/main">
  <p:tag name="THINKCELLSHAPEDONOTDELETE" val="pzMlAt_SId0yA0EEbyyav7A"/>
</p:tagLst>
</file>

<file path=ppt/tags/tag507.xml><?xml version="1.0" encoding="utf-8"?>
<p:tagLst xmlns:a="http://schemas.openxmlformats.org/drawingml/2006/main" xmlns:r="http://schemas.openxmlformats.org/officeDocument/2006/relationships" xmlns:p="http://schemas.openxmlformats.org/presentationml/2006/main">
  <p:tag name="THINKCELLSHAPEDONOTDELETE" val="p6Qlu1vfjGESNl5HknE_ocQ"/>
</p:tagLst>
</file>

<file path=ppt/tags/tag508.xml><?xml version="1.0" encoding="utf-8"?>
<p:tagLst xmlns:a="http://schemas.openxmlformats.org/drawingml/2006/main" xmlns:r="http://schemas.openxmlformats.org/officeDocument/2006/relationships" xmlns:p="http://schemas.openxmlformats.org/presentationml/2006/main">
  <p:tag name="THINKCELLSHAPEDONOTDELETE" val="pGy1lm4U0.kiOfk1_CJYs2A"/>
</p:tagLst>
</file>

<file path=ppt/tags/tag509.xml><?xml version="1.0" encoding="utf-8"?>
<p:tagLst xmlns:a="http://schemas.openxmlformats.org/drawingml/2006/main" xmlns:r="http://schemas.openxmlformats.org/officeDocument/2006/relationships" xmlns:p="http://schemas.openxmlformats.org/presentationml/2006/main">
  <p:tag name="THINKCELLSHAPEDONOTDELETE" val="pB_Is4gAFeUqXboSMSwIyv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SWWTAtow9EqBW9zklx1NFA"/>
</p:tagLst>
</file>

<file path=ppt/tags/tag510.xml><?xml version="1.0" encoding="utf-8"?>
<p:tagLst xmlns:a="http://schemas.openxmlformats.org/drawingml/2006/main" xmlns:r="http://schemas.openxmlformats.org/officeDocument/2006/relationships" xmlns:p="http://schemas.openxmlformats.org/presentationml/2006/main">
  <p:tag name="THINKCELLSHAPEDONOTDELETE" val="pRn2OQLDFHEqe22w1p4Cn4w"/>
</p:tagLst>
</file>

<file path=ppt/tags/tag511.xml><?xml version="1.0" encoding="utf-8"?>
<p:tagLst xmlns:a="http://schemas.openxmlformats.org/drawingml/2006/main" xmlns:r="http://schemas.openxmlformats.org/officeDocument/2006/relationships" xmlns:p="http://schemas.openxmlformats.org/presentationml/2006/main">
  <p:tag name="THINKCELLSHAPEDONOTDELETE" val="pn2gCJpGVRUmzQjGU5Qx2tw"/>
</p:tagLst>
</file>

<file path=ppt/tags/tag512.xml><?xml version="1.0" encoding="utf-8"?>
<p:tagLst xmlns:a="http://schemas.openxmlformats.org/drawingml/2006/main" xmlns:r="http://schemas.openxmlformats.org/officeDocument/2006/relationships" xmlns:p="http://schemas.openxmlformats.org/presentationml/2006/main">
  <p:tag name="THINKCELLSHAPEDONOTDELETE" val="pTMCFNwBPKk.XzqheUlZE3w"/>
</p:tagLst>
</file>

<file path=ppt/tags/tag513.xml><?xml version="1.0" encoding="utf-8"?>
<p:tagLst xmlns:a="http://schemas.openxmlformats.org/drawingml/2006/main" xmlns:r="http://schemas.openxmlformats.org/officeDocument/2006/relationships" xmlns:p="http://schemas.openxmlformats.org/presentationml/2006/main">
  <p:tag name="THINKCELLSHAPEDONOTDELETE" val="pnWEnvIeHi0yXIJdCj4IaUg"/>
</p:tagLst>
</file>

<file path=ppt/tags/tag514.xml><?xml version="1.0" encoding="utf-8"?>
<p:tagLst xmlns:a="http://schemas.openxmlformats.org/drawingml/2006/main" xmlns:r="http://schemas.openxmlformats.org/officeDocument/2006/relationships" xmlns:p="http://schemas.openxmlformats.org/presentationml/2006/main">
  <p:tag name="THINKCELLSHAPEDONOTDELETE" val="pKj8l48tp_UK_EHFusKahEA"/>
</p:tagLst>
</file>

<file path=ppt/tags/tag515.xml><?xml version="1.0" encoding="utf-8"?>
<p:tagLst xmlns:a="http://schemas.openxmlformats.org/drawingml/2006/main" xmlns:r="http://schemas.openxmlformats.org/officeDocument/2006/relationships" xmlns:p="http://schemas.openxmlformats.org/presentationml/2006/main">
  <p:tag name="THINKCELLSHAPEDONOTDELETE" val="pPVuf9HoJwECCM6cZ7FghMw"/>
</p:tagLst>
</file>

<file path=ppt/tags/tag516.xml><?xml version="1.0" encoding="utf-8"?>
<p:tagLst xmlns:a="http://schemas.openxmlformats.org/drawingml/2006/main" xmlns:r="http://schemas.openxmlformats.org/officeDocument/2006/relationships" xmlns:p="http://schemas.openxmlformats.org/presentationml/2006/main">
  <p:tag name="THINKCELLSHAPEDONOTDELETE" val="p.4I2m2HvXUiJ_yuEUx_lTA"/>
</p:tagLst>
</file>

<file path=ppt/tags/tag517.xml><?xml version="1.0" encoding="utf-8"?>
<p:tagLst xmlns:a="http://schemas.openxmlformats.org/drawingml/2006/main" xmlns:r="http://schemas.openxmlformats.org/officeDocument/2006/relationships" xmlns:p="http://schemas.openxmlformats.org/presentationml/2006/main">
  <p:tag name="THINKCELLSHAPEDONOTDELETE" val="pD1ddfA6Ou0i4rCJPzJtkng"/>
</p:tagLst>
</file>

<file path=ppt/tags/tag518.xml><?xml version="1.0" encoding="utf-8"?>
<p:tagLst xmlns:a="http://schemas.openxmlformats.org/drawingml/2006/main" xmlns:r="http://schemas.openxmlformats.org/officeDocument/2006/relationships" xmlns:p="http://schemas.openxmlformats.org/presentationml/2006/main">
  <p:tag name="THINKCELLSHAPEDONOTDELETE" val="pKj8l48tp_UK_EHFusKahEA"/>
</p:tagLst>
</file>

<file path=ppt/tags/tag519.xml><?xml version="1.0" encoding="utf-8"?>
<p:tagLst xmlns:a="http://schemas.openxmlformats.org/drawingml/2006/main" xmlns:r="http://schemas.openxmlformats.org/officeDocument/2006/relationships" xmlns:p="http://schemas.openxmlformats.org/presentationml/2006/main">
  <p:tag name="THINKCELLSHAPEDONOTDELETE" val="pJPPD2f9sHE65Hw1icq3Mb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YCwQEt.UqoKRZ0P8tt_w"/>
</p:tagLst>
</file>

<file path=ppt/tags/tag520.xml><?xml version="1.0" encoding="utf-8"?>
<p:tagLst xmlns:a="http://schemas.openxmlformats.org/drawingml/2006/main" xmlns:r="http://schemas.openxmlformats.org/officeDocument/2006/relationships" xmlns:p="http://schemas.openxmlformats.org/presentationml/2006/main">
  <p:tag name="THINKCELLSHAPEDONOTDELETE" val="pXMWmNfvEbU6GFdaD2T3RzQ"/>
</p:tagLst>
</file>

<file path=ppt/tags/tag521.xml><?xml version="1.0" encoding="utf-8"?>
<p:tagLst xmlns:a="http://schemas.openxmlformats.org/drawingml/2006/main" xmlns:r="http://schemas.openxmlformats.org/officeDocument/2006/relationships" xmlns:p="http://schemas.openxmlformats.org/presentationml/2006/main">
  <p:tag name="THINKCELLSHAPEDONOTDELETE" val="pyMzimCk6E06JBhUbYzz4Ew"/>
</p:tagLst>
</file>

<file path=ppt/tags/tag522.xml><?xml version="1.0" encoding="utf-8"?>
<p:tagLst xmlns:a="http://schemas.openxmlformats.org/drawingml/2006/main" xmlns:r="http://schemas.openxmlformats.org/officeDocument/2006/relationships" xmlns:p="http://schemas.openxmlformats.org/presentationml/2006/main">
  <p:tag name="THINKCELLSHAPEDONOTDELETE" val="pKj8l48tp_UK_EHFusKahEA"/>
</p:tagLst>
</file>

<file path=ppt/tags/tag523.xml><?xml version="1.0" encoding="utf-8"?>
<p:tagLst xmlns:a="http://schemas.openxmlformats.org/drawingml/2006/main" xmlns:r="http://schemas.openxmlformats.org/officeDocument/2006/relationships" xmlns:p="http://schemas.openxmlformats.org/presentationml/2006/main">
  <p:tag name="THINKCELLSHAPEDONOTDELETE" val="p.4I2m2HvXUiJ_yuEUx_lTA"/>
</p:tagLst>
</file>

<file path=ppt/tags/tag524.xml><?xml version="1.0" encoding="utf-8"?>
<p:tagLst xmlns:a="http://schemas.openxmlformats.org/drawingml/2006/main" xmlns:r="http://schemas.openxmlformats.org/officeDocument/2006/relationships" xmlns:p="http://schemas.openxmlformats.org/presentationml/2006/main">
  <p:tag name="THINKCELLSHAPEDONOTDELETE" val="paXxYIUrSvE2ADqaQygT1ag"/>
</p:tagLst>
</file>

<file path=ppt/tags/tag525.xml><?xml version="1.0" encoding="utf-8"?>
<p:tagLst xmlns:a="http://schemas.openxmlformats.org/drawingml/2006/main" xmlns:r="http://schemas.openxmlformats.org/officeDocument/2006/relationships" xmlns:p="http://schemas.openxmlformats.org/presentationml/2006/main">
  <p:tag name="THINKCELLSHAPEDONOTDELETE" val="p.zgEApi8B0OOo76kR7zzkQ"/>
</p:tagLst>
</file>

<file path=ppt/tags/tag526.xml><?xml version="1.0" encoding="utf-8"?>
<p:tagLst xmlns:a="http://schemas.openxmlformats.org/drawingml/2006/main" xmlns:r="http://schemas.openxmlformats.org/officeDocument/2006/relationships" xmlns:p="http://schemas.openxmlformats.org/presentationml/2006/main">
  <p:tag name="THINKCELLSHAPEDONOTDELETE" val="pjlbJJDkNPkuZen8k.0qmGQ"/>
</p:tagLst>
</file>

<file path=ppt/tags/tag527.xml><?xml version="1.0" encoding="utf-8"?>
<p:tagLst xmlns:a="http://schemas.openxmlformats.org/drawingml/2006/main" xmlns:r="http://schemas.openxmlformats.org/officeDocument/2006/relationships" xmlns:p="http://schemas.openxmlformats.org/presentationml/2006/main">
  <p:tag name="THINKCELLSHAPEDONOTDELETE" val="pyV1TXDB9gUOdy_4odulzOg"/>
</p:tagLst>
</file>

<file path=ppt/tags/tag528.xml><?xml version="1.0" encoding="utf-8"?>
<p:tagLst xmlns:a="http://schemas.openxmlformats.org/drawingml/2006/main" xmlns:r="http://schemas.openxmlformats.org/officeDocument/2006/relationships" xmlns:p="http://schemas.openxmlformats.org/presentationml/2006/main">
  <p:tag name="THINKCELLSHAPEDONOTDELETE" val="pNWzJ0IDwNEGOAZJ6.37Alg"/>
</p:tagLst>
</file>

<file path=ppt/tags/tag529.xml><?xml version="1.0" encoding="utf-8"?>
<p:tagLst xmlns:a="http://schemas.openxmlformats.org/drawingml/2006/main" xmlns:r="http://schemas.openxmlformats.org/officeDocument/2006/relationships" xmlns:p="http://schemas.openxmlformats.org/presentationml/2006/main">
  <p:tag name="THINKCELLSHAPEDONOTDELETE" val="pRzFy0o0mYkaz1iXs762gq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a.KC0iSp9UekceIe54JU0A"/>
</p:tagLst>
</file>

<file path=ppt/tags/tag530.xml><?xml version="1.0" encoding="utf-8"?>
<p:tagLst xmlns:a="http://schemas.openxmlformats.org/drawingml/2006/main" xmlns:r="http://schemas.openxmlformats.org/officeDocument/2006/relationships" xmlns:p="http://schemas.openxmlformats.org/presentationml/2006/main">
  <p:tag name="THINKCELLSHAPEDONOTDELETE" val="pmviI9nSZf0mdOt9RwTKCBQ"/>
</p:tagLst>
</file>

<file path=ppt/tags/tag531.xml><?xml version="1.0" encoding="utf-8"?>
<p:tagLst xmlns:a="http://schemas.openxmlformats.org/drawingml/2006/main" xmlns:r="http://schemas.openxmlformats.org/officeDocument/2006/relationships" xmlns:p="http://schemas.openxmlformats.org/presentationml/2006/main">
  <p:tag name="THINKCELLSHAPEDONOTDELETE" val="pcpvbYC0VtEyHM0orvSFgEQ"/>
</p:tagLst>
</file>

<file path=ppt/tags/tag532.xml><?xml version="1.0" encoding="utf-8"?>
<p:tagLst xmlns:a="http://schemas.openxmlformats.org/drawingml/2006/main" xmlns:r="http://schemas.openxmlformats.org/officeDocument/2006/relationships" xmlns:p="http://schemas.openxmlformats.org/presentationml/2006/main">
  <p:tag name="THINKCELLSHAPEDONOTDELETE" val="pjS5pDDIAzkGZSgNkAuxasA"/>
</p:tagLst>
</file>

<file path=ppt/tags/tag533.xml><?xml version="1.0" encoding="utf-8"?>
<p:tagLst xmlns:a="http://schemas.openxmlformats.org/drawingml/2006/main" xmlns:r="http://schemas.openxmlformats.org/officeDocument/2006/relationships" xmlns:p="http://schemas.openxmlformats.org/presentationml/2006/main">
  <p:tag name="THINKCELLSHAPEDONOTDELETE" val="pC5TU0BqTREKUn51MFbJeSg"/>
</p:tagLst>
</file>

<file path=ppt/tags/tag534.xml><?xml version="1.0" encoding="utf-8"?>
<p:tagLst xmlns:a="http://schemas.openxmlformats.org/drawingml/2006/main" xmlns:r="http://schemas.openxmlformats.org/officeDocument/2006/relationships" xmlns:p="http://schemas.openxmlformats.org/presentationml/2006/main">
  <p:tag name="THINKCELLSHAPEDONOTDELETE" val="pN0LTw3Zv60yg.Ydn7ese0Q"/>
</p:tagLst>
</file>

<file path=ppt/tags/tag535.xml><?xml version="1.0" encoding="utf-8"?>
<p:tagLst xmlns:a="http://schemas.openxmlformats.org/drawingml/2006/main" xmlns:r="http://schemas.openxmlformats.org/officeDocument/2006/relationships" xmlns:p="http://schemas.openxmlformats.org/presentationml/2006/main">
  <p:tag name="THINKCELLSHAPEDONOTDELETE" val="pXq7u70TTYkenzV7whfuYDw"/>
</p:tagLst>
</file>

<file path=ppt/tags/tag536.xml><?xml version="1.0" encoding="utf-8"?>
<p:tagLst xmlns:a="http://schemas.openxmlformats.org/drawingml/2006/main" xmlns:r="http://schemas.openxmlformats.org/officeDocument/2006/relationships" xmlns:p="http://schemas.openxmlformats.org/presentationml/2006/main">
  <p:tag name="THINKCELLSHAPEDONOTDELETE" val="pRzFy0o0mYkaz1iXs762gqQ"/>
</p:tagLst>
</file>

<file path=ppt/tags/tag537.xml><?xml version="1.0" encoding="utf-8"?>
<p:tagLst xmlns:a="http://schemas.openxmlformats.org/drawingml/2006/main" xmlns:r="http://schemas.openxmlformats.org/officeDocument/2006/relationships" xmlns:p="http://schemas.openxmlformats.org/presentationml/2006/main">
  <p:tag name="THINKCELLSHAPEDONOTDELETE" val="pmviI9nSZf0mdOt9RwTKCBQ"/>
</p:tagLst>
</file>

<file path=ppt/tags/tag538.xml><?xml version="1.0" encoding="utf-8"?>
<p:tagLst xmlns:a="http://schemas.openxmlformats.org/drawingml/2006/main" xmlns:r="http://schemas.openxmlformats.org/officeDocument/2006/relationships" xmlns:p="http://schemas.openxmlformats.org/presentationml/2006/main">
  <p:tag name="THINKCELLSHAPEDONOTDELETE" val="pZNIb60wrAUi29Q5xWCJ1Pg"/>
</p:tagLst>
</file>

<file path=ppt/tags/tag539.xml><?xml version="1.0" encoding="utf-8"?>
<p:tagLst xmlns:a="http://schemas.openxmlformats.org/drawingml/2006/main" xmlns:r="http://schemas.openxmlformats.org/officeDocument/2006/relationships" xmlns:p="http://schemas.openxmlformats.org/presentationml/2006/main">
  <p:tag name="THINKCELLSHAPEDONOTDELETE" val="pmxGepWecskuOCnPxgN2vb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Q97P_PS8YUWiPDoei51DHA"/>
</p:tagLst>
</file>

<file path=ppt/tags/tag540.xml><?xml version="1.0" encoding="utf-8"?>
<p:tagLst xmlns:a="http://schemas.openxmlformats.org/drawingml/2006/main" xmlns:r="http://schemas.openxmlformats.org/officeDocument/2006/relationships" xmlns:p="http://schemas.openxmlformats.org/presentationml/2006/main">
  <p:tag name="THINKCELLSHAPEDONOTDELETE" val="pVFln2pi9.UKPZ6xSyXZrJA"/>
</p:tagLst>
</file>

<file path=ppt/tags/tag541.xml><?xml version="1.0" encoding="utf-8"?>
<p:tagLst xmlns:a="http://schemas.openxmlformats.org/drawingml/2006/main" xmlns:r="http://schemas.openxmlformats.org/officeDocument/2006/relationships" xmlns:p="http://schemas.openxmlformats.org/presentationml/2006/main">
  <p:tag name="THINKCELLSHAPEDONOTDELETE" val="pIcE.kC.CzE.j2gPHn.fRMw"/>
</p:tagLst>
</file>

<file path=ppt/tags/tag542.xml><?xml version="1.0" encoding="utf-8"?>
<p:tagLst xmlns:a="http://schemas.openxmlformats.org/drawingml/2006/main" xmlns:r="http://schemas.openxmlformats.org/officeDocument/2006/relationships" xmlns:p="http://schemas.openxmlformats.org/presentationml/2006/main">
  <p:tag name="THINKCELLSHAPEDONOTDELETE" val="pA2ujg_jya02qRN8hNJMZwg"/>
</p:tagLst>
</file>

<file path=ppt/tags/tag543.xml><?xml version="1.0" encoding="utf-8"?>
<p:tagLst xmlns:a="http://schemas.openxmlformats.org/drawingml/2006/main" xmlns:r="http://schemas.openxmlformats.org/officeDocument/2006/relationships" xmlns:p="http://schemas.openxmlformats.org/presentationml/2006/main">
  <p:tag name="THINKCELLSHAPEDONOTDELETE" val="p62nR8RjJS0K7b9huO2ytZA"/>
</p:tagLst>
</file>

<file path=ppt/tags/tag544.xml><?xml version="1.0" encoding="utf-8"?>
<p:tagLst xmlns:a="http://schemas.openxmlformats.org/drawingml/2006/main" xmlns:r="http://schemas.openxmlformats.org/officeDocument/2006/relationships" xmlns:p="http://schemas.openxmlformats.org/presentationml/2006/main">
  <p:tag name="THINKCELLSHAPEDONOTDELETE" val="pW1jBBEmUuEypJIZB0yk49g"/>
</p:tagLst>
</file>

<file path=ppt/tags/tag545.xml><?xml version="1.0" encoding="utf-8"?>
<p:tagLst xmlns:a="http://schemas.openxmlformats.org/drawingml/2006/main" xmlns:r="http://schemas.openxmlformats.org/officeDocument/2006/relationships" xmlns:p="http://schemas.openxmlformats.org/presentationml/2006/main">
  <p:tag name="THINKCELLSHAPEDONOTDELETE" val="pV0BBb8AuBEGFPXmPXw4icQ"/>
</p:tagLst>
</file>

<file path=ppt/tags/tag546.xml><?xml version="1.0" encoding="utf-8"?>
<p:tagLst xmlns:a="http://schemas.openxmlformats.org/drawingml/2006/main" xmlns:r="http://schemas.openxmlformats.org/officeDocument/2006/relationships" xmlns:p="http://schemas.openxmlformats.org/presentationml/2006/main">
  <p:tag name="THINKCELLSHAPEDONOTDELETE" val="p1P8BIr4sCEqTJn8rhiyKyg"/>
</p:tagLst>
</file>

<file path=ppt/tags/tag547.xml><?xml version="1.0" encoding="utf-8"?>
<p:tagLst xmlns:a="http://schemas.openxmlformats.org/drawingml/2006/main" xmlns:r="http://schemas.openxmlformats.org/officeDocument/2006/relationships" xmlns:p="http://schemas.openxmlformats.org/presentationml/2006/main">
  <p:tag name="THINKCELLSHAPEDONOTDELETE" val="pymjaGBsFdkGpdNZcC3Vr6Q"/>
</p:tagLst>
</file>

<file path=ppt/tags/tag548.xml><?xml version="1.0" encoding="utf-8"?>
<p:tagLst xmlns:a="http://schemas.openxmlformats.org/drawingml/2006/main" xmlns:r="http://schemas.openxmlformats.org/officeDocument/2006/relationships" xmlns:p="http://schemas.openxmlformats.org/presentationml/2006/main">
  <p:tag name="THINKCELLSHAPEDONOTDELETE" val="pIco_9XgMZUOCXHXRa.Kxcg"/>
</p:tagLst>
</file>

<file path=ppt/tags/tag549.xml><?xml version="1.0" encoding="utf-8"?>
<p:tagLst xmlns:a="http://schemas.openxmlformats.org/drawingml/2006/main" xmlns:r="http://schemas.openxmlformats.org/officeDocument/2006/relationships" xmlns:p="http://schemas.openxmlformats.org/presentationml/2006/main">
  <p:tag name="THINKCELLSHAPEDONOTDELETE" val="p4hu0NgCME0KJR1awt48I1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wUBi_d5nEqMQSlpd4WKzA"/>
</p:tagLst>
</file>

<file path=ppt/tags/tag550.xml><?xml version="1.0" encoding="utf-8"?>
<p:tagLst xmlns:a="http://schemas.openxmlformats.org/drawingml/2006/main" xmlns:r="http://schemas.openxmlformats.org/officeDocument/2006/relationships" xmlns:p="http://schemas.openxmlformats.org/presentationml/2006/main">
  <p:tag name="THINKCELLSHAPEDONOTDELETE" val="pEnKzEywnB0a1gS9FNneg4Q"/>
</p:tagLst>
</file>

<file path=ppt/tags/tag551.xml><?xml version="1.0" encoding="utf-8"?>
<p:tagLst xmlns:a="http://schemas.openxmlformats.org/drawingml/2006/main" xmlns:r="http://schemas.openxmlformats.org/officeDocument/2006/relationships" xmlns:p="http://schemas.openxmlformats.org/presentationml/2006/main">
  <p:tag name="THINKCELLSHAPEDONOTDELETE" val="p3I34uNYzvEaKkj_bWSEfOg"/>
</p:tagLst>
</file>

<file path=ppt/tags/tag552.xml><?xml version="1.0" encoding="utf-8"?>
<p:tagLst xmlns:a="http://schemas.openxmlformats.org/drawingml/2006/main" xmlns:r="http://schemas.openxmlformats.org/officeDocument/2006/relationships" xmlns:p="http://schemas.openxmlformats.org/presentationml/2006/main">
  <p:tag name="THINKCELLSHAPEDONOTDELETE" val="pI0gEIVWFFkOHn04Oy4pBbA"/>
</p:tagLst>
</file>

<file path=ppt/tags/tag553.xml><?xml version="1.0" encoding="utf-8"?>
<p:tagLst xmlns:a="http://schemas.openxmlformats.org/drawingml/2006/main" xmlns:r="http://schemas.openxmlformats.org/officeDocument/2006/relationships" xmlns:p="http://schemas.openxmlformats.org/presentationml/2006/main">
  <p:tag name="THINKCELLSHAPEDONOTDELETE" val="p.IFLv150L02HgaHAZq8_vw"/>
</p:tagLst>
</file>

<file path=ppt/tags/tag554.xml><?xml version="1.0" encoding="utf-8"?>
<p:tagLst xmlns:a="http://schemas.openxmlformats.org/drawingml/2006/main" xmlns:r="http://schemas.openxmlformats.org/officeDocument/2006/relationships" xmlns:p="http://schemas.openxmlformats.org/presentationml/2006/main">
  <p:tag name="THINKCELLSHAPEDONOTDELETE" val="p32lQ8kE3WUaJdRbTv4TQFw"/>
</p:tagLst>
</file>

<file path=ppt/tags/tag555.xml><?xml version="1.0" encoding="utf-8"?>
<p:tagLst xmlns:a="http://schemas.openxmlformats.org/drawingml/2006/main" xmlns:r="http://schemas.openxmlformats.org/officeDocument/2006/relationships" xmlns:p="http://schemas.openxmlformats.org/presentationml/2006/main">
  <p:tag name="THINKCELLSHAPEDONOTDELETE" val="p2yCxrPSBvk6OTmYDnzsXWg"/>
</p:tagLst>
</file>

<file path=ppt/tags/tag556.xml><?xml version="1.0" encoding="utf-8"?>
<p:tagLst xmlns:a="http://schemas.openxmlformats.org/drawingml/2006/main" xmlns:r="http://schemas.openxmlformats.org/officeDocument/2006/relationships" xmlns:p="http://schemas.openxmlformats.org/presentationml/2006/main">
  <p:tag name="THINKCELLSHAPEDONOTDELETE" val="pbrmKG7RN0UGClVvjvPfA0A"/>
</p:tagLst>
</file>

<file path=ppt/tags/tag557.xml><?xml version="1.0" encoding="utf-8"?>
<p:tagLst xmlns:a="http://schemas.openxmlformats.org/drawingml/2006/main" xmlns:r="http://schemas.openxmlformats.org/officeDocument/2006/relationships" xmlns:p="http://schemas.openxmlformats.org/presentationml/2006/main">
  <p:tag name="THINKCELLSHAPEDONOTDELETE" val="pgDJv.i.db0y6nEKSyTIiDA"/>
</p:tagLst>
</file>

<file path=ppt/tags/tag558.xml><?xml version="1.0" encoding="utf-8"?>
<p:tagLst xmlns:a="http://schemas.openxmlformats.org/drawingml/2006/main" xmlns:r="http://schemas.openxmlformats.org/officeDocument/2006/relationships" xmlns:p="http://schemas.openxmlformats.org/presentationml/2006/main">
  <p:tag name="THINKCELLSHAPEDONOTDELETE" val="pe50Be41vJUamozMN1GxCog"/>
</p:tagLst>
</file>

<file path=ppt/tags/tag559.xml><?xml version="1.0" encoding="utf-8"?>
<p:tagLst xmlns:a="http://schemas.openxmlformats.org/drawingml/2006/main" xmlns:r="http://schemas.openxmlformats.org/officeDocument/2006/relationships" xmlns:p="http://schemas.openxmlformats.org/presentationml/2006/main">
  <p:tag name="THINKCELLSHAPEDONOTDELETE" val="pbPExmbi390u5hJVLGfVcb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rFXhCbDSu0adz2BT0nEUWQ"/>
</p:tagLst>
</file>

<file path=ppt/tags/tag560.xml><?xml version="1.0" encoding="utf-8"?>
<p:tagLst xmlns:a="http://schemas.openxmlformats.org/drawingml/2006/main" xmlns:r="http://schemas.openxmlformats.org/officeDocument/2006/relationships" xmlns:p="http://schemas.openxmlformats.org/presentationml/2006/main">
  <p:tag name="THINKCELLSHAPEDONOTDELETE" val="pUQd015gsVUaKdURZM41n9g"/>
</p:tagLst>
</file>

<file path=ppt/tags/tag561.xml><?xml version="1.0" encoding="utf-8"?>
<p:tagLst xmlns:a="http://schemas.openxmlformats.org/drawingml/2006/main" xmlns:r="http://schemas.openxmlformats.org/officeDocument/2006/relationships" xmlns:p="http://schemas.openxmlformats.org/presentationml/2006/main">
  <p:tag name="THINKCELLSHAPEDONOTDELETE" val="pgcbUifthRkaFj0jntnpAOg"/>
</p:tagLst>
</file>

<file path=ppt/tags/tag562.xml><?xml version="1.0" encoding="utf-8"?>
<p:tagLst xmlns:a="http://schemas.openxmlformats.org/drawingml/2006/main" xmlns:r="http://schemas.openxmlformats.org/officeDocument/2006/relationships" xmlns:p="http://schemas.openxmlformats.org/presentationml/2006/main">
  <p:tag name="THINKCELLSHAPEDONOTDELETE" val="pk6xMAYMg9EGpT2rBVZEKHQ"/>
</p:tagLst>
</file>

<file path=ppt/tags/tag563.xml><?xml version="1.0" encoding="utf-8"?>
<p:tagLst xmlns:a="http://schemas.openxmlformats.org/drawingml/2006/main" xmlns:r="http://schemas.openxmlformats.org/officeDocument/2006/relationships" xmlns:p="http://schemas.openxmlformats.org/presentationml/2006/main">
  <p:tag name="THINKCELLSHAPEDONOTDELETE" val="t5J95dX7pa0S9mX77NxnYTA"/>
</p:tagLst>
</file>

<file path=ppt/tags/tag564.xml><?xml version="1.0" encoding="utf-8"?>
<p:tagLst xmlns:a="http://schemas.openxmlformats.org/drawingml/2006/main" xmlns:r="http://schemas.openxmlformats.org/officeDocument/2006/relationships" xmlns:p="http://schemas.openxmlformats.org/presentationml/2006/main">
  <p:tag name="THINKCELLSHAPEDONOTDELETE" val="p29_nXSuGTEipOvLtc2t72A"/>
</p:tagLst>
</file>

<file path=ppt/tags/tag565.xml><?xml version="1.0" encoding="utf-8"?>
<p:tagLst xmlns:a="http://schemas.openxmlformats.org/drawingml/2006/main" xmlns:r="http://schemas.openxmlformats.org/officeDocument/2006/relationships" xmlns:p="http://schemas.openxmlformats.org/presentationml/2006/main">
  <p:tag name="THINKCELLSHAPEDONOTDELETE" val="pkow4.wN6dE25cQdBDA0huw"/>
</p:tagLst>
</file>

<file path=ppt/tags/tag566.xml><?xml version="1.0" encoding="utf-8"?>
<p:tagLst xmlns:a="http://schemas.openxmlformats.org/drawingml/2006/main" xmlns:r="http://schemas.openxmlformats.org/officeDocument/2006/relationships" xmlns:p="http://schemas.openxmlformats.org/presentationml/2006/main">
  <p:tag name="THINKCELLSHAPEDONOTDELETE" val="px5Z58skaZU.0NzG.JCsS5g"/>
</p:tagLst>
</file>

<file path=ppt/tags/tag567.xml><?xml version="1.0" encoding="utf-8"?>
<p:tagLst xmlns:a="http://schemas.openxmlformats.org/drawingml/2006/main" xmlns:r="http://schemas.openxmlformats.org/officeDocument/2006/relationships" xmlns:p="http://schemas.openxmlformats.org/presentationml/2006/main">
  <p:tag name="THINKCELLSHAPEDONOTDELETE" val="phohiKtojsESzfzZNyocT7g"/>
</p:tagLst>
</file>

<file path=ppt/tags/tag568.xml><?xml version="1.0" encoding="utf-8"?>
<p:tagLst xmlns:a="http://schemas.openxmlformats.org/drawingml/2006/main" xmlns:r="http://schemas.openxmlformats.org/officeDocument/2006/relationships" xmlns:p="http://schemas.openxmlformats.org/presentationml/2006/main">
  <p:tag name="THINKCELLSHAPEDONOTDELETE" val="pRnZmwFNNF0C3wMe6vtcPbg"/>
</p:tagLst>
</file>

<file path=ppt/tags/tag569.xml><?xml version="1.0" encoding="utf-8"?>
<p:tagLst xmlns:a="http://schemas.openxmlformats.org/drawingml/2006/main" xmlns:r="http://schemas.openxmlformats.org/officeDocument/2006/relationships" xmlns:p="http://schemas.openxmlformats.org/presentationml/2006/main">
  <p:tag name="THINKCELLSHAPEDONOTDELETE" val="tNFI30aWYG0aMsr.fY.y5x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VRO605KgmE6VDA5AAReo0g"/>
</p:tagLst>
</file>

<file path=ppt/tags/tag570.xml><?xml version="1.0" encoding="utf-8"?>
<p:tagLst xmlns:a="http://schemas.openxmlformats.org/drawingml/2006/main" xmlns:r="http://schemas.openxmlformats.org/officeDocument/2006/relationships" xmlns:p="http://schemas.openxmlformats.org/presentationml/2006/main">
  <p:tag name="THINKCELLSHAPEDONOTDELETE" val="tVTXu0PFwD0GGE.RtSFJ4sw"/>
</p:tagLst>
</file>

<file path=ppt/tags/tag571.xml><?xml version="1.0" encoding="utf-8"?>
<p:tagLst xmlns:a="http://schemas.openxmlformats.org/drawingml/2006/main" xmlns:r="http://schemas.openxmlformats.org/officeDocument/2006/relationships" xmlns:p="http://schemas.openxmlformats.org/presentationml/2006/main">
  <p:tag name="THINKCELLSHAPEDONOTDELETE" val="tZV2A5PtiEE.WdN5SraRPnw"/>
</p:tagLst>
</file>

<file path=ppt/tags/tag572.xml><?xml version="1.0" encoding="utf-8"?>
<p:tagLst xmlns:a="http://schemas.openxmlformats.org/drawingml/2006/main" xmlns:r="http://schemas.openxmlformats.org/officeDocument/2006/relationships" xmlns:p="http://schemas.openxmlformats.org/presentationml/2006/main">
  <p:tag name="THINKCELLSHAPEDONOTDELETE" val="tklRHM1yW8kawF3jGRBkjNw"/>
</p:tagLst>
</file>

<file path=ppt/tags/tag573.xml><?xml version="1.0" encoding="utf-8"?>
<p:tagLst xmlns:a="http://schemas.openxmlformats.org/drawingml/2006/main" xmlns:r="http://schemas.openxmlformats.org/officeDocument/2006/relationships" xmlns:p="http://schemas.openxmlformats.org/presentationml/2006/main">
  <p:tag name="THINKCELLSHAPEDONOTDELETE" val="t1ELnCMvQ6UODFJDuI4m5yg"/>
</p:tagLst>
</file>

<file path=ppt/tags/tag574.xml><?xml version="1.0" encoding="utf-8"?>
<p:tagLst xmlns:a="http://schemas.openxmlformats.org/drawingml/2006/main" xmlns:r="http://schemas.openxmlformats.org/officeDocument/2006/relationships" xmlns:p="http://schemas.openxmlformats.org/presentationml/2006/main">
  <p:tag name="THINKCELLSHAPEDONOTDELETE" val="tgR1LQbhuyUutadKvWhVwCg"/>
</p:tagLst>
</file>

<file path=ppt/tags/tag575.xml><?xml version="1.0" encoding="utf-8"?>
<p:tagLst xmlns:a="http://schemas.openxmlformats.org/drawingml/2006/main" xmlns:r="http://schemas.openxmlformats.org/officeDocument/2006/relationships" xmlns:p="http://schemas.openxmlformats.org/presentationml/2006/main">
  <p:tag name="THINKCELLSHAPEDONOTDELETE" val="tMp6J1_1NQUqn9aIbpVvE.Q"/>
</p:tagLst>
</file>

<file path=ppt/tags/tag576.xml><?xml version="1.0" encoding="utf-8"?>
<p:tagLst xmlns:a="http://schemas.openxmlformats.org/drawingml/2006/main" xmlns:r="http://schemas.openxmlformats.org/officeDocument/2006/relationships" xmlns:p="http://schemas.openxmlformats.org/presentationml/2006/main">
  <p:tag name="THINKCELLSHAPEDONOTDELETE" val="ty9oCtxKj4kicOYwXguhN4Q"/>
</p:tagLst>
</file>

<file path=ppt/tags/tag577.xml><?xml version="1.0" encoding="utf-8"?>
<p:tagLst xmlns:a="http://schemas.openxmlformats.org/drawingml/2006/main" xmlns:r="http://schemas.openxmlformats.org/officeDocument/2006/relationships" xmlns:p="http://schemas.openxmlformats.org/presentationml/2006/main">
  <p:tag name="THINKCELLSHAPEDONOTDELETE" val="trYIUxPPXok.IvBHK0etNAQ"/>
</p:tagLst>
</file>

<file path=ppt/tags/tag578.xml><?xml version="1.0" encoding="utf-8"?>
<p:tagLst xmlns:a="http://schemas.openxmlformats.org/drawingml/2006/main" xmlns:r="http://schemas.openxmlformats.org/officeDocument/2006/relationships" xmlns:p="http://schemas.openxmlformats.org/presentationml/2006/main">
  <p:tag name="THINKCELLSHAPEDONOTDELETE" val="tYuk2r5raGkSc4s_wzIxVPg"/>
</p:tagLst>
</file>

<file path=ppt/tags/tag579.xml><?xml version="1.0" encoding="utf-8"?>
<p:tagLst xmlns:a="http://schemas.openxmlformats.org/drawingml/2006/main" xmlns:r="http://schemas.openxmlformats.org/officeDocument/2006/relationships" xmlns:p="http://schemas.openxmlformats.org/presentationml/2006/main">
  <p:tag name="THINKCELLSHAPEDONOTDELETE" val="tZ6qJAEZN3EKesmD6BYQEd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19jnedbWCkGZx5aBiO_r2g"/>
</p:tagLst>
</file>

<file path=ppt/tags/tag580.xml><?xml version="1.0" encoding="utf-8"?>
<p:tagLst xmlns:a="http://schemas.openxmlformats.org/drawingml/2006/main" xmlns:r="http://schemas.openxmlformats.org/officeDocument/2006/relationships" xmlns:p="http://schemas.openxmlformats.org/presentationml/2006/main">
  <p:tag name="THINKCELLSHAPEDONOTDELETE" val="t2yQtlOKWNUyK10Og53DZ.g"/>
</p:tagLst>
</file>

<file path=ppt/tags/tag581.xml><?xml version="1.0" encoding="utf-8"?>
<p:tagLst xmlns:a="http://schemas.openxmlformats.org/drawingml/2006/main" xmlns:r="http://schemas.openxmlformats.org/officeDocument/2006/relationships" xmlns:p="http://schemas.openxmlformats.org/presentationml/2006/main">
  <p:tag name="THINKCELLSHAPEDONOTDELETE" val="pQSt4o1Tg4ESgpzyLYqAW9A"/>
</p:tagLst>
</file>

<file path=ppt/tags/tag582.xml><?xml version="1.0" encoding="utf-8"?>
<p:tagLst xmlns:a="http://schemas.openxmlformats.org/drawingml/2006/main" xmlns:r="http://schemas.openxmlformats.org/officeDocument/2006/relationships" xmlns:p="http://schemas.openxmlformats.org/presentationml/2006/main">
  <p:tag name="THINKCELLSHAPEDONOTDELETE" val="pYh4QCbzR3kadewcg6tZbqQ"/>
</p:tagLst>
</file>

<file path=ppt/tags/tag583.xml><?xml version="1.0" encoding="utf-8"?>
<p:tagLst xmlns:a="http://schemas.openxmlformats.org/drawingml/2006/main" xmlns:r="http://schemas.openxmlformats.org/officeDocument/2006/relationships" xmlns:p="http://schemas.openxmlformats.org/presentationml/2006/main">
  <p:tag name="THINKCELLSHAPEDONOTDELETE" val="pjlbJJDkNPkuZen8k.0qmGQ"/>
</p:tagLst>
</file>

<file path=ppt/tags/tag584.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585.xml><?xml version="1.0" encoding="utf-8"?>
<p:tagLst xmlns:a="http://schemas.openxmlformats.org/drawingml/2006/main" xmlns:r="http://schemas.openxmlformats.org/officeDocument/2006/relationships" xmlns:p="http://schemas.openxmlformats.org/presentationml/2006/main">
  <p:tag name="THINKCELLSHAPEDONOTDELETE" val="p75XWOY5mBkmTGtkdlwfnyw"/>
</p:tagLst>
</file>

<file path=ppt/tags/tag586.xml><?xml version="1.0" encoding="utf-8"?>
<p:tagLst xmlns:a="http://schemas.openxmlformats.org/drawingml/2006/main" xmlns:r="http://schemas.openxmlformats.org/officeDocument/2006/relationships" xmlns:p="http://schemas.openxmlformats.org/presentationml/2006/main">
  <p:tag name="THINKCELLSHAPEDONOTDELETE" val="pAeD5iN7T.0OAnj3O7MMWqg"/>
</p:tagLst>
</file>

<file path=ppt/tags/tag587.xml><?xml version="1.0" encoding="utf-8"?>
<p:tagLst xmlns:a="http://schemas.openxmlformats.org/drawingml/2006/main" xmlns:r="http://schemas.openxmlformats.org/officeDocument/2006/relationships" xmlns:p="http://schemas.openxmlformats.org/presentationml/2006/main">
  <p:tag name="THINKCELLSHAPEDONOTDELETE" val="pjlbJJDkNPkuZen8k.0qmGQ"/>
</p:tagLst>
</file>

<file path=ppt/tags/tag588.xml><?xml version="1.0" encoding="utf-8"?>
<p:tagLst xmlns:a="http://schemas.openxmlformats.org/drawingml/2006/main" xmlns:r="http://schemas.openxmlformats.org/officeDocument/2006/relationships" xmlns:p="http://schemas.openxmlformats.org/presentationml/2006/main">
  <p:tag name="THINKCELLSHAPEDONOTDELETE" val="pZyhdA29.b0izM27VUemmzQ"/>
</p:tagLst>
</file>

<file path=ppt/tags/tag589.xml><?xml version="1.0" encoding="utf-8"?>
<p:tagLst xmlns:a="http://schemas.openxmlformats.org/drawingml/2006/main" xmlns:r="http://schemas.openxmlformats.org/officeDocument/2006/relationships" xmlns:p="http://schemas.openxmlformats.org/presentationml/2006/main">
  <p:tag name="THINKCELLSHAPEDONOTDELETE" val="p_pEzvNVrREO4xfcXGZoCr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WKA8KcUelkyLrmkers3OCA"/>
</p:tagLst>
</file>

<file path=ppt/tags/tag590.xml><?xml version="1.0" encoding="utf-8"?>
<p:tagLst xmlns:a="http://schemas.openxmlformats.org/drawingml/2006/main" xmlns:r="http://schemas.openxmlformats.org/officeDocument/2006/relationships" xmlns:p="http://schemas.openxmlformats.org/presentationml/2006/main">
  <p:tag name="THINKCELLSHAPEDONOTDELETE" val="pgKJT2ML1IkmMCTwtbmISGQ"/>
</p:tagLst>
</file>

<file path=ppt/tags/tag591.xml><?xml version="1.0" encoding="utf-8"?>
<p:tagLst xmlns:a="http://schemas.openxmlformats.org/drawingml/2006/main" xmlns:r="http://schemas.openxmlformats.org/officeDocument/2006/relationships" xmlns:p="http://schemas.openxmlformats.org/presentationml/2006/main">
  <p:tag name="THINKCELLSHAPEDONOTDELETE" val="p6Qlu1vfjGESNl5HknE_oc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4ypwNA3q7Eieyrrs0alir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kqihirxHC0SMMgZqLkIRo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SQSc5q1FSEeDDvSJNN3yi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sTHMZB9fT0yomXwp6mSo6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nQGuGVMZ10CfaCcBuN0QW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ASoqnYzA0kifdzxBEaCuI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RZQC98I8dUyoUXfRpef2l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sz5xGbrzD0GsHXJr1wgbE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LvNwgCEo3ku3CORMf9K_J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ujwyJLelZEWDZMWZ7aI5.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d7nvjj94gkyUeSOXcBmaD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tTYd8BNbhEu1JwXivR6kl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quFocnmwEqYctcKiybJM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EavGZQAnE.37cVkXaa4U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Bk0LN7qmQE2iDt.HYkkQa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rgEY5l0Bck2bwwbwQH7qf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CN_qJlvamkmV8yHI7Znob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kJ7wTR4Aj0imG1MC5CzGl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HYKmwTSu306ranL_JLW2e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Ew5XNBwe0encQzOG9kEo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w46.YLV_QEikOGKsrdJJf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LCg4M1pIhUyblJJTZI7I4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GFIgv1KgIEmGs6o1y6asG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2ToBJfFmEU.GV.81zS.g6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Q97P_PS8YUWiPDoei51DH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wUBi_d5nEqMQSlpd4WKz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rFXhCbDSu0adz2BT0nEUW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VRO605KgmE6VDA5AAReo0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19jnedbWCkGZx5aBiO_r2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WKA8KcUelkyLrmkers3OC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kqihirxHC0SMMgZqLkIRo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SQSc5q1FSEeDDvSJNN3yi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sTHMZB9fT0yomXwp6mSo6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v4IxXRV20mpb2k121Jkz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nQGuGVMZ10CfaCcBuN0QW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ASoqnYzA0kifdzxBEaCuI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RZQC98I8dUyoUXfRpef2l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sz5xGbrzD0GsHXJr1wgbE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LvNwgCEo3ku3CORMf9K_J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ujwyJLelZEWDZMWZ7aI5.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d7nvjj94gkyUeSOXcBmaD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quFocnmwEqYctcKiybJM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EavGZQAnE.37cVkXaa4U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Bk0LN7qmQE2iDt.HYkkQag"/>
</p:tagLst>
</file>

<file path=ppt/theme/theme1.xml><?xml version="1.0" encoding="utf-8"?>
<a:theme xmlns:a="http://schemas.openxmlformats.org/drawingml/2006/main" name="Office Theme">
  <a:themeElements>
    <a:clrScheme name="Research 2011">
      <a:dk1>
        <a:srgbClr val="333333"/>
      </a:dk1>
      <a:lt1>
        <a:srgbClr val="FFFFFF"/>
      </a:lt1>
      <a:dk2>
        <a:srgbClr val="FFFFFF"/>
      </a:dk2>
      <a:lt2>
        <a:srgbClr val="FFFFFF"/>
      </a:lt2>
      <a:accent1>
        <a:srgbClr val="243F54"/>
      </a:accent1>
      <a:accent2>
        <a:srgbClr val="998F57"/>
      </a:accent2>
      <a:accent3>
        <a:srgbClr val="CECECE"/>
      </a:accent3>
      <a:accent4>
        <a:srgbClr val="7B7B7B"/>
      </a:accent4>
      <a:accent5>
        <a:srgbClr val="ADB7C3"/>
      </a:accent5>
      <a:accent6>
        <a:srgbClr val="5D5936"/>
      </a:accent6>
      <a:hlink>
        <a:srgbClr val="2576B7"/>
      </a:hlink>
      <a:folHlink>
        <a:srgbClr val="C77709"/>
      </a:folHlink>
    </a:clrScheme>
    <a:fontScheme name="Research 2011">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nfoTech">
    <a:dk1>
      <a:srgbClr val="333333"/>
    </a:dk1>
    <a:lt1>
      <a:srgbClr val="FFFFFF"/>
    </a:lt1>
    <a:dk2>
      <a:srgbClr val="FFFFFF"/>
    </a:dk2>
    <a:lt2>
      <a:srgbClr val="FFFFFF"/>
    </a:lt2>
    <a:accent1>
      <a:srgbClr val="243F54"/>
    </a:accent1>
    <a:accent2>
      <a:srgbClr val="998F57"/>
    </a:accent2>
    <a:accent3>
      <a:srgbClr val="CECECE"/>
    </a:accent3>
    <a:accent4>
      <a:srgbClr val="7B7B7B"/>
    </a:accent4>
    <a:accent5>
      <a:srgbClr val="ADB7C3"/>
    </a:accent5>
    <a:accent6>
      <a:srgbClr val="5D5936"/>
    </a:accent6>
    <a:hlink>
      <a:srgbClr val="2576B7"/>
    </a:hlink>
    <a:folHlink>
      <a:srgbClr val="C77709"/>
    </a:folHlink>
  </a:clrScheme>
  <a:fontScheme name="Research 2011">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InfoTech">
    <a:dk1>
      <a:srgbClr val="333333"/>
    </a:dk1>
    <a:lt1>
      <a:srgbClr val="FFFFFF"/>
    </a:lt1>
    <a:dk2>
      <a:srgbClr val="FFFFFF"/>
    </a:dk2>
    <a:lt2>
      <a:srgbClr val="FFFFFF"/>
    </a:lt2>
    <a:accent1>
      <a:srgbClr val="243F54"/>
    </a:accent1>
    <a:accent2>
      <a:srgbClr val="998F57"/>
    </a:accent2>
    <a:accent3>
      <a:srgbClr val="CECECE"/>
    </a:accent3>
    <a:accent4>
      <a:srgbClr val="7B7B7B"/>
    </a:accent4>
    <a:accent5>
      <a:srgbClr val="ADB7C3"/>
    </a:accent5>
    <a:accent6>
      <a:srgbClr val="5D5936"/>
    </a:accent6>
    <a:hlink>
      <a:srgbClr val="2576B7"/>
    </a:hlink>
    <a:folHlink>
      <a:srgbClr val="C77709"/>
    </a:folHlink>
  </a:clrScheme>
  <a:fontScheme name="Research 2011">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InfoTech">
    <a:dk1>
      <a:srgbClr val="333333"/>
    </a:dk1>
    <a:lt1>
      <a:srgbClr val="FFFFFF"/>
    </a:lt1>
    <a:dk2>
      <a:srgbClr val="FFFFFF"/>
    </a:dk2>
    <a:lt2>
      <a:srgbClr val="FFFFFF"/>
    </a:lt2>
    <a:accent1>
      <a:srgbClr val="243F54"/>
    </a:accent1>
    <a:accent2>
      <a:srgbClr val="998F57"/>
    </a:accent2>
    <a:accent3>
      <a:srgbClr val="CECECE"/>
    </a:accent3>
    <a:accent4>
      <a:srgbClr val="7B7B7B"/>
    </a:accent4>
    <a:accent5>
      <a:srgbClr val="ADB7C3"/>
    </a:accent5>
    <a:accent6>
      <a:srgbClr val="5D5936"/>
    </a:accent6>
    <a:hlink>
      <a:srgbClr val="2576B7"/>
    </a:hlink>
    <a:folHlink>
      <a:srgbClr val="C77709"/>
    </a:folHlink>
  </a:clrScheme>
  <a:fontScheme name="Research 2011">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Research 2011">
    <a:dk1>
      <a:srgbClr val="333333"/>
    </a:dk1>
    <a:lt1>
      <a:srgbClr val="FFFFFF"/>
    </a:lt1>
    <a:dk2>
      <a:srgbClr val="FFFFFF"/>
    </a:dk2>
    <a:lt2>
      <a:srgbClr val="FFFFFF"/>
    </a:lt2>
    <a:accent1>
      <a:srgbClr val="243F54"/>
    </a:accent1>
    <a:accent2>
      <a:srgbClr val="998F57"/>
    </a:accent2>
    <a:accent3>
      <a:srgbClr val="CECECE"/>
    </a:accent3>
    <a:accent4>
      <a:srgbClr val="7B7B7B"/>
    </a:accent4>
    <a:accent5>
      <a:srgbClr val="ADB7C3"/>
    </a:accent5>
    <a:accent6>
      <a:srgbClr val="5D5936"/>
    </a:accent6>
    <a:hlink>
      <a:srgbClr val="2576B7"/>
    </a:hlink>
    <a:folHlink>
      <a:srgbClr val="C77709"/>
    </a:folHlink>
  </a:clrScheme>
  <a:fontScheme name="Research 2011">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0</TotalTime>
  <Words>13347</Words>
  <Application>Microsoft Office PowerPoint</Application>
  <PresentationFormat>Apresentação na tela (4:3)</PresentationFormat>
  <Paragraphs>2461</Paragraphs>
  <Slides>71</Slides>
  <Notes>65</Notes>
  <HiddenSlides>0</HiddenSlides>
  <MMClips>0</MMClips>
  <ScaleCrop>false</ScaleCrop>
  <HeadingPairs>
    <vt:vector size="8" baseType="variant">
      <vt:variant>
        <vt:lpstr>Fontes usadas</vt:lpstr>
      </vt:variant>
      <vt:variant>
        <vt:i4>8</vt:i4>
      </vt:variant>
      <vt:variant>
        <vt:lpstr>Tema</vt:lpstr>
      </vt:variant>
      <vt:variant>
        <vt:i4>1</vt:i4>
      </vt:variant>
      <vt:variant>
        <vt:lpstr>Servidores OLE incorporados</vt:lpstr>
      </vt:variant>
      <vt:variant>
        <vt:i4>2</vt:i4>
      </vt:variant>
      <vt:variant>
        <vt:lpstr>Títulos de slides</vt:lpstr>
      </vt:variant>
      <vt:variant>
        <vt:i4>71</vt:i4>
      </vt:variant>
    </vt:vector>
  </HeadingPairs>
  <TitlesOfParts>
    <vt:vector size="82" baseType="lpstr">
      <vt:lpstr>Arial</vt:lpstr>
      <vt:lpstr>Georgia</vt:lpstr>
      <vt:lpstr>Wingdings</vt:lpstr>
      <vt:lpstr>ＭＳ Ｐゴシック</vt:lpstr>
      <vt:lpstr>Calibri</vt:lpstr>
      <vt:lpstr>Harvey Balls</vt:lpstr>
      <vt:lpstr>Courier New</vt:lpstr>
      <vt:lpstr>Helvetica</vt:lpstr>
      <vt:lpstr>Office Theme</vt:lpstr>
      <vt:lpstr>think-cell Slide</vt:lpstr>
      <vt:lpstr>Chart</vt:lpstr>
      <vt:lpstr>Slide 1</vt:lpstr>
      <vt:lpstr>Introduction</vt:lpstr>
      <vt:lpstr>Executive summary</vt:lpstr>
      <vt:lpstr>How to use this Vendor Landscape</vt:lpstr>
      <vt:lpstr>Book a free guided implementation today!</vt:lpstr>
      <vt:lpstr>Guided Implementation points in the ALM Vendor Landscape</vt:lpstr>
      <vt:lpstr>Market overview</vt:lpstr>
      <vt:lpstr>ALM vendor selection / knock-out criteria: market share, mind share, and platform coverage</vt:lpstr>
      <vt:lpstr>ALM criteria &amp; weighting factors</vt:lpstr>
      <vt:lpstr>The Info-Tech ALM Vendor Landscape</vt:lpstr>
      <vt:lpstr>The Info-Tech ALM Value Index</vt:lpstr>
      <vt:lpstr>Balance individual strengths to find the best fit for your enterprise (1/2)</vt:lpstr>
      <vt:lpstr>Balance individual strengths to find the best fit for your enterprise (2/2)</vt:lpstr>
      <vt:lpstr>Table Stakes represent the minimum standard; without these, a product doesn’t even get reviewed</vt:lpstr>
      <vt:lpstr>Advanced Features are the capabilities that allow for granular market differentiation</vt:lpstr>
      <vt:lpstr>Advanced Features are the capabilities that allow for granular market differentiation</vt:lpstr>
      <vt:lpstr>Advanced Features are the capabilities that allow for granular market differentiation</vt:lpstr>
      <vt:lpstr>Each vendor offers a different feature set; concentrate on what your organization needs (1/2)</vt:lpstr>
      <vt:lpstr>Each vendor offers a different feature set; concentrate on what your organization needs (2/2)</vt:lpstr>
      <vt:lpstr>Shortlist Assistance &amp; Requirements</vt:lpstr>
      <vt:lpstr>Use a single vendor ALM stack to help reduce integration costs </vt:lpstr>
      <vt:lpstr>Leverage a vendor that focuses on managing business expectations with its ALM suite</vt:lpstr>
      <vt:lpstr>Utilize an ALM solution which provides a highly customizable UI to tailor the solution to your needs</vt:lpstr>
      <vt:lpstr>RFP &amp; Budget Review</vt:lpstr>
      <vt:lpstr>IBM has a flexible ALM with extensive configuration options</vt:lpstr>
      <vt:lpstr>IBM has a flexible ALM with extensive configuration options</vt:lpstr>
      <vt:lpstr>Serena delivers a high-functionality ALM suite packaged within a powerful process orchestration engine</vt:lpstr>
      <vt:lpstr>Serena delivers a high-functionality ALM suite packaged within a powerful process orchestration engine</vt:lpstr>
      <vt:lpstr>Microsoft provides an ALM collaboration platform which supports Agile across the entire IT lifecycle</vt:lpstr>
      <vt:lpstr>Microsoft provides an ALM collaboration platform which supports Agile across the entire IT lifecycle</vt:lpstr>
      <vt:lpstr>VersionOne is a full-featured ALM making innovative strides in collaboration and workflow management</vt:lpstr>
      <vt:lpstr>VersionOne is a full-featured ALM making innovative strides in collaboration and workflow management</vt:lpstr>
      <vt:lpstr>HP provides full application lifecycle management from requirements definition to performance testing</vt:lpstr>
      <vt:lpstr>HP provides full application lifecycle management from requirements definition to performance testing</vt:lpstr>
      <vt:lpstr>Borland provides full-featured ALM with strong customer and reseller support</vt:lpstr>
      <vt:lpstr>Borland provides full-featured ALM with strong customer and reseller support</vt:lpstr>
      <vt:lpstr>TechExcel offers flexibility and a range of ALM features</vt:lpstr>
      <vt:lpstr>TechExcel offers flexibility and a range of ALM features</vt:lpstr>
      <vt:lpstr>SmarteSoft provides a full-featured ALM at a competitive price</vt:lpstr>
      <vt:lpstr>SmarteSoft provides a full-featured ALM at a competitive price</vt:lpstr>
      <vt:lpstr>Rally has a highly customizable ALM solution with its apps, concentrating on bridging business and technical domains</vt:lpstr>
      <vt:lpstr>Rally has a highly customizable ALM solution with its apps, concentrating on bridging business and technical domains</vt:lpstr>
      <vt:lpstr>CollabNet is a strong all-around enterprise player with compelling cloud options</vt:lpstr>
      <vt:lpstr>CollabNet is a strong all-around enterprise player with compelling cloud options</vt:lpstr>
      <vt:lpstr>Seapine has a customizable ALM that addresses each stage of the application lifecycle</vt:lpstr>
      <vt:lpstr>Seapine has a customizable ALM that addresses each stage of the application lifecycle</vt:lpstr>
      <vt:lpstr>Atlassian’s issue tracking tool provides coverage in all areas of ALM</vt:lpstr>
      <vt:lpstr>Atlassian’s issue tracking tool provides coverage in all areas of ALM</vt:lpstr>
      <vt:lpstr>Parasoft delivers a comprehensive ALM solution with tight policy management capabilities</vt:lpstr>
      <vt:lpstr>Parasoft delivers a comprehensive ALM solution with tight policy management capabilities</vt:lpstr>
      <vt:lpstr>ThoughtWorks Studios has a strong offering for Agile, but limited support for Waterfall or other methods</vt:lpstr>
      <vt:lpstr>ThoughtWorks Studios has a strong offering for Agile, but limited support for Waterfall or other methods</vt:lpstr>
      <vt:lpstr>Contract Review and Negotiation Tactics</vt:lpstr>
      <vt:lpstr>Identify leading candidates with the ALM Vendor Shortlist &amp; Detailed Feature Analysis Tool</vt:lpstr>
      <vt:lpstr>Issue an RFP to ensure that the vendor fits your needs, not the other way around</vt:lpstr>
      <vt:lpstr>Take charge of vendor finalist demos with a Vendor Demonstration Script</vt:lpstr>
      <vt:lpstr>Appendix</vt:lpstr>
      <vt:lpstr>Vendor Landscape Methodology: Overview</vt:lpstr>
      <vt:lpstr>Vendor Landscape Methodology: Vendor/Product Selection &amp; Information Gathering</vt:lpstr>
      <vt:lpstr>Vendor Landscape Methodology: Scoring</vt:lpstr>
      <vt:lpstr>Vendor Landscape Methodology: Information Presentation – Vendor Landscape</vt:lpstr>
      <vt:lpstr>Vendor Landscape Methodology: Information Presentation – Criteria Scores (Harvey Balls)</vt:lpstr>
      <vt:lpstr>Vendor Landscape Methodology: Information Presentation – Feature Ranks (Stoplights)</vt:lpstr>
      <vt:lpstr>Vendor Landscape Methodology: Information Presentation – Value Index</vt:lpstr>
      <vt:lpstr>Vendor Landscape Methodology: Information Presentation – Price Evaluation</vt:lpstr>
      <vt:lpstr>Vendor Landscape Methodology: Information Presentation – Scenarios</vt:lpstr>
      <vt:lpstr>Vendor Landscape Methodology: Information Presentation – Vendor Awards</vt:lpstr>
      <vt:lpstr>Vendor Landscape Methodology: Fact Check &amp; Publication</vt:lpstr>
      <vt:lpstr>Product Pricing Scenario</vt:lpstr>
      <vt:lpstr>Product Pricing Scenario, continued</vt:lpstr>
      <vt:lpstr>Reference Diagram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2014-11-14T21:57:46Z</dcterms:created>
  <dcterms:modified xsi:type="dcterms:W3CDTF">2016-08-07T15:58:55Z</dcterms:modified>
</cp:coreProperties>
</file>