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9" r:id="rId4"/>
    <p:sldId id="285" r:id="rId5"/>
    <p:sldId id="308" r:id="rId6"/>
    <p:sldId id="310" r:id="rId7"/>
    <p:sldId id="311" r:id="rId8"/>
    <p:sldId id="306" r:id="rId9"/>
    <p:sldId id="312" r:id="rId10"/>
    <p:sldId id="313" r:id="rId11"/>
    <p:sldId id="314" r:id="rId12"/>
    <p:sldId id="315" r:id="rId13"/>
    <p:sldId id="309" r:id="rId14"/>
    <p:sldId id="300" r:id="rId15"/>
    <p:sldId id="316" r:id="rId16"/>
    <p:sldId id="301" r:id="rId17"/>
    <p:sldId id="302" r:id="rId18"/>
  </p:sldIdLst>
  <p:sldSz cx="10150475" cy="758983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4" autoAdjust="0"/>
    <p:restoredTop sz="90929"/>
  </p:normalViewPr>
  <p:slideViewPr>
    <p:cSldViewPr>
      <p:cViewPr varScale="1">
        <p:scale>
          <a:sx n="66" d="100"/>
          <a:sy n="66" d="100"/>
        </p:scale>
        <p:origin x="1464" y="60"/>
      </p:cViewPr>
      <p:guideLst>
        <p:guide orient="horz" pos="2390"/>
        <p:guide pos="3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85800"/>
            <a:ext cx="4584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46742F3-C5F8-426C-8125-1944831CF21E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2971800"/>
            <a:ext cx="9525000" cy="1295400"/>
          </a:xfrm>
          <a:effectLst/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39875" y="4267200"/>
            <a:ext cx="7070725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E859D-ED02-4A3E-A5CE-999A37EFC780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8184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45BE4-D2CA-4FE5-AE63-6BBFD86913A5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9806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61250" y="38100"/>
            <a:ext cx="2232025" cy="70485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2000" y="38100"/>
            <a:ext cx="6546850" cy="70485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5D338-268C-4451-9516-733C71BFB324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571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38100"/>
            <a:ext cx="8626475" cy="126523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1066800" y="1905000"/>
            <a:ext cx="8626475" cy="51816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6F9C1-4789-4B8A-A1B1-9EC002B24FDA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8548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BEAD6-1A92-4FEE-A914-2D8BEEB11689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0776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D7D78-924A-42C5-A3D5-5A771BFD5C7E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8687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905000"/>
            <a:ext cx="4237038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56238" y="1905000"/>
            <a:ext cx="4237037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E5D39-0E98-4A30-AB41-5DDBE61E947C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5210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3D4E9-B6F8-4C61-9671-2A5D8583E919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8352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4114F-F6CB-4F1A-A8D6-398D0AFC384D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738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73524-B217-4B90-A27B-755CAB968299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280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55F93-C265-4206-BE90-D5F7B37DAB23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8372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96C7A-2576-4CF8-9553-B9A7FFCA92CF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1065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"/>
            <a:ext cx="8626475" cy="1265238"/>
          </a:xfrm>
          <a:prstGeom prst="rect">
            <a:avLst/>
          </a:prstGeom>
          <a:noFill/>
          <a:ln>
            <a:noFill/>
          </a:ln>
          <a:effectLst>
            <a:outerShdw dist="17961" dir="18900000" algn="ctr" rotWithShape="0">
              <a:srgbClr val="99CC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05000"/>
            <a:ext cx="86264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731520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7315200"/>
            <a:ext cx="800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 i="1"/>
            </a:lvl1pPr>
          </a:lstStyle>
          <a:p>
            <a:pPr>
              <a:defRPr/>
            </a:pPr>
            <a:r>
              <a:rPr lang="en-US" altLang="pt-BR"/>
              <a:t>Davi Pires {dpr@cin.ufpe.br}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01200" y="7315200"/>
            <a:ext cx="5492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/>
            </a:lvl1pPr>
          </a:lstStyle>
          <a:p>
            <a:pPr>
              <a:defRPr/>
            </a:pPr>
            <a:fld id="{2D162AB9-3CA4-4C21-B43E-5C5E61A51F63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sldNum="0" hdr="0" dt="0"/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738438" indent="-254000" algn="l" defTabSz="101441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195638" indent="-254000" algn="l" defTabSz="101441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652838" indent="-254000" algn="l" defTabSz="101441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110038" indent="-254000" algn="l" defTabSz="101441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effectLst>
            <a:outerShdw dist="17961" dir="18900000" algn="ctr" rotWithShape="0">
              <a:srgbClr val="99CCFF"/>
            </a:outerShdw>
          </a:effectLst>
        </p:spPr>
        <p:txBody>
          <a:bodyPr/>
          <a:lstStyle/>
          <a:p>
            <a:pPr eaLnBrk="1" hangingPunct="1"/>
            <a:r>
              <a:rPr lang="pt-BR" altLang="pt-BR"/>
              <a:t>Orientação a Objetos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altLang="pt-BR" sz="3100"/>
              <a:t>Prof. Me. Fabiano Fernandes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322709" y="1922463"/>
            <a:ext cx="964907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Modificador de acesso </a:t>
            </a:r>
            <a:r>
              <a:rPr lang="pt-BR" altLang="pt-BR" i="1" dirty="0"/>
              <a:t>private</a:t>
            </a:r>
          </a:p>
          <a:p>
            <a:pPr lvl="1" eaLnBrk="1" hangingPunct="1"/>
            <a:r>
              <a:rPr lang="pt-BR" altLang="pt-BR" dirty="0"/>
              <a:t>Este modificador determina que o membro privado só pode ser acessado por métodos de dentro da própria classe.</a:t>
            </a:r>
          </a:p>
          <a:p>
            <a:pPr lvl="1" eaLnBrk="1" hangingPunct="1"/>
            <a:r>
              <a:rPr lang="pt-BR" altLang="pt-BR" dirty="0"/>
              <a:t>O modificador de acesso private é o mais restritivo e que deve ser empregado sempre que possível</a:t>
            </a:r>
          </a:p>
          <a:p>
            <a:pPr marL="0" indent="0" eaLnBrk="1" hangingPunct="1">
              <a:buNone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3401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322709" y="1922463"/>
            <a:ext cx="964907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Modificador de acesso protected</a:t>
            </a:r>
          </a:p>
          <a:p>
            <a:pPr lvl="1" eaLnBrk="1" hangingPunct="1"/>
            <a:r>
              <a:rPr lang="pt-BR" altLang="pt-BR" dirty="0"/>
              <a:t>Um membro protegido de uma classe está disponível a todas as classes do mesmo pacote, exatamente como um recurso padrão</a:t>
            </a:r>
          </a:p>
          <a:p>
            <a:pPr lvl="1" eaLnBrk="1" hangingPunct="1"/>
            <a:r>
              <a:rPr lang="pt-BR" altLang="pt-BR" dirty="0"/>
              <a:t>Além do mais, um recurso protegido de uma classe está disponível a todas as subclasses da classe que possui o recurso protegido</a:t>
            </a:r>
          </a:p>
        </p:txBody>
      </p:sp>
    </p:spTree>
    <p:extLst>
      <p:ext uri="{BB962C8B-B14F-4D97-AF65-F5344CB8AC3E}">
        <p14:creationId xmlns:p14="http://schemas.microsoft.com/office/powerpoint/2010/main" val="406228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322709" y="1922463"/>
            <a:ext cx="964907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/>
              <a:t>Modificador de acesso padrão (</a:t>
            </a:r>
            <a:r>
              <a:rPr lang="pt-BR" i="1" dirty="0"/>
              <a:t>default</a:t>
            </a:r>
            <a:r>
              <a:rPr lang="pt-BR" dirty="0"/>
              <a:t>)</a:t>
            </a:r>
          </a:p>
          <a:p>
            <a:pPr lvl="1" eaLnBrk="1" hangingPunct="1"/>
            <a:r>
              <a:rPr lang="pt-BR" altLang="pt-BR" dirty="0"/>
              <a:t>Os recursos default de uma classe são acessíveis a qualquer classe no mesmo pacote que a classe em questão.</a:t>
            </a:r>
          </a:p>
        </p:txBody>
      </p:sp>
    </p:spTree>
    <p:extLst>
      <p:ext uri="{BB962C8B-B14F-4D97-AF65-F5344CB8AC3E}">
        <p14:creationId xmlns:p14="http://schemas.microsoft.com/office/powerpoint/2010/main" val="137468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Encapsulamento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39" y="2426767"/>
            <a:ext cx="949319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3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Encapsulamento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Método de leitura</a:t>
            </a:r>
          </a:p>
          <a:p>
            <a:pPr marL="0" indent="0">
              <a:buFontTx/>
              <a:buNone/>
              <a:defRPr/>
            </a:pPr>
            <a:r>
              <a:rPr lang="pt-BR" dirty="0"/>
              <a:t>Recupera o conteúdo</a:t>
            </a:r>
          </a:p>
          <a:p>
            <a:pPr marL="0" indent="0">
              <a:buFontTx/>
              <a:buNone/>
              <a:defRPr/>
            </a:pPr>
            <a:r>
              <a:rPr lang="pt-BR" dirty="0"/>
              <a:t>Prefixo: get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 Método de escrita</a:t>
            </a:r>
          </a:p>
          <a:p>
            <a:pPr marL="0" indent="0">
              <a:buFontTx/>
              <a:buNone/>
              <a:defRPr/>
            </a:pPr>
            <a:r>
              <a:rPr lang="pt-BR" dirty="0"/>
              <a:t>Modifica o conteúdo</a:t>
            </a:r>
          </a:p>
          <a:p>
            <a:pPr marL="0" indent="0">
              <a:buFontTx/>
              <a:buNone/>
              <a:defRPr/>
            </a:pPr>
            <a:r>
              <a:rPr lang="pt-BR" dirty="0"/>
              <a:t>Prefixo: set</a:t>
            </a:r>
            <a:endParaRPr lang="pt-BR" altLang="pt-BR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322709" y="1922463"/>
            <a:ext cx="964907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/>
              <a:t>O padrão adotado, pelos programadores em Java, para estes métodos é  setNomeAtributo() e </a:t>
            </a:r>
          </a:p>
          <a:p>
            <a:pPr marL="0" indent="0" eaLnBrk="1" hangingPunct="1">
              <a:buNone/>
            </a:pPr>
            <a:r>
              <a:rPr lang="pt-BR" dirty="0"/>
              <a:t>   getNomeAtributo( )</a:t>
            </a:r>
          </a:p>
          <a:p>
            <a:pPr marL="0" indent="0" eaLnBrk="1" hangingPunct="1">
              <a:buNone/>
            </a:pPr>
            <a:r>
              <a:rPr lang="pt-BR" dirty="0"/>
              <a:t> para modificar e receber os valores dos atributos, respectivamente.</a:t>
            </a:r>
            <a:r>
              <a:rPr lang="pt-BR" alt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496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Encapsulamento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905000"/>
            <a:ext cx="9145587" cy="5181600"/>
          </a:xfrm>
        </p:spPr>
        <p:txBody>
          <a:bodyPr/>
          <a:lstStyle/>
          <a:p>
            <a:pPr>
              <a:defRPr/>
            </a:pPr>
            <a:r>
              <a:rPr lang="pt-BR" sz="2800" dirty="0"/>
              <a:t>Implemente a classe Curso conforme representação.</a:t>
            </a:r>
          </a:p>
          <a:p>
            <a:pPr marL="0" indent="0">
              <a:buFontTx/>
              <a:buNone/>
              <a:defRPr/>
            </a:pPr>
            <a:endParaRPr lang="pt-BR" sz="2800" dirty="0"/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3219450"/>
            <a:ext cx="80391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Encapsulamento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05000"/>
            <a:ext cx="9720263" cy="5181600"/>
          </a:xfrm>
        </p:spPr>
        <p:txBody>
          <a:bodyPr/>
          <a:lstStyle/>
          <a:p>
            <a:pPr>
              <a:defRPr/>
            </a:pPr>
            <a:r>
              <a:rPr lang="pt-BR" sz="2800" dirty="0"/>
              <a:t>Implemente a classe Disciplina conforme representação.</a:t>
            </a:r>
          </a:p>
          <a:p>
            <a:pPr>
              <a:defRPr/>
            </a:pPr>
            <a:r>
              <a:rPr lang="pt-BR" sz="2800" dirty="0"/>
              <a:t>Implementar validações nos métodos de escrita:</a:t>
            </a:r>
          </a:p>
          <a:p>
            <a:pPr marL="0" indent="0">
              <a:buFontTx/>
              <a:buNone/>
              <a:defRPr/>
            </a:pPr>
            <a:r>
              <a:rPr lang="pt-BR" sz="2800" dirty="0"/>
              <a:t>	• Código: deve ser um número inteiro positivo.</a:t>
            </a:r>
          </a:p>
          <a:p>
            <a:pPr marL="0" indent="0">
              <a:buFontTx/>
              <a:buNone/>
              <a:defRPr/>
            </a:pPr>
            <a:r>
              <a:rPr lang="pt-BR" sz="2800" dirty="0"/>
              <a:t>	• Descrição: deve conter de 5 a 50 caracteres.</a:t>
            </a:r>
          </a:p>
          <a:p>
            <a:pPr marL="0" indent="0">
              <a:buFontTx/>
              <a:buNone/>
              <a:defRPr/>
            </a:pPr>
            <a:endParaRPr lang="pt-BR" sz="2800" dirty="0"/>
          </a:p>
        </p:txBody>
      </p:sp>
      <p:pic>
        <p:nvPicPr>
          <p:cNvPr id="2253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4298950"/>
            <a:ext cx="896302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/>
        </p:nvSpPr>
        <p:spPr bwMode="auto">
          <a:xfrm>
            <a:off x="795338" y="1922463"/>
            <a:ext cx="86264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Conteúdo da aula</a:t>
            </a:r>
          </a:p>
          <a:p>
            <a:pPr lvl="1" eaLnBrk="1" hangingPunct="1"/>
            <a:r>
              <a:rPr lang="pt-BR" altLang="pt-BR"/>
              <a:t>Encapsulamento</a:t>
            </a:r>
          </a:p>
          <a:p>
            <a:pPr lvl="1" eaLnBrk="1" hangingPunct="1"/>
            <a:r>
              <a:rPr lang="pt-BR" altLang="pt-BR"/>
              <a:t>Polimorfismo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795338" y="1922463"/>
            <a:ext cx="86264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Classes</a:t>
            </a:r>
          </a:p>
          <a:p>
            <a:pPr lvl="1" eaLnBrk="1" hangingPunct="1"/>
            <a:r>
              <a:rPr lang="pt-BR" altLang="pt-BR" dirty="0"/>
              <a:t>atributos </a:t>
            </a:r>
          </a:p>
          <a:p>
            <a:pPr lvl="1" eaLnBrk="1" hangingPunct="1"/>
            <a:r>
              <a:rPr lang="pt-BR" altLang="pt-BR" dirty="0"/>
              <a:t>métodos</a:t>
            </a:r>
          </a:p>
          <a:p>
            <a:pPr lvl="1" eaLnBrk="1" hangingPunct="1"/>
            <a:r>
              <a:rPr lang="pt-BR" altLang="pt-BR" dirty="0"/>
              <a:t>construtor</a:t>
            </a:r>
          </a:p>
          <a:p>
            <a:pPr eaLnBrk="1" hangingPunct="1"/>
            <a:endParaRPr lang="pt-BR" alt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Encapsulamento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694" y="1905000"/>
            <a:ext cx="9514582" cy="5181600"/>
          </a:xfrm>
        </p:spPr>
        <p:txBody>
          <a:bodyPr/>
          <a:lstStyle/>
          <a:p>
            <a:r>
              <a:rPr lang="pt-BR" dirty="0"/>
              <a:t>Encapsulamento está intimamente ligado ao conceito de ocultamento da informação </a:t>
            </a:r>
          </a:p>
          <a:p>
            <a:pPr marL="0" indent="0">
              <a:buNone/>
            </a:pPr>
            <a:r>
              <a:rPr lang="pt-BR" dirty="0"/>
              <a:t>					(information hiding).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178693" y="300283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901" y="3794919"/>
            <a:ext cx="5319334" cy="22680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795338" y="1922463"/>
            <a:ext cx="86264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Objetivo</a:t>
            </a:r>
          </a:p>
          <a:p>
            <a:pPr lvl="1" eaLnBrk="1" hangingPunct="1"/>
            <a:r>
              <a:rPr lang="pt-BR" altLang="pt-BR" dirty="0"/>
              <a:t>Controlar o acesso de atributos e métodos de um objeto, através de uma interface bem definida.</a:t>
            </a:r>
          </a:p>
          <a:p>
            <a:pPr eaLnBrk="1" hangingPunct="1"/>
            <a:r>
              <a:rPr lang="pt-BR" altLang="pt-BR" dirty="0"/>
              <a:t>Vantagens</a:t>
            </a:r>
          </a:p>
          <a:p>
            <a:pPr lvl="1" eaLnBrk="1" hangingPunct="1"/>
            <a:r>
              <a:rPr lang="pt-BR" altLang="pt-BR" dirty="0"/>
              <a:t>Proteger os atributos do objeto quanto à manipulação por outros objetos</a:t>
            </a:r>
          </a:p>
          <a:p>
            <a:pPr lvl="1" eaLnBrk="1" hangingPunct="1"/>
            <a:r>
              <a:rPr lang="pt-BR" altLang="pt-BR" dirty="0"/>
              <a:t>Esconder a estrutura interna do objeto de modo que a interação com este objeto seja relativamente simples</a:t>
            </a:r>
          </a:p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7782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795338" y="1922463"/>
            <a:ext cx="86264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O encapsulamento relaciona os dados (atributos) com o código (métodos) que os manipula.</a:t>
            </a:r>
          </a:p>
          <a:p>
            <a:pPr eaLnBrk="1" hangingPunct="1"/>
            <a:r>
              <a:rPr lang="pt-BR" altLang="pt-BR" dirty="0"/>
              <a:t>Fornece outro recurso importante que é o controle de acesso.</a:t>
            </a:r>
          </a:p>
          <a:p>
            <a:pPr eaLnBrk="1" hangingPunct="1"/>
            <a:r>
              <a:rPr lang="pt-BR" altLang="pt-BR" dirty="0"/>
              <a:t>Através dos modificadores de acesso, os programadores podem controlar o  acesso aos membros de uma classe.</a:t>
            </a:r>
          </a:p>
          <a:p>
            <a:pPr eaLnBrk="1" hangingPunct="1"/>
            <a:endParaRPr lang="pt-BR" altLang="pt-BR" dirty="0"/>
          </a:p>
          <a:p>
            <a:pPr marL="0" indent="0" eaLnBrk="1" hangingPunct="1">
              <a:buNone/>
            </a:pPr>
            <a:endParaRPr lang="pt-BR" altLang="pt-BR" dirty="0"/>
          </a:p>
          <a:p>
            <a:pPr eaLnBrk="1" hangingPunct="1"/>
            <a:endParaRPr lang="pt-BR" altLang="pt-BR" dirty="0"/>
          </a:p>
          <a:p>
            <a:pPr marL="0" indent="0" eaLnBrk="1" hangingPunct="1">
              <a:buNone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8130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322710" y="1922463"/>
            <a:ext cx="909910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Java possui os seguintes modificadores de acesso: public, private e protected.</a:t>
            </a:r>
          </a:p>
          <a:p>
            <a:pPr eaLnBrk="1" hangingPunct="1"/>
            <a:r>
              <a:rPr lang="pt-BR" altLang="pt-BR" dirty="0"/>
              <a:t>Java também define um nível de acesso  padrão (default) e que se aplica somente quando há o uso de herança.</a:t>
            </a:r>
          </a:p>
          <a:p>
            <a:pPr eaLnBrk="1" hangingPunct="1"/>
            <a:r>
              <a:rPr lang="pt-BR" altLang="pt-BR" dirty="0"/>
              <a:t>O modo de acesso default também é  conhecido como pacote (package).</a:t>
            </a:r>
          </a:p>
          <a:p>
            <a:pPr marL="0" indent="0" eaLnBrk="1" hangingPunct="1">
              <a:buNone/>
            </a:pPr>
            <a:endParaRPr lang="pt-BR" altLang="pt-BR" dirty="0"/>
          </a:p>
          <a:p>
            <a:pPr eaLnBrk="1" hangingPunct="1"/>
            <a:endParaRPr lang="pt-BR" altLang="pt-BR" dirty="0"/>
          </a:p>
          <a:p>
            <a:pPr marL="0" indent="0" eaLnBrk="1" hangingPunct="1">
              <a:buNone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7071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Encapsulamento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61" y="1634679"/>
            <a:ext cx="6254907" cy="38246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322709" y="1922463"/>
            <a:ext cx="964907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Modificador de acesso </a:t>
            </a:r>
            <a:r>
              <a:rPr lang="pt-BR" altLang="pt-BR" i="1" dirty="0"/>
              <a:t>public</a:t>
            </a:r>
          </a:p>
          <a:p>
            <a:pPr lvl="1" eaLnBrk="1" hangingPunct="1"/>
            <a:r>
              <a:rPr lang="pt-BR" altLang="pt-BR" dirty="0"/>
              <a:t>Este modificador permite que o membro público seja acessado por qualquer outro código do programa.</a:t>
            </a:r>
          </a:p>
          <a:p>
            <a:pPr lvl="1" eaLnBrk="1" hangingPunct="1"/>
            <a:r>
              <a:rPr lang="pt-BR" altLang="pt-BR" dirty="0"/>
              <a:t>O modificador de acesso public é o mais liberal e que, portanto, exige maior responsabilidade do programador ao empregálo.</a:t>
            </a:r>
          </a:p>
          <a:p>
            <a:pPr eaLnBrk="1" hangingPunct="1"/>
            <a:endParaRPr lang="pt-BR" altLang="pt-BR" dirty="0"/>
          </a:p>
          <a:p>
            <a:pPr marL="0" indent="0" eaLnBrk="1" hangingPunct="1">
              <a:buNone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73713098"/>
      </p:ext>
    </p:extLst>
  </p:cSld>
  <p:clrMapOvr>
    <a:masterClrMapping/>
  </p:clrMapOvr>
</p:sld>
</file>

<file path=ppt/theme/theme1.xml><?xml version="1.0" encoding="utf-8"?>
<a:theme xmlns:a="http://schemas.openxmlformats.org/drawingml/2006/main" name="Radiantcurve">
  <a:themeElements>
    <a:clrScheme name="">
      <a:dk1>
        <a:srgbClr val="000000"/>
      </a:dk1>
      <a:lt1>
        <a:srgbClr val="C0C0C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adiantcurv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ntcurv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ntcurv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Data\Microsoft\Modelos\Radiantcurve.pot</Template>
  <TotalTime>4524</TotalTime>
  <Words>429</Words>
  <Application>Microsoft Office PowerPoint</Application>
  <PresentationFormat>Custom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Radiantcurve</vt:lpstr>
      <vt:lpstr>Orientação a Objetos</vt:lpstr>
      <vt:lpstr>Conteúdo da aula</vt:lpstr>
      <vt:lpstr>Conteúdo da aula</vt:lpstr>
      <vt:lpstr>Encapsulamento</vt:lpstr>
      <vt:lpstr>Conteúdo da aula</vt:lpstr>
      <vt:lpstr>Conteúdo da aula</vt:lpstr>
      <vt:lpstr>Conteúdo da aula</vt:lpstr>
      <vt:lpstr>Encapsulamento</vt:lpstr>
      <vt:lpstr>Conteúdo da aula</vt:lpstr>
      <vt:lpstr>Conteúdo da aula</vt:lpstr>
      <vt:lpstr>Conteúdo da aula</vt:lpstr>
      <vt:lpstr>Conteúdo da aula</vt:lpstr>
      <vt:lpstr>Encapsulamento</vt:lpstr>
      <vt:lpstr>Encapsulamento</vt:lpstr>
      <vt:lpstr>Conteúdo da aula</vt:lpstr>
      <vt:lpstr>Encapsulamento</vt:lpstr>
      <vt:lpstr>Encapsulamento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Básico</dc:title>
  <dc:creator>MICROSOFT</dc:creator>
  <cp:lastModifiedBy>Fabiano Fernandes</cp:lastModifiedBy>
  <cp:revision>60</cp:revision>
  <dcterms:created xsi:type="dcterms:W3CDTF">2005-03-20T23:49:59Z</dcterms:created>
  <dcterms:modified xsi:type="dcterms:W3CDTF">2016-09-08T20:28:29Z</dcterms:modified>
</cp:coreProperties>
</file>