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57" r:id="rId4"/>
    <p:sldId id="268" r:id="rId5"/>
    <p:sldId id="258" r:id="rId6"/>
    <p:sldId id="269" r:id="rId7"/>
    <p:sldId id="260" r:id="rId8"/>
    <p:sldId id="259" r:id="rId9"/>
    <p:sldId id="262" r:id="rId10"/>
    <p:sldId id="263" r:id="rId11"/>
    <p:sldId id="270" r:id="rId12"/>
    <p:sldId id="261" r:id="rId13"/>
    <p:sldId id="264" r:id="rId14"/>
    <p:sldId id="265" r:id="rId15"/>
    <p:sldId id="266" r:id="rId16"/>
    <p:sldId id="267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82" r:id="rId25"/>
    <p:sldId id="277" r:id="rId26"/>
    <p:sldId id="281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32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1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0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8D98-6207-2546-BE4F-7430E36772D0}" type="datetimeFigureOut">
              <a:rPr lang="en-US" smtClean="0"/>
              <a:t>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8FFF-78D1-F449-8D37-9A1A56DD0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0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bay.com/blog/built-with-bootstrap/" TargetMode="External"/><Relationship Id="rId4" Type="http://schemas.openxmlformats.org/officeDocument/2006/relationships/hyperlink" Target="http://themeforest.net/page/top_sell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bin.com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ysite.com" TargetMode="External"/><Relationship Id="rId3" Type="http://schemas.openxmlformats.org/officeDocument/2006/relationships/hyperlink" Target="https://html5tes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6341"/>
            <a:ext cx="7772400" cy="1964290"/>
          </a:xfrm>
        </p:spPr>
        <p:txBody>
          <a:bodyPr/>
          <a:lstStyle/>
          <a:p>
            <a:r>
              <a:rPr lang="en-US" dirty="0" smtClean="0"/>
              <a:t>Intro to Front End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3034"/>
            <a:ext cx="6400800" cy="1025766"/>
          </a:xfrm>
        </p:spPr>
        <p:txBody>
          <a:bodyPr/>
          <a:lstStyle/>
          <a:p>
            <a:r>
              <a:rPr lang="en-US" dirty="0" smtClean="0"/>
              <a:t>HTML, CSS,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3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Styling more than 1 element at a time</a:t>
            </a:r>
          </a:p>
          <a:p>
            <a:pPr marL="0" indent="0">
              <a:buNone/>
            </a:pPr>
            <a:r>
              <a:rPr lang="en-US" sz="1800" dirty="0" smtClean="0"/>
              <a:t>h1, h2, h3, h4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color:blue;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font-weight:bold;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Styling only paragraphs with the class “center”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p.center {</a:t>
            </a:r>
          </a:p>
          <a:p>
            <a:pPr marL="0" indent="0">
              <a:buNone/>
            </a:pPr>
            <a:r>
              <a:rPr lang="en-US" sz="1800" dirty="0" smtClean="0"/>
              <a:t>  color:red;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Styling only a span tag that’s within a paragraph that’s within a div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div &gt; p &gt; span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color: blue;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706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&amp; Specificity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6-01-10 at 5.38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43" b="-29643"/>
          <a:stretch>
            <a:fillRect/>
          </a:stretch>
        </p:blipFill>
        <p:spPr>
          <a:xfrm>
            <a:off x="247736" y="855580"/>
            <a:ext cx="8439064" cy="5534526"/>
          </a:xfrm>
        </p:spPr>
      </p:pic>
    </p:spTree>
    <p:extLst>
      <p:ext uri="{BB962C8B-B14F-4D97-AF65-F5344CB8AC3E}">
        <p14:creationId xmlns:p14="http://schemas.microsoft.com/office/powerpoint/2010/main" val="387075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vs HTML to style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&lt;img src="images/firefox-icon.png" alt="My test image"&gt;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u="sng" dirty="0" smtClean="0"/>
              <a:t>Exercise</a:t>
            </a:r>
            <a:r>
              <a:rPr lang="en-US" sz="1800" dirty="0" smtClean="0"/>
              <a:t>: Make a static webpage using only HTML.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&lt;p&gt;My cat is </a:t>
            </a:r>
            <a:r>
              <a:rPr lang="en-US" sz="1800" b="1" dirty="0" smtClean="0">
                <a:latin typeface="Courier New"/>
                <a:cs typeface="Courier New"/>
              </a:rPr>
              <a:t>&lt;strong&gt;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very</a:t>
            </a:r>
            <a:r>
              <a:rPr lang="en-US" sz="1800" b="1" dirty="0" smtClean="0">
                <a:latin typeface="Courier New"/>
                <a:cs typeface="Courier New"/>
              </a:rPr>
              <a:t>&lt;/strong&gt; </a:t>
            </a:r>
            <a:r>
              <a:rPr lang="en-US" sz="1800" dirty="0" smtClean="0">
                <a:latin typeface="Courier New"/>
                <a:cs typeface="Courier New"/>
              </a:rPr>
              <a:t>grumpy.&lt;/p&gt;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&lt;p&gt;My cat is </a:t>
            </a:r>
            <a:r>
              <a:rPr lang="en-US" sz="1800" b="1" dirty="0" smtClean="0">
                <a:latin typeface="Courier New"/>
                <a:cs typeface="Courier New"/>
              </a:rPr>
              <a:t>&lt;span class=“tag”&gt;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very</a:t>
            </a:r>
            <a:r>
              <a:rPr lang="en-US" sz="1800" b="1" dirty="0" smtClean="0">
                <a:latin typeface="Courier New"/>
                <a:cs typeface="Courier New"/>
              </a:rPr>
              <a:t>&lt;/span&gt; </a:t>
            </a:r>
            <a:r>
              <a:rPr lang="en-US" sz="1800" dirty="0" smtClean="0">
                <a:latin typeface="Courier New"/>
                <a:cs typeface="Courier New"/>
              </a:rPr>
              <a:t>grumpy.&lt;/p&gt;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833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681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6" name="Content Placeholder 5" descr="Screen Shot 2016-01-10 at 4.47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65" t="-8161" r="-30648" b="-2878"/>
          <a:stretch/>
        </p:blipFill>
        <p:spPr>
          <a:xfrm>
            <a:off x="868235" y="570149"/>
            <a:ext cx="7818564" cy="5649672"/>
          </a:xfrm>
        </p:spPr>
      </p:pic>
    </p:spTree>
    <p:extLst>
      <p:ext uri="{BB962C8B-B14F-4D97-AF65-F5344CB8AC3E}">
        <p14:creationId xmlns:p14="http://schemas.microsoft.com/office/powerpoint/2010/main" val="324082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box-sizing</a:t>
            </a:r>
          </a:p>
          <a:p>
            <a:pPr marL="0" indent="0">
              <a:buNone/>
            </a:pPr>
            <a:r>
              <a:rPr lang="en-US" sz="1400" dirty="0" smtClean="0"/>
              <a:t>height</a:t>
            </a:r>
          </a:p>
          <a:p>
            <a:pPr marL="0" indent="0">
              <a:buNone/>
            </a:pPr>
            <a:r>
              <a:rPr lang="en-US" sz="1400" dirty="0" smtClean="0"/>
              <a:t>margin</a:t>
            </a:r>
          </a:p>
          <a:p>
            <a:pPr marL="0" indent="0">
              <a:buNone/>
            </a:pPr>
            <a:r>
              <a:rPr lang="en-US" sz="1400" dirty="0" smtClean="0"/>
              <a:t>margin-bottom, margin-left, margin-right, margin-top</a:t>
            </a:r>
          </a:p>
          <a:p>
            <a:pPr marL="0" indent="0">
              <a:buNone/>
            </a:pPr>
            <a:r>
              <a:rPr lang="en-US" sz="1400" dirty="0" smtClean="0"/>
              <a:t>max-height</a:t>
            </a:r>
          </a:p>
          <a:p>
            <a:pPr marL="0" indent="0">
              <a:buNone/>
            </a:pPr>
            <a:r>
              <a:rPr lang="en-US" sz="1400" dirty="0" smtClean="0"/>
              <a:t>max-width</a:t>
            </a:r>
          </a:p>
          <a:p>
            <a:pPr marL="0" indent="0">
              <a:buNone/>
            </a:pPr>
            <a:r>
              <a:rPr lang="en-US" sz="1400" dirty="0" smtClean="0"/>
              <a:t>min-height</a:t>
            </a:r>
          </a:p>
          <a:p>
            <a:pPr marL="0" indent="0">
              <a:buNone/>
            </a:pPr>
            <a:r>
              <a:rPr lang="en-US" sz="1400" dirty="0" smtClean="0"/>
              <a:t>min-width</a:t>
            </a:r>
          </a:p>
          <a:p>
            <a:pPr marL="0" indent="0">
              <a:buNone/>
            </a:pPr>
            <a:r>
              <a:rPr lang="en-US" sz="1400" dirty="0" smtClean="0"/>
              <a:t>overflow</a:t>
            </a:r>
          </a:p>
          <a:p>
            <a:pPr marL="0" indent="0">
              <a:buNone/>
            </a:pPr>
            <a:r>
              <a:rPr lang="en-US" sz="1400" dirty="0" smtClean="0"/>
              <a:t>overflow-x</a:t>
            </a:r>
          </a:p>
          <a:p>
            <a:pPr marL="0" indent="0">
              <a:buNone/>
            </a:pPr>
            <a:r>
              <a:rPr lang="en-US" sz="1400" dirty="0" smtClean="0"/>
              <a:t>overflow-y</a:t>
            </a:r>
          </a:p>
          <a:p>
            <a:pPr marL="0" indent="0">
              <a:buNone/>
            </a:pPr>
            <a:r>
              <a:rPr lang="en-US" sz="1400" dirty="0" smtClean="0"/>
              <a:t>padding</a:t>
            </a:r>
          </a:p>
          <a:p>
            <a:pPr marL="0" indent="0">
              <a:buNone/>
            </a:pPr>
            <a:r>
              <a:rPr lang="en-US" sz="1400" dirty="0" smtClean="0"/>
              <a:t>padding-bottom, padding-left, padding-right, padding-top</a:t>
            </a:r>
          </a:p>
          <a:p>
            <a:pPr marL="0" indent="0">
              <a:buNone/>
            </a:pPr>
            <a:r>
              <a:rPr lang="en-US" sz="1400" dirty="0" smtClean="0"/>
              <a:t>visibility</a:t>
            </a:r>
          </a:p>
          <a:p>
            <a:pPr marL="0" indent="0">
              <a:buNone/>
            </a:pPr>
            <a:r>
              <a:rPr lang="en-US" sz="1400" dirty="0" smtClean="0"/>
              <a:t>width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28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position: static;</a:t>
            </a:r>
          </a:p>
          <a:p>
            <a:pPr marL="0" indent="0">
              <a:buNone/>
            </a:pPr>
            <a:r>
              <a:rPr lang="en-US" sz="1800" dirty="0" smtClean="0"/>
              <a:t>position: relative;</a:t>
            </a:r>
          </a:p>
          <a:p>
            <a:pPr marL="0" indent="0">
              <a:buNone/>
            </a:pPr>
            <a:r>
              <a:rPr lang="en-US" sz="1800" dirty="0" smtClean="0"/>
              <a:t>position: absolute;</a:t>
            </a:r>
          </a:p>
          <a:p>
            <a:pPr marL="0" indent="0">
              <a:buNone/>
            </a:pPr>
            <a:r>
              <a:rPr lang="en-US" sz="1800" dirty="0" smtClean="0"/>
              <a:t>position: fixed;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static</a:t>
            </a:r>
          </a:p>
          <a:p>
            <a:pPr marL="0" indent="0">
              <a:buNone/>
            </a:pPr>
            <a:r>
              <a:rPr lang="en-US" sz="1800" dirty="0" smtClean="0"/>
              <a:t>This keyword lets the element use the normal behavior, that is it is laid out in its current position in the flow.  The top, right, bottom, left and z-index properties do not apply.</a:t>
            </a:r>
          </a:p>
          <a:p>
            <a:pPr marL="0" indent="0">
              <a:buNone/>
            </a:pPr>
            <a:r>
              <a:rPr lang="en-US" sz="1800" b="1" u="sng" dirty="0" smtClean="0"/>
              <a:t>relative</a:t>
            </a:r>
          </a:p>
          <a:p>
            <a:pPr marL="0" indent="0">
              <a:buNone/>
            </a:pPr>
            <a:r>
              <a:rPr lang="en-US" sz="1800" dirty="0" smtClean="0"/>
              <a:t>This keyword lays out all elements as though the element were not positioned, and then adjust the element's position, without changing layout (and thus leaving a gap for the element where it would have been had it not been positioned). The effect of position:relative on table-*-group, table-row, table-column, table-cell, and table-caption elements is undefined.</a:t>
            </a:r>
          </a:p>
          <a:p>
            <a:pPr marL="0" indent="0">
              <a:buNone/>
            </a:pPr>
            <a:r>
              <a:rPr lang="en-US" sz="1800" b="1" u="sng" dirty="0" smtClean="0"/>
              <a:t>absolute</a:t>
            </a:r>
          </a:p>
          <a:p>
            <a:pPr marL="0" indent="0">
              <a:buNone/>
            </a:pPr>
            <a:r>
              <a:rPr lang="en-US" sz="1800" dirty="0" smtClean="0"/>
              <a:t>Do not leave space for the element. Instead, position it at a specified position relative to its closest positioned ancestor or to the containing block. Absolutely positioned boxes can have margins, they do not collapse with any other margins.</a:t>
            </a:r>
          </a:p>
          <a:p>
            <a:pPr marL="0" indent="0">
              <a:buNone/>
            </a:pPr>
            <a:r>
              <a:rPr lang="en-US" sz="1800" b="1" u="sng" dirty="0" smtClean="0"/>
              <a:t>fixed</a:t>
            </a:r>
          </a:p>
          <a:p>
            <a:pPr marL="0" indent="0">
              <a:buNone/>
            </a:pPr>
            <a:r>
              <a:rPr lang="en-US" sz="1800" dirty="0" smtClean="0"/>
              <a:t>Do not leave space for the element. Instead, position it at a specified position relative to the screen's viewport and don't move it when scrolled. When printing, position it at that fixed position on every page. This value always create a new stacking context.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902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* Try creating and styling elements – use background-color to see what’s happening with your divs</a:t>
            </a:r>
          </a:p>
          <a:p>
            <a:pPr marL="0" indent="0">
              <a:buNone/>
            </a:pPr>
            <a:r>
              <a:rPr lang="en-US" sz="2000" dirty="0" smtClean="0"/>
              <a:t>Ex.  Create a layout</a:t>
            </a:r>
            <a:endParaRPr lang="en-US" sz="2000" dirty="0"/>
          </a:p>
        </p:txBody>
      </p:sp>
      <p:pic>
        <p:nvPicPr>
          <p:cNvPr id="4" name="Picture 3" descr="Screen Shot 2016-01-10 at 5.5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80" y="2584447"/>
            <a:ext cx="4095660" cy="33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048"/>
            <a:ext cx="8229600" cy="490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+mj-lt"/>
              </a:rPr>
              <a:t>JavaScript </a:t>
            </a:r>
            <a:r>
              <a:rPr lang="en-US" sz="1200" dirty="0">
                <a:latin typeface="+mj-lt"/>
              </a:rPr>
              <a:t>("JS" for short) is a full-fledged dynamic programming language that, when applied to an HTML document, can provide dynamic interactivity on websites. 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You must include the script tag below to link your </a:t>
            </a:r>
            <a:r>
              <a:rPr lang="en-US" sz="1200" dirty="0">
                <a:latin typeface="+mj-lt"/>
              </a:rPr>
              <a:t>J</a:t>
            </a:r>
            <a:r>
              <a:rPr lang="en-US" sz="1200" dirty="0" smtClean="0">
                <a:latin typeface="+mj-lt"/>
              </a:rPr>
              <a:t>avaScript file with your html.</a:t>
            </a:r>
            <a:br>
              <a:rPr lang="en-US" sz="1200" dirty="0" smtClean="0">
                <a:latin typeface="+mj-lt"/>
              </a:rPr>
            </a:b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script src="scripts/main.js"&gt;&lt;/script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br>
              <a:rPr lang="en-US" sz="1200" dirty="0" smtClean="0">
                <a:latin typeface="Courier New"/>
                <a:cs typeface="Courier New"/>
              </a:rPr>
            </a:b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Variables are containers that you can store values in. You start by declaring a variable with the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var</a:t>
            </a:r>
            <a:r>
              <a:rPr lang="en-US" sz="1200" dirty="0">
                <a:latin typeface="+mj-lt"/>
              </a:rPr>
              <a:t> keyword, followed by any name you want to call it: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lang="en-US" sz="1200" dirty="0">
                <a:latin typeface="Courier New"/>
                <a:cs typeface="Courier New"/>
              </a:rPr>
              <a:t> myVariable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function </a:t>
            </a:r>
            <a:r>
              <a:rPr lang="en-US" sz="1200" b="1" dirty="0" err="1">
                <a:latin typeface="Courier New"/>
                <a:cs typeface="Courier New"/>
              </a:rPr>
              <a:t>colorChange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var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element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document.getElementById</a:t>
            </a:r>
            <a:r>
              <a:rPr lang="en-US" sz="1200" dirty="0">
                <a:latin typeface="Courier New"/>
                <a:cs typeface="Courier New"/>
              </a:rPr>
              <a:t>('element');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element</a:t>
            </a:r>
            <a:r>
              <a:rPr lang="en-US" sz="1200" dirty="0" err="1">
                <a:latin typeface="Courier New"/>
                <a:cs typeface="Courier New"/>
              </a:rPr>
              <a:t>.style.background</a:t>
            </a:r>
            <a:r>
              <a:rPr lang="en-US" sz="1200" dirty="0">
                <a:latin typeface="Courier New"/>
                <a:cs typeface="Courier New"/>
              </a:rPr>
              <a:t> = '#ff00aa';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cs typeface="Courier New"/>
              </a:rPr>
              <a:t>On the element itself – you’d have to put an “id” and an “</a:t>
            </a:r>
            <a:r>
              <a:rPr lang="en-US" sz="1200" dirty="0" err="1" smtClean="0">
                <a:cs typeface="Courier New"/>
              </a:rPr>
              <a:t>onclick</a:t>
            </a:r>
            <a:r>
              <a:rPr lang="en-US" sz="1200" dirty="0" smtClean="0">
                <a:cs typeface="Courier New"/>
              </a:rPr>
              <a:t>” to run the above function (see below).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&lt;button </a:t>
            </a:r>
            <a:r>
              <a:rPr lang="en-US" sz="1200" b="1" dirty="0" err="1">
                <a:latin typeface="Courier New"/>
                <a:cs typeface="Courier New"/>
              </a:rPr>
              <a:t>onclick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colorChange</a:t>
            </a:r>
            <a:r>
              <a:rPr lang="en-US" sz="1200" dirty="0">
                <a:latin typeface="Courier New"/>
                <a:cs typeface="Courier New"/>
              </a:rPr>
              <a:t>()"&gt;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smtClean="0">
                <a:latin typeface="Courier New"/>
                <a:cs typeface="Courier New"/>
              </a:rPr>
              <a:t>Change </a:t>
            </a:r>
            <a:r>
              <a:rPr lang="en-US" sz="1200" dirty="0">
                <a:latin typeface="Courier New"/>
                <a:cs typeface="Courier New"/>
              </a:rPr>
              <a:t>Color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/button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>
                <a:latin typeface="Courier New"/>
                <a:cs typeface="Courier New"/>
              </a:rPr>
              <a:t>img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id</a:t>
            </a:r>
            <a:r>
              <a:rPr lang="en-US" sz="1200" dirty="0">
                <a:latin typeface="Courier New"/>
                <a:cs typeface="Courier New"/>
              </a:rPr>
              <a:t>="kitty"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img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kittens.jpg</a:t>
            </a:r>
            <a:r>
              <a:rPr lang="en-US" sz="1200" dirty="0">
                <a:latin typeface="Courier New"/>
                <a:cs typeface="Courier New"/>
              </a:rPr>
              <a:t>" alt="kittens"&gt;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363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Content Placeholder 3" descr="Screen Shot 2016-01-10 at 6.00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9" r="-6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668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869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Arrays</a:t>
            </a:r>
            <a:r>
              <a:rPr lang="en-US" sz="1800" dirty="0" smtClean="0">
                <a:latin typeface="Courier New"/>
                <a:cs typeface="Courier New"/>
              </a:rPr>
              <a:t> = [];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var arr1 = [1,2,3,4];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v</a:t>
            </a:r>
            <a:r>
              <a:rPr lang="en-US" sz="1600" dirty="0" smtClean="0">
                <a:latin typeface="Courier New"/>
                <a:cs typeface="Courier New"/>
              </a:rPr>
              <a:t>ar arr2 = [“cat”, “dog”, “bird”];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Objects</a:t>
            </a:r>
            <a:r>
              <a:rPr lang="en-US" sz="1800" dirty="0" smtClean="0">
                <a:latin typeface="Courier New"/>
                <a:cs typeface="Courier New"/>
              </a:rPr>
              <a:t> = {};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v</a:t>
            </a:r>
            <a:r>
              <a:rPr lang="en-US" sz="1600" dirty="0" smtClean="0">
                <a:latin typeface="Courier New"/>
                <a:cs typeface="Courier New"/>
              </a:rPr>
              <a:t>ar obj1 = {</a:t>
            </a:r>
            <a:r>
              <a:rPr lang="en-US" sz="1600" dirty="0" err="1" smtClean="0">
                <a:latin typeface="Courier New"/>
                <a:cs typeface="Courier New"/>
              </a:rPr>
              <a:t>name:”Kelly</a:t>
            </a:r>
            <a:r>
              <a:rPr lang="en-US" sz="1600" dirty="0" smtClean="0">
                <a:latin typeface="Courier New"/>
                <a:cs typeface="Courier New"/>
              </a:rPr>
              <a:t>”, age:45, </a:t>
            </a:r>
            <a:r>
              <a:rPr lang="en-US" sz="1600" dirty="0" err="1" smtClean="0">
                <a:latin typeface="Courier New"/>
                <a:cs typeface="Courier New"/>
              </a:rPr>
              <a:t>city:”Brooklyn</a:t>
            </a:r>
            <a:r>
              <a:rPr lang="en-US" sz="1600" dirty="0" smtClean="0">
                <a:latin typeface="Courier New"/>
                <a:cs typeface="Courier New"/>
              </a:rPr>
              <a:t>”};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v</a:t>
            </a:r>
            <a:r>
              <a:rPr lang="en-US" sz="1600" dirty="0" smtClean="0">
                <a:latin typeface="Courier New"/>
                <a:cs typeface="Courier New"/>
              </a:rPr>
              <a:t>ar obj2 = {</a:t>
            </a:r>
            <a:r>
              <a:rPr lang="en-US" sz="1600" dirty="0" err="1" smtClean="0">
                <a:latin typeface="Courier New"/>
                <a:cs typeface="Courier New"/>
              </a:rPr>
              <a:t>title:”The</a:t>
            </a:r>
            <a:r>
              <a:rPr lang="en-US" sz="1600" dirty="0" smtClean="0">
                <a:latin typeface="Courier New"/>
                <a:cs typeface="Courier New"/>
              </a:rPr>
              <a:t> Good Earth”, </a:t>
            </a:r>
            <a:r>
              <a:rPr lang="en-US" sz="1600" dirty="0" err="1" smtClean="0">
                <a:latin typeface="Courier New"/>
                <a:cs typeface="Courier New"/>
              </a:rPr>
              <a:t>genre:”fiction</a:t>
            </a:r>
            <a:r>
              <a:rPr lang="en-US" sz="1600" dirty="0" smtClean="0">
                <a:latin typeface="Courier New"/>
                <a:cs typeface="Courier New"/>
              </a:rPr>
              <a:t>”};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/>
                <a:cs typeface="Courier New"/>
              </a:rPr>
              <a:t>Array of objects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var customers = [{}, {}, {}];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var </a:t>
            </a:r>
            <a:r>
              <a:rPr lang="en-US" sz="1800" b="1" dirty="0" smtClean="0">
                <a:latin typeface="Courier New"/>
                <a:cs typeface="Courier New"/>
              </a:rPr>
              <a:t>customers</a:t>
            </a:r>
            <a:r>
              <a:rPr lang="en-US" sz="1800" dirty="0" smtClean="0">
                <a:latin typeface="Courier New"/>
                <a:cs typeface="Courier New"/>
              </a:rPr>
              <a:t> = [</a:t>
            </a:r>
            <a:r>
              <a:rPr lang="en-US" sz="1400" dirty="0">
                <a:latin typeface="Courier New"/>
                <a:cs typeface="Courier New"/>
              </a:rPr>
              <a:t>{</a:t>
            </a:r>
            <a:r>
              <a:rPr lang="en-US" sz="1400" dirty="0" err="1">
                <a:latin typeface="Courier New"/>
                <a:cs typeface="Courier New"/>
              </a:rPr>
              <a:t>name:”Kelly</a:t>
            </a:r>
            <a:r>
              <a:rPr lang="en-US" sz="1400" dirty="0">
                <a:latin typeface="Courier New"/>
                <a:cs typeface="Courier New"/>
              </a:rPr>
              <a:t>”, age:45, </a:t>
            </a:r>
            <a:r>
              <a:rPr lang="en-US" sz="1400" dirty="0" err="1">
                <a:latin typeface="Courier New"/>
                <a:cs typeface="Courier New"/>
              </a:rPr>
              <a:t>city:”Brooklyn</a:t>
            </a:r>
            <a:r>
              <a:rPr lang="en-US" sz="1400" dirty="0">
                <a:latin typeface="Courier New"/>
                <a:cs typeface="Courier New"/>
              </a:rPr>
              <a:t>”</a:t>
            </a:r>
            <a:r>
              <a:rPr lang="en-US" sz="1400" dirty="0" smtClean="0">
                <a:latin typeface="Courier New"/>
                <a:cs typeface="Courier New"/>
              </a:rPr>
              <a:t>}, </a:t>
            </a:r>
            <a:r>
              <a:rPr lang="en-US" sz="1400" dirty="0">
                <a:latin typeface="Courier New"/>
                <a:cs typeface="Courier New"/>
              </a:rPr>
              <a:t>{</a:t>
            </a:r>
            <a:r>
              <a:rPr lang="en-US" sz="1400" dirty="0" err="1">
                <a:latin typeface="Courier New"/>
                <a:cs typeface="Courier New"/>
              </a:rPr>
              <a:t>name:</a:t>
            </a:r>
            <a:r>
              <a:rPr lang="en-US" sz="1400" dirty="0" err="1" smtClean="0">
                <a:latin typeface="Courier New"/>
                <a:cs typeface="Courier New"/>
              </a:rPr>
              <a:t>”Tim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  <a:r>
              <a:rPr lang="en-US" sz="1400" dirty="0">
                <a:latin typeface="Courier New"/>
                <a:cs typeface="Courier New"/>
              </a:rPr>
              <a:t>, age</a:t>
            </a:r>
            <a:r>
              <a:rPr lang="en-US" sz="1400" dirty="0" smtClean="0">
                <a:latin typeface="Courier New"/>
                <a:cs typeface="Courier New"/>
              </a:rPr>
              <a:t>:25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city:</a:t>
            </a:r>
            <a:r>
              <a:rPr lang="en-US" sz="1400" dirty="0" err="1" smtClean="0">
                <a:latin typeface="Courier New"/>
                <a:cs typeface="Courier New"/>
              </a:rPr>
              <a:t>”Miami</a:t>
            </a:r>
            <a:r>
              <a:rPr lang="en-US" sz="1400" dirty="0" smtClean="0">
                <a:latin typeface="Courier New"/>
                <a:cs typeface="Courier New"/>
              </a:rPr>
              <a:t>”}, </a:t>
            </a:r>
            <a:r>
              <a:rPr lang="en-US" sz="1400" dirty="0">
                <a:latin typeface="Courier New"/>
                <a:cs typeface="Courier New"/>
              </a:rPr>
              <a:t>{</a:t>
            </a:r>
            <a:r>
              <a:rPr lang="en-US" sz="1400" dirty="0" err="1">
                <a:latin typeface="Courier New"/>
                <a:cs typeface="Courier New"/>
              </a:rPr>
              <a:t>name:</a:t>
            </a:r>
            <a:r>
              <a:rPr lang="en-US" sz="1400" dirty="0" err="1" smtClean="0">
                <a:latin typeface="Courier New"/>
                <a:cs typeface="Courier New"/>
              </a:rPr>
              <a:t>”Charlie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  <a:r>
              <a:rPr lang="en-US" sz="1400" dirty="0">
                <a:latin typeface="Courier New"/>
                <a:cs typeface="Courier New"/>
              </a:rPr>
              <a:t>, age</a:t>
            </a:r>
            <a:r>
              <a:rPr lang="en-US" sz="1400" dirty="0" smtClean="0">
                <a:latin typeface="Courier New"/>
                <a:cs typeface="Courier New"/>
              </a:rPr>
              <a:t>:19, </a:t>
            </a:r>
            <a:r>
              <a:rPr lang="en-US" sz="1400" dirty="0" err="1">
                <a:latin typeface="Courier New"/>
                <a:cs typeface="Courier New"/>
              </a:rPr>
              <a:t>city:</a:t>
            </a:r>
            <a:r>
              <a:rPr lang="en-US" sz="1400" dirty="0" err="1" smtClean="0">
                <a:latin typeface="Courier New"/>
                <a:cs typeface="Courier New"/>
              </a:rPr>
              <a:t>”Port</a:t>
            </a:r>
            <a:r>
              <a:rPr lang="en-US" sz="1400" dirty="0" smtClean="0">
                <a:latin typeface="Courier New"/>
                <a:cs typeface="Courier New"/>
              </a:rPr>
              <a:t> Jefferson”</a:t>
            </a:r>
            <a:r>
              <a:rPr lang="en-US" sz="1400" dirty="0">
                <a:latin typeface="Courier New"/>
                <a:cs typeface="Courier New"/>
              </a:rPr>
              <a:t>}</a:t>
            </a:r>
            <a:r>
              <a:rPr lang="en-US" sz="1800" dirty="0" smtClean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/>
                <a:cs typeface="Courier New"/>
              </a:rPr>
              <a:t>Object of Arrays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var customer = {</a:t>
            </a:r>
            <a:r>
              <a:rPr lang="en-US" sz="1500" dirty="0" smtClean="0">
                <a:latin typeface="Courier New"/>
                <a:cs typeface="Courier New"/>
              </a:rPr>
              <a:t>name: “Kelly”, </a:t>
            </a:r>
            <a:r>
              <a:rPr lang="en-US" sz="1500" dirty="0" err="1" smtClean="0">
                <a:latin typeface="Courier New"/>
                <a:cs typeface="Courier New"/>
              </a:rPr>
              <a:t>product_ids</a:t>
            </a:r>
            <a:r>
              <a:rPr lang="en-US" sz="1500" dirty="0" smtClean="0">
                <a:latin typeface="Courier New"/>
                <a:cs typeface="Courier New"/>
              </a:rPr>
              <a:t>: [21, 33, 45], phone:777-777-7777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210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Keyboard Shortcuts for Coders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CMD  + /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Commenting</a:t>
            </a:r>
          </a:p>
          <a:p>
            <a:pPr marL="0" indent="0">
              <a:buNone/>
            </a:pPr>
            <a:r>
              <a:rPr lang="en-US" sz="2000" dirty="0" smtClean="0"/>
              <a:t>CMD + A </a:t>
            </a:r>
            <a:r>
              <a:rPr lang="en-US" sz="2000" dirty="0" smtClean="0">
                <a:sym typeface="Wingdings"/>
              </a:rPr>
              <a:t> Select All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CMD + C </a:t>
            </a:r>
            <a:r>
              <a:rPr lang="en-US" sz="2000" dirty="0" smtClean="0">
                <a:sym typeface="Wingdings"/>
              </a:rPr>
              <a:t> Copy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X  Cut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P  Paste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Z  undo last 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Y  redo last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S  Save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Option + I  Open console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Shift + D  Copy current highlighted line and paste underneath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CMD + Shift + Arrow (</a:t>
            </a:r>
            <a:r>
              <a:rPr lang="en-US" sz="2000" i="1" dirty="0" smtClean="0">
                <a:sym typeface="Wingdings"/>
              </a:rPr>
              <a:t>left/right)</a:t>
            </a:r>
            <a:r>
              <a:rPr lang="en-US" sz="2000" dirty="0" smtClean="0">
                <a:sym typeface="Wingdings"/>
              </a:rPr>
              <a:t>  highlights the entire line.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88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Screen Shot 2016-01-10 at 6.03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7" b="-1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880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pic>
        <p:nvPicPr>
          <p:cNvPr id="4" name="Content Placeholder 3" descr="Screen Shot 2016-01-10 at 6.04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8" b="-35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7919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var </a:t>
            </a:r>
            <a:r>
              <a:rPr lang="en-US" sz="1600" b="1" dirty="0">
                <a:latin typeface="Courier New"/>
                <a:cs typeface="Courier New"/>
              </a:rPr>
              <a:t>iceCream</a:t>
            </a:r>
            <a:r>
              <a:rPr lang="en-US" sz="1600" dirty="0">
                <a:latin typeface="Courier New"/>
                <a:cs typeface="Courier New"/>
              </a:rPr>
              <a:t> = 'chocolate'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if (</a:t>
            </a:r>
            <a:r>
              <a:rPr lang="en-US" sz="1600" b="1" dirty="0">
                <a:latin typeface="Courier New"/>
                <a:cs typeface="Courier New"/>
              </a:rPr>
              <a:t>iceCream</a:t>
            </a:r>
            <a:r>
              <a:rPr lang="en-US" sz="1600" dirty="0">
                <a:latin typeface="Courier New"/>
                <a:cs typeface="Courier New"/>
              </a:rPr>
              <a:t> =</a:t>
            </a:r>
            <a:r>
              <a:rPr lang="en-US" sz="1600" dirty="0" smtClean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</a:rPr>
              <a:t>'chocolate')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alert('Yay, I love chocolate ice cream!');   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 else </a:t>
            </a:r>
            <a:r>
              <a:rPr lang="en-US" sz="1600" dirty="0" smtClean="0">
                <a:latin typeface="Courier New"/>
                <a:cs typeface="Courier New"/>
              </a:rPr>
              <a:t>if ( iceCream == ‘vanilla’) {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FF"/>
                </a:solidFill>
                <a:latin typeface="Courier New"/>
                <a:cs typeface="Courier New"/>
              </a:rPr>
              <a:t>  // Do something else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 else {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alert('Awwww, but chocolate is my favorite...');   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________________________________________________________________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Ternary Conditionals 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iceCream</a:t>
            </a:r>
            <a:r>
              <a:rPr lang="en-US" sz="1600" dirty="0" smtClean="0">
                <a:latin typeface="Courier New"/>
                <a:cs typeface="Courier New"/>
              </a:rPr>
              <a:t> == ‘chocolate’ ?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updateProduct</a:t>
            </a:r>
            <a:r>
              <a:rPr lang="en-US" sz="1600" dirty="0" smtClean="0">
                <a:latin typeface="Courier New"/>
                <a:cs typeface="Courier New"/>
              </a:rPr>
              <a:t>() :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deleteProduct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870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function </a:t>
            </a:r>
            <a:r>
              <a:rPr lang="en-US" sz="2000" b="1" dirty="0">
                <a:latin typeface="Courier New"/>
                <a:cs typeface="Courier New"/>
              </a:rPr>
              <a:t>multiply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i="1" dirty="0">
                <a:latin typeface="Courier New"/>
                <a:cs typeface="Courier New"/>
              </a:rPr>
              <a:t>num1,num2</a:t>
            </a:r>
            <a:r>
              <a:rPr lang="en-US" sz="20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var result = num1 * num2;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 return </a:t>
            </a:r>
            <a:r>
              <a:rPr lang="en-US" sz="1600" dirty="0">
                <a:latin typeface="Courier New"/>
                <a:cs typeface="Courier New"/>
              </a:rPr>
              <a:t>result;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multiply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i="1" dirty="0">
                <a:latin typeface="Courier New"/>
                <a:cs typeface="Courier New"/>
              </a:rPr>
              <a:t>4,7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multiply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i="1" dirty="0">
                <a:latin typeface="Courier New"/>
                <a:cs typeface="Courier New"/>
              </a:rPr>
              <a:t>20,20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</a:t>
            </a:r>
            <a:r>
              <a:rPr lang="en-US" sz="2000" dirty="0" smtClean="0">
                <a:latin typeface="Courier New"/>
                <a:cs typeface="Courier New"/>
              </a:rPr>
              <a:t>onsole.log(</a:t>
            </a:r>
            <a:r>
              <a:rPr lang="en-US" sz="2000" b="1" dirty="0" smtClean="0">
                <a:latin typeface="Courier New"/>
                <a:cs typeface="Courier New"/>
              </a:rPr>
              <a:t>multiply</a:t>
            </a:r>
            <a:r>
              <a:rPr lang="en-US" sz="2000" dirty="0">
                <a:latin typeface="Courier New"/>
                <a:cs typeface="Courier New"/>
              </a:rPr>
              <a:t>(0.5,3</a:t>
            </a:r>
            <a:r>
              <a:rPr lang="en-US" sz="2000" dirty="0" smtClean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http://www.creativebloq.com/web-design/examples-of-javascript-1233964</a:t>
            </a:r>
          </a:p>
        </p:txBody>
      </p:sp>
    </p:spTree>
    <p:extLst>
      <p:ext uri="{BB962C8B-B14F-4D97-AF65-F5344CB8AC3E}">
        <p14:creationId xmlns:p14="http://schemas.microsoft.com/office/powerpoint/2010/main" val="188848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157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Change button color on click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count = 1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 </a:t>
            </a:r>
            <a:r>
              <a:rPr lang="en-US" dirty="0" err="1">
                <a:latin typeface="Courier New"/>
                <a:cs typeface="Courier New"/>
              </a:rPr>
              <a:t>setColor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i="1" dirty="0" err="1">
                <a:solidFill>
                  <a:srgbClr val="3366FF"/>
                </a:solidFill>
                <a:latin typeface="Courier New"/>
                <a:cs typeface="Courier New"/>
              </a:rPr>
              <a:t>btn</a:t>
            </a:r>
            <a:r>
              <a:rPr lang="en-US" i="1" dirty="0">
                <a:solidFill>
                  <a:srgbClr val="3366FF"/>
                </a:solidFill>
                <a:latin typeface="Courier New"/>
                <a:cs typeface="Courier New"/>
              </a:rPr>
              <a:t>, color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property 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i="1" dirty="0" err="1">
                <a:solidFill>
                  <a:srgbClr val="3366FF"/>
                </a:solidFill>
                <a:latin typeface="Courier New"/>
                <a:cs typeface="Courier New"/>
              </a:rPr>
              <a:t>btn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if (count == 0)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property.style.backgroundColor</a:t>
            </a:r>
            <a:r>
              <a:rPr lang="en-US" dirty="0">
                <a:latin typeface="Courier New"/>
                <a:cs typeface="Courier New"/>
              </a:rPr>
              <a:t> = "#FFFFFF"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 count = 1;      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else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property.style.backgroundColor</a:t>
            </a:r>
            <a:r>
              <a:rPr lang="en-US" dirty="0">
                <a:latin typeface="Courier New"/>
                <a:cs typeface="Courier New"/>
              </a:rPr>
              <a:t> = "#7FFF00"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 count =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3997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Change image into another by clicking it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1.) Find 2 images</a:t>
            </a:r>
          </a:p>
          <a:p>
            <a:pPr marL="0" indent="0">
              <a:buNone/>
            </a:pPr>
            <a:r>
              <a:rPr lang="en-US" sz="2000" dirty="0" smtClean="0"/>
              <a:t>2.) Put into </a:t>
            </a:r>
            <a:r>
              <a:rPr lang="en-US" sz="2000" dirty="0" smtClean="0"/>
              <a:t>html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 smtClean="0"/>
              <a:t>Make this function work – so when you click on the image it changes.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var </a:t>
            </a:r>
            <a:r>
              <a:rPr lang="en-US" sz="2000" b="1" dirty="0">
                <a:latin typeface="Courier New"/>
                <a:cs typeface="Courier New"/>
              </a:rPr>
              <a:t>myImage</a:t>
            </a:r>
            <a:r>
              <a:rPr lang="en-US" sz="2000" dirty="0">
                <a:latin typeface="Courier New"/>
                <a:cs typeface="Courier New"/>
              </a:rPr>
              <a:t> = document.querySelector('</a:t>
            </a:r>
            <a:r>
              <a:rPr lang="en-US" sz="2000" b="1" dirty="0">
                <a:latin typeface="Courier New"/>
                <a:cs typeface="Courier New"/>
              </a:rPr>
              <a:t>img</a:t>
            </a:r>
            <a:r>
              <a:rPr lang="en-US" sz="20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myImage</a:t>
            </a:r>
            <a:r>
              <a:rPr lang="en-US" sz="2000" dirty="0">
                <a:latin typeface="Courier New"/>
                <a:cs typeface="Courier New"/>
              </a:rPr>
              <a:t>.onclick = function()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var </a:t>
            </a:r>
            <a:r>
              <a:rPr lang="en-US" sz="2000" b="1" dirty="0">
                <a:latin typeface="Courier New"/>
                <a:cs typeface="Courier New"/>
              </a:rPr>
              <a:t>mySrc</a:t>
            </a:r>
            <a:r>
              <a:rPr lang="en-US" sz="2000" dirty="0">
                <a:latin typeface="Courier New"/>
                <a:cs typeface="Courier New"/>
              </a:rPr>
              <a:t> = myImage.getAttribute('src')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smtClean="0">
                <a:latin typeface="Courier New"/>
                <a:cs typeface="Courier New"/>
              </a:rPr>
              <a:t>if (</a:t>
            </a:r>
            <a:r>
              <a:rPr lang="en-US" sz="2000" b="1" dirty="0">
                <a:latin typeface="Courier New"/>
                <a:cs typeface="Courier New"/>
              </a:rPr>
              <a:t>mySrc</a:t>
            </a:r>
            <a:r>
              <a:rPr lang="en-US" sz="2000" dirty="0">
                <a:latin typeface="Courier New"/>
                <a:cs typeface="Courier New"/>
              </a:rPr>
              <a:t> === 'images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puppy</a:t>
            </a:r>
            <a:r>
              <a:rPr lang="en-US" sz="2000" dirty="0" err="1" smtClean="0">
                <a:latin typeface="Courier New"/>
                <a:cs typeface="Courier New"/>
              </a:rPr>
              <a:t>.png</a:t>
            </a:r>
            <a:r>
              <a:rPr lang="en-US" sz="2000" dirty="0">
                <a:latin typeface="Courier New"/>
                <a:cs typeface="Courier New"/>
              </a:rPr>
              <a:t>')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myImage.setAttribute ('src','images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smtClean="0">
                <a:latin typeface="Courier New"/>
                <a:cs typeface="Courier New"/>
              </a:rPr>
              <a:t>kitten</a:t>
            </a:r>
            <a:r>
              <a:rPr lang="en-US" sz="2000" dirty="0" smtClean="0">
                <a:latin typeface="Courier New"/>
                <a:cs typeface="Courier New"/>
              </a:rPr>
              <a:t>2</a:t>
            </a:r>
            <a:r>
              <a:rPr lang="en-US" sz="2000" dirty="0">
                <a:latin typeface="Courier New"/>
                <a:cs typeface="Courier New"/>
              </a:rPr>
              <a:t>.png');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} else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myImage.setAttribute ('src','images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puppy</a:t>
            </a:r>
            <a:r>
              <a:rPr lang="en-US" sz="2000" dirty="0" err="1" smtClean="0">
                <a:latin typeface="Courier New"/>
                <a:cs typeface="Courier New"/>
              </a:rPr>
              <a:t>.png</a:t>
            </a:r>
            <a:r>
              <a:rPr lang="en-US" sz="20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95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Front-End Web Development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6 week course</a:t>
            </a:r>
          </a:p>
          <a:p>
            <a:pPr marL="0" indent="0">
              <a:buNone/>
            </a:pPr>
            <a:r>
              <a:rPr lang="en-US" sz="2000" dirty="0" smtClean="0"/>
              <a:t>Sat 2/20 – 3/26/16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10:00am-4:00pm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HTML5/CSS3</a:t>
            </a:r>
          </a:p>
          <a:p>
            <a:pPr marL="0" indent="0">
              <a:buNone/>
            </a:pPr>
            <a:r>
              <a:rPr lang="en-US" sz="2000" dirty="0" err="1" smtClean="0"/>
              <a:t>Javascript</a:t>
            </a:r>
            <a:r>
              <a:rPr lang="en-US" sz="2000" dirty="0" smtClean="0"/>
              <a:t>/</a:t>
            </a:r>
            <a:r>
              <a:rPr lang="en-US" sz="2000" dirty="0" err="1" smtClean="0"/>
              <a:t>JQuery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/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 err="1" smtClean="0"/>
              <a:t>BootStrap</a:t>
            </a:r>
            <a:r>
              <a:rPr lang="en-US" sz="2000" dirty="0" smtClean="0"/>
              <a:t>/Themes</a:t>
            </a:r>
          </a:p>
          <a:p>
            <a:pPr marL="0" indent="0">
              <a:buNone/>
            </a:pPr>
            <a:r>
              <a:rPr lang="en-US" sz="2000" dirty="0" smtClean="0"/>
              <a:t>Responsive &amp; Mobile</a:t>
            </a:r>
          </a:p>
          <a:p>
            <a:pPr marL="0" indent="0">
              <a:buNone/>
            </a:pPr>
            <a:r>
              <a:rPr lang="en-US" sz="2000" dirty="0" smtClean="0"/>
              <a:t>Angular JS – front-end framework </a:t>
            </a:r>
            <a:r>
              <a:rPr lang="en-US" sz="2000" smtClean="0"/>
              <a:t>for JavaScript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** Have a dynamic website for your portfolio at the end : )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5919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Bootstap/Themes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Add bootstrap/themes link 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linkClick r:id="rId2"/>
              </a:rPr>
              <a:t>http://getbootstrap.com</a:t>
            </a:r>
            <a:r>
              <a:rPr lang="en-US" sz="2000" dirty="0" smtClean="0">
                <a:solidFill>
                  <a:srgbClr val="0000FF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Examples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00FF"/>
                </a:solidFill>
                <a:hlinkClick r:id="rId3"/>
              </a:rPr>
              <a:t>https://bootstrapbay.com/blog/built-with-bootstrap</a:t>
            </a:r>
            <a:r>
              <a:rPr lang="en-US" sz="2000" dirty="0" smtClean="0">
                <a:solidFill>
                  <a:srgbClr val="0000FF"/>
                </a:solidFill>
                <a:hlinkClick r:id="rId3"/>
              </a:rPr>
              <a:t>/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How to style </a:t>
            </a:r>
            <a:r>
              <a:rPr lang="en-US" sz="2000" dirty="0" smtClean="0"/>
              <a:t>it </a:t>
            </a:r>
            <a:r>
              <a:rPr lang="en-US" sz="2000" dirty="0" smtClean="0">
                <a:sym typeface="Wingdings"/>
              </a:rPr>
              <a:t> List of bootstrap classes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tomasjanecek.cz</a:t>
            </a:r>
            <a:r>
              <a:rPr lang="en-US" sz="2000" dirty="0">
                <a:solidFill>
                  <a:srgbClr val="0000FF"/>
                </a:solidFill>
              </a:rPr>
              <a:t>/en/</a:t>
            </a:r>
            <a:r>
              <a:rPr lang="en-US" sz="2000" dirty="0" err="1">
                <a:solidFill>
                  <a:srgbClr val="0000FF"/>
                </a:solidFill>
              </a:rPr>
              <a:t>clanky</a:t>
            </a:r>
            <a:r>
              <a:rPr lang="en-US" sz="2000" dirty="0">
                <a:solidFill>
                  <a:srgbClr val="0000FF"/>
                </a:solidFill>
              </a:rPr>
              <a:t>/post/list-of-bootstrap-3-css-classes-with-</a:t>
            </a:r>
            <a:r>
              <a:rPr lang="en-US" sz="2000" dirty="0" smtClean="0">
                <a:solidFill>
                  <a:srgbClr val="0000FF"/>
                </a:solidFill>
              </a:rPr>
              <a:t>description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/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/>
              <a:t>Themes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err="1" smtClean="0">
                <a:sym typeface="Wingdings"/>
              </a:rPr>
              <a:t>ThemeForest</a:t>
            </a:r>
            <a:endParaRPr lang="en-US" sz="2000" dirty="0" smtClean="0"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sym typeface="Wingdings"/>
                <a:hlinkClick r:id="rId4"/>
              </a:rPr>
              <a:t>http://themeforest.net/page/</a:t>
            </a:r>
            <a:r>
              <a:rPr lang="en-US" sz="2000" dirty="0" smtClean="0">
                <a:solidFill>
                  <a:srgbClr val="0000FF"/>
                </a:solidFill>
                <a:sym typeface="Wingdings"/>
                <a:hlinkClick r:id="rId4"/>
              </a:rPr>
              <a:t>top_sellers</a:t>
            </a:r>
            <a:endParaRPr lang="en-US" sz="2000" dirty="0" smtClean="0">
              <a:solidFill>
                <a:srgbClr val="0000FF"/>
              </a:solidFill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/>
            </a:r>
            <a:br>
              <a:rPr lang="en-US" sz="2000" dirty="0" smtClean="0">
                <a:solidFill>
                  <a:srgbClr val="0000FF"/>
                </a:solidFill>
                <a:sym typeface="Wingdings"/>
              </a:rPr>
            </a:b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Example: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sym typeface="Wingdings"/>
              </a:rPr>
              <a:t>http://</a:t>
            </a:r>
            <a:r>
              <a:rPr lang="en-US" sz="2000" dirty="0" err="1">
                <a:solidFill>
                  <a:srgbClr val="0000FF"/>
                </a:solidFill>
                <a:sym typeface="Wingdings"/>
              </a:rPr>
              <a:t>themeforest.net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/item/salient-responsive-multipurpose-theme/</a:t>
            </a:r>
            <a:r>
              <a:rPr lang="en-US" sz="2000" dirty="0" err="1">
                <a:solidFill>
                  <a:srgbClr val="0000FF"/>
                </a:solidFill>
                <a:sym typeface="Wingdings"/>
              </a:rPr>
              <a:t>full_screen_preview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/4363266</a:t>
            </a:r>
            <a:endParaRPr lang="en-US" sz="2000" dirty="0" smtClean="0">
              <a:solidFill>
                <a:srgbClr val="0000FF"/>
              </a:solidFill>
              <a:sym typeface="Wingdings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3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1.) Open up either sublime or atom text editor – OR you can use 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http://www.jsbin.com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2.) MDN - https://developer.mozilla.org/en-US/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3.) </a:t>
            </a:r>
            <a:r>
              <a:rPr lang="en-US" sz="1400" b="1" u="sng" dirty="0" smtClean="0">
                <a:latin typeface="Courier New"/>
                <a:cs typeface="Courier New"/>
              </a:rPr>
              <a:t>Google-fu </a:t>
            </a:r>
            <a:r>
              <a:rPr lang="en-US" sz="1400" dirty="0" smtClean="0">
                <a:latin typeface="Courier New"/>
                <a:cs typeface="Courier New"/>
              </a:rPr>
              <a:t>is defined as "skill in using search engines (especially Google) to quickly find useful information on the Internet." It is a somewhat tongue-in-cheek reference to kung-fu, which is generally perceived as requiring a high degree of skill to master in the western hemisphere.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pic>
        <p:nvPicPr>
          <p:cNvPr id="4" name="Picture 3" descr="Screen Shot 2016-01-10 at 5.21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27" y="4228878"/>
            <a:ext cx="4102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&lt;meta charset="utf-8"&gt;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&lt;meta name="viewport" content="width=device-width"&gt;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&lt;title&gt;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Front End Web Development</a:t>
            </a:r>
            <a:r>
              <a:rPr lang="en-US" dirty="0" smtClean="0">
                <a:latin typeface="Courier New"/>
                <a:cs typeface="Courier New"/>
              </a:rPr>
              <a:t>&lt;/title&gt;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Code in here will show up in your browser.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&lt;/html&gt;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 smtClean="0"/>
              <a:t>Meta tags</a:t>
            </a:r>
            <a:r>
              <a:rPr lang="en-US" sz="3600" dirty="0" smtClean="0"/>
              <a:t> are snippets of text that describe a page's content; the </a:t>
            </a:r>
            <a:r>
              <a:rPr lang="en-US" sz="3600" b="1" dirty="0" smtClean="0"/>
              <a:t>meta tags</a:t>
            </a:r>
            <a:r>
              <a:rPr lang="en-US" sz="3600" dirty="0" smtClean="0"/>
              <a:t> don't appear on the page itself, but only in the page's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838"/>
            <a:ext cx="8229600" cy="499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&lt;h1&gt;&lt;/h1&gt;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&lt;h2&gt;&lt;/h2&gt;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&lt;p&gt;&lt;/p&gt;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&lt;span&gt;&lt;/span&gt;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&lt;ul&gt;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&lt;li&gt;&lt;/li&gt;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&lt;li&gt;&lt;/li&gt;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&lt;/ul&gt;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&lt;ol&gt;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&lt;li&gt;&lt;/li&gt;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&lt;li&gt;&lt;/li&gt;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&lt;/ol&gt;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&lt;div&gt;&lt;/div&gt;</a:t>
            </a:r>
          </a:p>
          <a:p>
            <a:pPr marL="0" indent="0" algn="ctr">
              <a:buNone/>
            </a:pPr>
            <a:endParaRPr lang="en-US" sz="1600" b="1" u="sng" dirty="0" smtClean="0"/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479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269"/>
            <a:ext cx="8229600" cy="2104941"/>
          </a:xfrm>
        </p:spPr>
        <p:txBody>
          <a:bodyPr>
            <a:noAutofit/>
          </a:bodyPr>
          <a:lstStyle/>
          <a:p>
            <a:pPr marL="0" indent="0" algn="l"/>
            <a:r>
              <a:rPr lang="en-US" sz="1800" b="1" u="sng" dirty="0" smtClean="0"/>
              <a:t>Block</a:t>
            </a:r>
            <a:r>
              <a:rPr lang="en-US" sz="1800" dirty="0" smtClean="0"/>
              <a:t>: elements are usually either "block-level" elements or "inline" elements. A block-level element occupies the entire space of its parent element (container), thereby creating a "block.”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u="sng" dirty="0" smtClean="0"/>
              <a:t>Inline</a:t>
            </a:r>
            <a:r>
              <a:rPr lang="en-US" sz="1800" dirty="0" smtClean="0"/>
              <a:t>:  inline elements can start anywhere in a line.  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4" name="Content Placeholder 3" descr="Screen Shot 2016-01-10 at 5.23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 b="13830"/>
          <a:stretch>
            <a:fillRect/>
          </a:stretch>
        </p:blipFill>
        <p:spPr>
          <a:xfrm>
            <a:off x="1002632" y="2366210"/>
            <a:ext cx="6962274" cy="3342106"/>
          </a:xfrm>
        </p:spPr>
      </p:pic>
    </p:spTree>
    <p:extLst>
      <p:ext uri="{BB962C8B-B14F-4D97-AF65-F5344CB8AC3E}">
        <p14:creationId xmlns:p14="http://schemas.microsoft.com/office/powerpoint/2010/main" val="264279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 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29185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Screen Shot 2016-01-10 at 5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2179"/>
            <a:ext cx="8443148" cy="39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57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Absolute vs relative path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212"/>
            <a:ext cx="8229600" cy="502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  <a:hlinkClick r:id="rId2"/>
              </a:rPr>
              <a:t>&lt;a href=http://www.mysite.com</a:t>
            </a:r>
            <a:r>
              <a:rPr lang="en-US" sz="1600" dirty="0" smtClean="0">
                <a:latin typeface="Courier New"/>
                <a:cs typeface="Courier New"/>
              </a:rPr>
              <a:t>&gt;Click Me&lt;/a&gt;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&lt;a href="</a:t>
            </a:r>
            <a:r>
              <a:rPr lang="en-US" sz="1600" i="1" dirty="0" smtClean="0">
                <a:latin typeface="Courier New"/>
                <a:cs typeface="Courier New"/>
              </a:rPr>
              <a:t>linkhere.html</a:t>
            </a:r>
            <a:r>
              <a:rPr lang="en-US" sz="1600" dirty="0" smtClean="0">
                <a:latin typeface="Courier New"/>
                <a:cs typeface="Courier New"/>
              </a:rPr>
              <a:t>"&gt;</a:t>
            </a:r>
            <a:r>
              <a:rPr lang="en-US" sz="1600" i="1" dirty="0" smtClean="0">
                <a:latin typeface="Courier New"/>
                <a:cs typeface="Courier New"/>
              </a:rPr>
              <a:t>Click Me</a:t>
            </a:r>
            <a:r>
              <a:rPr lang="en-US" sz="1600" dirty="0" smtClean="0">
                <a:latin typeface="Courier New"/>
                <a:cs typeface="Courier New"/>
              </a:rPr>
              <a:t>&lt;/a&gt;</a:t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/graphics/image.png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^ (above) means it goes into the graphics folder aka “directory” </a:t>
            </a:r>
          </a:p>
          <a:p>
            <a:pPr>
              <a:buFontTx/>
              <a:buChar char="-"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/>
              <a:t>  &lt;a href="/pictures/tahiti-vacation/tahiti.html"&gt;Read about my Tahiti vacation.&lt;/a&gt;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HTML5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>
                <a:sym typeface="Wingdings"/>
                <a:hlinkClick r:id="rId3"/>
              </a:rPr>
              <a:t>https://html5test.com/</a:t>
            </a:r>
            <a:r>
              <a:rPr lang="en-US" sz="1600" dirty="0" smtClean="0">
                <a:sym typeface="Wingdings"/>
              </a:rPr>
              <a:t>   </a:t>
            </a:r>
            <a:r>
              <a:rPr lang="en-US" sz="1600" i="1" dirty="0" smtClean="0">
                <a:sym typeface="Wingdings"/>
              </a:rPr>
              <a:t>This will tell you immediately If your browser supports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&lt;nav&gt;&lt;/nav&gt;</a:t>
            </a:r>
          </a:p>
          <a:p>
            <a:pPr marL="0" indent="0">
              <a:buNone/>
            </a:pPr>
            <a:r>
              <a:rPr lang="en-US" sz="1600" dirty="0" smtClean="0"/>
              <a:t>&lt;main&gt;&lt;/main&gt;</a:t>
            </a:r>
          </a:p>
          <a:p>
            <a:pPr marL="0" indent="0">
              <a:buNone/>
            </a:pPr>
            <a:r>
              <a:rPr lang="en-US" sz="1600" dirty="0" smtClean="0"/>
              <a:t>&lt;aside&gt;&lt;/aside&gt;</a:t>
            </a:r>
          </a:p>
          <a:p>
            <a:pPr marL="0" indent="0">
              <a:buNone/>
            </a:pPr>
            <a:r>
              <a:rPr lang="en-US" sz="1600" dirty="0" smtClean="0"/>
              <a:t>&lt;hr&gt;</a:t>
            </a:r>
          </a:p>
          <a:p>
            <a:pPr marL="0" indent="0">
              <a:buNone/>
            </a:pPr>
            <a:r>
              <a:rPr lang="en-US" sz="1600" dirty="0" smtClean="0"/>
              <a:t>&lt;address&gt;&lt;/address&gt;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254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65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CSS &amp; Specificity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738"/>
            <a:ext cx="8229600" cy="5337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&lt;link rel="stylesheet" type="text/css" href="theme.css"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Styling the element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FF"/>
                </a:solidFill>
              </a:rPr>
              <a:t>p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66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    color: red;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    text-align: center;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Styling by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.class-name</a:t>
            </a:r>
            <a:r>
              <a:rPr lang="en-US" sz="1800" dirty="0" smtClean="0">
                <a:solidFill>
                  <a:srgbClr val="3366FF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    text-align: center;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    color: red;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Styling by Id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#para1</a:t>
            </a:r>
            <a:r>
              <a:rPr lang="en-US" sz="1800" dirty="0" smtClean="0">
                <a:solidFill>
                  <a:srgbClr val="3366FF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    text-align: center;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    color: red;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14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1607</Words>
  <Application>Microsoft Macintosh PowerPoint</Application>
  <PresentationFormat>On-screen Show (4:3)</PresentationFormat>
  <Paragraphs>281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 to Front End Web Development</vt:lpstr>
      <vt:lpstr>Basic Keyboard Shortcuts for Coders</vt:lpstr>
      <vt:lpstr>HTML</vt:lpstr>
      <vt:lpstr>HTML</vt:lpstr>
      <vt:lpstr>HTML Elements</vt:lpstr>
      <vt:lpstr>Block: elements are usually either "block-level" elements or "inline" elements. A block-level element occupies the entire space of its parent element (container), thereby creating a "block.”  Inline:  inline elements can start anywhere in a line.   </vt:lpstr>
      <vt:lpstr>Block vs Inline Elements</vt:lpstr>
      <vt:lpstr>Absolute vs relative path </vt:lpstr>
      <vt:lpstr>CSS &amp; Specificity </vt:lpstr>
      <vt:lpstr>CSS</vt:lpstr>
      <vt:lpstr>CSS &amp; Specificity </vt:lpstr>
      <vt:lpstr>CSS vs HTML to style elements</vt:lpstr>
      <vt:lpstr>CSS</vt:lpstr>
      <vt:lpstr>CSS</vt:lpstr>
      <vt:lpstr>Positioning</vt:lpstr>
      <vt:lpstr>Exercise</vt:lpstr>
      <vt:lpstr>JavaScript </vt:lpstr>
      <vt:lpstr>Variables</vt:lpstr>
      <vt:lpstr>Arrays &amp; Objects</vt:lpstr>
      <vt:lpstr>Operators </vt:lpstr>
      <vt:lpstr>Operator</vt:lpstr>
      <vt:lpstr>Conditionals </vt:lpstr>
      <vt:lpstr>Functions</vt:lpstr>
      <vt:lpstr>Change button color on click</vt:lpstr>
      <vt:lpstr>Change image into another by clicking it</vt:lpstr>
      <vt:lpstr>Front-End Web Development Course</vt:lpstr>
      <vt:lpstr>Bootstap/Themes</vt:lpstr>
    </vt:vector>
  </TitlesOfParts>
  <Company>Bedrocket Media Ventures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Front End Web Development</dc:title>
  <dc:creator>Catherine Gelinas</dc:creator>
  <cp:lastModifiedBy>Catherine Gelinas</cp:lastModifiedBy>
  <cp:revision>130</cp:revision>
  <dcterms:created xsi:type="dcterms:W3CDTF">2016-01-09T21:01:31Z</dcterms:created>
  <dcterms:modified xsi:type="dcterms:W3CDTF">2016-01-29T02:57:42Z</dcterms:modified>
</cp:coreProperties>
</file>