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9" r:id="rId9"/>
    <p:sldId id="270" r:id="rId10"/>
    <p:sldId id="274" r:id="rId11"/>
    <p:sldId id="261" r:id="rId12"/>
    <p:sldId id="262" r:id="rId13"/>
    <p:sldId id="272" r:id="rId14"/>
    <p:sldId id="271" r:id="rId15"/>
    <p:sldId id="267" r:id="rId16"/>
    <p:sldId id="273" r:id="rId17"/>
    <p:sldId id="265" r:id="rId18"/>
    <p:sldId id="266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CF14F7-17AF-4BFF-A5B4-FA2FA7A735E5}">
          <p14:sldIdLst>
            <p14:sldId id="256"/>
            <p14:sldId id="257"/>
            <p14:sldId id="258"/>
            <p14:sldId id="260"/>
            <p14:sldId id="259"/>
            <p14:sldId id="263"/>
            <p14:sldId id="264"/>
            <p14:sldId id="269"/>
            <p14:sldId id="270"/>
            <p14:sldId id="274"/>
            <p14:sldId id="261"/>
            <p14:sldId id="262"/>
            <p14:sldId id="272"/>
            <p14:sldId id="271"/>
            <p14:sldId id="267"/>
            <p14:sldId id="273"/>
            <p14:sldId id="265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1833" autoAdjust="0"/>
  </p:normalViewPr>
  <p:slideViewPr>
    <p:cSldViewPr snapToGrid="0">
      <p:cViewPr varScale="1">
        <p:scale>
          <a:sx n="133" d="100"/>
          <a:sy n="133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0FE8D-10EA-459A-8505-7CC714CFC07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63002-D3D9-4FF7-B3D6-C9056FF7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13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LEEP: Law Enforcement Enterprise Portal</a:t>
            </a:r>
          </a:p>
          <a:p>
            <a:r>
              <a:rPr lang="en-US" dirty="0"/>
              <a:t>VCC: Virtual Command Center</a:t>
            </a:r>
          </a:p>
          <a:p>
            <a:r>
              <a:rPr lang="en-US" dirty="0"/>
              <a:t>Information sharing platform between law enforcement agencies, FBI</a:t>
            </a:r>
          </a:p>
          <a:p>
            <a:r>
              <a:rPr lang="en-US" dirty="0"/>
              <a:t>Police are listening; don’t let them hear!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63002-D3D9-4FF7-B3D6-C9056FF78B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6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only use pad once because if an adversary knows the encrypted and decrypted messages, they can recover the pad using 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63002-D3D9-4FF7-B3D6-C9056FF78B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3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8E03-3BFD-433F-8076-CBB502923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C913D-3AA7-45CB-9607-EDBE5A6EA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B5EAF-FA80-4871-91F3-DBF234BC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D5F-A932-4D42-8831-566E1488C3F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E30CF-4D0F-425C-AE44-65A37BA3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C009-0F7E-4F42-9F78-C8800029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6D4D-59CE-4194-B549-E549E85D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0C063-82D3-4DA0-B236-88C3300FA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1F650-D7D3-4F67-984B-1CFF8E53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D5F-A932-4D42-8831-566E1488C3F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E312D-0B1B-4093-A0D4-085EB34F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3FEE-2409-4CF6-A0A2-DC58809A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50F45-7F29-4812-A01C-309DFF57D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F97A1-5FBD-4EF0-95CC-7577C458C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A2CE2-D417-4058-9983-136E2D71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D5F-A932-4D42-8831-566E1488C3F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41A5A-A149-4F5E-A3C1-6B393D81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F6DEE-DCB5-4985-8251-CC343F67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A5AE-9E21-47A5-8B28-DB65DAF5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02412-3CF1-458F-8540-848D75EFD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B6DF9-33A4-45C1-8D51-F695DF81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D5F-A932-4D42-8831-566E1488C3F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08D77-96C3-42CF-8B1C-560098CB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924ED-4618-4677-B132-81D852A4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1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6129-9AFA-4C3F-B78F-8651BF16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D80C9-6571-4CBC-B654-16D6950E0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8B12-723A-4164-BD8A-5835F7D9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D5F-A932-4D42-8831-566E1488C3F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AEA53-1D4F-47CE-82A0-EA521EA7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D98BB-D6C4-4C53-9EA0-4A7192F2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1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0138-3018-4963-B985-B3E00D3F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9D92-9E1D-4299-9C30-F798DB681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B31D3-30E6-4116-9858-0B39ED836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1B269-1965-4629-9B7E-89952FE9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D5F-A932-4D42-8831-566E1488C3F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4C79A-FE74-45FD-AF49-BBF112D5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7AAA7-8FA4-4693-BDEB-F2884BA0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4F34-105D-4D42-806C-C83A003B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83F38-0443-4E73-A645-9F780322A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68752-9E90-4A3C-9101-0C61B2F64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534C1-7B05-4FEE-9251-28F320381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83575-21CB-42D1-8354-D4B34B95E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17338-DDC5-458F-A545-02F99BD4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D5F-A932-4D42-8831-566E1488C3F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76A52-DBD1-4C1C-993F-E24DB50C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17001-F97B-48A9-BEF8-DC050CE9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D31D-DA09-4732-AB69-109D3F9F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1408D-6D62-4D31-BD2C-7E5BD0EB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D5F-A932-4D42-8831-566E1488C3F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34E8C-F048-4F70-9CD0-DFF7D1C5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64AD7-884D-499A-B4B6-856A1A02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1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00E88-0B7B-47FD-869C-05EF9D6B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D5F-A932-4D42-8831-566E1488C3F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0079E-565F-44D8-AF80-BCC68479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AC34A-7D3A-4BE5-AC9E-F4688F26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6B54-D45D-402C-930C-929B7C85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144D4-FD53-4046-9E24-FF43F513B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DAC16-3A8F-4E81-9790-95DBBAAC1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286ED-79A8-448E-A26A-B597DEE7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D5F-A932-4D42-8831-566E1488C3F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5DAAB-904A-48D4-9D8C-134C323B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5D481-6349-450E-84C2-2A76EC21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7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EC14-773D-4561-91B7-3428A9A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96F63-9817-4AF4-BD1D-D919863C6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215F0-9C54-4A64-B420-07BCD47CD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E2853-6186-42A3-B670-6C845574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D5F-A932-4D42-8831-566E1488C3F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5D94C-34AB-4466-920D-806CE0B2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68134-1020-44A2-9011-E91C0A33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2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9C4E8-D424-4285-9D92-C1A2DCF1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FDDE9-F1DF-4F99-AA52-E3B77198D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31077-F861-4513-90B5-A113CB9A4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CD5F-A932-4D42-8831-566E1488C3F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ABDD7-6EC7-4C37-8442-169E5CD4C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AECAB-66D3-4299-8F2F-4A5EAD606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9B3EF-9489-4381-ACF1-79879AB0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5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9E6A-09C0-42BE-954B-EF6A5EFE4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Digital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DCDD9-9FC6-4BE0-A7B4-91B24EC67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4488"/>
            <a:ext cx="9144000" cy="1113312"/>
          </a:xfrm>
        </p:spPr>
        <p:txBody>
          <a:bodyPr/>
          <a:lstStyle/>
          <a:p>
            <a:r>
              <a:rPr lang="en-US" dirty="0">
                <a:latin typeface="Helvetica LT Std" panose="020B0504020202020204" pitchFamily="34" charset="0"/>
              </a:rPr>
              <a:t>Adrian Tasistro-Hart</a:t>
            </a:r>
          </a:p>
        </p:txBody>
      </p:sp>
    </p:spTree>
    <p:extLst>
      <p:ext uri="{BB962C8B-B14F-4D97-AF65-F5344CB8AC3E}">
        <p14:creationId xmlns:p14="http://schemas.microsoft.com/office/powerpoint/2010/main" val="223150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7617-7E2D-4621-A81B-02A5F9D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DFDD-0575-40EC-8116-5CC1F066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3871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Aft>
                <a:spcPts val="300"/>
              </a:spcAft>
              <a:buNone/>
            </a:pPr>
            <a:r>
              <a:rPr lang="en-US" b="1" dirty="0">
                <a:latin typeface="Helvetica LT Std" panose="020B0504020202020204" pitchFamily="34" charset="0"/>
              </a:rPr>
              <a:t>Aside</a:t>
            </a:r>
            <a:r>
              <a:rPr lang="en-US" dirty="0">
                <a:latin typeface="Helvetica LT Std" panose="020B0504020202020204" pitchFamily="34" charset="0"/>
              </a:rPr>
              <a:t>: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One-way functions are how passwords are managed on most (secure) websites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300"/>
              </a:spcAft>
              <a:buNone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When you type in your password, the website computes and saves the “hash” of your password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That way, if they’re hacked, hackers only have the hashed versions, not the original passwords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This matters because it’s practically impossible to figure out the password from its hash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E1AD0-DB6C-4685-B5AC-EF47DF4C9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33" y="3027766"/>
            <a:ext cx="6598933" cy="50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49C0-0269-4830-9E67-7A3C6D9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Symmetric key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8A955-85BC-4580-AF55-F1EFF7F49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8200" cy="4351338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Encryption/decryption procedure described so far is known as </a:t>
            </a:r>
            <a:r>
              <a:rPr lang="en-US" b="1" dirty="0">
                <a:latin typeface="Helvetica LT Std" panose="020B0504020202020204" pitchFamily="34" charset="0"/>
              </a:rPr>
              <a:t>symmetric key encryption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Symmetric means that sender and receiver both must know the same short key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But how do you securely communicate the short key…?</a:t>
            </a:r>
          </a:p>
        </p:txBody>
      </p:sp>
      <p:pic>
        <p:nvPicPr>
          <p:cNvPr id="5" name="Picture 4" descr="Diagram of symmetric key encryption.">
            <a:extLst>
              <a:ext uri="{FF2B5EF4-FFF2-40B4-BE49-F238E27FC236}">
                <a16:creationId xmlns:a16="http://schemas.microsoft.com/office/drawing/2014/main" id="{9A9774D1-E4B5-4693-BA23-6C2CD89B1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800" y="1690688"/>
            <a:ext cx="5220001" cy="46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8ECB-5818-49CC-893C-5DEB1233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Asymmetric key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5B0D-E845-4F25-90C0-6E20E785C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Problem solved with asymmetric key encryption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Now, each party has 2 paired keys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Private</a:t>
            </a:r>
            <a:r>
              <a:rPr lang="en-US" dirty="0">
                <a:latin typeface="Helvetica LT Std" panose="020B0504020202020204" pitchFamily="34" charset="0"/>
              </a:rPr>
              <a:t>: this key is kept secret </a:t>
            </a:r>
            <a:r>
              <a:rPr lang="en-US" b="1" u="sng" dirty="0">
                <a:latin typeface="Helvetica LT Std" panose="020B0504020202020204" pitchFamily="34" charset="0"/>
              </a:rPr>
              <a:t>(important)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Public</a:t>
            </a:r>
            <a:r>
              <a:rPr lang="en-US" dirty="0">
                <a:latin typeface="Helvetica LT Std" panose="020B0504020202020204" pitchFamily="34" charset="0"/>
              </a:rPr>
              <a:t>: this key must be available to anybody you want to communicate with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These keys only work with each other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264425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8ECB-5818-49CC-893C-5DEB1233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Asymmetric key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5B0D-E845-4F25-90C0-6E20E785C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Sender uses receiver’s public key to encrypt the message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Encrypted message can only be decrypted with receiver’s private key</a:t>
            </a:r>
          </a:p>
        </p:txBody>
      </p:sp>
      <p:pic>
        <p:nvPicPr>
          <p:cNvPr id="7" name="Picture 6" descr="Diagram of asymmetric key encryption.&#10;&#10;">
            <a:extLst>
              <a:ext uri="{FF2B5EF4-FFF2-40B4-BE49-F238E27FC236}">
                <a16:creationId xmlns:a16="http://schemas.microsoft.com/office/drawing/2014/main" id="{B046DAB3-52D4-45FA-BFC4-ADEB9BC0F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26" y="3489960"/>
            <a:ext cx="9406147" cy="27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8ECB-5818-49CC-893C-5DEB1233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Asymmetric key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5B0D-E845-4F25-90C0-6E20E785C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Revolutionary idea (thanks Diffie and Hellman)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Diffie, W., &amp; Hellman, M. (1976). New directions in cryptography. </a:t>
            </a:r>
            <a:r>
              <a:rPr lang="en-US" i="1" dirty="0"/>
              <a:t>IEEE Transactions on Information Theory</a:t>
            </a:r>
            <a:r>
              <a:rPr lang="en-US" dirty="0"/>
              <a:t>, </a:t>
            </a:r>
            <a:r>
              <a:rPr lang="en-US" i="1" dirty="0"/>
              <a:t>22</a:t>
            </a:r>
            <a:r>
              <a:rPr lang="en-US" dirty="0"/>
              <a:t>(6), 644–654. https://doi.org/10.1109/TIT.1976.1055638</a:t>
            </a:r>
          </a:p>
        </p:txBody>
      </p:sp>
      <p:pic>
        <p:nvPicPr>
          <p:cNvPr id="7" name="Picture 6" descr="Diagram of asymmetric key encryption.&#10;&#10;">
            <a:extLst>
              <a:ext uri="{FF2B5EF4-FFF2-40B4-BE49-F238E27FC236}">
                <a16:creationId xmlns:a16="http://schemas.microsoft.com/office/drawing/2014/main" id="{B046DAB3-52D4-45FA-BFC4-ADEB9BC0F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26" y="3746621"/>
            <a:ext cx="9406147" cy="27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36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9366-ADB2-4691-9ED4-929FCB28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125"/>
            <a:ext cx="10515600" cy="1325563"/>
          </a:xfrm>
        </p:spPr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Signing and authentication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5B57-792E-4EB1-A312-E0790752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688"/>
            <a:ext cx="10515600" cy="325384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Asymmetric key (aka public key) cryptography permits many other forms of digital security in addition to confidentiality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Signing</a:t>
            </a:r>
            <a:r>
              <a:rPr lang="en-US" dirty="0">
                <a:latin typeface="Helvetica LT Std" panose="020B0504020202020204" pitchFamily="34" charset="0"/>
              </a:rPr>
              <a:t>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Ability of sender to prove that they sent a message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Performed by encrypting message with private key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Authentication: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Ability of receiver to verify who sent a message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Performed by decrypting signed message with sender’s public key</a:t>
            </a:r>
          </a:p>
        </p:txBody>
      </p:sp>
      <p:pic>
        <p:nvPicPr>
          <p:cNvPr id="5" name="Picture 4" descr="A picture containing chart, diagram&#10;&#10;Description automatically generated">
            <a:extLst>
              <a:ext uri="{FF2B5EF4-FFF2-40B4-BE49-F238E27FC236}">
                <a16:creationId xmlns:a16="http://schemas.microsoft.com/office/drawing/2014/main" id="{E773FB6F-4F8D-4BD9-A578-E56BB4272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382" y="4728537"/>
            <a:ext cx="7025236" cy="204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36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9366-ADB2-4691-9ED4-929FCB28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125"/>
            <a:ext cx="10515600" cy="1325563"/>
          </a:xfrm>
        </p:spPr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Public key cryptography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5B57-792E-4EB1-A312-E0790752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688"/>
            <a:ext cx="10515600" cy="325384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Helvetica LT Std" panose="020B0504020202020204" pitchFamily="34" charset="0"/>
              </a:rPr>
              <a:t>In practice, we want to use encryption, signing, and authentication simultaneously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0C3AE49-4DD7-4A21-AAF4-79E4ED41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" y="2877607"/>
            <a:ext cx="11620800" cy="323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8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B22F-CA77-4FA9-B7F5-AFC1B52F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Hands on exercise…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62D39-20E4-40A5-B657-98B88CD1D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Now that you’re experts, let’s get some hands on practice with these concepts.</a:t>
            </a:r>
          </a:p>
        </p:txBody>
      </p:sp>
    </p:spTree>
    <p:extLst>
      <p:ext uri="{BB962C8B-B14F-4D97-AF65-F5344CB8AC3E}">
        <p14:creationId xmlns:p14="http://schemas.microsoft.com/office/powerpoint/2010/main" val="1558373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0766-6066-4170-8F61-D74459A5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Slack vs Signal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98CB-3836-405B-97A1-2F3F3A00B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3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C61A-284E-4F29-952D-B8F54858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Security vs Privacy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F2AA-A964-4B35-9A49-9B74961FF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1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6E58-88C5-4BFF-9B08-2B545FEB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12F89-0C4A-45B6-AC90-D9E8A645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spcAft>
                <a:spcPts val="600"/>
              </a:spcAft>
              <a:buFont typeface="+mj-lt"/>
              <a:buAutoNum type="romanUcPeriod"/>
            </a:pPr>
            <a:r>
              <a:rPr lang="en-US" dirty="0">
                <a:latin typeface="Helvetica LT Std" panose="020B0504020202020204" pitchFamily="34" charset="0"/>
              </a:rPr>
              <a:t>Cryptography: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Overview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Symmetric key encryption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Asymmetric key encryption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Signing and Authentication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Hands on exercise</a:t>
            </a:r>
          </a:p>
          <a:p>
            <a:pPr marL="571500" indent="-571500">
              <a:spcAft>
                <a:spcPts val="600"/>
              </a:spcAft>
              <a:buFont typeface="+mj-lt"/>
              <a:buAutoNum type="romanUcPeriod"/>
            </a:pPr>
            <a:r>
              <a:rPr lang="en-US" dirty="0">
                <a:latin typeface="Helvetica LT Std" panose="020B0504020202020204" pitchFamily="34" charset="0"/>
              </a:rPr>
              <a:t>In practice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Slack vs Signal</a:t>
            </a:r>
          </a:p>
          <a:p>
            <a:pPr marL="571500" indent="-571500">
              <a:spcAft>
                <a:spcPts val="600"/>
              </a:spcAft>
              <a:buFont typeface="+mj-lt"/>
              <a:buAutoNum type="romanUcPeriod"/>
            </a:pPr>
            <a:r>
              <a:rPr lang="en-US" dirty="0">
                <a:latin typeface="Helvetica LT Std" panose="020B0504020202020204" pitchFamily="34" charset="0"/>
              </a:rPr>
              <a:t>Security vs privacy</a:t>
            </a:r>
          </a:p>
          <a:p>
            <a:pPr lvl="1"/>
            <a:endParaRPr lang="en-US" dirty="0">
              <a:latin typeface="Helvetica LT Std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1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B823-288B-4C51-A158-D58E6875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Cryptography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FAEB-1BB0-4978-8C59-2C2B02F3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“The study and practice of secure communication.”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“Secure” implies the presence of adversarial eavesdroppers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Modern eavesdroppers include:	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Surveillance states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Police forces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Intelligence agencies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Foreign nations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Data-hungry corporations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</p:txBody>
      </p:sp>
      <p:pic>
        <p:nvPicPr>
          <p:cNvPr id="1026" name="Picture 2" descr="Google icon">
            <a:extLst>
              <a:ext uri="{FF2B5EF4-FFF2-40B4-BE49-F238E27FC236}">
                <a16:creationId xmlns:a16="http://schemas.microsoft.com/office/drawing/2014/main" id="{D621B734-91AB-41B1-985D-B2D8D4D13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5755260"/>
            <a:ext cx="662828" cy="67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Facebook icon">
            <a:extLst>
              <a:ext uri="{FF2B5EF4-FFF2-40B4-BE49-F238E27FC236}">
                <a16:creationId xmlns:a16="http://schemas.microsoft.com/office/drawing/2014/main" id="{F7B6F16F-551E-474F-97DA-685CF6D066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62" t="11133" r="28378" b="10500"/>
          <a:stretch/>
        </p:blipFill>
        <p:spPr>
          <a:xfrm>
            <a:off x="2949447" y="5725330"/>
            <a:ext cx="763767" cy="737615"/>
          </a:xfrm>
          <a:prstGeom prst="rect">
            <a:avLst/>
          </a:prstGeom>
        </p:spPr>
      </p:pic>
      <p:pic>
        <p:nvPicPr>
          <p:cNvPr id="7" name="Picture 6" descr="Email between California OES officers explaining how to access surveillance infrastructure for monitoring the Santa Cruz picket line protests.">
            <a:extLst>
              <a:ext uri="{FF2B5EF4-FFF2-40B4-BE49-F238E27FC236}">
                <a16:creationId xmlns:a16="http://schemas.microsoft.com/office/drawing/2014/main" id="{0465977A-1CDE-493C-97C9-203BF396D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715" y="3518065"/>
            <a:ext cx="5029902" cy="17147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588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5748-7FE9-4211-8E14-6B8E070E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Aspects of Cryptography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1734-2B73-48E9-8F51-42ED8B759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>
                <a:latin typeface="Helvetica LT Std" panose="020B0504020202020204" pitchFamily="34" charset="0"/>
              </a:rPr>
              <a:t>Secure communication entails a several aspects: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Encryption</a:t>
            </a:r>
            <a:r>
              <a:rPr lang="en-US" dirty="0">
                <a:latin typeface="Helvetica LT Std" panose="020B0504020202020204" pitchFamily="34" charset="0"/>
              </a:rPr>
              <a:t>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Is your communication confidential?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Authentication: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Can you verify who sent you a message?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Helvetica LT Std" panose="020B0504020202020204" pitchFamily="34" charset="0"/>
              </a:rPr>
              <a:t>Signing: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Can you demonstrate to others that you sent a message?</a:t>
            </a:r>
          </a:p>
        </p:txBody>
      </p:sp>
    </p:spTree>
    <p:extLst>
      <p:ext uri="{BB962C8B-B14F-4D97-AF65-F5344CB8AC3E}">
        <p14:creationId xmlns:p14="http://schemas.microsoft.com/office/powerpoint/2010/main" val="416457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19B6-F530-4C8E-B12C-8CD6A8D4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Brief Description of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8FE5D-8CA3-43AB-BEDD-C0F2D4E24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Encryption is based on </a:t>
            </a:r>
            <a:r>
              <a:rPr lang="en-US" b="1" dirty="0">
                <a:latin typeface="Helvetica LT Std" panose="020B0504020202020204" pitchFamily="34" charset="0"/>
              </a:rPr>
              <a:t>keys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If you know the key, you can read the message. But those without the key, shouldn’t be able to.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Examples: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Character shift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 love encryption </a:t>
            </a:r>
            <a:r>
              <a:rPr lang="en-US" dirty="0"/>
              <a:t>→ J </a:t>
            </a:r>
            <a:r>
              <a:rPr lang="en-US" dirty="0" err="1"/>
              <a:t>mpwf</a:t>
            </a:r>
            <a:r>
              <a:rPr lang="en-US" dirty="0"/>
              <a:t> </a:t>
            </a:r>
            <a:r>
              <a:rPr lang="en-US" dirty="0" err="1"/>
              <a:t>fodsxqujpo</a:t>
            </a:r>
            <a:endParaRPr lang="en-US" dirty="0"/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Key is just the character shift, in this case, 1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Character permutation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 love encryption </a:t>
            </a:r>
            <a:r>
              <a:rPr lang="en-US" dirty="0"/>
              <a:t>→ O </a:t>
            </a:r>
            <a:r>
              <a:rPr lang="en-US" dirty="0" err="1"/>
              <a:t>jkqc</a:t>
            </a:r>
            <a:r>
              <a:rPr lang="en-US" dirty="0"/>
              <a:t> </a:t>
            </a:r>
            <a:r>
              <a:rPr lang="en-US" dirty="0" err="1"/>
              <a:t>clesmhuokl</a:t>
            </a:r>
            <a:endParaRPr lang="en-US" dirty="0"/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Key is the character permutation</a:t>
            </a:r>
          </a:p>
        </p:txBody>
      </p:sp>
      <p:pic>
        <p:nvPicPr>
          <p:cNvPr id="6" name="Picture 5" descr="Character permutation map for the example provided.">
            <a:extLst>
              <a:ext uri="{FF2B5EF4-FFF2-40B4-BE49-F238E27FC236}">
                <a16:creationId xmlns:a16="http://schemas.microsoft.com/office/drawing/2014/main" id="{269ED2DB-CF29-4253-84EF-FEA4B1606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00" y="5279480"/>
            <a:ext cx="5502540" cy="89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5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12A-47C3-4433-8F68-D83A3D86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F746-50F6-4F36-B601-D7BC81EB9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21800" cy="4351338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Previous examples are not secure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Character permutations are easily determined from letter occurrence probability tables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Not clear how to encrypt digital data (0’s &amp; 1’s)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4B975E-3CC5-4046-9326-AE0CBE6FA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23290"/>
              </p:ext>
            </p:extLst>
          </p:nvPr>
        </p:nvGraphicFramePr>
        <p:xfrm>
          <a:off x="132798" y="3276000"/>
          <a:ext cx="11926403" cy="654766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528575">
                  <a:extLst>
                    <a:ext uri="{9D8B030D-6E8A-4147-A177-3AD203B41FA5}">
                      <a16:colId xmlns:a16="http://schemas.microsoft.com/office/drawing/2014/main" val="607823162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699634451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966134733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354465448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822049040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603009747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982774465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754429443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061841330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269420476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520150219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214780941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2207669901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2940752687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73697448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609682256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241547414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2369409718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563056954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4245369716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2571685603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72939191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198000168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94405546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1855188689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3796068516"/>
                    </a:ext>
                  </a:extLst>
                </a:gridCol>
                <a:gridCol w="438378">
                  <a:extLst>
                    <a:ext uri="{9D8B030D-6E8A-4147-A177-3AD203B41FA5}">
                      <a16:colId xmlns:a16="http://schemas.microsoft.com/office/drawing/2014/main" val="967704083"/>
                    </a:ext>
                  </a:extLst>
                </a:gridCol>
              </a:tblGrid>
              <a:tr h="3273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  <a:latin typeface="Helvetica LT Std" panose="020B0504020202020204" pitchFamily="34" charset="0"/>
                        </a:rPr>
                        <a:t>English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Helvetica LT Std" panose="020B0504020202020204" pitchFamily="34" charset="0"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Helvetica LT Std" panose="020B0504020202020204" pitchFamily="34" charset="0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extLst>
                  <a:ext uri="{0D108BD9-81ED-4DB2-BD59-A6C34878D82A}">
                    <a16:rowId xmlns:a16="http://schemas.microsoft.com/office/drawing/2014/main" val="531599734"/>
                  </a:ext>
                </a:extLst>
              </a:tr>
              <a:tr h="327383">
                <a:tc vMerge="1">
                  <a:txBody>
                    <a:bodyPr/>
                    <a:lstStyle/>
                    <a:p>
                      <a:pPr algn="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12.70%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9.06%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8.17%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7.51%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6.97%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6.75%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6.33%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6.09%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5.99%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4.25%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4.03%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2.78%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2.76%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2.41%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2.36%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2.23%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2.02%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1.97%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1.93%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1.49%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0.98%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0.77%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0.15%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0.15%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0.10%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Helvetica LT Std" panose="020B0504020202020204" pitchFamily="34" charset="0"/>
                        </a:rPr>
                        <a:t>0.07%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LT Std" panose="020B0504020202020204" pitchFamily="34" charset="0"/>
                      </a:endParaRPr>
                    </a:p>
                  </a:txBody>
                  <a:tcPr marL="6319" marR="6319" marT="6319" marB="0" anchor="ctr"/>
                </a:tc>
                <a:extLst>
                  <a:ext uri="{0D108BD9-81ED-4DB2-BD59-A6C34878D82A}">
                    <a16:rowId xmlns:a16="http://schemas.microsoft.com/office/drawing/2014/main" val="22886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89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75E5-FFFC-4AE1-A08F-D7B2EEA4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E752B-84E0-4637-B7F1-EC8702234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798375"/>
          </a:xfrm>
        </p:spPr>
        <p:txBody>
          <a:bodyPr>
            <a:normAutofit fontScale="85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latin typeface="Helvetica LT Std" panose="020B0504020202020204" pitchFamily="34" charset="0"/>
              </a:rPr>
              <a:t>One-time pad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Key is a “pad” as long as the message itself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Key is randomly generated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Use XOR to encrypt and decrypt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Pros: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Most secure type of encryption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Cons: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Can only use pad once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Pad must be as long as the message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Helvetica LT Std" panose="020B0504020202020204" pitchFamily="34" charset="0"/>
              </a:rPr>
              <a:t> clearly not useful for things like Zoom or Netflix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477289EC-72A0-4D0E-AC18-AF8FE6C92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98" y="2352702"/>
            <a:ext cx="5628502" cy="3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9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7617-7E2D-4621-A81B-02A5F9D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DFDD-0575-40EC-8116-5CC1F066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418571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In reality, we need keys to be shorter than one-time pads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Introducing: </a:t>
            </a:r>
            <a:r>
              <a:rPr lang="en-US" b="1" dirty="0">
                <a:latin typeface="Helvetica LT Std" panose="020B0504020202020204" pitchFamily="34" charset="0"/>
              </a:rPr>
              <a:t>One-way functions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Basic idea is to use a short key to make a long key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3FD455D-B005-4C17-BEA8-B8155A995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21" y="3128418"/>
            <a:ext cx="6943358" cy="210922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ADCA3F-219E-4D54-919E-4E641F64855B}"/>
              </a:ext>
            </a:extLst>
          </p:cNvPr>
          <p:cNvSpPr txBox="1">
            <a:spLocks/>
          </p:cNvSpPr>
          <p:nvPr/>
        </p:nvSpPr>
        <p:spPr>
          <a:xfrm>
            <a:off x="838200" y="5443200"/>
            <a:ext cx="10515600" cy="132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The long key then works as a one-time pad for encryption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One-way means that even if adversary learns the long key, they will not know the short key</a:t>
            </a: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endParaRPr lang="en-US" dirty="0">
              <a:latin typeface="Helvetica LT Std" panose="020B0504020202020204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85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7617-7E2D-4621-A81B-02A5F9DA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T Std Black" panose="020B0904030502020204" pitchFamily="34" charset="0"/>
              </a:rPr>
              <a:t>Modern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DFDD-0575-40EC-8116-5CC1F066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52931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Helvetica LT Std" panose="020B0504020202020204" pitchFamily="34" charset="0"/>
              </a:rPr>
              <a:t>Caveats/complications to ponder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Have to generate a unique long key each time the short key is used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Helvetica LT Std" panose="020B0504020202020204" pitchFamily="34" charset="0"/>
              </a:rPr>
              <a:t>Long key must be the same length as our messages, which are not always the same length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Helvetica LT Std" panose="020B0504020202020204" pitchFamily="34" charset="0"/>
            </a:endParaRPr>
          </a:p>
        </p:txBody>
      </p:sp>
      <p:pic>
        <p:nvPicPr>
          <p:cNvPr id="5" name="Picture 4" descr="Schematic diagram showing the generation of a long key from a short key using a one-way function.">
            <a:extLst>
              <a:ext uri="{FF2B5EF4-FFF2-40B4-BE49-F238E27FC236}">
                <a16:creationId xmlns:a16="http://schemas.microsoft.com/office/drawing/2014/main" id="{43FD455D-B005-4C17-BEA8-B8155A995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21" y="4383655"/>
            <a:ext cx="6943358" cy="210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1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825</Words>
  <Application>Microsoft Office PowerPoint</Application>
  <PresentationFormat>Widescreen</PresentationFormat>
  <Paragraphs>166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Helvetica LT Std</vt:lpstr>
      <vt:lpstr>Helvetica LT Std Black</vt:lpstr>
      <vt:lpstr>Wingdings</vt:lpstr>
      <vt:lpstr>Office Theme</vt:lpstr>
      <vt:lpstr>Digital Security</vt:lpstr>
      <vt:lpstr>Outline</vt:lpstr>
      <vt:lpstr>Cryptography</vt:lpstr>
      <vt:lpstr>Aspects of Cryptography</vt:lpstr>
      <vt:lpstr>Brief Description of Encryption</vt:lpstr>
      <vt:lpstr>Modern Encryption</vt:lpstr>
      <vt:lpstr>Modern Encryption</vt:lpstr>
      <vt:lpstr>Modern Encryption</vt:lpstr>
      <vt:lpstr>Modern Encryption</vt:lpstr>
      <vt:lpstr>Modern Encryption</vt:lpstr>
      <vt:lpstr>Symmetric key encryption</vt:lpstr>
      <vt:lpstr>Asymmetric key encryption</vt:lpstr>
      <vt:lpstr>Asymmetric key encryption</vt:lpstr>
      <vt:lpstr>Asymmetric key encryption</vt:lpstr>
      <vt:lpstr>Signing and authentication</vt:lpstr>
      <vt:lpstr>Public key cryptography</vt:lpstr>
      <vt:lpstr>Hands on exercise…</vt:lpstr>
      <vt:lpstr>Slack vs Signal</vt:lpstr>
      <vt:lpstr>Security vs Privacy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&amp; Digital Security</dc:title>
  <dc:creator>Adrian Tasistro-Hart</dc:creator>
  <cp:lastModifiedBy>Adrian Tasistro-Hart</cp:lastModifiedBy>
  <cp:revision>40</cp:revision>
  <dcterms:created xsi:type="dcterms:W3CDTF">2020-10-02T16:27:13Z</dcterms:created>
  <dcterms:modified xsi:type="dcterms:W3CDTF">2020-10-05T18:09:25Z</dcterms:modified>
</cp:coreProperties>
</file>