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58" r:id="rId5"/>
    <p:sldId id="260" r:id="rId6"/>
    <p:sldId id="259" r:id="rId7"/>
    <p:sldId id="263" r:id="rId8"/>
    <p:sldId id="264" r:id="rId9"/>
    <p:sldId id="269" r:id="rId10"/>
    <p:sldId id="270" r:id="rId11"/>
    <p:sldId id="274" r:id="rId12"/>
    <p:sldId id="277" r:id="rId13"/>
    <p:sldId id="278" r:id="rId14"/>
    <p:sldId id="261" r:id="rId15"/>
    <p:sldId id="262" r:id="rId16"/>
    <p:sldId id="272" r:id="rId17"/>
    <p:sldId id="271" r:id="rId18"/>
    <p:sldId id="267" r:id="rId19"/>
    <p:sldId id="273" r:id="rId20"/>
    <p:sldId id="265" r:id="rId21"/>
    <p:sldId id="275" r:id="rId22"/>
    <p:sldId id="276" r:id="rId23"/>
    <p:sldId id="279" r:id="rId24"/>
    <p:sldId id="266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CF14F7-17AF-4BFF-A5B4-FA2FA7A735E5}">
          <p14:sldIdLst>
            <p14:sldId id="256"/>
            <p14:sldId id="257"/>
            <p14:sldId id="268"/>
            <p14:sldId id="258"/>
            <p14:sldId id="260"/>
            <p14:sldId id="259"/>
            <p14:sldId id="263"/>
            <p14:sldId id="264"/>
            <p14:sldId id="269"/>
            <p14:sldId id="270"/>
            <p14:sldId id="274"/>
            <p14:sldId id="277"/>
            <p14:sldId id="278"/>
            <p14:sldId id="261"/>
            <p14:sldId id="262"/>
            <p14:sldId id="272"/>
            <p14:sldId id="271"/>
            <p14:sldId id="267"/>
            <p14:sldId id="273"/>
            <p14:sldId id="265"/>
            <p14:sldId id="275"/>
            <p14:sldId id="276"/>
            <p14:sldId id="279"/>
            <p14:sldId id="266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33" autoAdjust="0"/>
  </p:normalViewPr>
  <p:slideViewPr>
    <p:cSldViewPr snapToGrid="0">
      <p:cViewPr varScale="1">
        <p:scale>
          <a:sx n="133" d="100"/>
          <a:sy n="133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FE8D-10EA-459A-8505-7CC714CFC0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3002-D3D9-4FF7-B3D6-C9056FF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LEEP: Law Enforcement Enterprise Portal</a:t>
            </a:r>
          </a:p>
          <a:p>
            <a:r>
              <a:rPr lang="en-US" dirty="0"/>
              <a:t>VCC: Virtual Command Center</a:t>
            </a:r>
          </a:p>
          <a:p>
            <a:r>
              <a:rPr lang="en-US" dirty="0"/>
              <a:t>Information sharing platform between law enforcement agencies, FBI</a:t>
            </a:r>
          </a:p>
          <a:p>
            <a:r>
              <a:rPr lang="en-US" dirty="0"/>
              <a:t>Police are listening; don’t let them hear!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use pad once because if an adversary knows the encrypted and decrypted messages, they can recover the pad using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confidential (because anybody can read the message), but it is still secure in the sense of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E03-3BFD-433F-8076-CBB50292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913D-3AA7-45CB-9607-EDBE5A6E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5EAF-FA80-4871-91F3-DBF234B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C2A-FBD6-4872-BD22-5EFB412BBCA4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30CF-4D0F-425C-AE44-65A37BA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009-0F7E-4F42-9F78-C8800029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D4D-59CE-4194-B549-E549E85D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C063-82D3-4DA0-B236-88C3300F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650-D7D3-4F67-984B-1CFF8E5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F2E1-0053-4DCD-82A7-C96FB0EFB92C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312D-0B1B-4093-A0D4-085EB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3FEE-2409-4CF6-A0A2-DC58809A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50F45-7F29-4812-A01C-309DFF57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97A1-5FBD-4EF0-95CC-7577C458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2CE2-D417-4058-9983-136E2D7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305-5EF1-4266-8390-000F68AB34ED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A5A-A149-4F5E-A3C1-6B393D81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6DEE-DCB5-4985-8251-CC343F6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A5AE-9E21-47A5-8B28-DB65DAF5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2412-3CF1-458F-8540-848D75EF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6DF9-33A4-45C1-8D51-F695DF81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747F-25B6-4D22-BB5A-4FB6E6A12158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8D77-96C3-42CF-8B1C-560098C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24ED-4618-4677-B132-81D852A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6129-9AFA-4C3F-B78F-8651BF16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0C9-6571-4CBC-B654-16D6950E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B12-723A-4164-BD8A-5835F7D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F881-00E0-4786-AE30-D50F3DFC5777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EA53-1D4F-47CE-82A0-EA521EA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98BB-D6C4-4C53-9EA0-4A7192F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138-3018-4963-B985-B3E00D3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9D92-9E1D-4299-9C30-F798DB68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31D3-30E6-4116-9858-0B39ED83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B269-1965-4629-9B7E-89952FE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C0A-7652-48D1-A68F-4BD6F711648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79A-FE74-45FD-AF49-BBF112D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AAA7-8FA4-4693-BDEB-F2884BA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F34-105D-4D42-806C-C83A003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3F38-0443-4E73-A645-9F780322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8752-9E90-4A3C-9101-0C61B2F6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34C1-7B05-4FEE-9251-28F32038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3575-21CB-42D1-8354-D4B34B95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7338-DDC5-458F-A545-02F99BD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7FB-8D16-4091-B8F2-75AD5BDE7F9F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6A52-DBD1-4C1C-993F-E24DB50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7001-F97B-48A9-BEF8-DC050CE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31D-DA09-4732-AB69-109D3F9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408D-6D62-4D31-BD2C-7E5BD0E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9F0A-7BE3-4159-9A2B-80D245C91A07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34E8C-F048-4F70-9CD0-DFF7D1C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4AD7-884D-499A-B4B6-856A1A0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0E88-0B7B-47FD-869C-05EF9D6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5C2-26B8-4EC1-9149-598F3E6D34CA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079E-565F-44D8-AF80-BCC68479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C34A-7D3A-4BE5-AC9E-F4688F2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B54-D45D-402C-930C-929B7C85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44D4-FD53-4046-9E24-FF43F513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AC16-3A8F-4E81-9790-95DBBAAC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286ED-79A8-448E-A26A-B597DEE7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9B65-2895-463E-8423-9783492B6EB9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DAAB-904A-48D4-9D8C-134C323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D481-6349-450E-84C2-2A76EC2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C14-773D-4561-91B7-3428A9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96F63-9817-4AF4-BD1D-D919863C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15F0-9C54-4A64-B420-07BCD47C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2853-6186-42A3-B670-6C84557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6D7-5FDA-4419-99A8-1289D309992D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D94C-34AB-4466-920D-806CE0B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8134-1020-44A2-9011-E91C0A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C4E8-D424-4285-9D92-C1A2DCF1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DE9-F1DF-4F99-AA52-E3B77198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1077-F861-4513-90B5-A113CB9A4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1452-5C36-48A1-B679-DBB0AE42B226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BDD7-6EC7-4C37-8442-169E5CD4C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ECAB-66D3-4299-8F2F-4A5EAD60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epass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ybinder.org/v2/gh/sarttiso/digital-security/1766ea208d0226cd4229a42530c024a35b7eeb3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ack.com/trust/data-request/transparency-report" TargetMode="External"/><Relationship Id="rId4" Type="http://schemas.openxmlformats.org/officeDocument/2006/relationships/hyperlink" Target="https://www.theatlantic.com/technology/archive/2016/01/are-slack-messages-subject-to-foia-requests/429243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ap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signalusers.org/t/wiki-overview-of-third-party-security-audits/13243" TargetMode="External"/><Relationship Id="rId4" Type="http://schemas.openxmlformats.org/officeDocument/2006/relationships/hyperlink" Target="https://signal.org/doc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ttiso/digital-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ce.com/en/article/7kppna/california-police-used-military-surveillance-tech-at-grad-student-strik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p5kjCa13UPes11FX2YrUzRZQgZVRTDH5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9E6A-09C0-42BE-954B-EF6A5EFE4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600" y="1274400"/>
            <a:ext cx="10372800" cy="2897963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Helvetica LT Std Black" panose="020B0904030502020204" pitchFamily="34" charset="0"/>
              </a:rPr>
              <a:t>Digital Security</a:t>
            </a:r>
            <a:br>
              <a:rPr lang="en-US" dirty="0">
                <a:latin typeface="Helvetica LT Std Black" panose="020B0904030502020204" pitchFamily="34" charset="0"/>
              </a:rPr>
            </a:br>
            <a:br>
              <a:rPr lang="en-US" dirty="0">
                <a:latin typeface="Helvetica LT Std Black" panose="020B0904030502020204" pitchFamily="34" charset="0"/>
              </a:rPr>
            </a:br>
            <a:r>
              <a:rPr lang="en-US" sz="3600" dirty="0">
                <a:latin typeface="HelveticaNeueLT Std Med" panose="020B0604020202020204" pitchFamily="34" charset="0"/>
              </a:rPr>
              <a:t>Cryptographic Principles and Secure Communication</a:t>
            </a:r>
            <a:endParaRPr lang="en-US" sz="2800" dirty="0">
              <a:latin typeface="Helvetica LT Std Black" panose="020B09040305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DCDD9-9FC6-4BE0-A7B4-91B24EC6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9688"/>
            <a:ext cx="9144000" cy="1113312"/>
          </a:xfrm>
        </p:spPr>
        <p:txBody>
          <a:bodyPr/>
          <a:lstStyle/>
          <a:p>
            <a:r>
              <a:rPr lang="en-US" dirty="0">
                <a:latin typeface="Helvetica LT Std" panose="020B0504020202020204" pitchFamily="34" charset="0"/>
              </a:rPr>
              <a:t>Adrian Tasistro-Hart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1E8E-DDE7-4DAC-B834-B46756C5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>
                <a:latin typeface="Helvetica LT Std" panose="020B0504020202020204" pitchFamily="34" charset="0"/>
              </a:rPr>
              <a:t>1</a:t>
            </a:fld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0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93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Caveats/complications to ponder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We must generate a unique long key each time the short key is used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otherwise adversary wins by just deciphering a single long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must be the same length as our messages, which are not always the same length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Schematic diagram showing the generation of a long key from a short key using a one-way function.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1" y="4614055"/>
            <a:ext cx="6943358" cy="21092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B807-0DB9-4391-8B77-B4E1968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functions are how passwords are managed on most (secure) websites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When you type in your password, the website computes and saves the “hash” of your password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That way, if they’re hacked, hackers only have the hashed versions, not the original passwords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practically impossible to figure out the password from its hash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E1AD0-DB6C-4685-B5AC-EF47DF4C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3" y="3027766"/>
            <a:ext cx="6598933" cy="5090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6C128-F3AD-41EF-A1F9-5C4B6CD4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</a:t>
            </a:r>
            <a:r>
              <a:rPr lang="en-US" i="1" dirty="0">
                <a:latin typeface="Helvetica LT Std" panose="020B0504020202020204" pitchFamily="34" charset="0"/>
              </a:rPr>
              <a:t>practically impossible </a:t>
            </a:r>
            <a:r>
              <a:rPr lang="en-US" dirty="0">
                <a:latin typeface="Helvetica LT Std" panose="020B0504020202020204" pitchFamily="34" charset="0"/>
              </a:rPr>
              <a:t>to figure out the password from its hash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above is only true if your password is long enough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Remember: the point of one-way (e.g., hash) functions is so that from the output, it’s impossible to know the input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BUT: Hackers can (and do) still try to guess which input (i.e., password) generated the output (i.e., password hash)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AADC0-FDA6-4CBC-8574-8864DF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01"/>
            <a:ext cx="10515600" cy="5212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Takeaway: </a:t>
            </a:r>
            <a:r>
              <a:rPr lang="en-US" b="1" u="sng" dirty="0">
                <a:latin typeface="Helvetica LT Std" panose="020B0504020202020204" pitchFamily="34" charset="0"/>
              </a:rPr>
              <a:t>You need complicated passwords.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&gt;16 characters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Including numbers, letters, special characters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am I meant to remember all of these stupidly complicated passwords?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a password manager!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Password managers store all your passwords securely so you don’t have to remember them.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You only have to remember one really strong password to open the manager.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KeePass</a:t>
            </a:r>
            <a:r>
              <a:rPr lang="en-US" dirty="0">
                <a:latin typeface="Helvetica LT Std" panose="020B0504020202020204" pitchFamily="34" charset="0"/>
              </a:rPr>
              <a:t> is a free, open source, and cross platform (including mobile) password manager that can even generate strong passwords for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5C72-A676-4752-ACD0-B4159EAD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9C0-0269-4830-9E67-7A3C6D9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955-85BC-4580-AF55-F1EFF7F4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2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Encryption/decryption procedure described so far is known as </a:t>
            </a:r>
            <a:r>
              <a:rPr lang="en-US" b="1" dirty="0">
                <a:latin typeface="Helvetica LT Std" panose="020B0504020202020204" pitchFamily="34" charset="0"/>
              </a:rPr>
              <a:t>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means that sender and receiver both must know the same short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do you securely communicate the short key…?</a:t>
            </a:r>
          </a:p>
        </p:txBody>
      </p:sp>
      <p:pic>
        <p:nvPicPr>
          <p:cNvPr id="5" name="Picture 4" descr="Diagram of symmetric key encryption.">
            <a:extLst>
              <a:ext uri="{FF2B5EF4-FFF2-40B4-BE49-F238E27FC236}">
                <a16:creationId xmlns:a16="http://schemas.microsoft.com/office/drawing/2014/main" id="{9A9774D1-E4B5-4693-BA23-6C2CD89B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00" y="1690688"/>
            <a:ext cx="5220001" cy="46901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A925-D21A-4D84-A804-7DFA055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Problem solved with asymmetric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Now, each party has 2 paired keys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Private</a:t>
            </a:r>
            <a:r>
              <a:rPr lang="en-US" dirty="0">
                <a:latin typeface="Helvetica LT Std" panose="020B0504020202020204" pitchFamily="34" charset="0"/>
              </a:rPr>
              <a:t>: this key is kept secret </a:t>
            </a:r>
            <a:r>
              <a:rPr lang="en-US" b="1" u="sng" dirty="0">
                <a:latin typeface="Helvetica LT Std" panose="020B0504020202020204" pitchFamily="34" charset="0"/>
              </a:rPr>
              <a:t>(important)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Public</a:t>
            </a:r>
            <a:r>
              <a:rPr lang="en-US" dirty="0">
                <a:latin typeface="Helvetica LT Std" panose="020B0504020202020204" pitchFamily="34" charset="0"/>
              </a:rPr>
              <a:t>: this key must be available to anybody you want to communicate with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These keys only work with each other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How does it 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6B71-50FD-4C16-94D7-C0D7F612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Sender uses receiver’s public key to encrypt a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Encrypted message can only be decrypted with receiver’s private key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489960"/>
            <a:ext cx="9406147" cy="274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9EA76-6FFF-4621-8A24-3969263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Revolutionary idea (thanks Diffie and Hellman)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Diffie, W., &amp; Hellman, M. (1976). New directions in cryptography. </a:t>
            </a:r>
            <a:r>
              <a:rPr lang="en-US" i="1" dirty="0"/>
              <a:t>IEEE Transactions on Information Theory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(6), 644–654. https://doi.org/10.1109/TIT.1976.1055638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746621"/>
            <a:ext cx="9406147" cy="274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49F7D-F02F-44F1-9E23-BBB5CA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Signing and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(aka public key) cryptography permits many other forms of digital security in addition to confidentiality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sender to prove that they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encrypting message with private key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receiver to verify who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decrypting signed message with sender’s public key</a:t>
            </a:r>
          </a:p>
        </p:txBody>
      </p:sp>
      <p:pic>
        <p:nvPicPr>
          <p:cNvPr id="5" name="Picture 4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E773FB6F-4F8D-4BD9-A578-E56BB42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82" y="4728537"/>
            <a:ext cx="7025236" cy="20488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77F-8E30-4D62-90BB-3912E8D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Public key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Helvetica LT Std" panose="020B0504020202020204" pitchFamily="34" charset="0"/>
              </a:rPr>
              <a:t>In practice, we want to use encryption, signing, and authentication simultaneously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C3AE49-4DD7-4A21-AAF4-79E4ED41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" y="2877607"/>
            <a:ext cx="11620800" cy="3234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1A06-8143-4732-969A-6FFE2775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6E58-88C5-4BFF-9B08-2B545FE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2F89-0C4A-45B6-AC90-D9E8A645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Security vs privacy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Cryptography: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Overview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Signing and authentication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Hands on tutorial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In practice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Slack (and others) vs Signal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19153-55B6-465C-96E0-AD0145C8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22F-CA77-4FA9-B7F5-AFC1B52F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Hands on exercise…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2D39-20E4-40A5-B657-98B88CD1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00200" cy="4351338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 that you’re experts, let’s get some hands on practice with these concepts.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Go follow this link to get started:</a:t>
            </a:r>
          </a:p>
          <a:p>
            <a:pPr marL="0" indent="0">
              <a:buNone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https://mybinder.org/v2/gh/sarttiso/digital-security/1766ea208d0226cd4229a42530c024a35b7eeb3d</a:t>
            </a:r>
            <a:r>
              <a:rPr lang="en-US" altLang="en-US" dirty="0">
                <a:latin typeface="Arial Unicode MS"/>
              </a:rPr>
              <a:t>?urlpath=lab</a:t>
            </a:r>
            <a:r>
              <a:rPr lang="en-US" altLang="en-US" sz="800" dirty="0"/>
              <a:t> 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Once it’s open, click on the </a:t>
            </a:r>
            <a:r>
              <a:rPr lang="en-US" i="1" dirty="0">
                <a:latin typeface="Helvetica LT Std" panose="020B0504020202020204" pitchFamily="34" charset="0"/>
              </a:rPr>
              <a:t>hands-</a:t>
            </a:r>
            <a:r>
              <a:rPr lang="en-US" i="1" dirty="0" err="1">
                <a:latin typeface="Helvetica LT Std" panose="020B0504020202020204" pitchFamily="34" charset="0"/>
              </a:rPr>
              <a:t>on.ipynb</a:t>
            </a:r>
            <a:r>
              <a:rPr lang="en-US" i="1" dirty="0">
                <a:latin typeface="Helvetica LT Std" panose="020B0504020202020204" pitchFamily="34" charset="0"/>
              </a:rPr>
              <a:t> </a:t>
            </a:r>
            <a:r>
              <a:rPr lang="en-US" dirty="0">
                <a:latin typeface="Helvetica LT Std" panose="020B0504020202020204" pitchFamily="34" charset="0"/>
              </a:rPr>
              <a:t>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77717-5BA3-4AA3-9D19-32BB9DE1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61" y="2131201"/>
            <a:ext cx="5362844" cy="34753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CA17-DCF3-4396-BCF3-505315F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11E7-F0A7-4E1F-A580-2E8E739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3BD8-B61E-4911-BB28-86BD65EE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Why do we have both symmetric and asymmetric key cryptography?</a:t>
            </a:r>
          </a:p>
          <a:p>
            <a:pPr marL="0" indent="0">
              <a:buNone/>
            </a:pPr>
            <a:endParaRPr lang="en-US" dirty="0">
              <a:latin typeface="Helvetica LT Std" panose="020B05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039E5B-9020-4B1B-9DAD-EEBC54AB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94432"/>
              </p:ext>
            </p:extLst>
          </p:nvPr>
        </p:nvGraphicFramePr>
        <p:xfrm>
          <a:off x="2377199" y="3138866"/>
          <a:ext cx="7437602" cy="2595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5686">
                  <a:extLst>
                    <a:ext uri="{9D8B030D-6E8A-4147-A177-3AD203B41FA5}">
                      <a16:colId xmlns:a16="http://schemas.microsoft.com/office/drawing/2014/main" val="2939904951"/>
                    </a:ext>
                  </a:extLst>
                </a:gridCol>
                <a:gridCol w="3180958">
                  <a:extLst>
                    <a:ext uri="{9D8B030D-6E8A-4147-A177-3AD203B41FA5}">
                      <a16:colId xmlns:a16="http://schemas.microsoft.com/office/drawing/2014/main" val="3969232939"/>
                    </a:ext>
                  </a:extLst>
                </a:gridCol>
                <a:gridCol w="3180958">
                  <a:extLst>
                    <a:ext uri="{9D8B030D-6E8A-4147-A177-3AD203B41FA5}">
                      <a16:colId xmlns:a16="http://schemas.microsoft.com/office/drawing/2014/main" val="1375001451"/>
                    </a:ext>
                  </a:extLst>
                </a:gridCol>
              </a:tblGrid>
              <a:tr h="520284">
                <a:tc>
                  <a:txBody>
                    <a:bodyPr/>
                    <a:lstStyle/>
                    <a:p>
                      <a:endParaRPr lang="en-US" dirty="0">
                        <a:latin typeface="Helvetica LT Std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Asymmetric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4615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68114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Must exchange key securely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Public key eliminates need to exchange private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580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Secure internet surfing</a:t>
                      </a:r>
                      <a:r>
                        <a:rPr lang="en-US" baseline="30000" dirty="0">
                          <a:latin typeface="Helvetica LT Std" panose="020B0504020202020204" pitchFamily="34" charset="0"/>
                        </a:rPr>
                        <a:t>1</a:t>
                      </a:r>
                      <a:r>
                        <a:rPr lang="en-US" dirty="0">
                          <a:latin typeface="Helvetica LT Std" panose="020B0504020202020204" pitchFamily="34" charset="0"/>
                        </a:rPr>
                        <a:t>, password managers, local drive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Messaging (Signal), symmetric key 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89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FF432-EC9F-4ADF-A8B6-F91EAA89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766-6066-4170-8F61-D74459A5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01"/>
            <a:ext cx="10515600" cy="177708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T Std Black" panose="020B0904030502020204" pitchFamily="34" charset="0"/>
              </a:rPr>
              <a:t>Comparing Slack, </a:t>
            </a:r>
            <a:r>
              <a:rPr lang="en-US" dirty="0" err="1">
                <a:latin typeface="Helvetica LT Std Black" panose="020B0904030502020204" pitchFamily="34" charset="0"/>
              </a:rPr>
              <a:t>Mattermost</a:t>
            </a:r>
            <a:r>
              <a:rPr lang="en-US" dirty="0">
                <a:latin typeface="Helvetica LT Std Black" panose="020B0904030502020204" pitchFamily="34" charset="0"/>
              </a:rPr>
              <a:t>, Discord, and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400"/>
            <a:ext cx="10515600" cy="391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LT Std" panose="020B0504020202020204" pitchFamily="34" charset="0"/>
              </a:rPr>
              <a:t>Let’s use what we’ve learned to think about some platforms commonly used for organizing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LT Std" panose="020B0504020202020204" pitchFamily="34" charset="0"/>
              </a:rPr>
              <a:t>First, we have to understand the flow of data when we use these platforms: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230F26-C23E-4CAB-862C-255C69D23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75" y="3777271"/>
            <a:ext cx="7292649" cy="30303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C882-20D3-44F1-8CF5-0C141199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8C3F-7EC2-4CFA-A5F9-8AAF08F1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Let’s consider Slack.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are secure on the way to and from the Slack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 the server, however, Slack has access to and exclusive control over your communications.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1D5645D-9EA7-487D-8B4D-1AC55632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4" y="32731"/>
            <a:ext cx="4254319" cy="174174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A89E49-B0B1-4446-9A77-C0693F440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2" y="2503930"/>
            <a:ext cx="10876796" cy="202869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B88412-A9ED-45C8-88EF-EEC860F4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7601"/>
            <a:ext cx="10515600" cy="265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UC not generally subject to FOIA, but it is subject to CPRA: California Public Records 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using Slack with your UC email, your messages could be subject to CPRA requests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Law enforcement also requests Slack messages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A6AF4-E8C4-4AC4-BEB4-88B128B4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23" y="1525088"/>
            <a:ext cx="8544954" cy="1656887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D701E94-2EE1-448C-BF12-1AFA5CA56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0" y="32726"/>
            <a:ext cx="4254319" cy="174174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BB18F1-D0A4-4081-B2CE-0A9C398F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E21B4F-F3C0-45AB-ADD4-EED7207B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38" y="6361050"/>
            <a:ext cx="7512123" cy="365125"/>
          </a:xfrm>
        </p:spPr>
        <p:txBody>
          <a:bodyPr/>
          <a:lstStyle/>
          <a:p>
            <a:pPr algn="l"/>
            <a:r>
              <a:rPr lang="en-US" dirty="0">
                <a:latin typeface="Helvetica LT Std" panose="020B0504020202020204" pitchFamily="34" charset="0"/>
                <a:hlinkClick r:id="rId4"/>
              </a:rPr>
              <a:t>https://www.theatlantic.com/technology/archive/2016/01/are-slack-messages-subject-to-foia-requests/429243/</a:t>
            </a:r>
            <a:endParaRPr lang="en-US" dirty="0">
              <a:latin typeface="Helvetica LT Std" panose="020B0504020202020204" pitchFamily="34" charset="0"/>
            </a:endParaRP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5"/>
              </a:rPr>
              <a:t>https://slack.com/trust/data-request/transparency-report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9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800"/>
            <a:ext cx="10515600" cy="3657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popular communication platforms are like Slack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are decrypted on their servers, meaning they (and potentially hackers) have access to all your communication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Not “end-to-end” encrypted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A0E06DD-F6B9-49C9-91F6-15B632F7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76" y="294740"/>
            <a:ext cx="3871007" cy="1316142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94249118-DC44-4261-8683-87943A7B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0" y="32726"/>
            <a:ext cx="4254319" cy="1741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6C87A8-B618-4DC1-8B0A-440252337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0" y="196314"/>
            <a:ext cx="1414568" cy="1414568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7A461C-720F-4882-81E5-881753E9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083B-5D35-41A2-B04A-E979F3B1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is a self-hosted alternative to Slack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Self-hosted means that you control the computer in the middle by running the </a:t>
            </a: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server yourself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More secure than Slack if you trust yourself (or someone else) to securely operate the </a:t>
            </a: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server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still not end-to-end encrypted…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11DC5A9F-0615-48EF-B5A2-13189C1C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4" y="304801"/>
            <a:ext cx="6564370" cy="1082039"/>
          </a:xfrm>
          <a:prstGeom prst="rect">
            <a:avLst/>
          </a:prstGeom>
        </p:spPr>
      </p:pic>
      <p:pic>
        <p:nvPicPr>
          <p:cNvPr id="11" name="Picture 10" descr="Text, table&#10;&#10;Description automatically generated">
            <a:extLst>
              <a:ext uri="{FF2B5EF4-FFF2-40B4-BE49-F238E27FC236}">
                <a16:creationId xmlns:a16="http://schemas.microsoft.com/office/drawing/2014/main" id="{6288F937-3D39-4C88-B02A-0916118D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9" y="3071170"/>
            <a:ext cx="11312082" cy="190043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2BB906-4962-4332-AD34-B2A3CA8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73-C03A-4034-BA66-90CF62B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Signal, unlike the other platforms describe so far, is actually end-to-end encrypted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sent to a user can only be read by that user because Signal uses asymmetric key encryption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11ECBC-BE9D-46AF-8BF6-A39129C8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08"/>
            <a:ext cx="3756654" cy="125221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FAC27E6-5EDD-4BA7-9E13-BE3DAC38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9" y="2848354"/>
            <a:ext cx="11507662" cy="21046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AC221-DB49-4102-BD97-4D8C44E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73-C03A-4034-BA66-90CF62B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But why should we trust them? Couldn’t they just be pretending to implement end-to-end encryption?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code is open source</a:t>
            </a:r>
            <a:r>
              <a:rPr lang="en-US" baseline="30000" dirty="0">
                <a:latin typeface="Helvetica LT Std" panose="020B0504020202020204" pitchFamily="34" charset="0"/>
              </a:rPr>
              <a:t>1</a:t>
            </a: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security algorithms are documented and public</a:t>
            </a:r>
            <a:r>
              <a:rPr lang="en-US" baseline="30000" dirty="0">
                <a:latin typeface="Helvetica LT Std" panose="020B0504020202020204" pitchFamily="34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code is constantly audited by information security experts</a:t>
            </a:r>
            <a:r>
              <a:rPr lang="en-US" baseline="30000" dirty="0">
                <a:latin typeface="Helvetica LT Std" panose="020B0504020202020204" pitchFamily="34" charset="0"/>
              </a:rPr>
              <a:t>3</a:t>
            </a: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11ECBC-BE9D-46AF-8BF6-A39129C8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08"/>
            <a:ext cx="3756654" cy="12522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A008-BEEA-4B4D-B5BD-56D5A55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7968-CB89-4621-9BB6-5DDF0A8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5300" y="6164106"/>
            <a:ext cx="5861400" cy="544512"/>
          </a:xfrm>
        </p:spPr>
        <p:txBody>
          <a:bodyPr/>
          <a:lstStyle/>
          <a:p>
            <a:pPr algn="l"/>
            <a:r>
              <a:rPr lang="en-US" baseline="30000" dirty="0"/>
              <a:t>1 </a:t>
            </a:r>
            <a:r>
              <a:rPr lang="en-US" dirty="0">
                <a:hlinkClick r:id="rId3"/>
              </a:rPr>
              <a:t>https://github.com/signalapp</a:t>
            </a:r>
            <a:r>
              <a:rPr lang="en-US" dirty="0"/>
              <a:t> </a:t>
            </a:r>
          </a:p>
          <a:p>
            <a:pPr algn="l"/>
            <a:r>
              <a:rPr lang="en-US" baseline="30000" dirty="0"/>
              <a:t>2 </a:t>
            </a:r>
            <a:r>
              <a:rPr lang="en-US" dirty="0">
                <a:hlinkClick r:id="rId4"/>
              </a:rPr>
              <a:t>https://signal.org/docs/</a:t>
            </a:r>
            <a:r>
              <a:rPr lang="en-US" dirty="0"/>
              <a:t> </a:t>
            </a:r>
          </a:p>
          <a:p>
            <a:pPr algn="l"/>
            <a:r>
              <a:rPr lang="en-US" baseline="30000" dirty="0"/>
              <a:t>3 </a:t>
            </a:r>
            <a:r>
              <a:rPr lang="en-US" dirty="0">
                <a:hlinkClick r:id="rId5"/>
              </a:rPr>
              <a:t>https://community.signalusers.org/t/wiki-overview-of-third-party-security-audits/13243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22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3FE9-0F92-45CA-AE18-1123269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B47F-5620-4071-A366-27DF132D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Thanks for your time!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materials publicly available 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	</a:t>
            </a:r>
            <a:r>
              <a:rPr lang="en-US" dirty="0">
                <a:latin typeface="Helvetica LT Std" panose="020B0504020202020204" pitchFamily="34" charset="0"/>
                <a:hlinkClick r:id="rId2"/>
              </a:rPr>
              <a:t>https://github.com/sarttiso/digital-security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Stay tuned for the final installment in the Strike U series, which will cover tools and best practices for maintaining security and privacy with digital organizing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Mid-November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AB59-9D65-4D2A-BC9A-34A772AB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C61A-284E-4F29-952D-B8F54858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Security vs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F2AA-A964-4B35-9A49-9B74961F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teach-in is about security (specifically in communication), which can contribute to but is different from privacy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Security is about protocols, mechanisms, algorithms, technology, etc. that control the flow of information between parties as well as its storage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Privacy is about maintaining the anonymity of those parties and controlling the flow of individually identifying information 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a nutshell: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Security protects information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Privacy protects identity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81DD5-8366-4BCC-8EBE-55C0EAB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B823-288B-4C51-A158-D58E687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AEB-1BB0-4978-8C59-2C2B02F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“The study and practice of secure communication.”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“Secure” implies the presence of adversarial eavesdroppers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Modern eavesdroppers include:	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Surveillance states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Police forces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Intelligence agencies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Foreign nations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Data-hungry corporations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1026" name="Picture 2" descr="Google icon">
            <a:extLst>
              <a:ext uri="{FF2B5EF4-FFF2-40B4-BE49-F238E27FC236}">
                <a16:creationId xmlns:a16="http://schemas.microsoft.com/office/drawing/2014/main" id="{D621B734-91AB-41B1-985D-B2D8D4D1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03" y="5725330"/>
            <a:ext cx="662828" cy="67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acebook icon">
            <a:extLst>
              <a:ext uri="{FF2B5EF4-FFF2-40B4-BE49-F238E27FC236}">
                <a16:creationId xmlns:a16="http://schemas.microsoft.com/office/drawing/2014/main" id="{F7B6F16F-551E-474F-97DA-685CF6D06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1133" r="28378" b="10500"/>
          <a:stretch/>
        </p:blipFill>
        <p:spPr>
          <a:xfrm>
            <a:off x="2426634" y="5698830"/>
            <a:ext cx="763767" cy="737615"/>
          </a:xfrm>
          <a:prstGeom prst="rect">
            <a:avLst/>
          </a:prstGeom>
        </p:spPr>
      </p:pic>
      <p:pic>
        <p:nvPicPr>
          <p:cNvPr id="7" name="Picture 6" descr="Email between California OES officers explaining how to access surveillance infrastructure for monitoring the Santa Cruz picket line protests.">
            <a:extLst>
              <a:ext uri="{FF2B5EF4-FFF2-40B4-BE49-F238E27FC236}">
                <a16:creationId xmlns:a16="http://schemas.microsoft.com/office/drawing/2014/main" id="{0465977A-1CDE-493C-97C9-203BF396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715" y="3518065"/>
            <a:ext cx="5029902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0168F-8621-4943-91FA-C04641DF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F7470-190F-42F5-B28D-59288007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9601" y="5983860"/>
            <a:ext cx="7484998" cy="737615"/>
          </a:xfrm>
        </p:spPr>
        <p:txBody>
          <a:bodyPr/>
          <a:lstStyle/>
          <a:p>
            <a:pPr algn="l"/>
            <a:r>
              <a:rPr lang="en-US" dirty="0">
                <a:latin typeface="Helvetica LT Std" panose="020B0504020202020204" pitchFamily="34" charset="0"/>
              </a:rPr>
              <a:t>Email shown above on page 4 of this pdf: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7"/>
              </a:rPr>
              <a:t>https://drive.google.com/file/d/1p5kjCa13UPes11FX2YrUzRZQgZVRTDH5/view?usp=sharing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</a:rPr>
              <a:t> requested by Vice journalists preparing this article: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8"/>
              </a:rPr>
              <a:t>https://www.vice.com/en/article/7kppna/california-police-used-military-surveillance-tech-at-grad-student-strike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748-7FE9-4211-8E14-6B8E070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Aspects of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1734-2B73-48E9-8F51-42ED8B7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Secure communication entails a several aspects: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Encryption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Is your communication confidential?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verify who sent you a message?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demonstrate to others that you sent a message?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CD16-1D37-4D49-ABFE-6633671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9B6-F530-4C8E-B12C-8CD6A8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Brief Description of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FE5D-8CA3-43AB-BEDD-C0F2D4E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 is based on </a:t>
            </a:r>
            <a:r>
              <a:rPr lang="en-US" b="1" dirty="0">
                <a:latin typeface="Helvetica LT Std" panose="020B0504020202020204" pitchFamily="34" charset="0"/>
              </a:rPr>
              <a:t>keys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you know the key, you can read the message. Anybody without the key shouldn’t be able to.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Examples: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shift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J </a:t>
            </a:r>
            <a:r>
              <a:rPr lang="en-US" dirty="0" err="1"/>
              <a:t>mpwf</a:t>
            </a:r>
            <a:r>
              <a:rPr lang="en-US" dirty="0"/>
              <a:t> </a:t>
            </a:r>
            <a:r>
              <a:rPr lang="en-US" dirty="0" err="1"/>
              <a:t>fodsxqujpo</a:t>
            </a:r>
            <a:endParaRPr lang="en-US" dirty="0"/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just the character shift, in this case, 1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O </a:t>
            </a:r>
            <a:r>
              <a:rPr lang="en-US" dirty="0" err="1"/>
              <a:t>jkqc</a:t>
            </a:r>
            <a:r>
              <a:rPr lang="en-US" dirty="0"/>
              <a:t> </a:t>
            </a:r>
            <a:r>
              <a:rPr lang="en-US" dirty="0" err="1"/>
              <a:t>clesmhuokl</a:t>
            </a:r>
            <a:endParaRPr lang="en-US" dirty="0"/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the character permutation</a:t>
            </a:r>
          </a:p>
        </p:txBody>
      </p:sp>
      <p:pic>
        <p:nvPicPr>
          <p:cNvPr id="6" name="Picture 5" descr="Character permutation map for the example provided.">
            <a:extLst>
              <a:ext uri="{FF2B5EF4-FFF2-40B4-BE49-F238E27FC236}">
                <a16:creationId xmlns:a16="http://schemas.microsoft.com/office/drawing/2014/main" id="{269ED2DB-CF29-4253-84EF-FEA4B160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0" y="5279480"/>
            <a:ext cx="5502540" cy="8974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B560A-79EB-4D89-AB3A-3ECEE20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12A-47C3-4433-8F68-D83A3D8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F746-50F6-4F36-B601-D7BC81EB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18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Previous examples are not secure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permutations are easily determined from letter occurrence probability tables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Not clear how to encrypt digital data (0’s &amp; 1’s)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B975E-3CC5-4046-9326-AE0CBE6F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23290"/>
              </p:ext>
            </p:extLst>
          </p:nvPr>
        </p:nvGraphicFramePr>
        <p:xfrm>
          <a:off x="132798" y="3276000"/>
          <a:ext cx="11926403" cy="65476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28575">
                  <a:extLst>
                    <a:ext uri="{9D8B030D-6E8A-4147-A177-3AD203B41FA5}">
                      <a16:colId xmlns:a16="http://schemas.microsoft.com/office/drawing/2014/main" val="607823162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9963445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6613473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354465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82204904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0300974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82774465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5442944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06184133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6942047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52015021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1478094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20766990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94075268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3697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60968225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4154741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36940971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56305695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42453697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57168560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293919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19800016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9440554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85518868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960685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967704083"/>
                    </a:ext>
                  </a:extLst>
                </a:gridCol>
              </a:tblGrid>
              <a:tr h="3273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Helvetica LT Std" panose="020B0504020202020204" pitchFamily="34" charset="0"/>
                        </a:rPr>
                        <a:t>English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531599734"/>
                  </a:ext>
                </a:extLst>
              </a:tr>
              <a:tr h="327383">
                <a:tc v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12.70%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9.06%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8.17%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7.51%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6.75%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6.33%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6.09%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4.25%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4.03%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2.41%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1.49%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0.98%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0.07%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228865271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8A03-EB2B-44BF-8333-1A43B8F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5E5-FFFC-4AE1-A08F-D7B2EEA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752B-84E0-4637-B7F1-EC870223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983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One-time pad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a “pad” as long as the message itself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randomly generated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XOR to encrypt and decrypt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secure type of encryption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Cons: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only use pad once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Pad must be as long as the message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 LT Std" panose="020B0504020202020204" pitchFamily="34" charset="0"/>
              </a:rPr>
              <a:t>not useful for things like Zoom or Netflix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77289EC-72A0-4D0E-AC18-AF8FE6C9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8" y="2352702"/>
            <a:ext cx="5628502" cy="32971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3A05-8813-450B-9BB1-738CF5C8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18571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reality, we need keys to be shorter than one-time pads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Introducing: </a:t>
            </a:r>
            <a:r>
              <a:rPr lang="en-US" b="1" dirty="0">
                <a:latin typeface="Helvetica LT Std" panose="020B0504020202020204" pitchFamily="34" charset="0"/>
              </a:rPr>
              <a:t>One-way functions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Basic idea is to use a short key to make a long key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21" y="3128418"/>
            <a:ext cx="6943358" cy="210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DCA3F-219E-4D54-919E-4E641F64855B}"/>
              </a:ext>
            </a:extLst>
          </p:cNvPr>
          <p:cNvSpPr txBox="1">
            <a:spLocks/>
          </p:cNvSpPr>
          <p:nvPr/>
        </p:nvSpPr>
        <p:spPr>
          <a:xfrm>
            <a:off x="838200" y="5443200"/>
            <a:ext cx="10515600" cy="13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then works as a one-time pad for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means that even if an adversary learns the long key, they will not know the short key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7F37-33D2-4C70-B569-CFF7E729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1664</Words>
  <Application>Microsoft Office PowerPoint</Application>
  <PresentationFormat>Widescreen</PresentationFormat>
  <Paragraphs>286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Unicode MS</vt:lpstr>
      <vt:lpstr>Calibri</vt:lpstr>
      <vt:lpstr>Calibri Light</vt:lpstr>
      <vt:lpstr>Helvetica LT Std</vt:lpstr>
      <vt:lpstr>Helvetica LT Std Black</vt:lpstr>
      <vt:lpstr>HelveticaNeueLT Std Med</vt:lpstr>
      <vt:lpstr>Wingdings</vt:lpstr>
      <vt:lpstr>Office Theme</vt:lpstr>
      <vt:lpstr>Digital Security  Cryptographic Principles and Secure Communication</vt:lpstr>
      <vt:lpstr>Outline</vt:lpstr>
      <vt:lpstr>Security vs Privacy</vt:lpstr>
      <vt:lpstr>Cryptography</vt:lpstr>
      <vt:lpstr>Aspects of Cryptography</vt:lpstr>
      <vt:lpstr>Brief Description of Encryption</vt:lpstr>
      <vt:lpstr>Modern Encryption</vt:lpstr>
      <vt:lpstr>Modern Encryption</vt:lpstr>
      <vt:lpstr>Modern Encryption</vt:lpstr>
      <vt:lpstr>Modern Encryption</vt:lpstr>
      <vt:lpstr>Modern Encryption</vt:lpstr>
      <vt:lpstr>Modern Encryption</vt:lpstr>
      <vt:lpstr>Modern Encryption</vt:lpstr>
      <vt:lpstr>Symmetric key encryption</vt:lpstr>
      <vt:lpstr>Asymmetric key encryption</vt:lpstr>
      <vt:lpstr>Asymmetric key encryption</vt:lpstr>
      <vt:lpstr>Asymmetric key encryption</vt:lpstr>
      <vt:lpstr>Signing and authentication</vt:lpstr>
      <vt:lpstr>Public key cryptography</vt:lpstr>
      <vt:lpstr>Hands on exercise…</vt:lpstr>
      <vt:lpstr>Modern Encryption</vt:lpstr>
      <vt:lpstr>Comparing Slack, Mattermost, Discord, and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Digital Security</dc:title>
  <dc:creator>Adrian Tasistro-Hart</dc:creator>
  <cp:lastModifiedBy>Adrian Tasistro-Hart</cp:lastModifiedBy>
  <cp:revision>97</cp:revision>
  <dcterms:created xsi:type="dcterms:W3CDTF">2020-10-02T16:27:13Z</dcterms:created>
  <dcterms:modified xsi:type="dcterms:W3CDTF">2020-10-06T18:07:18Z</dcterms:modified>
</cp:coreProperties>
</file>