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66" y="-72"/>
      </p:cViewPr>
      <p:guideLst>
        <p:guide orient="horz" pos="2160"/>
        <p:guide pos="2880"/>
        <p:guide pos="204"/>
        <p:guide pos="46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2022/1/5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0.png"/><Relationship Id="rId5" Type="http://schemas.openxmlformats.org/officeDocument/2006/relationships/image" Target="../media/image10.png"/><Relationship Id="rId10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9.png"/><Relationship Id="rId5" Type="http://schemas.openxmlformats.org/officeDocument/2006/relationships/image" Target="../media/image10.png"/><Relationship Id="rId10" Type="http://schemas.openxmlformats.org/officeDocument/2006/relationships/image" Target="../media/image28.png"/><Relationship Id="rId4" Type="http://schemas.openxmlformats.org/officeDocument/2006/relationships/image" Target="../media/image9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ru\Desktop\2021\nenga2021\save\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05" y="1278333"/>
            <a:ext cx="2526339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ru\Desktop\2021\nenga2021\save\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696" y="1268760"/>
            <a:ext cx="2526339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aru\Desktop\2021\nenga2021\save\10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45" y="4143971"/>
            <a:ext cx="2526339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aru\Desktop\2021\nenga2021\save\26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963" y="4143971"/>
            <a:ext cx="25263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aru\Desktop\2021\nenga2021\save\54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555" y="4177021"/>
            <a:ext cx="25263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saru\Desktop\2021\nenga2021\save\40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731" y="1340768"/>
            <a:ext cx="25263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99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ru\Desktop\2021\nenga2021\save\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3056"/>
            <a:ext cx="25263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aru\Desktop\2021\nenga2021\save\5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348" y="1413056"/>
            <a:ext cx="25263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aru\Desktop\2021\nenga2021\save\50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140" y="3972408"/>
            <a:ext cx="25263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aru\Desktop\2021\nenga2021\save\23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348" y="3972688"/>
            <a:ext cx="25263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saru\Desktop\2021\nenga2021\save\10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72408"/>
            <a:ext cx="25263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saru\Desktop\2021\nenga2021\save\45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140" y="1413056"/>
            <a:ext cx="25263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32094" y="3933056"/>
                <a:ext cx="8516370" cy="340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14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+0.2022</m:t>
                      </m:r>
                      <m:d>
                        <m:dPr>
                          <m:ctrlPr>
                            <a:rPr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+1</m:t>
                              </m:r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1,</m:t>
                              </m:r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ja-JP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ja-JP" sz="14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+0.082(1−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94" y="3933056"/>
                <a:ext cx="8516370" cy="340158"/>
              </a:xfrm>
              <a:prstGeom prst="rect">
                <a:avLst/>
              </a:prstGeom>
              <a:blipFill rotWithShape="1">
                <a:blip r:embed="rId8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32094" y="4312978"/>
                <a:ext cx="7777385" cy="340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14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+0.1</m:t>
                      </m:r>
                      <m:d>
                        <m:dPr>
                          <m:ctrlPr>
                            <a:rPr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+1</m:t>
                              </m:r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1,</m:t>
                              </m:r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ja-JP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ja-JP" sz="14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ja-JP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 </m:t>
                      </m:r>
                      <m:r>
                        <a:rPr lang="en-US" altLang="ja-JP" sz="1400" i="1">
                          <a:solidFill>
                            <a:schemeClr val="bg1"/>
                          </a:solidFill>
                          <a:latin typeface="Cambria Math"/>
                        </a:rPr>
                        <m:t>0.</m:t>
                      </m:r>
                      <m:r>
                        <a:rPr lang="en-US" altLang="ja-JP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141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94" y="4312978"/>
                <a:ext cx="7777385" cy="34015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232094" y="2852936"/>
                <a:ext cx="3145476" cy="501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kumimoji="1" lang="en-US" altLang="ja-JP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=0.2022</m:t>
                      </m:r>
                      <m:r>
                        <a:rPr kumimoji="1" lang="en-US" altLang="ja-JP" sz="1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kumimoji="1" lang="en-US" altLang="ja-JP" sz="1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kumimoji="1" lang="en-US" altLang="ja-JP" sz="1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kumimoji="1" lang="en-US" altLang="ja-JP" sz="1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𝑢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1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ja-JP" sz="1400" i="1">
                          <a:solidFill>
                            <a:schemeClr val="bg1"/>
                          </a:solidFill>
                          <a:latin typeface="Cambria Math"/>
                        </a:rPr>
                        <m:t>0.082</m:t>
                      </m:r>
                      <m:d>
                        <m:dPr>
                          <m:ctrlP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1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altLang="ja-JP" sz="140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94" y="2852936"/>
                <a:ext cx="3145476" cy="501997"/>
              </a:xfrm>
              <a:prstGeom prst="rect">
                <a:avLst/>
              </a:prstGeom>
              <a:blipFill rotWithShape="1">
                <a:blip r:embed="rId10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232094" y="3356992"/>
                <a:ext cx="2376292" cy="501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kumimoji="1" lang="en-US" altLang="ja-JP" sz="1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=0.1</m:t>
                      </m:r>
                      <m:r>
                        <a:rPr kumimoji="1" lang="en-US" altLang="ja-JP" sz="1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kumimoji="1" lang="en-US" altLang="ja-JP" sz="1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kumimoji="1" lang="en-US" altLang="ja-JP" sz="1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kumimoji="1" lang="en-US" altLang="ja-JP" sz="1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𝑢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1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ja-JP" sz="1400" i="1">
                          <a:solidFill>
                            <a:schemeClr val="bg1"/>
                          </a:solidFill>
                          <a:latin typeface="Cambria Math"/>
                        </a:rPr>
                        <m:t>0.</m:t>
                      </m:r>
                      <m:r>
                        <a:rPr lang="en-US" altLang="ja-JP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141</m:t>
                      </m:r>
                      <m:r>
                        <a:rPr lang="en-US" altLang="ja-JP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altLang="ja-JP" sz="140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94" y="3356992"/>
                <a:ext cx="2376292" cy="501997"/>
              </a:xfrm>
              <a:prstGeom prst="rect">
                <a:avLst/>
              </a:prstGeom>
              <a:blipFill rotWithShape="1">
                <a:blip r:embed="rId11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26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ru\Desktop\2021\nenga2021\save\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3096"/>
            <a:ext cx="25263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aru\Desktop\2021\nenga2021\save\5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348" y="1773096"/>
            <a:ext cx="25263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aru\Desktop\2021\nenga2021\save\50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140" y="4332448"/>
            <a:ext cx="25263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aru\Desktop\2021\nenga2021\save\23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348" y="4332728"/>
            <a:ext cx="25263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saru\Desktop\2021\nenga2021\save\10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32448"/>
            <a:ext cx="25263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saru\Desktop\2021\nenga2021\save\45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140" y="1773096"/>
            <a:ext cx="25263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32094" y="1018612"/>
                <a:ext cx="8516370" cy="340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+0.2022</m:t>
                      </m:r>
                      <m:d>
                        <m:dPr>
                          <m:ctrlP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1,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ja-JP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ja-JP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+0.082(1−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94" y="1018612"/>
                <a:ext cx="8516370" cy="340158"/>
              </a:xfrm>
              <a:prstGeom prst="rect">
                <a:avLst/>
              </a:prstGeom>
              <a:blipFill rotWithShape="1">
                <a:blip r:embed="rId8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32094" y="1398534"/>
                <a:ext cx="7777385" cy="340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+0.1</m:t>
                      </m:r>
                      <m:d>
                        <m:dPr>
                          <m:ctrlP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1,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ja-JP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ja-JP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 </m:t>
                      </m:r>
                      <m:r>
                        <a:rPr lang="en-US" altLang="ja-JP" sz="1400" i="1">
                          <a:solidFill>
                            <a:schemeClr val="tx1"/>
                          </a:solidFill>
                          <a:latin typeface="Cambria Math"/>
                        </a:rPr>
                        <m:t>0.</m:t>
                      </m:r>
                      <m:r>
                        <a:rPr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141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94" y="1398534"/>
                <a:ext cx="7777385" cy="34015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232094" y="44624"/>
                <a:ext cx="3145476" cy="501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=0.2022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𝑢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ja-JP" sz="1400" i="1">
                          <a:solidFill>
                            <a:schemeClr val="tx1"/>
                          </a:solidFill>
                          <a:latin typeface="Cambria Math"/>
                        </a:rPr>
                        <m:t>0.082</m:t>
                      </m:r>
                      <m:d>
                        <m:dPr>
                          <m:ctrlP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altLang="ja-JP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94" y="44624"/>
                <a:ext cx="3145476" cy="501997"/>
              </a:xfrm>
              <a:prstGeom prst="rect">
                <a:avLst/>
              </a:prstGeom>
              <a:blipFill rotWithShape="1">
                <a:blip r:embed="rId10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232094" y="548680"/>
                <a:ext cx="2376292" cy="501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=0.1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𝑢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ja-JP" sz="1400" i="1">
                          <a:solidFill>
                            <a:schemeClr val="tx1"/>
                          </a:solidFill>
                          <a:latin typeface="Cambria Math"/>
                        </a:rPr>
                        <m:t>0.</m:t>
                      </m:r>
                      <m:r>
                        <a:rPr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141</m:t>
                      </m:r>
                      <m:r>
                        <a:rPr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altLang="ja-JP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94" y="548680"/>
                <a:ext cx="2376292" cy="501997"/>
              </a:xfrm>
              <a:prstGeom prst="rect">
                <a:avLst/>
              </a:prstGeom>
              <a:blipFill rotWithShape="1">
                <a:blip r:embed="rId11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74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395536" y="1916832"/>
                <a:ext cx="7572649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  <m:r>
                            <a:rPr lang="en-US" altLang="ja-JP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/>
                            </a:rPr>
                            <m:t>𝑦</m:t>
                          </m:r>
                          <m:r>
                            <a:rPr lang="en-US" altLang="ja-JP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/>
                        </a:rPr>
                        <m:t>+0.2022(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+1</m:t>
                          </m:r>
                          <m:r>
                            <a:rPr lang="en-US" altLang="ja-JP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/>
                            </a:rPr>
                            <m:t>𝑦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/>
                            </a:rPr>
                            <m:t>1,</m:t>
                          </m:r>
                          <m:r>
                            <a:rPr lang="en-US" altLang="ja-JP" i="1">
                              <a:latin typeface="Cambria Math"/>
                            </a:rPr>
                            <m:t>𝑦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  <m:r>
                            <a:rPr lang="en-US" altLang="ja-JP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/>
                            </a:rPr>
                            <m:t>𝑦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+1,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  <m:r>
                            <a:rPr lang="en-US" altLang="ja-JP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/>
                            </a:rPr>
                            <m:t>𝑦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−1,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/>
                        </a:rPr>
                        <m:t>−4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𝑥</m:t>
                          </m:r>
                          <m:r>
                            <a:rPr lang="en-US" altLang="ja-JP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/>
                            </a:rPr>
                            <m:t>𝑦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916832"/>
                <a:ext cx="7572649" cy="391261"/>
              </a:xfrm>
              <a:prstGeom prst="rect">
                <a:avLst/>
              </a:prstGeom>
              <a:blipFill rotWithShape="1">
                <a:blip r:embed="rId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07504" y="3501008"/>
                <a:ext cx="8516370" cy="340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400" i="1"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1400" b="0" i="1" smtClean="0">
                          <a:latin typeface="Cambria Math"/>
                        </a:rPr>
                        <m:t>+0.2022</m:t>
                      </m:r>
                      <m:d>
                        <m:dPr>
                          <m:ctrlPr>
                            <a:rPr lang="en-US" altLang="ja-JP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+1</m:t>
                              </m:r>
                              <m:r>
                                <a:rPr lang="en-US" altLang="ja-JP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400" i="1">
                                  <a:latin typeface="Cambria Math"/>
                                </a:rPr>
                                <m:t>1,</m:t>
                              </m:r>
                              <m:r>
                                <a:rPr lang="en-US" altLang="ja-JP" sz="14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latin typeface="Cambria Math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1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400" i="1"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ja-JP" sz="1400" i="1" smtClean="0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ja-JP" sz="1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1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1400" b="0" i="1" smtClean="0">
                          <a:latin typeface="Cambria Math"/>
                        </a:rPr>
                        <m:t>+0.082(1−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400" i="1"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501008"/>
                <a:ext cx="8516370" cy="340158"/>
              </a:xfrm>
              <a:prstGeom prst="rect">
                <a:avLst/>
              </a:prstGeom>
              <a:blipFill rotWithShape="1">
                <a:blip r:embed="rId3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07504" y="3880930"/>
                <a:ext cx="7777385" cy="340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400" i="1"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1400" b="0" i="1" smtClean="0">
                          <a:latin typeface="Cambria Math"/>
                        </a:rPr>
                        <m:t>+0.1</m:t>
                      </m:r>
                      <m:d>
                        <m:dPr>
                          <m:ctrlPr>
                            <a:rPr lang="en-US" altLang="ja-JP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+1</m:t>
                              </m:r>
                              <m:r>
                                <a:rPr lang="en-US" altLang="ja-JP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400" i="1">
                                  <a:latin typeface="Cambria Math"/>
                                </a:rPr>
                                <m:t>1,</m:t>
                              </m:r>
                              <m:r>
                                <a:rPr lang="en-US" altLang="ja-JP" sz="14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latin typeface="Cambria Math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400" i="1"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ja-JP" sz="1400" i="1" smtClean="0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ja-JP" sz="1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1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1400" b="0" i="1" smtClean="0">
                          <a:latin typeface="Cambria Math"/>
                        </a:rPr>
                        <m:t>+ </m:t>
                      </m:r>
                      <m:r>
                        <a:rPr lang="en-US" altLang="ja-JP" sz="1400" i="1">
                          <a:latin typeface="Cambria Math"/>
                        </a:rPr>
                        <m:t>0.</m:t>
                      </m:r>
                      <m:r>
                        <a:rPr lang="en-US" altLang="ja-JP" sz="1400" b="0" i="1" smtClean="0">
                          <a:latin typeface="Cambria Math"/>
                        </a:rPr>
                        <m:t>141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400" i="1"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880930"/>
                <a:ext cx="7777385" cy="34015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07504" y="2492896"/>
                <a:ext cx="3145476" cy="501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=0.2022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𝑢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ja-JP" sz="1400" i="1">
                          <a:latin typeface="Cambria Math"/>
                        </a:rPr>
                        <m:t>0.082</m:t>
                      </m:r>
                      <m:d>
                        <m:dPr>
                          <m:ctrlPr>
                            <a:rPr lang="en-US" altLang="ja-JP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1400" i="1">
                              <a:latin typeface="Cambria Math"/>
                            </a:rPr>
                            <m:t>1−</m:t>
                          </m:r>
                          <m:r>
                            <a:rPr lang="en-US" altLang="ja-JP" sz="1400" b="0" i="1" smtClean="0">
                              <a:latin typeface="Cambria Math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altLang="ja-JP" sz="1400" dirty="0" smtClean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492896"/>
                <a:ext cx="3145476" cy="501997"/>
              </a:xfrm>
              <a:prstGeom prst="rect">
                <a:avLst/>
              </a:prstGeom>
              <a:blipFill rotWithShape="1">
                <a:blip r:embed="rId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07504" y="2996952"/>
                <a:ext cx="2376292" cy="501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=0.1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𝑢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ja-JP" sz="1400" i="1">
                          <a:latin typeface="Cambria Math"/>
                        </a:rPr>
                        <m:t>0.</m:t>
                      </m:r>
                      <m:r>
                        <a:rPr lang="en-US" altLang="ja-JP" sz="1400" b="0" i="1" smtClean="0">
                          <a:latin typeface="Cambria Math"/>
                        </a:rPr>
                        <m:t>141</m:t>
                      </m:r>
                      <m:r>
                        <a:rPr lang="en-US" altLang="ja-JP" sz="1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altLang="ja-JP" sz="1400" dirty="0" smtClean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996952"/>
                <a:ext cx="2376292" cy="501997"/>
              </a:xfrm>
              <a:prstGeom prst="rect">
                <a:avLst/>
              </a:prstGeom>
              <a:blipFill rotWithShape="1">
                <a:blip r:embed="rId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61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ru\Desktop\2021\nenga2021\save\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3096"/>
            <a:ext cx="25263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aru\Desktop\2021\nenga2021\save\5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348" y="1773096"/>
            <a:ext cx="25263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aru\Desktop\2021\nenga2021\save\50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140" y="4332448"/>
            <a:ext cx="25263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aru\Desktop\2021\nenga2021\save\23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348" y="4332728"/>
            <a:ext cx="25263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saru\Desktop\2021\nenga2021\save\10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32448"/>
            <a:ext cx="25263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saru\Desktop\2021\nenga2021\save\45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140" y="1773096"/>
            <a:ext cx="25263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376110" y="758008"/>
                <a:ext cx="8516370" cy="340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kumimoji="1" lang="en-US" altLang="ja-JP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kumimoji="1" lang="en-US" altLang="ja-JP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1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+0.2022</m:t>
                      </m:r>
                      <m:d>
                        <m:dPr>
                          <m:ctrlPr>
                            <a:rPr lang="en-US" altLang="ja-JP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+1</m:t>
                              </m:r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1,</m:t>
                              </m:r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ja-JP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ja-JP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ja-JP" sz="1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ja-JP" sz="14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ja-JP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+0.082(1−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10" y="758008"/>
                <a:ext cx="8516370" cy="340158"/>
              </a:xfrm>
              <a:prstGeom prst="rect">
                <a:avLst/>
              </a:prstGeom>
              <a:blipFill rotWithShape="1">
                <a:blip r:embed="rId8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88840" y="1072618"/>
                <a:ext cx="7777385" cy="340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kumimoji="1" lang="en-US" altLang="ja-JP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kumimoji="1" lang="en-US" altLang="ja-JP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1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+0.1</m:t>
                      </m:r>
                      <m:d>
                        <m:dPr>
                          <m:ctrlPr>
                            <a:rPr lang="en-US" altLang="ja-JP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+1</m:t>
                              </m:r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1,</m:t>
                              </m:r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+1,</m:t>
                              </m:r>
                              <m:r>
                                <a:rPr lang="en-US" altLang="ja-JP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ja-JP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ja-JP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ja-JP" sz="1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ja-JP" sz="14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ja-JP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ja-JP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 </m:t>
                      </m:r>
                      <m:r>
                        <a:rPr lang="en-US" altLang="ja-JP" sz="1400" i="1">
                          <a:solidFill>
                            <a:srgbClr val="FF0000"/>
                          </a:solidFill>
                          <a:latin typeface="Cambria Math"/>
                        </a:rPr>
                        <m:t>0.</m:t>
                      </m:r>
                      <m:r>
                        <a:rPr lang="en-US" altLang="ja-JP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141</m:t>
                      </m:r>
                      <m:sSub>
                        <m:sSubPr>
                          <m:ctrlP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40" y="1072618"/>
                <a:ext cx="7777385" cy="34015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240258" y="44624"/>
                <a:ext cx="7397216" cy="409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明朝" panose="02020600040205080304" pitchFamily="18" charset="-128"/>
                    <a:cs typeface="Times New Roman" panose="02020603050405020304" pitchFamily="18" charset="0"/>
                  </a:rPr>
                  <a:t>反応拡散方程式を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1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kumimoji="1" lang="en-US" altLang="ja-JP" sz="1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kumimoji="1" lang="en-US" altLang="ja-JP" sz="1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𝑢</m:t>
                        </m:r>
                      </m:num>
                      <m:den>
                        <m:r>
                          <a:rPr kumimoji="1" lang="en-US" altLang="ja-JP" sz="1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kumimoji="1" lang="en-US" altLang="ja-JP" sz="1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kumimoji="1" lang="en-US" altLang="ja-JP" sz="1400" b="0" i="1" smtClean="0">
                        <a:solidFill>
                          <a:srgbClr val="FF0000"/>
                        </a:solidFill>
                        <a:latin typeface="Cambria Math"/>
                      </a:rPr>
                      <m:t>=0.2022</m:t>
                    </m:r>
                    <m:r>
                      <a:rPr kumimoji="1" lang="en-US" altLang="ja-JP" sz="14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kumimoji="1" lang="en-US" altLang="ja-JP" sz="14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𝑢</m:t>
                    </m:r>
                    <m:r>
                      <a:rPr kumimoji="1" lang="en-US" altLang="ja-JP" sz="14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kumimoji="1" lang="en-US" altLang="ja-JP" sz="14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𝑢</m:t>
                    </m:r>
                    <m:sSup>
                      <m:sSupPr>
                        <m:ctrlPr>
                          <a:rPr kumimoji="1" lang="en-US" altLang="ja-JP" sz="14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kumimoji="1" lang="en-US" altLang="ja-JP" sz="14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p>
                        <m:r>
                          <a:rPr kumimoji="1" lang="en-US" altLang="ja-JP" sz="14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kumimoji="1" lang="en-US" altLang="ja-JP" sz="14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ja-JP" sz="1400" i="1">
                        <a:solidFill>
                          <a:srgbClr val="FF0000"/>
                        </a:solidFill>
                        <a:latin typeface="Cambria Math"/>
                      </a:rPr>
                      <m:t>0.082</m:t>
                    </m:r>
                    <m:d>
                      <m:dPr>
                        <m:ctrlPr>
                          <a:rPr lang="en-US" altLang="ja-JP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1−</m:t>
                        </m:r>
                        <m:r>
                          <a:rPr lang="en-US" altLang="ja-JP" sz="1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altLang="ja-JP" sz="1400" b="0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ja-JP" altLang="en-US" sz="1400" b="0" i="1" smtClean="0">
                        <a:solidFill>
                          <a:srgbClr val="FF0000"/>
                        </a:solidFill>
                        <a:latin typeface="Cambria Math"/>
                      </a:rPr>
                      <m:t>  </m:t>
                    </m:r>
                    <m:f>
                      <m:fPr>
                        <m:ctrlPr>
                          <a:rPr lang="en-US" altLang="ja-JP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en-US" altLang="ja-JP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𝑢</m:t>
                        </m:r>
                      </m:num>
                      <m:den>
                        <m:r>
                          <a:rPr lang="en-US" altLang="ja-JP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en-US" altLang="ja-JP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altLang="ja-JP" sz="1400" i="1">
                        <a:solidFill>
                          <a:srgbClr val="FF0000"/>
                        </a:solidFill>
                        <a:latin typeface="Cambria Math"/>
                      </a:rPr>
                      <m:t>=0.1</m:t>
                    </m:r>
                    <m:r>
                      <a:rPr lang="en-US" altLang="ja-JP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ja-JP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altLang="ja-JP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ja-JP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𝑢</m:t>
                    </m:r>
                    <m:sSup>
                      <m:sSupPr>
                        <m:ctrlPr>
                          <a:rPr lang="en-US" altLang="ja-JP" sz="1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ja-JP" sz="1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p>
                        <m:r>
                          <a:rPr lang="en-US" altLang="ja-JP" sz="1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ja-JP" sz="1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ja-JP" sz="1400" i="1">
                        <a:solidFill>
                          <a:srgbClr val="FF0000"/>
                        </a:solidFill>
                        <a:latin typeface="Cambria Math"/>
                      </a:rPr>
                      <m:t>0.</m:t>
                    </m:r>
                    <m:r>
                      <a:rPr lang="en-US" altLang="ja-JP" sz="1400" i="1">
                        <a:solidFill>
                          <a:srgbClr val="FF0000"/>
                        </a:solidFill>
                        <a:latin typeface="Cambria Math"/>
                      </a:rPr>
                      <m:t>141</m:t>
                    </m:r>
                    <m:r>
                      <a:rPr lang="en-US" altLang="ja-JP" sz="1400" i="1">
                        <a:solidFill>
                          <a:srgbClr val="FF000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ja-JP" altLang="en-US" sz="1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明朝" panose="02020600040205080304" pitchFamily="18" charset="-128"/>
                    <a:cs typeface="Times New Roman" panose="02020603050405020304" pitchFamily="18" charset="0"/>
                  </a:rPr>
                  <a:t> とする．</a:t>
                </a:r>
                <a:endParaRPr lang="en-US" altLang="ja-JP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ＭＳ Ｐ明朝" panose="02020600040205080304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58" y="44624"/>
                <a:ext cx="7397216" cy="409086"/>
              </a:xfrm>
              <a:prstGeom prst="rect">
                <a:avLst/>
              </a:prstGeom>
              <a:blipFill rotWithShape="1">
                <a:blip r:embed="rId10"/>
                <a:stretch>
                  <a:fillRect l="-1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67848" y="1448711"/>
                <a:ext cx="73972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𝑢</m:t>
                    </m:r>
                  </m:oMath>
                </a14:m>
                <a:r>
                  <a:rPr lang="ja-JP" altLang="en-US" sz="1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明朝" panose="02020600040205080304" pitchFamily="18" charset="-128"/>
                    <a:cs typeface="Times New Roman" panose="02020603050405020304" pitchFamily="18" charset="0"/>
                  </a:rPr>
                  <a:t>の時間展開を可視化すると以下の図が得られる．</a:t>
                </a:r>
                <a:endParaRPr lang="en-US" altLang="ja-JP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ＭＳ Ｐ明朝" panose="02020600040205080304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48" y="1448711"/>
                <a:ext cx="7397216" cy="307777"/>
              </a:xfrm>
              <a:prstGeom prst="rect">
                <a:avLst/>
              </a:prstGeom>
              <a:blipFill rotWithShape="1">
                <a:blip r:embed="rId11"/>
                <a:stretch>
                  <a:fillRect t="-4000" b="-1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51519" y="456927"/>
                <a:ext cx="82809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400" i="1" smtClean="0">
                        <a:solidFill>
                          <a:srgbClr val="FF0000"/>
                        </a:solidFill>
                        <a:latin typeface="Cambria Math"/>
                      </a:rPr>
                      <m:t>𝑢</m:t>
                    </m:r>
                    <m:r>
                      <a:rPr lang="en-US" altLang="ja-JP" sz="1400" b="0" i="1" smtClean="0">
                        <a:solidFill>
                          <a:srgbClr val="FF0000"/>
                        </a:solidFill>
                        <a:latin typeface="Cambria Math"/>
                      </a:rPr>
                      <m:t>, </m:t>
                    </m:r>
                    <m:r>
                      <a:rPr lang="en-US" altLang="ja-JP" sz="1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ja-JP" altLang="en-US" sz="1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明朝" panose="02020600040205080304" pitchFamily="18" charset="-128"/>
                    <a:cs typeface="Times New Roman" panose="02020603050405020304" pitchFamily="18" charset="0"/>
                  </a:rPr>
                  <a:t>はそれぞれ任意の物質の濃度を意味する．この</a:t>
                </a:r>
                <a:r>
                  <a:rPr lang="ja-JP" altLang="en-US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明朝" panose="02020600040205080304" pitchFamily="18" charset="-128"/>
                    <a:cs typeface="Times New Roman" panose="02020603050405020304" pitchFamily="18" charset="0"/>
                  </a:rPr>
                  <a:t>式を</a:t>
                </a:r>
                <a:r>
                  <a:rPr lang="en-US" altLang="ja-JP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明朝" panose="02020600040205080304" pitchFamily="18" charset="-128"/>
                    <a:cs typeface="Times New Roman" panose="02020603050405020304" pitchFamily="18" charset="0"/>
                  </a:rPr>
                  <a:t>Turing pattern</a:t>
                </a:r>
                <a:r>
                  <a:rPr lang="ja-JP" altLang="en-US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明朝" panose="02020600040205080304" pitchFamily="18" charset="-128"/>
                    <a:cs typeface="Times New Roman" panose="02020603050405020304" pitchFamily="18" charset="0"/>
                  </a:rPr>
                  <a:t>として展開すると以下の</a:t>
                </a:r>
                <a:r>
                  <a:rPr lang="en-US" altLang="ja-JP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明朝" panose="02020600040205080304" pitchFamily="18" charset="-128"/>
                    <a:cs typeface="Times New Roman" panose="02020603050405020304" pitchFamily="18" charset="0"/>
                  </a:rPr>
                  <a:t>2</a:t>
                </a:r>
                <a:r>
                  <a:rPr lang="ja-JP" altLang="en-US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明朝" panose="02020600040205080304" pitchFamily="18" charset="-128"/>
                    <a:cs typeface="Times New Roman" panose="02020603050405020304" pitchFamily="18" charset="0"/>
                  </a:rPr>
                  <a:t>式が得られる．</a:t>
                </a:r>
                <a:endParaRPr lang="en-US" altLang="ja-JP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ＭＳ Ｐ明朝" panose="02020600040205080304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9" y="456927"/>
                <a:ext cx="8280921" cy="307777"/>
              </a:xfrm>
              <a:prstGeom prst="rect">
                <a:avLst/>
              </a:prstGeom>
              <a:blipFill rotWithShape="1">
                <a:blip r:embed="rId12"/>
                <a:stretch>
                  <a:fillRect t="-4000" b="-2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0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1092</Words>
  <Application>Microsoft Office PowerPoint</Application>
  <PresentationFormat>画面に合わせる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saru</dc:creator>
  <cp:lastModifiedBy>saru</cp:lastModifiedBy>
  <cp:revision>23</cp:revision>
  <dcterms:created xsi:type="dcterms:W3CDTF">2022-01-01T11:47:09Z</dcterms:created>
  <dcterms:modified xsi:type="dcterms:W3CDTF">2022-01-05T07:33:28Z</dcterms:modified>
</cp:coreProperties>
</file>