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83" r:id="rId2"/>
    <p:sldId id="260" r:id="rId3"/>
    <p:sldId id="261" r:id="rId4"/>
    <p:sldId id="263" r:id="rId5"/>
    <p:sldId id="264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82" r:id="rId18"/>
  </p:sldIdLst>
  <p:sldSz cx="9144000" cy="5143500" type="screen16x9"/>
  <p:notesSz cx="6858000" cy="9144000"/>
  <p:embeddedFontLst>
    <p:embeddedFont>
      <p:font typeface="Raleway" charset="0"/>
      <p:regular r:id="rId20"/>
      <p:bold r:id="rId21"/>
      <p:italic r:id="rId22"/>
      <p:boldItalic r:id="rId23"/>
    </p:embeddedFont>
    <p:embeddedFont>
      <p:font typeface="Lato" charset="0"/>
      <p:regular r:id="rId24"/>
      <p:bold r:id="rId25"/>
      <p:italic r:id="rId26"/>
      <p:boldItalic r:id="rId27"/>
    </p:embeddedFont>
    <p:embeddedFont>
      <p:font typeface="Georgia" pitchFamily="18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Arial Black" pitchFamily="3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/36jx3jvfUvJUICncxtCDufYg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B3D8886-8E64-4EB9-8968-3F3261914730}">
  <a:tblStyle styleId="{FB3D8886-8E64-4EB9-8968-3F3261914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D213AC-3E2C-4845-A6DA-86B50BAF5C4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02ED47-8B83-4BE3-A424-2ED08523DE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654cacc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a654cacc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654cacc77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a654cacc77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6" name="Google Shape;26;p4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Google Shape;30;p48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48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48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48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9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0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3" name="Google Shape;133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5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5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8" name="Google Shape;138;p59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59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Lorem Ipsum LLC</a:t>
            </a:r>
            <a:endParaRPr sz="6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59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0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0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6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5" name="Google Shape;145;p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6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6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0" name="Google Shape;150;p60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60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60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60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6" name="Google Shape;156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6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0" name="Google Shape;160;p61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61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61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61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7" name="Google Shape;167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6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6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3" name="Google Shape;173;p62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62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62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62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79" name="Google Shape;179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0" name="Google Shape;180;p63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63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63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63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6" name="Google Shape;186;p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6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6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1" name="Google Shape;191;p64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64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64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64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4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" name="Google Shape;43;p49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49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49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49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5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7" name="Google Shape;67;p51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51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51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51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52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52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52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52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5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5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53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53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53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53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5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Google Shape;90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4" name="Google Shape;94;p54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54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54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54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6"/>
          <p:cNvSpPr txBox="1">
            <a:spLocks noGrp="1"/>
          </p:cNvSpPr>
          <p:nvPr>
            <p:ph type="ctrTitle"/>
          </p:nvPr>
        </p:nvSpPr>
        <p:spPr>
          <a:xfrm>
            <a:off x="2290250" y="1933853"/>
            <a:ext cx="4563600" cy="11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 b="0" i="0">
                <a:solidFill>
                  <a:srgbClr val="AE7B5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5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33A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7"/>
          <p:cNvSpPr/>
          <p:nvPr/>
        </p:nvSpPr>
        <p:spPr>
          <a:xfrm>
            <a:off x="3582592" y="1550696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 extrusionOk="0">
                <a:moveTo>
                  <a:pt x="5561388" y="3592792"/>
                </a:moveTo>
                <a:lnTo>
                  <a:pt x="0" y="3592792"/>
                </a:lnTo>
                <a:lnTo>
                  <a:pt x="5561388" y="0"/>
                </a:lnTo>
                <a:lnTo>
                  <a:pt x="5561388" y="3592792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7"/>
          <p:cNvSpPr/>
          <p:nvPr/>
        </p:nvSpPr>
        <p:spPr>
          <a:xfrm>
            <a:off x="30" y="2824494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 extrusionOk="0">
                <a:moveTo>
                  <a:pt x="7370379" y="2318995"/>
                </a:moveTo>
                <a:lnTo>
                  <a:pt x="0" y="2318995"/>
                </a:lnTo>
                <a:lnTo>
                  <a:pt x="0" y="0"/>
                </a:lnTo>
                <a:lnTo>
                  <a:pt x="7370379" y="2318995"/>
                </a:lnTo>
                <a:close/>
              </a:path>
            </a:pathLst>
          </a:custGeom>
          <a:solidFill>
            <a:srgbClr val="C3A15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7"/>
          <p:cNvSpPr/>
          <p:nvPr/>
        </p:nvSpPr>
        <p:spPr>
          <a:xfrm>
            <a:off x="203224" y="206249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 extrusionOk="0">
                <a:moveTo>
                  <a:pt x="8737482" y="4730990"/>
                </a:moveTo>
                <a:lnTo>
                  <a:pt x="0" y="4730990"/>
                </a:lnTo>
                <a:lnTo>
                  <a:pt x="0" y="0"/>
                </a:lnTo>
                <a:lnTo>
                  <a:pt x="8737482" y="0"/>
                </a:lnTo>
                <a:lnTo>
                  <a:pt x="8737482" y="47309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7"/>
          <p:cNvSpPr/>
          <p:nvPr/>
        </p:nvSpPr>
        <p:spPr>
          <a:xfrm>
            <a:off x="562223" y="1364847"/>
            <a:ext cx="4133700" cy="290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7"/>
          <p:cNvSpPr/>
          <p:nvPr/>
        </p:nvSpPr>
        <p:spPr>
          <a:xfrm>
            <a:off x="4696065" y="1317222"/>
            <a:ext cx="4133700" cy="30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5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5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4" name="Google Shape;124;p58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8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58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58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58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Advertisement Success Prediction</a:t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Exploratory Data Analysis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r>
              <a:rPr lang="en-US" dirty="0" smtClean="0"/>
              <a:t> Does </a:t>
            </a:r>
            <a:r>
              <a:rPr lang="en-US" dirty="0" smtClean="0"/>
              <a:t>average runtime and Gender affects </a:t>
            </a:r>
            <a:r>
              <a:rPr lang="en-US" dirty="0" err="1" smtClean="0"/>
              <a:t>netgain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89408"/>
            <a:ext cx="5802689" cy="323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Exploratory Data Analysis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r>
              <a:rPr lang="en-US" dirty="0" smtClean="0"/>
              <a:t> Does </a:t>
            </a:r>
            <a:r>
              <a:rPr lang="en-US" dirty="0" smtClean="0"/>
              <a:t>average runtime and airtime affects </a:t>
            </a:r>
            <a:r>
              <a:rPr lang="en-US" dirty="0" err="1" smtClean="0"/>
              <a:t>netgain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4442" y="1151951"/>
            <a:ext cx="4159489" cy="327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Feature Selection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r>
              <a:rPr lang="en-US" dirty="0" smtClean="0"/>
              <a:t> Does </a:t>
            </a:r>
            <a:r>
              <a:rPr lang="en-US" dirty="0" smtClean="0"/>
              <a:t>average runtime and airtime affects </a:t>
            </a:r>
            <a:r>
              <a:rPr lang="en-US" dirty="0" err="1" smtClean="0"/>
              <a:t>netgain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1308" y="1457512"/>
            <a:ext cx="5293895" cy="34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Models and Approaches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pPr marL="12700" marR="5080" lvl="0" indent="0">
              <a:lnSpc>
                <a:spcPct val="115399"/>
              </a:lnSpc>
              <a:buClr>
                <a:srgbClr val="000000"/>
              </a:buClr>
            </a:pP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Three vanilla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models were assessed without performing any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hyper parameter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tuning and without treatment  of class imbalance of the target. The models were</a:t>
            </a:r>
            <a:endParaRPr lang="en-US" sz="1400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SzPts val="1450"/>
            </a:pPr>
            <a:endParaRPr lang="en-US" sz="1600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69900" lvl="0" indent="-292100">
              <a:lnSpc>
                <a:spcPct val="100000"/>
              </a:lnSpc>
              <a:spcBef>
                <a:spcPts val="5"/>
              </a:spcBef>
              <a:buClr>
                <a:srgbClr val="233A44"/>
              </a:buClr>
              <a:buSzPts val="1500"/>
              <a:buFont typeface="Georgia"/>
              <a:buChar char="-"/>
            </a:pP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endParaRPr lang="en-US" sz="1400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69900" lvl="0" indent="-292100">
              <a:lnSpc>
                <a:spcPct val="100000"/>
              </a:lnSpc>
              <a:spcBef>
                <a:spcPts val="240"/>
              </a:spcBef>
              <a:buClr>
                <a:srgbClr val="233A44"/>
              </a:buClr>
              <a:buSzPts val="1500"/>
              <a:buFont typeface="Georgia"/>
              <a:buChar char="-"/>
            </a:pP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Random Forest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Classifier</a:t>
            </a:r>
          </a:p>
          <a:p>
            <a:pPr marL="469900" lvl="0" indent="-292100">
              <a:lnSpc>
                <a:spcPct val="100000"/>
              </a:lnSpc>
              <a:spcBef>
                <a:spcPts val="240"/>
              </a:spcBef>
              <a:buClr>
                <a:srgbClr val="233A44"/>
              </a:buClr>
              <a:buSzPts val="1500"/>
              <a:buFont typeface="Georgia"/>
              <a:buChar char="-"/>
            </a:pP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AdaBoost </a:t>
            </a:r>
            <a:endParaRPr lang="en-US" sz="1400" dirty="0" smtClean="0">
              <a:solidFill>
                <a:srgbClr val="233A4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SzPts val="1450"/>
            </a:pPr>
            <a:endParaRPr lang="en-US" sz="1600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</a:pP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None of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the three vanilla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models were able to give an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F1_score above 40%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on actual test data.</a:t>
            </a:r>
            <a:endParaRPr lang="en-US" sz="1400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SzPts val="1250"/>
            </a:pPr>
            <a:endParaRPr lang="en-US" sz="1400" dirty="0" smtClea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102235" lvl="0" indent="0">
              <a:lnSpc>
                <a:spcPct val="115399"/>
              </a:lnSpc>
              <a:buClr>
                <a:srgbClr val="000000"/>
              </a:buClr>
            </a:pP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This called for performing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hyper parameter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tuning using Grid Search and also treatment of class imbalance  using SMOTE and Class weights for further improvement of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the F1_score </a:t>
            </a:r>
            <a:r>
              <a:rPr lang="en-US" sz="14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and ROC_AUC score.</a:t>
            </a:r>
            <a:endParaRPr lang="en-US" sz="14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5678905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Models Score with Model Tuning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pPr marL="12700" marR="5080" lvl="0" indent="0">
              <a:lnSpc>
                <a:spcPct val="115399"/>
              </a:lnSpc>
              <a:buClr>
                <a:srgbClr val="000000"/>
              </a:buClr>
            </a:pP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After performing </a:t>
            </a: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hyper parameter </a:t>
            </a: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tuning using Grid Search and treating imbalanced classes also RF with Class Weights and </a:t>
            </a:r>
            <a:r>
              <a:rPr lang="en-GB" sz="1200" b="1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SMOTE</a:t>
            </a: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 along with Ensemble model of </a:t>
            </a:r>
            <a:r>
              <a:rPr lang="en-GB" sz="1200" b="1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GradientBoostingClassifier</a:t>
            </a: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Ad boost </a:t>
            </a: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yielded the following results</a:t>
            </a:r>
            <a:r>
              <a:rPr lang="en-GB" sz="1200" dirty="0" smtClean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12700" marR="5080" lvl="0" indent="0">
              <a:lnSpc>
                <a:spcPct val="115399"/>
              </a:lnSpc>
              <a:buClr>
                <a:srgbClr val="000000"/>
              </a:buClr>
            </a:pPr>
            <a:endParaRPr lang="en-GB" sz="1200" dirty="0" smtClean="0">
              <a:solidFill>
                <a:srgbClr val="233A4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0">
              <a:lnSpc>
                <a:spcPct val="115399"/>
              </a:lnSpc>
              <a:buClr>
                <a:srgbClr val="000000"/>
              </a:buClr>
            </a:pPr>
            <a:endParaRPr lang="en-GB" sz="1200" dirty="0" smtClean="0">
              <a:solidFill>
                <a:srgbClr val="233A4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0">
              <a:lnSpc>
                <a:spcPct val="115399"/>
              </a:lnSpc>
              <a:buClr>
                <a:srgbClr val="000000"/>
              </a:buClr>
            </a:pPr>
            <a:endParaRPr lang="en-GB" sz="1200" dirty="0" smtClean="0">
              <a:solidFill>
                <a:srgbClr val="233A4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0">
              <a:lnSpc>
                <a:spcPct val="115399"/>
              </a:lnSpc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827" y="1499110"/>
            <a:ext cx="3746978" cy="29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5678905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Final Result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pPr marL="12700" marR="5080" lvl="0" indent="0">
              <a:lnSpc>
                <a:spcPct val="115399"/>
              </a:lnSpc>
              <a:buClr>
                <a:srgbClr val="000000"/>
              </a:buClr>
            </a:pP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From the above observations and 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plotting 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it can be inferred that the best performing model was </a:t>
            </a: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Random Forest with Class weights 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giving 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F1 </a:t>
            </a: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score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 of </a:t>
            </a: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61 %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12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SzPts val="1450"/>
            </a:pPr>
            <a:endParaRPr lang="en-US" sz="14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</a:pP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Confusion Matrix </a:t>
            </a: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12700" lvl="0" indent="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</a:pPr>
            <a:endParaRPr lang="en-IN" sz="12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</a:pPr>
            <a:endParaRPr lang="en-US" sz="12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</a:pPr>
            <a:endParaRPr lang="en-IN" sz="12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</a:pPr>
            <a:endParaRPr lang="en-US" sz="12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4421" y="2261937"/>
            <a:ext cx="5417907" cy="1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5678905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Insights and Recommendations 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pPr lvl="0" indent="-323850">
              <a:spcBef>
                <a:spcPts val="5"/>
              </a:spcBef>
              <a:buSzPts val="1500"/>
            </a:pP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Insights:</a:t>
            </a:r>
          </a:p>
          <a:p>
            <a:pPr indent="-323850">
              <a:spcBef>
                <a:spcPts val="5"/>
              </a:spcBef>
              <a:buSzPts val="1500"/>
              <a:buFont typeface="Wingdings" pitchFamily="2" charset="2"/>
              <a:buChar char="§"/>
            </a:pPr>
            <a:r>
              <a:rPr lang="en-US" sz="1200" dirty="0" smtClean="0"/>
              <a:t>Pharmacy </a:t>
            </a:r>
            <a:r>
              <a:rPr lang="en-US" sz="1200" dirty="0" smtClean="0"/>
              <a:t>industry have higher </a:t>
            </a:r>
            <a:r>
              <a:rPr lang="en-US" sz="1200" dirty="0" err="1" smtClean="0"/>
              <a:t>netgain</a:t>
            </a:r>
            <a:endParaRPr lang="en-US" sz="1200" dirty="0" smtClean="0"/>
          </a:p>
          <a:p>
            <a:pPr indent="-323850">
              <a:spcBef>
                <a:spcPts val="5"/>
              </a:spcBef>
              <a:buSzPts val="1500"/>
              <a:buFont typeface="Wingdings" pitchFamily="2" charset="2"/>
              <a:buChar char="§"/>
            </a:pPr>
            <a:r>
              <a:rPr lang="en-US" sz="1200" dirty="0" smtClean="0"/>
              <a:t>Most of the ads have genre as Comedy, so its obvious that the </a:t>
            </a:r>
            <a:r>
              <a:rPr lang="en-US" sz="1200" dirty="0" err="1" smtClean="0"/>
              <a:t>netgain</a:t>
            </a:r>
            <a:r>
              <a:rPr lang="en-US" sz="1200" dirty="0" smtClean="0"/>
              <a:t> will be higher for this genre</a:t>
            </a:r>
          </a:p>
          <a:p>
            <a:pPr indent="-323850">
              <a:spcBef>
                <a:spcPts val="5"/>
              </a:spcBef>
              <a:buSzPts val="1500"/>
              <a:buFont typeface="Wingdings" pitchFamily="2" charset="2"/>
              <a:buChar char="§"/>
            </a:pPr>
            <a:r>
              <a:rPr lang="en-US" sz="1200" dirty="0" smtClean="0"/>
              <a:t>Ads which are shown on </a:t>
            </a:r>
            <a:r>
              <a:rPr lang="en-US" sz="1200" dirty="0" smtClean="0"/>
              <a:t>primetime </a:t>
            </a:r>
            <a:r>
              <a:rPr lang="en-US" sz="1200" dirty="0" smtClean="0"/>
              <a:t>have more </a:t>
            </a:r>
            <a:r>
              <a:rPr lang="en-US" sz="1200" dirty="0" err="1" smtClean="0"/>
              <a:t>netgain</a:t>
            </a:r>
            <a:endParaRPr lang="en-US" sz="1200" dirty="0" smtClean="0"/>
          </a:p>
          <a:p>
            <a:pPr indent="-323850">
              <a:spcBef>
                <a:spcPts val="5"/>
              </a:spcBef>
              <a:buSzPts val="1500"/>
              <a:buFont typeface="Wingdings" pitchFamily="2" charset="2"/>
              <a:buChar char="§"/>
            </a:pPr>
            <a:r>
              <a:rPr lang="en-US" sz="1200" dirty="0" smtClean="0"/>
              <a:t>United States have higher no. ads shown (90%)</a:t>
            </a:r>
          </a:p>
          <a:p>
            <a:pPr indent="-323850">
              <a:spcBef>
                <a:spcPts val="5"/>
              </a:spcBef>
              <a:buSzPts val="1500"/>
              <a:buFont typeface="Wingdings" pitchFamily="2" charset="2"/>
              <a:buChar char="§"/>
            </a:pPr>
            <a:r>
              <a:rPr lang="en-US" sz="1200" dirty="0" smtClean="0"/>
              <a:t>The ads which are showing </a:t>
            </a:r>
            <a:r>
              <a:rPr lang="en-US" sz="1200" dirty="0" smtClean="0"/>
              <a:t> </a:t>
            </a:r>
            <a:r>
              <a:rPr lang="en-US" sz="1200" dirty="0" smtClean="0"/>
              <a:t>low expense are the one where people are more attracted and profitable. (60 </a:t>
            </a:r>
            <a:r>
              <a:rPr lang="en-US" sz="1200" dirty="0" smtClean="0"/>
              <a:t>%)</a:t>
            </a:r>
          </a:p>
          <a:p>
            <a:pPr indent="-323850">
              <a:spcBef>
                <a:spcPts val="5"/>
              </a:spcBef>
              <a:buSzPts val="1500"/>
              <a:buFont typeface="Wingdings" pitchFamily="2" charset="2"/>
              <a:buChar char="§"/>
            </a:pPr>
            <a:r>
              <a:rPr lang="en-US" sz="1200" dirty="0" smtClean="0"/>
              <a:t>Primetime shows have higher average </a:t>
            </a:r>
            <a:r>
              <a:rPr lang="en-US" sz="1200" dirty="0" smtClean="0"/>
              <a:t>runtime</a:t>
            </a:r>
          </a:p>
          <a:p>
            <a:pPr indent="-323850">
              <a:spcBef>
                <a:spcPts val="5"/>
              </a:spcBef>
              <a:buSzPts val="1500"/>
            </a:pPr>
            <a:endParaRPr lang="en-US" sz="1200" dirty="0" smtClean="0"/>
          </a:p>
          <a:p>
            <a:pPr indent="-323850">
              <a:spcBef>
                <a:spcPts val="5"/>
              </a:spcBef>
              <a:buSzPts val="1500"/>
            </a:pPr>
            <a:r>
              <a:rPr lang="en-US" sz="1200" b="1" dirty="0" smtClean="0">
                <a:latin typeface="Georgia"/>
                <a:ea typeface="Georgia"/>
                <a:cs typeface="Georgia"/>
                <a:sym typeface="Georgia"/>
              </a:rPr>
              <a:t>Recommendations:</a:t>
            </a:r>
          </a:p>
          <a:p>
            <a:pPr indent="-323850">
              <a:spcBef>
                <a:spcPts val="5"/>
              </a:spcBef>
              <a:buSzPts val="1500"/>
              <a:buFont typeface="Arial" pitchFamily="34" charset="0"/>
              <a:buChar char="•"/>
            </a:pP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Promote more ads for </a:t>
            </a:r>
            <a:r>
              <a:rPr lang="en-US" sz="1200" dirty="0" smtClean="0"/>
              <a:t>Pharmacy industry </a:t>
            </a:r>
            <a:r>
              <a:rPr lang="en-US" sz="1200" dirty="0" smtClean="0"/>
              <a:t> to Increase net gain</a:t>
            </a:r>
            <a:endParaRPr lang="en-US" sz="1200" dirty="0" smtClean="0">
              <a:latin typeface="Georgia"/>
              <a:sym typeface="Georgia"/>
            </a:endParaRPr>
          </a:p>
          <a:p>
            <a:pPr indent="-323850">
              <a:spcBef>
                <a:spcPts val="5"/>
              </a:spcBef>
              <a:buSzPts val="1500"/>
              <a:buFont typeface="Arial" pitchFamily="34" charset="0"/>
              <a:buChar char="•"/>
            </a:pPr>
            <a:r>
              <a:rPr lang="en-IN" sz="1200" dirty="0" smtClean="0">
                <a:latin typeface="Georgia"/>
                <a:ea typeface="Georgia"/>
                <a:cs typeface="Georgia"/>
                <a:sym typeface="Georgia"/>
              </a:rPr>
              <a:t>Focus more on ‘Comedy’ genre ads </a:t>
            </a:r>
          </a:p>
          <a:p>
            <a:pPr indent="-323850">
              <a:spcBef>
                <a:spcPts val="5"/>
              </a:spcBef>
              <a:buSzPts val="1500"/>
              <a:buFont typeface="Arial" pitchFamily="34" charset="0"/>
              <a:buChar char="•"/>
            </a:pPr>
            <a:r>
              <a:rPr lang="en-IN" sz="1200" dirty="0" smtClean="0">
                <a:latin typeface="Georgia"/>
                <a:ea typeface="Georgia"/>
                <a:cs typeface="Georgia"/>
                <a:sym typeface="Georgia"/>
              </a:rPr>
              <a:t>Try to show ads giving more net gains in ‘Prime Time’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4800">
                <a:solidFill>
                  <a:srgbClr val="000000"/>
                </a:solidFill>
              </a:rPr>
              <a:t>Thank you .</a:t>
            </a:r>
            <a:endParaRPr/>
          </a:p>
        </p:txBody>
      </p:sp>
      <p:sp>
        <p:nvSpPr>
          <p:cNvPr id="412" name="Google Shape;412;p44"/>
          <p:cNvSpPr txBox="1"/>
          <p:nvPr/>
        </p:nvSpPr>
        <p:spPr>
          <a:xfrm>
            <a:off x="3828325" y="2414525"/>
            <a:ext cx="48909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title" idx="4294967295"/>
          </p:nvPr>
        </p:nvSpPr>
        <p:spPr>
          <a:xfrm>
            <a:off x="727650" y="285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CC4125"/>
                </a:solidFill>
              </a:rPr>
              <a:t>Problem Statement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236" name="Google Shape;236;p9"/>
          <p:cNvSpPr txBox="1">
            <a:spLocks noGrp="1"/>
          </p:cNvSpPr>
          <p:nvPr>
            <p:ph type="body" idx="4294967295"/>
          </p:nvPr>
        </p:nvSpPr>
        <p:spPr>
          <a:xfrm>
            <a:off x="1020000" y="2100000"/>
            <a:ext cx="71040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400" dirty="0" smtClean="0"/>
              <a:t>To predict whether an ad buy will lead to a netgain</a:t>
            </a:r>
            <a:r>
              <a:rPr lang="en-GB" sz="2400" dirty="0" smtClean="0">
                <a:solidFill>
                  <a:srgbClr val="24292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2400" b="1">
              <a:solidFill>
                <a:srgbClr val="24292E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4292E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None/>
            </a:pPr>
            <a:endParaRPr sz="2400" b="1">
              <a:solidFill>
                <a:srgbClr val="24292E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sz="1800"/>
          </a:p>
        </p:txBody>
      </p:sp>
      <p:cxnSp>
        <p:nvCxnSpPr>
          <p:cNvPr id="237" name="Google Shape;237;p9"/>
          <p:cNvCxnSpPr/>
          <p:nvPr/>
        </p:nvCxnSpPr>
        <p:spPr>
          <a:xfrm>
            <a:off x="569100" y="1039450"/>
            <a:ext cx="800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654cacc77_1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>
                <a:solidFill>
                  <a:srgbClr val="CC4125"/>
                </a:solidFill>
              </a:rPr>
              <a:t>Business Problem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243" name="Google Shape;243;ga654cacc77_1_0"/>
          <p:cNvSpPr txBox="1">
            <a:spLocks noGrp="1"/>
          </p:cNvSpPr>
          <p:nvPr>
            <p:ph type="body" idx="1"/>
          </p:nvPr>
        </p:nvSpPr>
        <p:spPr>
          <a:xfrm>
            <a:off x="873148" y="1950075"/>
            <a:ext cx="7444351" cy="200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GB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Retail brands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big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small want to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earn considerable profits, and therefore, are investing significantly in advertising</a:t>
            </a:r>
            <a:endParaRPr lang="en-GB" sz="1550" dirty="0" smtClean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 indent="0">
              <a:spcBef>
                <a:spcPts val="1600"/>
              </a:spcBef>
              <a:buNone/>
            </a:pP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Advertising company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need to improve on revenue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that can be generated by a proposed Ad. Based on the demographic information provided, we need to predict whether the revenue generated will cover costs to produce and air the ad(Whether there will be a net gain from an ad or not)</a:t>
            </a:r>
            <a:r>
              <a:rPr lang="en-GB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1550" dirty="0" smtClean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50" b="1" dirty="0" smtClean="0">
                <a:solidFill>
                  <a:srgbClr val="CC41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Stakeholders </a:t>
            </a:r>
            <a:r>
              <a:rPr lang="en-GB" sz="1550" b="1" dirty="0">
                <a:solidFill>
                  <a:srgbClr val="CC41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1550" b="1">
              <a:solidFill>
                <a:srgbClr val="CC41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70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Georgia"/>
              <a:buChar char="●"/>
            </a:pP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Executive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Officer</a:t>
            </a:r>
            <a:endParaRPr lang="en-GB" sz="1550" dirty="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654cacc77_5_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C4125"/>
                </a:solidFill>
              </a:rPr>
              <a:t>Business and Data Science Metric 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255" name="Google Shape;255;ga654cacc77_5_21"/>
          <p:cNvSpPr txBox="1">
            <a:spLocks noGrp="1"/>
          </p:cNvSpPr>
          <p:nvPr>
            <p:ph type="body" idx="1"/>
          </p:nvPr>
        </p:nvSpPr>
        <p:spPr>
          <a:xfrm>
            <a:off x="784500" y="2341425"/>
            <a:ext cx="74910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Business Metric:</a:t>
            </a:r>
            <a:r>
              <a:rPr lang="en-GB" sz="155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Net gains generated by ads more than 75%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50" b="1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Science Metric:</a:t>
            </a:r>
            <a:r>
              <a:rPr lang="en-GB" sz="1550" dirty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F1_Score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8464" y="3430325"/>
            <a:ext cx="4495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/>
        </p:nvSpPr>
        <p:spPr>
          <a:xfrm>
            <a:off x="831077" y="59600"/>
            <a:ext cx="1531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900" b="1" i="0" u="none" strike="noStrike" cap="none" dirty="0">
                <a:solidFill>
                  <a:srgbClr val="CC4125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endParaRPr sz="2900" b="1" i="0" u="none" strike="noStrike" cap="none">
              <a:solidFill>
                <a:srgbClr val="CC412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643350" y="682175"/>
            <a:ext cx="76020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noAutofit/>
          </a:bodyPr>
          <a:lstStyle/>
          <a:p>
            <a:pPr marL="12700" marR="5080" lvl="0">
              <a:lnSpc>
                <a:spcPct val="115599"/>
              </a:lnSpc>
              <a:buSzPts val="1300"/>
            </a:pPr>
            <a:r>
              <a:rPr lang="en-GB" sz="1300" b="1" i="0" u="sng" strike="noStrike" cap="none" dirty="0">
                <a:solidFill>
                  <a:srgbClr val="233A44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GB" sz="1300" b="1" i="0" u="sng" strike="noStrike" cap="none" dirty="0">
                <a:latin typeface="Georgia"/>
                <a:ea typeface="Georgia"/>
                <a:cs typeface="Georgia"/>
                <a:sym typeface="Georgia"/>
              </a:rPr>
              <a:t>ataset Information</a:t>
            </a:r>
            <a:r>
              <a:rPr lang="en-GB" sz="1300" b="1" i="0" u="none" strike="noStrike" cap="none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300" i="0" u="none" strike="noStrike" cap="none" dirty="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13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training dataset consists of data corresponding to </a:t>
            </a:r>
            <a:r>
              <a:rPr lang="en-US" sz="1200" dirty="0" smtClean="0"/>
              <a:t>19536</a:t>
            </a:r>
            <a:r>
              <a:rPr lang="en-GB" sz="1300" dirty="0" smtClean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records </a:t>
            </a:r>
            <a:r>
              <a:rPr lang="en-GB" sz="13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 test dataset consists of </a:t>
            </a:r>
            <a:r>
              <a:rPr lang="en-US" sz="1200" dirty="0" smtClean="0"/>
              <a:t>6512 </a:t>
            </a:r>
            <a:r>
              <a:rPr lang="en-GB" sz="1300" dirty="0" smtClean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records . </a:t>
            </a:r>
            <a:r>
              <a:rPr lang="en-GB" sz="13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Following are the features of the dataset.</a:t>
            </a:r>
            <a:endParaRPr sz="13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200">
              <a:solidFill>
                <a:srgbClr val="233A44"/>
              </a:solidFill>
            </a:endParaRPr>
          </a:p>
        </p:txBody>
      </p:sp>
      <p:graphicFrame>
        <p:nvGraphicFramePr>
          <p:cNvPr id="263" name="Google Shape;263;p14"/>
          <p:cNvGraphicFramePr/>
          <p:nvPr/>
        </p:nvGraphicFramePr>
        <p:xfrm>
          <a:off x="639392" y="1429463"/>
          <a:ext cx="4072633" cy="4882838"/>
        </p:xfrm>
        <a:graphic>
          <a:graphicData uri="http://schemas.openxmlformats.org/drawingml/2006/table">
            <a:tbl>
              <a:tblPr>
                <a:noFill/>
                <a:tableStyleId>{FB3D8886-8E64-4EB9-8968-3F3261914730}</a:tableStyleId>
              </a:tblPr>
              <a:tblGrid>
                <a:gridCol w="1523815"/>
                <a:gridCol w="722597"/>
                <a:gridCol w="1826221"/>
              </a:tblGrid>
              <a:tr h="38219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Feature</a:t>
                      </a:r>
                      <a:endParaRPr sz="1000" b="1"/>
                    </a:p>
                  </a:txBody>
                  <a:tcPr marL="28575" marR="28575" marT="19050" marB="1905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 err="1"/>
                        <a:t>Datatype</a:t>
                      </a:r>
                      <a:endParaRPr sz="1000" b="1"/>
                    </a:p>
                  </a:txBody>
                  <a:tcPr marL="28575" marR="28575" marT="19050" marB="1905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Description</a:t>
                      </a:r>
                      <a:endParaRPr sz="1000" b="1"/>
                    </a:p>
                  </a:txBody>
                  <a:tcPr marL="28575" marR="28575" marT="19050" marB="1905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UserID</a:t>
                      </a:r>
                      <a:endParaRPr lang="en-GB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Unique id for each row</a:t>
                      </a:r>
                      <a:endParaRPr lang="en-GB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78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ratings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float64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Metric out of 1 which represents how much of the targeted demographic watched the advertisement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airlocation</a:t>
                      </a:r>
                      <a:endParaRPr lang="en-US" sz="1000" b="0" i="0" u="none" strike="noStrike" cap="none" dirty="0" smtClean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Arial"/>
                      </a:endParaRPr>
                    </a:p>
                  </a:txBody>
                  <a:tcPr marL="99060" marR="9906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Country of origin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84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airtime</a:t>
                      </a:r>
                    </a:p>
                  </a:txBody>
                  <a:tcPr marL="99060" marR="9906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Time when the advertisement was aired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average_runtime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(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minutes_per_week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)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int64</a:t>
                      </a:r>
                      <a:endParaRPr lang="en-GB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Minutes per week the advertisement was aired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6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targeted_sex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Sex that was mainly targeted for the advertisement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genre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The type of advertisement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industry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The industry to which the product belonged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63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relationship_status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</a:t>
                      </a:r>
                      <a:endParaRPr lang="en-GB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The relationship status of the most responsive customers to </a:t>
                      </a:r>
                      <a:r>
                        <a:rPr lang="en-US" sz="1000" b="0" i="0" u="none" strike="noStrike" cap="none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the advertisement</a:t>
                      </a:r>
                      <a:endParaRPr lang="en-US" sz="10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1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expensive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 </a:t>
                      </a:r>
                      <a:endParaRPr lang="en-GB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 general measure of how expensive the product or service is that the ad is discussing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14"/>
          <p:cNvGraphicFramePr/>
          <p:nvPr/>
        </p:nvGraphicFramePr>
        <p:xfrm>
          <a:off x="4993125" y="2850150"/>
          <a:ext cx="3921250" cy="702945"/>
        </p:xfrm>
        <a:graphic>
          <a:graphicData uri="http://schemas.openxmlformats.org/drawingml/2006/table">
            <a:tbl>
              <a:tblPr>
                <a:noFill/>
                <a:tableStyleId>{FB3D8886-8E64-4EB9-8968-3F3261914730}</a:tableStyleId>
              </a:tblPr>
              <a:tblGrid>
                <a:gridCol w="1067425"/>
                <a:gridCol w="674525"/>
                <a:gridCol w="2179300"/>
              </a:tblGrid>
              <a:tr h="31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Target Column y</a:t>
                      </a:r>
                      <a:endParaRPr sz="1000" b="1"/>
                    </a:p>
                  </a:txBody>
                  <a:tcPr marL="28575" marR="28575" marT="19050" marB="1905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Datatype</a:t>
                      </a:r>
                      <a:endParaRPr sz="1000" b="1"/>
                    </a:p>
                  </a:txBody>
                  <a:tcPr marL="28575" marR="28575" marT="19050" marB="1905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Description</a:t>
                      </a:r>
                      <a:endParaRPr sz="1000" b="1"/>
                    </a:p>
                  </a:txBody>
                  <a:tcPr marL="28575" marR="28575" marT="19050" marB="1905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netgain</a:t>
                      </a:r>
                    </a:p>
                  </a:txBody>
                  <a:tcPr marL="99060" marR="99060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int64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>
                    <a:lnL w="119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Target, Whether the ad will incur a gain or loss when sold</a:t>
                      </a:r>
                      <a:endParaRPr lang="en-GB" sz="1000" b="0" i="0" u="none" strike="noStrike" cap="none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Exploratory Data Analysis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r>
              <a:rPr lang="en-US" dirty="0" smtClean="0"/>
              <a:t>Which industry made most </a:t>
            </a:r>
            <a:r>
              <a:rPr lang="en-US" dirty="0" smtClean="0"/>
              <a:t>gain?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326911"/>
            <a:ext cx="4895850" cy="313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Exploratory Data Analysis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r>
              <a:rPr lang="en-US" dirty="0" smtClean="0"/>
              <a:t>Which genre increases </a:t>
            </a:r>
            <a:r>
              <a:rPr lang="en-US" dirty="0" err="1" smtClean="0"/>
              <a:t>netgain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794" y="1080122"/>
            <a:ext cx="6482694" cy="326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Exploratory Data Analysis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r>
              <a:rPr lang="en-US" dirty="0" smtClean="0"/>
              <a:t>Does airtime affects </a:t>
            </a:r>
            <a:r>
              <a:rPr lang="en-US" dirty="0" err="1" smtClean="0"/>
              <a:t>netgain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1210033"/>
            <a:ext cx="4857750" cy="310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630"/>
            <a:ext cx="4262617" cy="639393"/>
          </a:xfrm>
        </p:spPr>
        <p:txBody>
          <a:bodyPr/>
          <a:lstStyle/>
          <a:p>
            <a:r>
              <a:rPr lang="en-GB" sz="2800" dirty="0" smtClean="0">
                <a:solidFill>
                  <a:srgbClr val="CC4125"/>
                </a:solidFill>
                <a:latin typeface="Raleway" charset="0"/>
              </a:rPr>
              <a:t>Exploratory Data Analysis</a:t>
            </a:r>
            <a:endParaRPr lang="en-US" sz="2800" dirty="0" smtClean="0">
              <a:solidFill>
                <a:srgbClr val="CC4125"/>
              </a:solidFill>
              <a:latin typeface="Ralewa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10" y="859398"/>
            <a:ext cx="7414890" cy="3306762"/>
          </a:xfrm>
        </p:spPr>
        <p:txBody>
          <a:bodyPr/>
          <a:lstStyle/>
          <a:p>
            <a:r>
              <a:rPr lang="en-US" dirty="0" smtClean="0"/>
              <a:t> Distribution of ads with expensive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1286" y="1238796"/>
            <a:ext cx="6339593" cy="263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85757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613</Words>
  <PresentationFormat>On-screen Show (16:9)</PresentationFormat>
  <Paragraphs>104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Raleway</vt:lpstr>
      <vt:lpstr>Lato</vt:lpstr>
      <vt:lpstr>Georgia</vt:lpstr>
      <vt:lpstr>Calibri</vt:lpstr>
      <vt:lpstr>Arial Black</vt:lpstr>
      <vt:lpstr>Wingdings</vt:lpstr>
      <vt:lpstr>Streamline</vt:lpstr>
      <vt:lpstr>Advertisement Success Prediction  </vt:lpstr>
      <vt:lpstr>Problem Statement</vt:lpstr>
      <vt:lpstr>Business Problem</vt:lpstr>
      <vt:lpstr>Business and Data Science Metric </vt:lpstr>
      <vt:lpstr>Slide 5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Feature Selection</vt:lpstr>
      <vt:lpstr>Models and Approaches</vt:lpstr>
      <vt:lpstr>Models Score with Model Tuning</vt:lpstr>
      <vt:lpstr>Final Result</vt:lpstr>
      <vt:lpstr>Insights and Recommendations </vt:lpstr>
      <vt:lpstr>Thank you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55</cp:revision>
  <dcterms:modified xsi:type="dcterms:W3CDTF">2020-12-09T07:33:25Z</dcterms:modified>
</cp:coreProperties>
</file>