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5" r:id="rId11"/>
    <p:sldId id="262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EA6A1-FA93-461F-9B7D-AB15DF61596F}" type="datetimeFigureOut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54DF3-0F9B-4A42-8CEC-9F4F947448E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032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54DF3-0F9B-4A42-8CEC-9F4F947448E8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2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5BA0-252A-469E-9551-674D082698D9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489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8D1F-381E-4DFF-8836-71D4FD201C13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36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B89C-FC51-4C93-9ADE-27BAE96709BC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91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3EB9-E16F-46D2-83BF-02F79B254E77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780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5CE-BE93-47DB-BAC0-EEB0A818843C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285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A726-AE14-498D-9355-D9127C3BCABD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354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8A49-627C-43C2-847A-5B3959DF8268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355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2CA8-2D4D-47D5-BB2D-501E9EDA8486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88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425F-42AF-4739-AD41-92F03B4812CE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512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1F4-FD05-41B5-8229-ABC31E6192F2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418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8BD9-79C0-40A3-B9E1-4E4E4155F50E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532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0BCE3-C17D-4085-979E-DEE74369243B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471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2AF5-47B2-4DF8-9E4C-AD92B913CA4A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392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530E-DE8E-4E88-B917-5B2D37230E66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1271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D04D-B35B-4184-A366-A946E0F61D31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779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360D-BAD5-4F88-BC88-14442A051F9C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36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47C4C-6ADA-443A-A4AA-81A2CABF5637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2162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0AB3-EA90-4CA7-8308-BCB0E36A8229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3980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1368-C5E3-4B57-93CA-3EAD83A05DED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106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6E90-2791-4149-B9B6-3CB927C7411D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6014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39CD-73B8-4EBB-8FA7-DDB63ED1F221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977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E60E-AE35-4421-A2B6-D0E1E2458A10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201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DECB-3593-420A-BD35-547CB212F06C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89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2A576-4A8F-4CEA-8DB4-DA63BA5DBA93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2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0A72-4499-428C-B36A-33C46E66F8CA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9F90-E118-4B32-8FD1-79284F868721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21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46DF-C0D4-469F-9633-27D97F155959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297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295A-336E-4349-B636-2BDF5229E42C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288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CFA3DAF-F156-4BD3-B261-CF65CCA92EB1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2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363684-F8D2-4CF1-80FE-D5B360BF3EF6}" type="datetime1">
              <a:rPr kumimoji="1" lang="ja-JP" altLang="en-US" smtClean="0"/>
              <a:t>2017/6/26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497822F-60C5-4E1E-AA7D-A9372759406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98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8212" y="1148385"/>
            <a:ext cx="8689976" cy="1328115"/>
          </a:xfrm>
        </p:spPr>
        <p:txBody>
          <a:bodyPr>
            <a:normAutofit fontScale="90000"/>
          </a:bodyPr>
          <a:lstStyle/>
          <a:p>
            <a:pPr algn="l"/>
            <a:r>
              <a:rPr kumimoji="1" lang="ja-JP" altLang="en-US" dirty="0" smtClean="0"/>
              <a:t>情報メディア基礎ゼミ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オリジナル画像処理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309812" y="3886199"/>
            <a:ext cx="8689976" cy="1371599"/>
          </a:xfrm>
        </p:spPr>
        <p:txBody>
          <a:bodyPr>
            <a:normAutofit/>
          </a:bodyPr>
          <a:lstStyle/>
          <a:p>
            <a:r>
              <a:rPr kumimoji="1" lang="ja-JP" altLang="en-US" sz="2800" b="1" smtClean="0">
                <a:solidFill>
                  <a:schemeClr val="tx1"/>
                </a:solidFill>
              </a:rPr>
              <a:t>２０１７．６．２６（月）</a:t>
            </a:r>
            <a:endParaRPr lang="en-US" altLang="ja-JP" sz="2800" b="1" dirty="0" smtClean="0">
              <a:solidFill>
                <a:schemeClr val="tx1"/>
              </a:solidFill>
            </a:endParaRPr>
          </a:p>
          <a:p>
            <a:r>
              <a:rPr kumimoji="1" lang="ja-JP" altLang="en-US" sz="2800" b="1" dirty="0" smtClean="0">
                <a:solidFill>
                  <a:schemeClr val="tx1"/>
                </a:solidFill>
              </a:rPr>
              <a:t>１５</a:t>
            </a:r>
            <a:r>
              <a:rPr kumimoji="1" lang="en-US" altLang="ja-JP" sz="2800" b="1" dirty="0" smtClean="0">
                <a:solidFill>
                  <a:schemeClr val="tx1"/>
                </a:solidFill>
              </a:rPr>
              <a:t>FI009</a:t>
            </a:r>
            <a:r>
              <a:rPr kumimoji="1" lang="ja-JP" altLang="en-US" sz="2800" b="1" dirty="0" smtClean="0">
                <a:solidFill>
                  <a:schemeClr val="tx1"/>
                </a:solidFill>
              </a:rPr>
              <a:t>　和泉　恵太</a:t>
            </a:r>
            <a:endParaRPr kumimoji="1" lang="en-US" altLang="ja-JP" sz="2800" b="1" dirty="0" smtClean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09812" y="2796629"/>
            <a:ext cx="8394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 smtClean="0"/>
              <a:t>多目的動画処理</a:t>
            </a:r>
            <a:r>
              <a:rPr kumimoji="1" lang="ja-JP" altLang="en-US" sz="4400" b="1" dirty="0" smtClean="0"/>
              <a:t>ソフト制作</a:t>
            </a:r>
            <a:endParaRPr kumimoji="1" lang="ja-JP" altLang="en-US" sz="44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704512" y="5908127"/>
            <a:ext cx="953127" cy="670474"/>
          </a:xfrm>
        </p:spPr>
        <p:txBody>
          <a:bodyPr/>
          <a:lstStyle/>
          <a:p>
            <a:fld id="{9497822F-60C5-4E1E-AA7D-A9372759406B}" type="slidenum">
              <a:rPr kumimoji="1" lang="ja-JP" altLang="en-US" sz="4400" b="1" smtClean="0"/>
              <a:t>1</a:t>
            </a:fld>
            <a:endParaRPr kumimoji="1"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988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5400" u="sng" dirty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画像挿入処理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 smtClean="0"/>
              <a:t>元</a:t>
            </a:r>
            <a:r>
              <a:rPr lang="ja-JP" altLang="en-US" sz="4000" cap="none" dirty="0"/>
              <a:t>の画像の大きさに</a:t>
            </a:r>
            <a:r>
              <a:rPr lang="ja-JP" altLang="en-US" sz="4000" cap="none" dirty="0" smtClean="0"/>
              <a:t>戻す</a:t>
            </a:r>
            <a:endParaRPr lang="en-US" altLang="ja-JP" sz="40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 smtClean="0"/>
              <a:t>おそらく目だろう位置に</a:t>
            </a:r>
            <a:r>
              <a:rPr lang="ja-JP" altLang="en-US" sz="4000" cap="none" dirty="0" smtClean="0">
                <a:solidFill>
                  <a:srgbClr val="FF0000"/>
                </a:solidFill>
              </a:rPr>
              <a:t>画像を挿入する</a:t>
            </a:r>
            <a:endParaRPr lang="en-US" altLang="ja-JP" sz="4000" cap="none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/>
              <a:t> </a:t>
            </a:r>
            <a:r>
              <a:rPr lang="ja-JP" altLang="en-US" sz="4000" cap="none" dirty="0" smtClean="0"/>
              <a:t>②を一枚一枚出力する</a:t>
            </a:r>
            <a:endParaRPr lang="en-US" altLang="ja-JP" sz="40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000" cap="none" dirty="0" smtClean="0"/>
              <a:t> 動画出力す</a:t>
            </a:r>
            <a:r>
              <a:rPr lang="ja-JP" altLang="en-US" sz="4000" cap="none" dirty="0"/>
              <a:t>る</a:t>
            </a:r>
            <a:endParaRPr lang="en-US" altLang="ja-JP" sz="4000" cap="none" dirty="0" smtClean="0"/>
          </a:p>
          <a:p>
            <a:endParaRPr kumimoji="1" lang="ja-JP" altLang="en-US" sz="40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0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68632" y="261653"/>
            <a:ext cx="10364451" cy="1596177"/>
          </a:xfrm>
        </p:spPr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画像挿入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32228" y="1566409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元画像の大きさを設定</a:t>
            </a:r>
            <a:endParaRPr lang="en-US" altLang="ja-JP" b="1" cap="none" dirty="0" smtClean="0"/>
          </a:p>
          <a:p>
            <a:pPr lvl="1"/>
            <a:r>
              <a:rPr lang="en-US" altLang="ja-JP" b="1" cap="none" dirty="0" smtClean="0"/>
              <a:t>scale</a:t>
            </a:r>
            <a:r>
              <a:rPr lang="ja-JP" altLang="en-US" b="1" cap="none" dirty="0" smtClean="0"/>
              <a:t>を掛けたものを宣言する　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/>
              <a:t>任意</a:t>
            </a:r>
            <a:r>
              <a:rPr lang="ja-JP" altLang="en-US" b="1" cap="none" dirty="0" smtClean="0"/>
              <a:t>の座標にほかの画像を挿入</a:t>
            </a:r>
            <a:endParaRPr lang="en-US" altLang="ja-JP" b="1" cap="none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b="1" cap="none" dirty="0"/>
              <a:t> vector&lt;cv::Point2f&gt; </a:t>
            </a:r>
            <a:r>
              <a:rPr lang="en-US" altLang="ja-JP" b="1" cap="none" dirty="0" smtClean="0"/>
              <a:t>hoge0, hoge1</a:t>
            </a:r>
            <a:r>
              <a:rPr lang="ja-JP" altLang="en-US" b="1" cap="none" dirty="0" smtClean="0"/>
              <a:t>；</a:t>
            </a:r>
            <a:endParaRPr lang="en-US" altLang="ja-JP" b="1" cap="none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b="1" cap="none" dirty="0"/>
              <a:t>cv::Point2f </a:t>
            </a:r>
            <a:r>
              <a:rPr lang="en-US" altLang="ja-JP" b="1" cap="none" dirty="0" smtClean="0"/>
              <a:t>p0(</a:t>
            </a:r>
            <a:r>
              <a:rPr lang="en-US" altLang="ja-JP" b="1" cap="none" dirty="0" err="1" smtClean="0"/>
              <a:t>n,n</a:t>
            </a:r>
            <a:r>
              <a:rPr lang="en-US" altLang="ja-JP" b="1" cap="none" dirty="0" smtClean="0"/>
              <a:t>);</a:t>
            </a:r>
            <a:endParaRPr lang="en-US" altLang="ja-JP" b="1" cap="none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ja-JP" b="1" cap="none" dirty="0" err="1" smtClean="0"/>
              <a:t>PinP_point</a:t>
            </a:r>
            <a:r>
              <a:rPr lang="en-US" altLang="ja-JP" b="1" cap="none" dirty="0" smtClean="0"/>
              <a:t>(</a:t>
            </a:r>
            <a:r>
              <a:rPr lang="en-US" altLang="ja-JP" b="1" cap="none" dirty="0" err="1" smtClean="0"/>
              <a:t>backImg</a:t>
            </a:r>
            <a:r>
              <a:rPr lang="en-US" altLang="ja-JP" b="1" cap="none" dirty="0"/>
              <a:t>, </a:t>
            </a:r>
            <a:r>
              <a:rPr lang="en-US" altLang="ja-JP" b="1" cap="none" dirty="0" err="1" smtClean="0"/>
              <a:t>smallImg</a:t>
            </a:r>
            <a:r>
              <a:rPr lang="en-US" altLang="ja-JP" b="1" cap="none" dirty="0" smtClean="0"/>
              <a:t>, </a:t>
            </a:r>
            <a:r>
              <a:rPr lang="en-US" altLang="ja-JP" b="1" cap="none" dirty="0"/>
              <a:t>p0, p1);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一枚</a:t>
            </a:r>
            <a:r>
              <a:rPr lang="ja-JP" altLang="en-US" b="1" cap="none" dirty="0"/>
              <a:t>一枚出力する</a:t>
            </a:r>
            <a:endParaRPr lang="en-US" altLang="ja-JP" b="1" cap="none" dirty="0"/>
          </a:p>
          <a:p>
            <a:pPr lvl="1"/>
            <a:r>
              <a:rPr lang="en-US" altLang="ja-JP" sz="2000" b="1" cap="none" dirty="0" smtClean="0"/>
              <a:t>cv</a:t>
            </a:r>
            <a:r>
              <a:rPr lang="en-US" altLang="ja-JP" sz="2000" b="1" cap="none" dirty="0"/>
              <a:t>::</a:t>
            </a:r>
            <a:r>
              <a:rPr lang="en-US" altLang="ja-JP" sz="2000" b="1" cap="none" dirty="0" err="1"/>
              <a:t>imwrite</a:t>
            </a:r>
            <a:r>
              <a:rPr lang="en-US" altLang="ja-JP" sz="2000" b="1" cap="none" dirty="0" smtClean="0"/>
              <a:t>(“</a:t>
            </a:r>
            <a:r>
              <a:rPr lang="ja-JP" altLang="en-US" sz="2000" b="1" cap="none" dirty="0" smtClean="0"/>
              <a:t>出力名</a:t>
            </a:r>
            <a:r>
              <a:rPr lang="en-US" altLang="ja-JP" sz="2000" b="1" cap="none" dirty="0" smtClean="0"/>
              <a:t>", frame);</a:t>
            </a:r>
            <a:endParaRPr lang="en-US" altLang="ja-JP" sz="2000" b="1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動画出力</a:t>
            </a:r>
            <a:endParaRPr lang="en-US" altLang="ja-JP" b="1" cap="none" dirty="0" smtClean="0"/>
          </a:p>
          <a:p>
            <a:pPr lvl="1"/>
            <a:r>
              <a:rPr lang="en-US" altLang="ja-JP" b="1" dirty="0" err="1"/>
              <a:t>snprintf</a:t>
            </a:r>
            <a:r>
              <a:rPr lang="en-US" altLang="ja-JP" b="1" dirty="0"/>
              <a:t> (</a:t>
            </a:r>
            <a:r>
              <a:rPr lang="en-US" altLang="ja-JP" b="1" dirty="0" err="1"/>
              <a:t>str</a:t>
            </a:r>
            <a:r>
              <a:rPr lang="en-US" altLang="ja-JP" b="1" dirty="0"/>
              <a:t>, 64, "%03d[frame]", </a:t>
            </a:r>
            <a:r>
              <a:rPr lang="en-US" altLang="ja-JP" b="1" dirty="0" err="1"/>
              <a:t>num</a:t>
            </a:r>
            <a:r>
              <a:rPr lang="en-US" altLang="ja-JP" b="1" dirty="0"/>
              <a:t>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cvPutText</a:t>
            </a:r>
            <a:r>
              <a:rPr lang="en-US" altLang="ja-JP" b="1" dirty="0"/>
              <a:t> (frame, </a:t>
            </a:r>
            <a:r>
              <a:rPr lang="en-US" altLang="ja-JP" b="1" dirty="0" err="1"/>
              <a:t>str</a:t>
            </a:r>
            <a:r>
              <a:rPr lang="en-US" altLang="ja-JP" b="1" dirty="0"/>
              <a:t>, </a:t>
            </a:r>
            <a:r>
              <a:rPr lang="en-US" altLang="ja-JP" b="1" dirty="0" err="1"/>
              <a:t>cvPoint</a:t>
            </a:r>
            <a:r>
              <a:rPr lang="en-US" altLang="ja-JP" b="1" dirty="0"/>
              <a:t> (10, </a:t>
            </a:r>
            <a:r>
              <a:rPr lang="en-US" altLang="ja-JP" b="1" dirty="0" smtClean="0"/>
              <a:t>20), </a:t>
            </a:r>
            <a:r>
              <a:rPr lang="en-US" altLang="ja-JP" b="1" dirty="0"/>
              <a:t>&amp;font, CV_RGB (0, 255, 100));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cvWriteFrame</a:t>
            </a:r>
            <a:r>
              <a:rPr lang="en-US" altLang="ja-JP" b="1" dirty="0"/>
              <a:t> (</a:t>
            </a:r>
            <a:r>
              <a:rPr lang="en-US" altLang="ja-JP" b="1" dirty="0" err="1"/>
              <a:t>vw</a:t>
            </a:r>
            <a:r>
              <a:rPr lang="en-US" altLang="ja-JP" b="1" dirty="0"/>
              <a:t>, frame);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cvShowImage</a:t>
            </a:r>
            <a:r>
              <a:rPr lang="en-US" altLang="ja-JP" b="1" dirty="0"/>
              <a:t> ("Capture", frame);</a:t>
            </a:r>
            <a:endParaRPr lang="en-US" altLang="ja-JP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0551885" y="5878286"/>
            <a:ext cx="1466569" cy="979714"/>
          </a:xfrm>
        </p:spPr>
        <p:txBody>
          <a:bodyPr/>
          <a:lstStyle/>
          <a:p>
            <a:fld id="{9497822F-60C5-4E1E-AA7D-A9372759406B}" type="slidenum">
              <a:rPr kumimoji="1" lang="ja-JP" altLang="en-US" sz="3200" smtClean="0"/>
              <a:t>11</a:t>
            </a:fld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346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ja-JP" altLang="en-US" sz="5400" u="sng" dirty="0"/>
              <a:t>余裕</a:t>
            </a:r>
            <a:r>
              <a:rPr lang="ja-JP" altLang="en-US" sz="5400" u="sng" dirty="0" smtClean="0"/>
              <a:t>があった</a:t>
            </a:r>
            <a:r>
              <a:rPr lang="ja-JP" altLang="en-US" sz="5400" u="sng" dirty="0"/>
              <a:t>ら</a:t>
            </a:r>
            <a:endParaRPr kumimoji="1" lang="ja-JP" altLang="en-US" sz="54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2090058"/>
            <a:ext cx="10363826" cy="3701142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輪郭をハッキリさせた動画出力機能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顔検出が２つ以上だった</a:t>
            </a:r>
            <a:r>
              <a:rPr lang="ja-JP" altLang="en-US" sz="3200" dirty="0" smtClean="0"/>
              <a:t>場合の目の交換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/>
              <a:t>	</a:t>
            </a:r>
            <a:r>
              <a:rPr lang="en-US" altLang="ja-JP" sz="3200" dirty="0" smtClean="0"/>
              <a:t>				</a:t>
            </a:r>
            <a:r>
              <a:rPr lang="ja-JP" altLang="en-US" sz="3200" dirty="0" smtClean="0"/>
              <a:t>などをやりたかった・・。</a:t>
            </a:r>
            <a:endParaRPr lang="en-US" altLang="ja-JP" sz="3200" dirty="0" smtClean="0"/>
          </a:p>
          <a:p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000" smtClean="0"/>
              <a:t>12</a:t>
            </a:fld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769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4800" u="sng" dirty="0" smtClean="0"/>
              <a:t>目的　（目標・ゴール）</a:t>
            </a:r>
            <a:endParaRPr kumimoji="1" lang="ja-JP" altLang="en-US" sz="4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905000"/>
            <a:ext cx="10363826" cy="3886199"/>
          </a:xfrm>
        </p:spPr>
        <p:txBody>
          <a:bodyPr>
            <a:noAutofit/>
          </a:bodyPr>
          <a:lstStyle/>
          <a:p>
            <a:r>
              <a:rPr kumimoji="1" lang="ja-JP" altLang="en-US" sz="2800" dirty="0" smtClean="0"/>
              <a:t>画像処理技術を用いて結果的に動画処理を行う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利用者は希望する</a:t>
            </a:r>
            <a:r>
              <a:rPr lang="ja-JP" altLang="en-US" sz="2800" dirty="0" smtClean="0"/>
              <a:t>動画</a:t>
            </a:r>
            <a:r>
              <a:rPr lang="ja-JP" altLang="en-US" sz="2800" dirty="0"/>
              <a:t>加工</a:t>
            </a:r>
            <a:r>
              <a:rPr lang="ja-JP" altLang="en-US" sz="2800" dirty="0" smtClean="0"/>
              <a:t>を選択し、</a:t>
            </a:r>
            <a:r>
              <a:rPr lang="en-US" altLang="ja-JP" sz="2800" dirty="0" smtClean="0"/>
              <a:t>PC</a:t>
            </a:r>
            <a:r>
              <a:rPr lang="ja-JP" altLang="en-US" sz="2800" dirty="0" smtClean="0"/>
              <a:t>のカメラで静止画を複数撮影し、その画像一枚一枚に希望した加工処理（顔検出系統）を施し、それらをつなぎ合わせ動画ファイルとして出力する。（音声はない）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実装予定の画像処理機能は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b="1" dirty="0" smtClean="0"/>
              <a:t>顔検出で得た顔部分にモザイク処理　⇒　</a:t>
            </a:r>
            <a:r>
              <a:rPr kumimoji="1" lang="ja-JP" altLang="en-US" sz="2400" b="1" u="sng" dirty="0" smtClean="0"/>
              <a:t>モザイク処理</a:t>
            </a:r>
            <a:endParaRPr kumimoji="1" lang="en-US" altLang="ja-JP" sz="2400" b="1" u="sng" dirty="0" smtClean="0"/>
          </a:p>
          <a:p>
            <a:pPr lvl="1"/>
            <a:r>
              <a:rPr lang="ja-JP" altLang="en-US" sz="2400" b="1" dirty="0" smtClean="0"/>
              <a:t>顔検出で得た目部分に黒い四角形を塗りつぶす処理　⇒　</a:t>
            </a:r>
            <a:r>
              <a:rPr lang="ja-JP" altLang="en-US" sz="2400" b="1" u="sng" dirty="0" smtClean="0"/>
              <a:t>目隠し処理</a:t>
            </a:r>
            <a:endParaRPr lang="en-US" altLang="ja-JP" sz="2400" b="1" u="sng" dirty="0" smtClean="0"/>
          </a:p>
          <a:p>
            <a:pPr lvl="1"/>
            <a:r>
              <a:rPr lang="ja-JP" altLang="en-US" sz="2400" b="1" dirty="0" smtClean="0"/>
              <a:t>顔検出で得た各部位に画像を挿入する処理　⇒　</a:t>
            </a:r>
            <a:r>
              <a:rPr lang="ja-JP" altLang="en-US" sz="2400" b="1" u="sng" dirty="0" smtClean="0"/>
              <a:t>挿入処理</a:t>
            </a:r>
            <a:endParaRPr kumimoji="1" lang="en-US" altLang="ja-JP" sz="2400" b="1" u="sng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2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1033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ja-JP" altLang="en-US" sz="5400" u="sng" dirty="0" smtClean="0"/>
              <a:t>処理の流れ</a:t>
            </a:r>
            <a:endParaRPr kumimoji="1" lang="ja-JP" altLang="en-US" sz="54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1973943"/>
            <a:ext cx="10363826" cy="441234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800" dirty="0" smtClean="0"/>
              <a:t>利用者がキー入力でどの加工処理を行わせるか選択させる</a:t>
            </a:r>
            <a:endParaRPr kumimoji="1"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800" dirty="0" smtClean="0"/>
              <a:t>撮影が開始される</a:t>
            </a:r>
            <a:endParaRPr kumimoji="1"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数フレームごとに出力静止画像を違う名前でフォルダに保存する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撮影終了をキー入力で行う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複数の画像を順番に読み込む</a:t>
            </a:r>
            <a:endParaRPr lang="en-US" altLang="ja-JP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利用者が希望した画像処理を行う　⇒　</a:t>
            </a:r>
            <a:r>
              <a:rPr lang="ja-JP" altLang="en-US" sz="2200" u="sng" dirty="0" smtClean="0">
                <a:solidFill>
                  <a:srgbClr val="FF0000"/>
                </a:solidFill>
              </a:rPr>
              <a:t>具体的な処理内容は次のページ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2800" dirty="0" smtClean="0"/>
              <a:t>動画に出力</a:t>
            </a:r>
            <a:endParaRPr lang="en-US" altLang="ja-JP" sz="2800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3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974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概要 </a:t>
            </a:r>
            <a:r>
              <a:rPr lang="en-US" altLang="ja-JP" sz="5400" u="sng" dirty="0" smtClean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共通</a:t>
            </a:r>
            <a:r>
              <a:rPr lang="ja-JP" altLang="en-US" sz="5400" u="sng" dirty="0">
                <a:solidFill>
                  <a:prstClr val="black"/>
                </a:solidFill>
              </a:rPr>
              <a:t>部分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4142563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400" b="1" dirty="0" smtClean="0"/>
              <a:t>顔検出するための下準備</a:t>
            </a:r>
            <a:endParaRPr kumimoji="1" lang="en-US" altLang="ja-JP" sz="2400" b="1" dirty="0" smtClean="0"/>
          </a:p>
          <a:p>
            <a:pPr lvl="1"/>
            <a:r>
              <a:rPr lang="ja-JP" altLang="en-US" sz="2000" b="1" dirty="0"/>
              <a:t>グレースケール画像へ</a:t>
            </a:r>
            <a:r>
              <a:rPr lang="ja-JP" altLang="en-US" sz="2000" b="1" dirty="0" smtClean="0"/>
              <a:t>変換する</a:t>
            </a:r>
            <a:endParaRPr lang="en-US" altLang="ja-JP" sz="2000" b="1" dirty="0" smtClean="0"/>
          </a:p>
          <a:p>
            <a:pPr lvl="1"/>
            <a:r>
              <a:rPr kumimoji="1" lang="ja-JP" altLang="en-US" sz="2000" b="1" dirty="0" smtClean="0"/>
              <a:t>グレース</a:t>
            </a:r>
            <a:r>
              <a:rPr lang="ja-JP" altLang="en-US" sz="2000" b="1" dirty="0"/>
              <a:t>ケール画像をヒストグラム</a:t>
            </a:r>
            <a:r>
              <a:rPr lang="ja-JP" altLang="en-US" sz="2000" b="1" dirty="0" smtClean="0"/>
              <a:t>均一化する</a:t>
            </a:r>
            <a:endParaRPr lang="en-US" altLang="ja-JP" sz="2000" b="1" dirty="0" smtClean="0"/>
          </a:p>
          <a:p>
            <a:pPr lvl="1"/>
            <a:r>
              <a:rPr lang="ja-JP" altLang="en-US" sz="2000" b="1" dirty="0"/>
              <a:t>処理時間短縮のために画像を</a:t>
            </a:r>
            <a:r>
              <a:rPr lang="ja-JP" altLang="en-US" sz="2000" b="1" dirty="0" smtClean="0"/>
              <a:t>縮小</a:t>
            </a:r>
            <a:endParaRPr lang="en-US" altLang="ja-JP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/>
              <a:t>分類器の</a:t>
            </a:r>
            <a:r>
              <a:rPr lang="ja-JP" altLang="en-US" sz="2400" b="1" dirty="0" smtClean="0"/>
              <a:t>読み込みを行う</a:t>
            </a:r>
            <a:endParaRPr lang="en-US" altLang="ja-JP" sz="24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dirty="0"/>
              <a:t>分類器に</a:t>
            </a:r>
            <a:r>
              <a:rPr lang="ja-JP" altLang="en-US" sz="2400" b="1" dirty="0" smtClean="0"/>
              <a:t>よって顔検出する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en-US" altLang="ja-JP" sz="2400" b="1" dirty="0"/>
              <a:t>	</a:t>
            </a:r>
            <a:r>
              <a:rPr lang="ja-JP" altLang="en-US" sz="2400" b="1" dirty="0"/>
              <a:t>　</a:t>
            </a:r>
            <a:r>
              <a:rPr lang="ja-JP" altLang="en-US" sz="2400" b="1" dirty="0" smtClean="0"/>
              <a:t>　⇓</a:t>
            </a:r>
            <a:endParaRPr lang="en-US" altLang="ja-JP" sz="2400" b="1" dirty="0" smtClean="0"/>
          </a:p>
          <a:p>
            <a:pPr marL="0" indent="0">
              <a:buNone/>
            </a:pP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分岐</a:t>
            </a:r>
            <a:r>
              <a:rPr lang="ja-JP" altLang="en-US" sz="2400" b="1" dirty="0"/>
              <a:t>処理</a:t>
            </a:r>
            <a:endParaRPr lang="en-US" altLang="ja-JP" sz="2400" b="1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4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197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 smtClean="0">
                <a:solidFill>
                  <a:prstClr val="black"/>
                </a:solidFill>
              </a:rPr>
              <a:t>共通部分の処理内容詳細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61257" y="1857830"/>
            <a:ext cx="10470469" cy="4499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b="1" cap="none" dirty="0" smtClean="0"/>
              <a:t>①　下準備</a:t>
            </a:r>
            <a:endParaRPr lang="en-US" altLang="ja-JP" sz="2400" b="1" cap="none" dirty="0"/>
          </a:p>
          <a:p>
            <a:pPr lvl="1"/>
            <a:r>
              <a:rPr lang="ja-JP" altLang="en-US" sz="2000" b="1" cap="none" dirty="0" smtClean="0"/>
              <a:t>グレースケール化</a:t>
            </a:r>
            <a:endParaRPr lang="en-US" altLang="ja-JP" sz="2000" b="1" cap="none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err="1"/>
              <a:t>cvtColor</a:t>
            </a:r>
            <a:r>
              <a:rPr lang="ja-JP" altLang="en-US" sz="1800" b="1" cap="none" dirty="0" smtClean="0"/>
              <a:t>（</a:t>
            </a:r>
            <a:r>
              <a:rPr lang="en-US" altLang="ja-JP" sz="1800" b="1" cap="none" dirty="0" smtClean="0"/>
              <a:t>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</a:t>
            </a:r>
            <a:r>
              <a:rPr lang="ja-JP" altLang="en-US" sz="1800" b="1" cap="none" dirty="0" smtClean="0"/>
              <a:t>　</a:t>
            </a:r>
            <a:r>
              <a:rPr lang="en-US" altLang="ja-JP" sz="1800" b="1" cap="none" dirty="0" smtClean="0"/>
              <a:t>out</a:t>
            </a:r>
            <a:r>
              <a:rPr lang="en-US" altLang="ja-JP" sz="1800" b="1" cap="none" dirty="0"/>
              <a:t>, </a:t>
            </a:r>
            <a:r>
              <a:rPr lang="en-US" altLang="ja-JP" sz="1800" b="1" cap="none" dirty="0" smtClean="0"/>
              <a:t>CV_BGR2GRAY</a:t>
            </a:r>
            <a:r>
              <a:rPr lang="ja-JP" altLang="en-US" sz="1800" b="1" cap="none" dirty="0" smtClean="0"/>
              <a:t>）</a:t>
            </a:r>
            <a:endParaRPr lang="en-US" altLang="ja-JP" sz="1800" b="1" cap="none" dirty="0" smtClean="0"/>
          </a:p>
          <a:p>
            <a:pPr lvl="1"/>
            <a:r>
              <a:rPr lang="ja-JP" altLang="en-US" sz="2000" b="1" dirty="0"/>
              <a:t>ヒストグラム均一化</a:t>
            </a:r>
            <a:r>
              <a:rPr lang="ja-JP" altLang="en-US" sz="2000" b="1" dirty="0" smtClean="0"/>
              <a:t>する</a:t>
            </a:r>
            <a:endParaRPr lang="en-US" altLang="ja-JP" sz="2000" b="1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err="1" smtClean="0"/>
              <a:t>equalizeHist</a:t>
            </a:r>
            <a:r>
              <a:rPr lang="en-US" altLang="ja-JP" sz="1800" b="1" cap="none" dirty="0" smtClean="0"/>
              <a:t>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 out)</a:t>
            </a:r>
          </a:p>
          <a:p>
            <a:pPr lvl="1"/>
            <a:r>
              <a:rPr lang="ja-JP" altLang="en-US" sz="2000" b="1" dirty="0"/>
              <a:t>画像を</a:t>
            </a:r>
            <a:r>
              <a:rPr lang="ja-JP" altLang="en-US" sz="2000" b="1" dirty="0" smtClean="0"/>
              <a:t>縮小</a:t>
            </a:r>
            <a:endParaRPr lang="en-US" altLang="ja-JP" sz="2000" b="1" dirty="0" smtClean="0"/>
          </a:p>
          <a:p>
            <a:pPr lvl="2"/>
            <a:r>
              <a:rPr lang="en-US" altLang="ja-JP" sz="1800" b="1" cap="none" dirty="0"/>
              <a:t>cv::</a:t>
            </a:r>
            <a:r>
              <a:rPr lang="en-US" altLang="ja-JP" sz="1800" b="1" cap="none" dirty="0" smtClean="0"/>
              <a:t>resize(in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, out, </a:t>
            </a:r>
            <a:r>
              <a:rPr lang="en-US" altLang="ja-JP" sz="1800" b="1" cap="none" dirty="0"/>
              <a:t>cv::</a:t>
            </a:r>
            <a:r>
              <a:rPr lang="en-US" altLang="ja-JP" sz="1800" b="1" cap="none" dirty="0" smtClean="0"/>
              <a:t>Size(in</a:t>
            </a:r>
            <a:r>
              <a:rPr lang="ja-JP" altLang="en-US" sz="1800" b="1" cap="none" dirty="0" smtClean="0"/>
              <a:t>画像</a:t>
            </a:r>
            <a:r>
              <a:rPr lang="en-US" altLang="ja-JP" sz="1800" b="1" cap="none" dirty="0" smtClean="0"/>
              <a:t>.cols </a:t>
            </a:r>
            <a:r>
              <a:rPr lang="en-US" altLang="ja-JP" sz="1800" b="1" cap="none" dirty="0"/>
              <a:t>/ n</a:t>
            </a:r>
            <a:r>
              <a:rPr lang="en-US" altLang="ja-JP" sz="1800" b="1" cap="none" dirty="0" smtClean="0"/>
              <a:t>, </a:t>
            </a:r>
            <a:r>
              <a:rPr lang="en-US" altLang="ja-JP" sz="1800" b="1" cap="none" dirty="0"/>
              <a:t>in</a:t>
            </a:r>
            <a:r>
              <a:rPr lang="ja-JP" altLang="en-US" sz="1800" b="1" cap="none" dirty="0"/>
              <a:t>画像</a:t>
            </a:r>
            <a:r>
              <a:rPr lang="en-US" altLang="ja-JP" sz="1800" b="1" cap="none" dirty="0" smtClean="0"/>
              <a:t>.rows </a:t>
            </a:r>
            <a:r>
              <a:rPr lang="en-US" altLang="ja-JP" sz="1800" b="1" cap="none" dirty="0"/>
              <a:t>/ n</a:t>
            </a:r>
            <a:r>
              <a:rPr lang="en-US" altLang="ja-JP" sz="1800" b="1" cap="none" dirty="0" smtClean="0"/>
              <a:t>))</a:t>
            </a:r>
            <a:endParaRPr lang="en-US" altLang="ja-JP" sz="1800" b="1" cap="none" dirty="0"/>
          </a:p>
          <a:p>
            <a:pPr marL="0" indent="0">
              <a:buNone/>
            </a:pPr>
            <a:r>
              <a:rPr lang="ja-JP" altLang="en-US" sz="2400" b="1" cap="none" dirty="0" smtClean="0"/>
              <a:t>②　分類機の読み込み</a:t>
            </a:r>
            <a:endParaRPr lang="en-US" altLang="ja-JP" sz="2400" b="1" cap="none" dirty="0" smtClean="0"/>
          </a:p>
          <a:p>
            <a:pPr lvl="1"/>
            <a:r>
              <a:rPr lang="en-US" altLang="ja-JP" sz="2400" b="1" cap="none" dirty="0"/>
              <a:t>cv::</a:t>
            </a:r>
            <a:r>
              <a:rPr lang="en-US" altLang="ja-JP" sz="2400" b="1" cap="none" dirty="0" err="1"/>
              <a:t>CascadeClassifier</a:t>
            </a:r>
            <a:r>
              <a:rPr lang="en-US" altLang="ja-JP" sz="2400" b="1" cap="none" dirty="0"/>
              <a:t> </a:t>
            </a:r>
            <a:r>
              <a:rPr lang="en-US" altLang="ja-JP" sz="2400" b="1" cap="none" dirty="0" smtClean="0"/>
              <a:t>name;</a:t>
            </a:r>
          </a:p>
          <a:p>
            <a:pPr marL="0" indent="0">
              <a:buNone/>
            </a:pPr>
            <a:r>
              <a:rPr lang="ja-JP" altLang="en-US" sz="2400" b="1" cap="none" dirty="0" smtClean="0"/>
              <a:t>③　検出</a:t>
            </a:r>
            <a:endParaRPr lang="en-US" altLang="ja-JP" sz="2400" b="1" cap="none" dirty="0" smtClean="0"/>
          </a:p>
          <a:p>
            <a:pPr lvl="1"/>
            <a:r>
              <a:rPr lang="en-US" altLang="ja-JP" sz="2000" b="1" cap="none" dirty="0" err="1" smtClean="0"/>
              <a:t>name.detectMultiScale</a:t>
            </a:r>
            <a:r>
              <a:rPr lang="en-US" altLang="ja-JP" sz="2000" b="1" cap="none" dirty="0" smtClean="0"/>
              <a:t>(in</a:t>
            </a:r>
            <a:r>
              <a:rPr lang="ja-JP" altLang="en-US" sz="2000" b="1" cap="none" dirty="0" smtClean="0"/>
              <a:t>画像</a:t>
            </a:r>
            <a:r>
              <a:rPr lang="en-US" altLang="ja-JP" sz="2000" b="1" cap="none" dirty="0"/>
              <a:t>, vector&lt;cv::</a:t>
            </a:r>
            <a:r>
              <a:rPr lang="en-US" altLang="ja-JP" sz="2000" b="1" cap="none" dirty="0" err="1"/>
              <a:t>Rect</a:t>
            </a:r>
            <a:r>
              <a:rPr lang="en-US" altLang="ja-JP" sz="2000" b="1" cap="none" dirty="0"/>
              <a:t>&gt; faces</a:t>
            </a:r>
            <a:r>
              <a:rPr lang="en-US" altLang="ja-JP" sz="2000" b="1" cap="none" dirty="0" smtClean="0"/>
              <a:t>);</a:t>
            </a:r>
            <a:endParaRPr lang="en-US" altLang="ja-JP" sz="2400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5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2564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5400" u="sng" dirty="0">
                <a:solidFill>
                  <a:prstClr val="black"/>
                </a:solidFill>
              </a:rPr>
              <a:t>– 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モザイク</a:t>
            </a:r>
            <a:r>
              <a:rPr lang="ja-JP" altLang="en-US" sz="5400" u="sng" dirty="0">
                <a:solidFill>
                  <a:prstClr val="black"/>
                </a:solidFill>
              </a:rPr>
              <a:t>処理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/>
              <a:t> </a:t>
            </a:r>
            <a:r>
              <a:rPr lang="ja-JP" altLang="en-US" sz="3200" cap="none" dirty="0" smtClean="0"/>
              <a:t>顔</a:t>
            </a:r>
            <a:r>
              <a:rPr kumimoji="1" lang="ja-JP" altLang="en-US" sz="3200" cap="none" dirty="0" smtClean="0"/>
              <a:t>検出した画像を平滑化によりぼやけさせる</a:t>
            </a:r>
            <a:endParaRPr kumimoji="1" lang="en-US" altLang="ja-JP" sz="32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/>
              <a:t> </a:t>
            </a:r>
            <a:r>
              <a:rPr lang="ja-JP" altLang="en-US" sz="3200" cap="none" dirty="0" smtClean="0"/>
              <a:t>ぼやけさえた画像を</a:t>
            </a:r>
            <a:r>
              <a:rPr lang="ja-JP" altLang="en-US" sz="3200" cap="none" dirty="0"/>
              <a:t>元の画像の大きさに戻す</a:t>
            </a:r>
            <a:endParaRPr lang="en-US" altLang="ja-JP" sz="3200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/>
              <a:t> </a:t>
            </a:r>
            <a:r>
              <a:rPr lang="ja-JP" altLang="en-US" sz="3200" cap="none" dirty="0" smtClean="0"/>
              <a:t>②を一枚一枚出力する</a:t>
            </a:r>
            <a:endParaRPr lang="en-US" altLang="ja-JP" sz="32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3200" cap="none" dirty="0" smtClean="0"/>
              <a:t> 動画出力す</a:t>
            </a:r>
            <a:r>
              <a:rPr lang="ja-JP" altLang="en-US" sz="3200" cap="none" dirty="0"/>
              <a:t>る</a:t>
            </a:r>
            <a:endParaRPr lang="en-US" altLang="ja-JP" sz="3200" cap="none" dirty="0" smtClean="0"/>
          </a:p>
          <a:p>
            <a:endParaRPr kumimoji="1" lang="ja-JP" altLang="en-US" sz="32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6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897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 smtClean="0">
                <a:solidFill>
                  <a:prstClr val="black"/>
                </a:solidFill>
              </a:rPr>
              <a:t>モザイクの処理内容詳細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48557" y="1748972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/>
              <a:t>平滑</a:t>
            </a:r>
            <a:r>
              <a:rPr lang="ja-JP" altLang="en-US" sz="2400" b="1" cap="none" dirty="0" smtClean="0"/>
              <a:t>化</a:t>
            </a:r>
            <a:endParaRPr lang="en-US" altLang="ja-JP" sz="2400" b="1" cap="none" dirty="0" smtClean="0"/>
          </a:p>
          <a:p>
            <a:pPr lvl="1"/>
            <a:r>
              <a:rPr lang="en-US" altLang="ja-JP" sz="2400" b="1" cap="none" dirty="0"/>
              <a:t>cv::</a:t>
            </a:r>
            <a:r>
              <a:rPr lang="en-US" altLang="ja-JP" sz="2400" b="1" cap="none" dirty="0" smtClean="0"/>
              <a:t>blur(in</a:t>
            </a:r>
            <a:r>
              <a:rPr lang="ja-JP" altLang="en-US" sz="2400" b="1" cap="none" dirty="0" smtClean="0"/>
              <a:t>画像</a:t>
            </a:r>
            <a:r>
              <a:rPr lang="en-US" altLang="ja-JP" sz="2400" b="1" cap="none" dirty="0" smtClean="0"/>
              <a:t>, output, </a:t>
            </a:r>
            <a:r>
              <a:rPr lang="en-US" altLang="ja-JP" sz="2400" b="1" cap="none" dirty="0"/>
              <a:t>cv::Size(</a:t>
            </a:r>
            <a:r>
              <a:rPr lang="en-US" altLang="ja-JP" sz="2400" b="1" cap="none" dirty="0" err="1"/>
              <a:t>kernelsize</a:t>
            </a:r>
            <a:r>
              <a:rPr lang="en-US" altLang="ja-JP" sz="2400" b="1" cap="none" dirty="0"/>
              <a:t>, </a:t>
            </a:r>
            <a:r>
              <a:rPr lang="en-US" altLang="ja-JP" sz="2400" b="1" cap="none" dirty="0" err="1"/>
              <a:t>kernelsize</a:t>
            </a:r>
            <a:r>
              <a:rPr lang="en-US" altLang="ja-JP" sz="2400" b="1" cap="none" dirty="0"/>
              <a:t>))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元画像の大きさを設定</a:t>
            </a:r>
            <a:endParaRPr lang="en-US" altLang="ja-JP" sz="2400" b="1" cap="none" dirty="0" smtClean="0"/>
          </a:p>
          <a:p>
            <a:pPr lvl="1"/>
            <a:r>
              <a:rPr lang="en-US" altLang="ja-JP" sz="2000" b="1" cap="none" dirty="0" smtClean="0"/>
              <a:t>scale</a:t>
            </a:r>
            <a:r>
              <a:rPr lang="ja-JP" altLang="en-US" sz="2000" b="1" cap="none" dirty="0" smtClean="0"/>
              <a:t>を掛けたものを宣言する　</a:t>
            </a:r>
            <a:endParaRPr lang="en-US" altLang="ja-JP" sz="2000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/>
              <a:t>一枚一枚出力する</a:t>
            </a:r>
            <a:endParaRPr lang="en-US" altLang="ja-JP" sz="2400" b="1" cap="none" dirty="0"/>
          </a:p>
          <a:p>
            <a:pPr lvl="1"/>
            <a:r>
              <a:rPr lang="en-US" altLang="ja-JP" sz="2400" b="1" cap="none" dirty="0" smtClean="0"/>
              <a:t>cv</a:t>
            </a:r>
            <a:r>
              <a:rPr lang="en-US" altLang="ja-JP" sz="2400" b="1" cap="none" dirty="0"/>
              <a:t>::</a:t>
            </a:r>
            <a:r>
              <a:rPr lang="en-US" altLang="ja-JP" sz="2400" b="1" cap="none" dirty="0" err="1"/>
              <a:t>imwrite</a:t>
            </a:r>
            <a:r>
              <a:rPr lang="en-US" altLang="ja-JP" sz="2400" b="1" cap="none" dirty="0" smtClean="0"/>
              <a:t>(“</a:t>
            </a:r>
            <a:r>
              <a:rPr lang="ja-JP" altLang="en-US" sz="2400" b="1" cap="none" dirty="0" smtClean="0"/>
              <a:t>出力名</a:t>
            </a:r>
            <a:r>
              <a:rPr lang="en-US" altLang="ja-JP" sz="2400" b="1" cap="none" dirty="0" smtClean="0"/>
              <a:t>", </a:t>
            </a:r>
            <a:r>
              <a:rPr lang="en-US" altLang="ja-JP" sz="2400" b="1" cap="none" dirty="0"/>
              <a:t>frame);</a:t>
            </a:r>
          </a:p>
          <a:p>
            <a:pPr marL="457200" indent="-457200">
              <a:buFont typeface="+mj-ea"/>
              <a:buAutoNum type="circleNumDbPlain"/>
            </a:pPr>
            <a:r>
              <a:rPr lang="ja-JP" altLang="en-US" sz="2400" b="1" cap="none" dirty="0" smtClean="0"/>
              <a:t>動画出力</a:t>
            </a:r>
            <a:endParaRPr lang="en-US" altLang="ja-JP" sz="2400" b="1" cap="none" dirty="0" smtClean="0"/>
          </a:p>
          <a:p>
            <a:pPr lvl="1"/>
            <a:r>
              <a:rPr lang="en-US" altLang="ja-JP" sz="2000" b="1" dirty="0" err="1"/>
              <a:t>snprintf</a:t>
            </a:r>
            <a:r>
              <a:rPr lang="en-US" altLang="ja-JP" sz="2000" b="1" dirty="0"/>
              <a:t> (</a:t>
            </a:r>
            <a:r>
              <a:rPr lang="en-US" altLang="ja-JP" sz="2000" b="1" dirty="0" err="1"/>
              <a:t>str</a:t>
            </a:r>
            <a:r>
              <a:rPr lang="en-US" altLang="ja-JP" sz="2000" b="1" dirty="0"/>
              <a:t>, 64, "%03d[frame]", </a:t>
            </a:r>
            <a:r>
              <a:rPr lang="en-US" altLang="ja-JP" sz="2000" b="1" dirty="0" err="1"/>
              <a:t>num</a:t>
            </a:r>
            <a:r>
              <a:rPr lang="en-US" altLang="ja-JP" sz="2000" b="1" dirty="0"/>
              <a:t>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cvPutText</a:t>
            </a:r>
            <a:r>
              <a:rPr lang="en-US" altLang="ja-JP" sz="2000" b="1" dirty="0"/>
              <a:t> (frame, </a:t>
            </a:r>
            <a:r>
              <a:rPr lang="en-US" altLang="ja-JP" sz="2000" b="1" dirty="0" err="1"/>
              <a:t>str</a:t>
            </a:r>
            <a:r>
              <a:rPr lang="en-US" altLang="ja-JP" sz="2000" b="1" dirty="0"/>
              <a:t>, </a:t>
            </a:r>
            <a:r>
              <a:rPr lang="en-US" altLang="ja-JP" sz="2000" b="1" dirty="0" err="1"/>
              <a:t>cvPoint</a:t>
            </a:r>
            <a:r>
              <a:rPr lang="en-US" altLang="ja-JP" sz="2000" b="1" dirty="0"/>
              <a:t> (10, </a:t>
            </a:r>
            <a:r>
              <a:rPr lang="en-US" altLang="ja-JP" sz="2000" b="1" dirty="0" smtClean="0"/>
              <a:t>20), </a:t>
            </a:r>
            <a:r>
              <a:rPr lang="en-US" altLang="ja-JP" sz="2000" b="1" dirty="0"/>
              <a:t>&amp;font, CV_RGB (0, 255, 100));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cvWriteFrame</a:t>
            </a:r>
            <a:r>
              <a:rPr lang="en-US" altLang="ja-JP" sz="2000" b="1" dirty="0"/>
              <a:t> (</a:t>
            </a:r>
            <a:r>
              <a:rPr lang="en-US" altLang="ja-JP" sz="2000" b="1" dirty="0" err="1"/>
              <a:t>vw</a:t>
            </a:r>
            <a:r>
              <a:rPr lang="en-US" altLang="ja-JP" sz="2000" b="1" dirty="0"/>
              <a:t>, frame);</a:t>
            </a:r>
            <a:br>
              <a:rPr lang="en-US" altLang="ja-JP" sz="2000" b="1" dirty="0"/>
            </a:br>
            <a:r>
              <a:rPr lang="en-US" altLang="ja-JP" sz="2000" b="1" dirty="0"/>
              <a:t>    </a:t>
            </a:r>
            <a:r>
              <a:rPr lang="en-US" altLang="ja-JP" sz="2000" b="1" dirty="0" err="1"/>
              <a:t>cvShowImage</a:t>
            </a:r>
            <a:r>
              <a:rPr lang="en-US" altLang="ja-JP" sz="2000" b="1" dirty="0"/>
              <a:t> ("Capture", frame);</a:t>
            </a:r>
            <a:endParaRPr lang="en-US" altLang="ja-JP" sz="2000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7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36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4400" u="sng" dirty="0">
                <a:solidFill>
                  <a:prstClr val="black"/>
                </a:solidFill>
              </a:rPr>
              <a:t>処理内容概要 </a:t>
            </a:r>
            <a:r>
              <a:rPr lang="en-US" altLang="ja-JP" sz="4400" u="sng" dirty="0">
                <a:solidFill>
                  <a:prstClr val="black"/>
                </a:solidFill>
              </a:rPr>
              <a:t>– </a:t>
            </a:r>
            <a:r>
              <a:rPr lang="ja-JP" altLang="en-US" sz="4400" u="sng" dirty="0">
                <a:solidFill>
                  <a:prstClr val="black"/>
                </a:solidFill>
              </a:rPr>
              <a:t>目隠</a:t>
            </a:r>
            <a:r>
              <a:rPr lang="ja-JP" altLang="en-US" sz="4400" u="sng" dirty="0" smtClean="0">
                <a:solidFill>
                  <a:prstClr val="black"/>
                </a:solidFill>
              </a:rPr>
              <a:t>し処理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元</a:t>
            </a:r>
            <a:r>
              <a:rPr lang="ja-JP" altLang="en-US" sz="4400" cap="none" dirty="0"/>
              <a:t>の画像の大きさに</a:t>
            </a:r>
            <a:r>
              <a:rPr lang="ja-JP" altLang="en-US" sz="4400" cap="none" dirty="0" smtClean="0"/>
              <a:t>戻す</a:t>
            </a:r>
            <a:endParaRPr lang="en-US" altLang="ja-JP" sz="44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おそらく目だろう位置に黒で塗りつぶす</a:t>
            </a:r>
            <a:endParaRPr lang="en-US" altLang="ja-JP" sz="4400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/>
              <a:t> </a:t>
            </a:r>
            <a:r>
              <a:rPr lang="ja-JP" altLang="en-US" sz="4400" cap="none" dirty="0" smtClean="0"/>
              <a:t>②を一枚一枚出力する</a:t>
            </a:r>
            <a:endParaRPr lang="en-US" altLang="ja-JP" sz="4400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4400" cap="none" dirty="0" smtClean="0"/>
              <a:t> 動画出力す</a:t>
            </a:r>
            <a:r>
              <a:rPr lang="ja-JP" altLang="en-US" sz="4400" cap="none" dirty="0"/>
              <a:t>る</a:t>
            </a:r>
            <a:endParaRPr lang="en-US" altLang="ja-JP" sz="4400" cap="none" dirty="0" smtClean="0"/>
          </a:p>
          <a:p>
            <a:endParaRPr kumimoji="1" lang="ja-JP" altLang="en-US" sz="4400" cap="none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8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090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sz="5400" u="sng" dirty="0">
                <a:solidFill>
                  <a:prstClr val="black"/>
                </a:solidFill>
              </a:rPr>
              <a:t>目隠</a:t>
            </a:r>
            <a:r>
              <a:rPr lang="ja-JP" altLang="en-US" sz="5400" u="sng" dirty="0" smtClean="0">
                <a:solidFill>
                  <a:prstClr val="black"/>
                </a:solidFill>
              </a:rPr>
              <a:t>しの処理内容詳細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261257" y="1857830"/>
            <a:ext cx="10470469" cy="4499428"/>
          </a:xfrm>
        </p:spPr>
        <p:txBody>
          <a:bodyPr>
            <a:no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元画像の大きさを設定</a:t>
            </a:r>
            <a:endParaRPr lang="en-US" altLang="ja-JP" b="1" cap="none" dirty="0" smtClean="0"/>
          </a:p>
          <a:p>
            <a:pPr lvl="1"/>
            <a:r>
              <a:rPr lang="en-US" altLang="ja-JP" b="1" cap="none" dirty="0" smtClean="0"/>
              <a:t>scale</a:t>
            </a:r>
            <a:r>
              <a:rPr lang="ja-JP" altLang="en-US" b="1" cap="none" dirty="0" smtClean="0"/>
              <a:t>を掛けたものを宣言する　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目を塗りつぶし</a:t>
            </a:r>
            <a:endParaRPr lang="en-US" altLang="ja-JP" b="1" cap="none" dirty="0" smtClean="0"/>
          </a:p>
          <a:p>
            <a:pPr lvl="1"/>
            <a:r>
              <a:rPr lang="en-US" altLang="ja-JP" b="1" cap="none" dirty="0" smtClean="0"/>
              <a:t>cv</a:t>
            </a:r>
            <a:r>
              <a:rPr lang="en-US" altLang="ja-JP" b="1" cap="none" dirty="0"/>
              <a:t>::Mat </a:t>
            </a:r>
            <a:r>
              <a:rPr lang="en-US" altLang="ja-JP" b="1" cap="none" dirty="0" smtClean="0"/>
              <a:t>eye(frame, cv</a:t>
            </a:r>
            <a:r>
              <a:rPr lang="en-US" altLang="ja-JP" b="1" cap="none" dirty="0"/>
              <a:t>::</a:t>
            </a:r>
            <a:r>
              <a:rPr lang="en-US" altLang="ja-JP" b="1" cap="none" dirty="0" err="1"/>
              <a:t>Rect</a:t>
            </a:r>
            <a:r>
              <a:rPr lang="en-US" altLang="ja-JP" b="1" cap="none" dirty="0"/>
              <a:t>(</a:t>
            </a:r>
            <a:r>
              <a:rPr lang="en-US" altLang="ja-JP" b="1" cap="none" dirty="0" err="1"/>
              <a:t>facex</a:t>
            </a:r>
            <a:r>
              <a:rPr lang="en-US" altLang="ja-JP" b="1" cap="none" dirty="0"/>
              <a:t>, </a:t>
            </a:r>
            <a:r>
              <a:rPr lang="en-US" altLang="ja-JP" b="1" cap="none" dirty="0" err="1"/>
              <a:t>facey</a:t>
            </a:r>
            <a:r>
              <a:rPr lang="en-US" altLang="ja-JP" b="1" cap="none" dirty="0"/>
              <a:t> + </a:t>
            </a:r>
            <a:r>
              <a:rPr lang="en-US" altLang="ja-JP" b="1" cap="none" dirty="0" err="1"/>
              <a:t>faceh</a:t>
            </a:r>
            <a:r>
              <a:rPr lang="en-US" altLang="ja-JP" b="1" cap="none" dirty="0"/>
              <a:t> * 0.25,facew, </a:t>
            </a:r>
            <a:r>
              <a:rPr lang="en-US" altLang="ja-JP" b="1" cap="none" dirty="0" err="1"/>
              <a:t>faceh</a:t>
            </a:r>
            <a:r>
              <a:rPr lang="en-US" altLang="ja-JP" b="1" cap="none" dirty="0"/>
              <a:t> * 0.25));</a:t>
            </a:r>
          </a:p>
          <a:p>
            <a:pPr lvl="1"/>
            <a:r>
              <a:rPr lang="ja-JP" altLang="en-US" b="1" cap="none" dirty="0" smtClean="0"/>
              <a:t>　　</a:t>
            </a:r>
            <a:r>
              <a:rPr lang="en-US" altLang="ja-JP" b="1" cap="none" dirty="0" smtClean="0"/>
              <a:t>eye </a:t>
            </a:r>
            <a:r>
              <a:rPr lang="en-US" altLang="ja-JP" b="1" cap="none" dirty="0"/>
              <a:t>= cv::Scalar(0, 0, 0);	// </a:t>
            </a:r>
            <a:r>
              <a:rPr lang="ja-JP" altLang="en-US" b="1" cap="none" dirty="0"/>
              <a:t>黒で</a:t>
            </a:r>
            <a:r>
              <a:rPr lang="ja-JP" altLang="en-US" b="1" cap="none" dirty="0" smtClean="0"/>
              <a:t>塗りつぶす</a:t>
            </a:r>
            <a:endParaRPr lang="en-US" altLang="ja-JP" b="1" cap="none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/>
              <a:t>一枚一枚出力する</a:t>
            </a:r>
            <a:endParaRPr lang="en-US" altLang="ja-JP" b="1" cap="none" dirty="0"/>
          </a:p>
          <a:p>
            <a:pPr lvl="1"/>
            <a:r>
              <a:rPr lang="en-US" altLang="ja-JP" sz="2000" b="1" cap="none" dirty="0" smtClean="0"/>
              <a:t>cv</a:t>
            </a:r>
            <a:r>
              <a:rPr lang="en-US" altLang="ja-JP" sz="2000" b="1" cap="none" dirty="0"/>
              <a:t>::</a:t>
            </a:r>
            <a:r>
              <a:rPr lang="en-US" altLang="ja-JP" sz="2000" b="1" cap="none" dirty="0" err="1"/>
              <a:t>imwrite</a:t>
            </a:r>
            <a:r>
              <a:rPr lang="en-US" altLang="ja-JP" sz="2000" b="1" cap="none" dirty="0" smtClean="0"/>
              <a:t>(“</a:t>
            </a:r>
            <a:r>
              <a:rPr lang="ja-JP" altLang="en-US" sz="2000" b="1" cap="none" dirty="0" smtClean="0"/>
              <a:t>出力名</a:t>
            </a:r>
            <a:r>
              <a:rPr lang="en-US" altLang="ja-JP" sz="2000" b="1" cap="none" dirty="0" smtClean="0"/>
              <a:t>", frame);</a:t>
            </a:r>
            <a:endParaRPr lang="en-US" altLang="ja-JP" sz="2000" b="1" cap="none" dirty="0"/>
          </a:p>
          <a:p>
            <a:pPr marL="457200" indent="-457200">
              <a:buFont typeface="+mj-ea"/>
              <a:buAutoNum type="circleNumDbPlain"/>
            </a:pPr>
            <a:r>
              <a:rPr lang="ja-JP" altLang="en-US" b="1" cap="none" dirty="0" smtClean="0"/>
              <a:t>動画出力</a:t>
            </a:r>
            <a:endParaRPr lang="en-US" altLang="ja-JP" b="1" cap="none" dirty="0" smtClean="0"/>
          </a:p>
          <a:p>
            <a:pPr lvl="1"/>
            <a:r>
              <a:rPr lang="en-US" altLang="ja-JP" b="1" dirty="0" err="1"/>
              <a:t>snprintf</a:t>
            </a:r>
            <a:r>
              <a:rPr lang="en-US" altLang="ja-JP" b="1" dirty="0"/>
              <a:t> (</a:t>
            </a:r>
            <a:r>
              <a:rPr lang="en-US" altLang="ja-JP" b="1" dirty="0" err="1"/>
              <a:t>str</a:t>
            </a:r>
            <a:r>
              <a:rPr lang="en-US" altLang="ja-JP" b="1" dirty="0"/>
              <a:t>, 64, "%03d[frame]", </a:t>
            </a:r>
            <a:r>
              <a:rPr lang="en-US" altLang="ja-JP" b="1" dirty="0" err="1"/>
              <a:t>num</a:t>
            </a:r>
            <a:r>
              <a:rPr lang="en-US" altLang="ja-JP" b="1" dirty="0"/>
              <a:t>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cvPutText</a:t>
            </a:r>
            <a:r>
              <a:rPr lang="en-US" altLang="ja-JP" b="1" dirty="0"/>
              <a:t> (frame, </a:t>
            </a:r>
            <a:r>
              <a:rPr lang="en-US" altLang="ja-JP" b="1" dirty="0" err="1"/>
              <a:t>str</a:t>
            </a:r>
            <a:r>
              <a:rPr lang="en-US" altLang="ja-JP" b="1" dirty="0"/>
              <a:t>, </a:t>
            </a:r>
            <a:r>
              <a:rPr lang="en-US" altLang="ja-JP" b="1" dirty="0" err="1"/>
              <a:t>cvPoint</a:t>
            </a:r>
            <a:r>
              <a:rPr lang="en-US" altLang="ja-JP" b="1" dirty="0"/>
              <a:t> (10, </a:t>
            </a:r>
            <a:r>
              <a:rPr lang="en-US" altLang="ja-JP" b="1" dirty="0" smtClean="0"/>
              <a:t>20), </a:t>
            </a:r>
            <a:r>
              <a:rPr lang="en-US" altLang="ja-JP" b="1" dirty="0"/>
              <a:t>&amp;font, CV_RGB (0, 255, 100));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cvWriteFrame</a:t>
            </a:r>
            <a:r>
              <a:rPr lang="en-US" altLang="ja-JP" b="1" dirty="0"/>
              <a:t> (</a:t>
            </a:r>
            <a:r>
              <a:rPr lang="en-US" altLang="ja-JP" b="1" dirty="0" err="1"/>
              <a:t>vw</a:t>
            </a:r>
            <a:r>
              <a:rPr lang="en-US" altLang="ja-JP" b="1" dirty="0"/>
              <a:t>, frame);</a:t>
            </a:r>
            <a:br>
              <a:rPr lang="en-US" altLang="ja-JP" b="1" dirty="0"/>
            </a:br>
            <a:r>
              <a:rPr lang="en-US" altLang="ja-JP" b="1" dirty="0"/>
              <a:t>    </a:t>
            </a:r>
            <a:r>
              <a:rPr lang="en-US" altLang="ja-JP" b="1" dirty="0" err="1"/>
              <a:t>cvShowImage</a:t>
            </a:r>
            <a:r>
              <a:rPr lang="en-US" altLang="ja-JP" b="1" dirty="0"/>
              <a:t> ("Capture", frame);</a:t>
            </a:r>
            <a:endParaRPr lang="en-US" altLang="ja-JP" b="1" cap="none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822F-60C5-4E1E-AA7D-A9372759406B}" type="slidenum">
              <a:rPr kumimoji="1" lang="ja-JP" altLang="en-US" sz="4400" smtClean="0"/>
              <a:t>9</a:t>
            </a:fld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631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150</TotalTime>
  <Words>407</Words>
  <Application>Microsoft Office PowerPoint</Application>
  <PresentationFormat>ワイド画面</PresentationFormat>
  <Paragraphs>102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Tw Cen MT</vt:lpstr>
      <vt:lpstr>Wingdings 2</vt:lpstr>
      <vt:lpstr>HDOfficeLightV0</vt:lpstr>
      <vt:lpstr>しずく</vt:lpstr>
      <vt:lpstr>情報メディア基礎ゼミ オリジナル画像処理</vt:lpstr>
      <vt:lpstr>目的　（目標・ゴール）</vt:lpstr>
      <vt:lpstr>処理の流れ</vt:lpstr>
      <vt:lpstr>処理内容概要 – 共通部分</vt:lpstr>
      <vt:lpstr>共通部分の処理内容詳細</vt:lpstr>
      <vt:lpstr>処理内容概要 – モザイク処理</vt:lpstr>
      <vt:lpstr>モザイクの処理内容詳細</vt:lpstr>
      <vt:lpstr>処理内容概要 – 目隠し処理</vt:lpstr>
      <vt:lpstr>目隠しの処理内容詳細</vt:lpstr>
      <vt:lpstr>処理内容概要 – 画像挿入処理</vt:lpstr>
      <vt:lpstr>画像挿入の処理内容詳細</vt:lpstr>
      <vt:lpstr>余裕があったら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情報メディア基礎ゼミ オリジナル画像処理</dc:title>
  <dc:creator>keita izumi</dc:creator>
  <cp:lastModifiedBy>keita izumi</cp:lastModifiedBy>
  <cp:revision>20</cp:revision>
  <dcterms:created xsi:type="dcterms:W3CDTF">2017-06-25T15:50:37Z</dcterms:created>
  <dcterms:modified xsi:type="dcterms:W3CDTF">2017-06-26T01:53:22Z</dcterms:modified>
</cp:coreProperties>
</file>