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3" r:id="rId7"/>
    <p:sldId id="260" r:id="rId8"/>
    <p:sldId id="264" r:id="rId9"/>
    <p:sldId id="261" r:id="rId10"/>
    <p:sldId id="265" r:id="rId11"/>
    <p:sldId id="262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EA6A1-FA93-461F-9B7D-AB15DF61596F}" type="datetimeFigureOut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54DF3-0F9B-4A42-8CEC-9F4F947448E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032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4DF3-0F9B-4A42-8CEC-9F4F947448E8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23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BA0-252A-469E-9551-674D082698D9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489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8D1F-381E-4DFF-8836-71D4FD201C13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136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89C-FC51-4C93-9ADE-27BAE96709BC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91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3EB9-E16F-46D2-83BF-02F79B254E77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780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5CE-BE93-47DB-BAC0-EEB0A818843C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285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A726-AE14-498D-9355-D9127C3BCABD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3547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8A49-627C-43C2-847A-5B3959DF8268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7355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2CA8-2D4D-47D5-BB2D-501E9EDA8486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088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425F-42AF-4739-AD41-92F03B4812CE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5512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1F4-FD05-41B5-8229-ABC31E6192F2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0418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8BD9-79C0-40A3-B9E1-4E4E4155F50E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532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BCE3-C17D-4085-979E-DEE74369243B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471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2AF5-47B2-4DF8-9E4C-AD92B913CA4A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392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530E-DE8E-4E88-B917-5B2D37230E66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1271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D04D-B35B-4184-A366-A946E0F61D31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77983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360D-BAD5-4F88-BC88-14442A051F9C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736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7C4C-6ADA-443A-A4AA-81A2CABF5637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21621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AB3-EA90-4CA7-8308-BCB0E36A8229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83980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1368-C5E3-4B57-93CA-3EAD83A05DED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5106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6E90-2791-4149-B9B6-3CB927C7411D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6014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39CD-73B8-4EBB-8FA7-DDB63ED1F221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977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E60E-AE35-4421-A2B6-D0E1E2458A10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201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DECB-3593-420A-BD35-547CB212F06C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289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A576-4A8F-4CEA-8DB4-DA63BA5DBA93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2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0A72-4499-428C-B36A-33C46E66F8CA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7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9F90-E118-4B32-8FD1-79284F868721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721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46DF-C0D4-469F-9633-27D97F155959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297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295A-336E-4349-B636-2BDF5229E42C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288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FA3DAF-F156-4BD3-B261-CF65CCA92EB1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826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4363684-F8D2-4CF1-80FE-D5B360BF3EF6}" type="datetime1">
              <a:rPr kumimoji="1" lang="ja-JP" altLang="en-US" smtClean="0"/>
              <a:t>2017/7/8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298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38212" y="1148385"/>
            <a:ext cx="8689976" cy="132811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情報メディア基礎ゼミ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オリジナル画像処理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09812" y="3886199"/>
            <a:ext cx="8689976" cy="1371599"/>
          </a:xfrm>
        </p:spPr>
        <p:txBody>
          <a:bodyPr>
            <a:normAutofit/>
          </a:bodyPr>
          <a:lstStyle/>
          <a:p>
            <a:r>
              <a:rPr kumimoji="1" lang="ja-JP" altLang="en-US" sz="2800" b="1" smtClean="0">
                <a:solidFill>
                  <a:schemeClr val="tx1"/>
                </a:solidFill>
              </a:rPr>
              <a:t>２０１７．６．２６（月）</a:t>
            </a:r>
            <a:endParaRPr lang="en-US" altLang="ja-JP" sz="2800" b="1" dirty="0" smtClean="0">
              <a:solidFill>
                <a:schemeClr val="tx1"/>
              </a:solidFill>
            </a:endParaRPr>
          </a:p>
          <a:p>
            <a:r>
              <a:rPr kumimoji="1" lang="ja-JP" altLang="en-US" sz="2800" b="1" dirty="0" smtClean="0">
                <a:solidFill>
                  <a:schemeClr val="tx1"/>
                </a:solidFill>
              </a:rPr>
              <a:t>１５</a:t>
            </a:r>
            <a:r>
              <a:rPr kumimoji="1" lang="en-US" altLang="ja-JP" sz="2800" b="1" dirty="0" smtClean="0">
                <a:solidFill>
                  <a:schemeClr val="tx1"/>
                </a:solidFill>
              </a:rPr>
              <a:t>FI009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　和泉　恵太</a:t>
            </a:r>
            <a:endParaRPr kumimoji="1" lang="en-US" altLang="ja-JP" sz="2800" b="1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09812" y="2796629"/>
            <a:ext cx="839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/>
              <a:t>多目的動画処理ソフト制作</a:t>
            </a:r>
            <a:endParaRPr kumimoji="1" lang="ja-JP" altLang="en-US" sz="4400" b="1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704512" y="5908127"/>
            <a:ext cx="953127" cy="670474"/>
          </a:xfrm>
        </p:spPr>
        <p:txBody>
          <a:bodyPr/>
          <a:lstStyle/>
          <a:p>
            <a:fld id="{9497822F-60C5-4E1E-AA7D-A9372759406B}" type="slidenum">
              <a:rPr kumimoji="1" lang="ja-JP" altLang="en-US" sz="4400" b="1" smtClean="0"/>
              <a:t>1</a:t>
            </a:fld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988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5400" u="sng" dirty="0">
                <a:solidFill>
                  <a:prstClr val="black"/>
                </a:solidFill>
              </a:rPr>
              <a:t>処理内容概要 </a:t>
            </a:r>
            <a:r>
              <a:rPr lang="en-US" altLang="ja-JP" sz="5400" u="sng" dirty="0">
                <a:solidFill>
                  <a:prstClr val="black"/>
                </a:solidFill>
              </a:rPr>
              <a:t>– </a:t>
            </a:r>
            <a:r>
              <a:rPr lang="ja-JP" altLang="en-US" sz="5400" u="sng" dirty="0" smtClean="0">
                <a:solidFill>
                  <a:prstClr val="black"/>
                </a:solidFill>
              </a:rPr>
              <a:t>画像挿入処理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ja-JP" altLang="en-US" sz="4000" cap="none" dirty="0" smtClean="0"/>
              <a:t>元</a:t>
            </a:r>
            <a:r>
              <a:rPr lang="ja-JP" altLang="en-US" sz="4000" cap="none" dirty="0"/>
              <a:t>の画像の大きさに</a:t>
            </a:r>
            <a:r>
              <a:rPr lang="ja-JP" altLang="en-US" sz="4000" cap="none" dirty="0" smtClean="0"/>
              <a:t>戻す</a:t>
            </a:r>
            <a:endParaRPr lang="en-US" altLang="ja-JP" sz="4000" cap="none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4000" strike="sngStrike" cap="none" dirty="0" smtClean="0"/>
              <a:t>おそらく目だろう位置</a:t>
            </a:r>
            <a:r>
              <a:rPr lang="ja-JP" altLang="en-US" sz="4000" cap="none" dirty="0" smtClean="0"/>
              <a:t>に</a:t>
            </a:r>
            <a:r>
              <a:rPr lang="ja-JP" altLang="en-US" sz="4000" cap="none" dirty="0" smtClean="0">
                <a:solidFill>
                  <a:srgbClr val="FF0000"/>
                </a:solidFill>
              </a:rPr>
              <a:t>画像を挿入する</a:t>
            </a:r>
            <a:endParaRPr lang="en-US" altLang="ja-JP" sz="4000" cap="none" dirty="0">
              <a:solidFill>
                <a:srgbClr val="FF000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ja-JP" altLang="en-US" sz="4000" strike="sngStrike" cap="none" dirty="0"/>
              <a:t> </a:t>
            </a:r>
            <a:r>
              <a:rPr lang="ja-JP" altLang="en-US" sz="4000" strike="sngStrike" cap="none" dirty="0" smtClean="0"/>
              <a:t>②を一枚一枚出力する</a:t>
            </a:r>
            <a:endParaRPr lang="en-US" altLang="ja-JP" sz="4000" strike="sngStrike" cap="none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4000" cap="none" dirty="0" smtClean="0"/>
              <a:t> 動画出力す</a:t>
            </a:r>
            <a:r>
              <a:rPr lang="ja-JP" altLang="en-US" sz="4000" cap="none" dirty="0"/>
              <a:t>る</a:t>
            </a:r>
            <a:endParaRPr lang="en-US" altLang="ja-JP" sz="4000" cap="none" dirty="0" smtClean="0"/>
          </a:p>
          <a:p>
            <a:endParaRPr kumimoji="1" lang="ja-JP" altLang="en-US" sz="4000" cap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000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0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8632" y="261653"/>
            <a:ext cx="10364451" cy="1596177"/>
          </a:xfrm>
        </p:spPr>
        <p:txBody>
          <a:bodyPr/>
          <a:lstStyle/>
          <a:p>
            <a:pPr algn="l"/>
            <a:r>
              <a:rPr lang="ja-JP" altLang="en-US" sz="5400" u="sng" dirty="0">
                <a:solidFill>
                  <a:prstClr val="black"/>
                </a:solidFill>
              </a:rPr>
              <a:t>画像挿入</a:t>
            </a:r>
            <a:r>
              <a:rPr lang="ja-JP" altLang="en-US" sz="5400" u="sng" dirty="0" smtClean="0">
                <a:solidFill>
                  <a:prstClr val="black"/>
                </a:solidFill>
              </a:rPr>
              <a:t>の処理内容詳細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32228" y="1566409"/>
            <a:ext cx="10470469" cy="4499428"/>
          </a:xfrm>
        </p:spPr>
        <p:txBody>
          <a:bodyPr>
            <a:no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ja-JP" altLang="en-US" sz="2400" b="1" cap="none" dirty="0" smtClean="0"/>
              <a:t>元画像の大きさを設定</a:t>
            </a:r>
            <a:endParaRPr lang="en-US" altLang="ja-JP" sz="2400" b="1" cap="none" dirty="0" smtClean="0"/>
          </a:p>
          <a:p>
            <a:pPr lvl="1"/>
            <a:r>
              <a:rPr lang="en-US" altLang="ja-JP" sz="2000" b="1" cap="none" dirty="0" smtClean="0"/>
              <a:t>scale</a:t>
            </a:r>
            <a:r>
              <a:rPr lang="ja-JP" altLang="en-US" sz="2000" b="1" cap="none" dirty="0" smtClean="0"/>
              <a:t>を掛けたものを宣言する　</a:t>
            </a:r>
            <a:endParaRPr lang="en-US" altLang="ja-JP" sz="2000" b="1" cap="none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b="1" cap="none" dirty="0" smtClean="0"/>
              <a:t>アルファ付き画像を任意</a:t>
            </a:r>
            <a:r>
              <a:rPr lang="ja-JP" altLang="en-US" sz="2400" b="1" cap="none" dirty="0" smtClean="0"/>
              <a:t>の座標</a:t>
            </a:r>
            <a:r>
              <a:rPr lang="ja-JP" altLang="en-US" sz="2400" b="1" cap="none" dirty="0" smtClean="0"/>
              <a:t>に挿入</a:t>
            </a:r>
            <a:endParaRPr lang="en-US" altLang="ja-JP" sz="2400" b="1" cap="none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en-US" altLang="ja-JP" sz="2000" b="1" cap="none" dirty="0"/>
              <a:t> </a:t>
            </a:r>
            <a:r>
              <a:rPr lang="ja-JP" altLang="en-US" sz="2000" b="1" cap="none" dirty="0"/>
              <a:t>（変形行列を作成</a:t>
            </a:r>
            <a:r>
              <a:rPr lang="ja-JP" altLang="en-US" sz="2000" b="1" cap="none" dirty="0" smtClean="0"/>
              <a:t>）</a:t>
            </a:r>
            <a:r>
              <a:rPr lang="en-US" altLang="ja-JP" sz="2000" b="1" cap="none" dirty="0"/>
              <a:t>vector&lt;cv::</a:t>
            </a:r>
            <a:r>
              <a:rPr lang="en-US" altLang="ja-JP" sz="2000" b="1" cap="none" dirty="0" smtClean="0"/>
              <a:t>Point2f&gt;</a:t>
            </a:r>
            <a:r>
              <a:rPr lang="en-US" altLang="ja-JP" sz="2000" b="1" cap="none" dirty="0" err="1" smtClean="0"/>
              <a:t>srcPt</a:t>
            </a:r>
            <a:r>
              <a:rPr lang="en-US" altLang="ja-JP" sz="2000" b="1" cap="none" dirty="0" smtClean="0"/>
              <a:t>;</a:t>
            </a:r>
            <a:r>
              <a:rPr lang="ja-JP" altLang="en-US" sz="2000" b="1" cap="none" dirty="0" smtClean="0"/>
              <a:t>　</a:t>
            </a:r>
            <a:r>
              <a:rPr lang="en-US" altLang="ja-JP" sz="2000" b="1" cap="none" dirty="0" err="1" smtClean="0"/>
              <a:t>srcPt.push_back</a:t>
            </a:r>
            <a:r>
              <a:rPr lang="en-US" altLang="ja-JP" sz="2000" b="1" cap="none" dirty="0" smtClean="0"/>
              <a:t>(cv</a:t>
            </a:r>
            <a:r>
              <a:rPr lang="en-US" altLang="ja-JP" sz="2000" b="1" cap="none" dirty="0"/>
              <a:t>::Point2f(0, 0</a:t>
            </a:r>
            <a:r>
              <a:rPr lang="en-US" altLang="ja-JP" sz="2000" b="1" cap="none" dirty="0" smtClean="0"/>
              <a:t>));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sz="2000" b="1" cap="none" dirty="0" smtClean="0"/>
              <a:t>出力</a:t>
            </a:r>
            <a:r>
              <a:rPr lang="ja-JP" altLang="en-US" sz="2000" b="1" cap="none" dirty="0"/>
              <a:t>画像と同じ幅・高さのアルファ付き画像を</a:t>
            </a:r>
            <a:r>
              <a:rPr lang="ja-JP" altLang="en-US" sz="2000" b="1" cap="none" dirty="0" smtClean="0"/>
              <a:t>作成　</a:t>
            </a:r>
            <a:r>
              <a:rPr lang="en-US" altLang="ja-JP" sz="2000" b="1" cap="none" dirty="0"/>
              <a:t>alpha0 = cv::Scalar::all(0</a:t>
            </a:r>
            <a:r>
              <a:rPr lang="en-US" altLang="ja-JP" sz="2000" b="1" cap="none" dirty="0" smtClean="0"/>
              <a:t>);</a:t>
            </a:r>
            <a:r>
              <a:rPr lang="ja-JP" altLang="en-US" sz="2000" b="1" cap="none" dirty="0" smtClean="0"/>
              <a:t>　</a:t>
            </a:r>
            <a:r>
              <a:rPr lang="en-US" altLang="ja-JP" sz="2000" b="1" cap="none" dirty="0" smtClean="0"/>
              <a:t>etc..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sz="2000" b="1" cap="none" dirty="0" smtClean="0"/>
              <a:t>チャンネル</a:t>
            </a:r>
            <a:r>
              <a:rPr lang="ja-JP" altLang="en-US" sz="2000" b="1" cap="none" dirty="0"/>
              <a:t>に</a:t>
            </a:r>
            <a:r>
              <a:rPr lang="ja-JP" altLang="en-US" sz="2000" b="1" cap="none" dirty="0" smtClean="0"/>
              <a:t>分解   </a:t>
            </a:r>
            <a:r>
              <a:rPr lang="en-US" altLang="ja-JP" sz="2000" b="1" cap="none" dirty="0"/>
              <a:t>cv::split(alpha0, </a:t>
            </a:r>
            <a:r>
              <a:rPr lang="en-US" altLang="ja-JP" sz="2000" b="1" cap="none" dirty="0" err="1"/>
              <a:t>planes_rgba</a:t>
            </a:r>
            <a:r>
              <a:rPr lang="en-US" altLang="ja-JP" sz="2000" b="1" cap="none" dirty="0" smtClean="0"/>
              <a:t>);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ja-JP" sz="2000" b="1" cap="none" dirty="0"/>
              <a:t>RGBA</a:t>
            </a:r>
            <a:r>
              <a:rPr lang="ja-JP" altLang="en-US" sz="2000" b="1" cap="none" dirty="0"/>
              <a:t>画像を</a:t>
            </a:r>
            <a:r>
              <a:rPr lang="en-US" altLang="ja-JP" sz="2000" b="1" cap="none" dirty="0"/>
              <a:t>RGB</a:t>
            </a:r>
            <a:r>
              <a:rPr lang="ja-JP" altLang="en-US" sz="2000" b="1" cap="none" dirty="0"/>
              <a:t>に変換 </a:t>
            </a:r>
            <a:r>
              <a:rPr lang="ja-JP" altLang="en-US" sz="2000" b="1" cap="none" dirty="0" smtClean="0"/>
              <a:t> ⇒　</a:t>
            </a:r>
            <a:r>
              <a:rPr lang="en-US" altLang="ja-JP" sz="2000" b="1" cap="none" dirty="0"/>
              <a:t>RGBA</a:t>
            </a:r>
            <a:r>
              <a:rPr lang="ja-JP" altLang="en-US" sz="2000" b="1" cap="none" dirty="0"/>
              <a:t>画像からアルファチャンネル抽出 </a:t>
            </a:r>
            <a:endParaRPr lang="en-US" altLang="ja-JP" sz="2000" b="1" cap="none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sz="2000" b="1" cap="none" dirty="0"/>
              <a:t>背景用</a:t>
            </a:r>
            <a:r>
              <a:rPr lang="ja-JP" altLang="en-US" sz="2000" b="1" cap="none" dirty="0" smtClean="0"/>
              <a:t>アルファチャンネル制作</a:t>
            </a:r>
            <a:endParaRPr lang="en-US" altLang="ja-JP" sz="2000" b="1" cap="none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sz="2000" b="1" cap="none" dirty="0"/>
              <a:t>透過度を考慮した</a:t>
            </a:r>
            <a:r>
              <a:rPr lang="ja-JP" altLang="en-US" sz="2000" b="1" cap="none" dirty="0" smtClean="0"/>
              <a:t>重ね合わせ　　</a:t>
            </a:r>
            <a:r>
              <a:rPr lang="en-US" altLang="ja-JP" sz="2000" b="1" cap="none" dirty="0"/>
              <a:t>img5 = img1.mul(img2) + img3.mul(img4);</a:t>
            </a:r>
            <a:endParaRPr lang="en-US" altLang="ja-JP" sz="2000" b="1" cap="none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b="1" cap="none" dirty="0" smtClean="0"/>
              <a:t>動画出力（略）</a:t>
            </a:r>
            <a:endParaRPr lang="en-US" altLang="ja-JP" sz="2400" b="1" cap="none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0551885" y="5878286"/>
            <a:ext cx="1466569" cy="979714"/>
          </a:xfrm>
        </p:spPr>
        <p:txBody>
          <a:bodyPr/>
          <a:lstStyle/>
          <a:p>
            <a:fld id="{9497822F-60C5-4E1E-AA7D-A9372759406B}" type="slidenum">
              <a:rPr kumimoji="1" lang="ja-JP" altLang="en-US" sz="3200" smtClean="0"/>
              <a:t>11</a:t>
            </a:fld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634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90243"/>
          </a:xfrm>
        </p:spPr>
        <p:txBody>
          <a:bodyPr/>
          <a:lstStyle/>
          <a:p>
            <a:r>
              <a:rPr kumimoji="1" lang="ja-JP" altLang="en-US" dirty="0" smtClean="0"/>
              <a:t>モザイク・目隠し処理例（</a:t>
            </a:r>
            <a:r>
              <a:rPr lang="en-US" altLang="ja-JP" dirty="0" smtClean="0"/>
              <a:t>1/2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76" y="1508760"/>
            <a:ext cx="1783080" cy="2377440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2800" smtClean="0"/>
              <a:t>12</a:t>
            </a:fld>
            <a:endParaRPr kumimoji="1"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8" t="4624" r="15831" b="18126"/>
          <a:stretch/>
        </p:blipFill>
        <p:spPr>
          <a:xfrm>
            <a:off x="4297680" y="1508760"/>
            <a:ext cx="1647917" cy="25146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68" y="1481137"/>
            <a:ext cx="2044967" cy="254222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72" y="4298589"/>
            <a:ext cx="2156163" cy="2331721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>
            <a:off x="3154057" y="2697480"/>
            <a:ext cx="1052183" cy="708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6096000" y="2617470"/>
            <a:ext cx="1552390" cy="868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カーブ矢印 17"/>
          <p:cNvSpPr/>
          <p:nvPr/>
        </p:nvSpPr>
        <p:spPr>
          <a:xfrm rot="18310589">
            <a:off x="5265623" y="4130237"/>
            <a:ext cx="1400121" cy="34009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-1" y="1805031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000" b="1" dirty="0" smtClean="0"/>
          </a:p>
          <a:p>
            <a:endParaRPr lang="en-US" altLang="ja-JP" sz="2000" b="1" dirty="0"/>
          </a:p>
          <a:p>
            <a:endParaRPr kumimoji="1" lang="en-US" altLang="ja-JP" sz="2000" b="1" dirty="0" smtClean="0"/>
          </a:p>
          <a:p>
            <a:endParaRPr lang="en-US" altLang="ja-JP" sz="2000" b="1" dirty="0"/>
          </a:p>
          <a:p>
            <a:endParaRPr kumimoji="1" lang="en-US" altLang="ja-JP" sz="2000" b="1" dirty="0" smtClean="0"/>
          </a:p>
          <a:p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　　　　　　　元画像</a:t>
            </a:r>
            <a:r>
              <a:rPr lang="en-US" altLang="ja-JP" sz="2000" b="1" dirty="0" smtClean="0"/>
              <a:t>			</a:t>
            </a:r>
            <a:r>
              <a:rPr lang="ja-JP" altLang="en-US" sz="2000" b="1" dirty="0" smtClean="0"/>
              <a:t>顔部分</a:t>
            </a:r>
            <a:r>
              <a:rPr lang="en-US" altLang="ja-JP" sz="2000" b="1" dirty="0" smtClean="0"/>
              <a:t>ROI			</a:t>
            </a:r>
            <a:r>
              <a:rPr lang="ja-JP" altLang="en-US" sz="2000" b="1" dirty="0" smtClean="0"/>
              <a:t>平滑化</a:t>
            </a:r>
            <a:endParaRPr lang="en-US" altLang="ja-JP" sz="2000" b="1" dirty="0" smtClean="0"/>
          </a:p>
          <a:p>
            <a:endParaRPr kumimoji="1" lang="en-US" altLang="ja-JP" sz="2000" b="1" dirty="0"/>
          </a:p>
          <a:p>
            <a:endParaRPr lang="en-US" altLang="ja-JP" sz="2000" b="1" dirty="0" smtClean="0"/>
          </a:p>
          <a:p>
            <a:endParaRPr kumimoji="1" lang="en-US" altLang="ja-JP" sz="2000" b="1" dirty="0"/>
          </a:p>
          <a:p>
            <a:endParaRPr lang="en-US" altLang="ja-JP" sz="2000" b="1" dirty="0" smtClean="0"/>
          </a:p>
          <a:p>
            <a:r>
              <a:rPr kumimoji="1" lang="en-US" altLang="ja-JP" sz="2000" b="1" dirty="0"/>
              <a:t>	</a:t>
            </a:r>
            <a:r>
              <a:rPr kumimoji="1" lang="en-US" altLang="ja-JP" sz="2000" b="1" dirty="0" smtClean="0"/>
              <a:t>				</a:t>
            </a:r>
            <a:r>
              <a:rPr kumimoji="1" lang="ja-JP" altLang="en-US" sz="2000" b="1" dirty="0" smtClean="0"/>
              <a:t>　　　おそらく目であろう位置に</a:t>
            </a:r>
            <a:r>
              <a:rPr kumimoji="1" lang="en-US" altLang="ja-JP" sz="2000" b="1" dirty="0" smtClean="0"/>
              <a:t/>
            </a:r>
            <a:br>
              <a:rPr kumimoji="1" lang="en-US" altLang="ja-JP" sz="2000" b="1" dirty="0" smtClean="0"/>
            </a:br>
            <a:r>
              <a:rPr kumimoji="1" lang="en-US" altLang="ja-JP" sz="2000" b="1" dirty="0" smtClean="0"/>
              <a:t>						</a:t>
            </a:r>
            <a:r>
              <a:rPr kumimoji="1" lang="ja-JP" altLang="en-US" sz="2000" b="1" dirty="0" smtClean="0"/>
              <a:t>黒塗り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565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上カーブ矢印 6"/>
          <p:cNvSpPr/>
          <p:nvPr/>
        </p:nvSpPr>
        <p:spPr>
          <a:xfrm>
            <a:off x="1968500" y="5070475"/>
            <a:ext cx="1790700" cy="812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画像挿入の処理例（</a:t>
            </a:r>
            <a:r>
              <a:rPr kumimoji="1" lang="en-US" altLang="ja-JP" dirty="0" smtClean="0"/>
              <a:t>1/2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03" y="2895600"/>
            <a:ext cx="10153223" cy="1710531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000" smtClean="0"/>
              <a:t>13</a:t>
            </a:fld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1000" y="2214694"/>
            <a:ext cx="11366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アルファチャンネルを認識させて画像の上に上乗せする方法</a:t>
            </a:r>
            <a:endParaRPr kumimoji="1" lang="en-US" altLang="ja-JP" dirty="0" smtClean="0"/>
          </a:p>
          <a:p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　前景画像</a:t>
            </a:r>
            <a:r>
              <a:rPr lang="en-US" altLang="ja-JP" dirty="0" smtClean="0"/>
              <a:t>			</a:t>
            </a:r>
            <a:r>
              <a:rPr lang="ja-JP" altLang="en-US" dirty="0" smtClean="0"/>
              <a:t>背景画像</a:t>
            </a:r>
            <a:r>
              <a:rPr lang="en-US" altLang="ja-JP" dirty="0" smtClean="0"/>
              <a:t>			</a:t>
            </a:r>
            <a:r>
              <a:rPr lang="ja-JP" altLang="en-US" dirty="0" smtClean="0"/>
              <a:t>　出力画像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/>
              <a:t>		</a:t>
            </a:r>
            <a:r>
              <a:rPr lang="en-US" altLang="ja-JP" dirty="0" smtClean="0"/>
              <a:t>	</a:t>
            </a:r>
            <a:r>
              <a:rPr lang="ja-JP" altLang="en-US" dirty="0" smtClean="0"/>
              <a:t>　マスク</a:t>
            </a:r>
            <a:r>
              <a:rPr lang="en-US" altLang="ja-JP" dirty="0" smtClean="0"/>
              <a:t>				</a:t>
            </a:r>
            <a:r>
              <a:rPr lang="ja-JP" altLang="en-US" dirty="0" smtClean="0"/>
              <a:t>　　　　マスク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		</a:t>
            </a:r>
            <a:r>
              <a:rPr lang="ja-JP" altLang="en-US" dirty="0" smtClean="0"/>
              <a:t>アルファ抽出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白黒反転</a:t>
            </a:r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8" name="上カーブ矢印 7"/>
          <p:cNvSpPr/>
          <p:nvPr/>
        </p:nvSpPr>
        <p:spPr>
          <a:xfrm>
            <a:off x="4044950" y="5129875"/>
            <a:ext cx="3708400" cy="79533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34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74" y="320808"/>
            <a:ext cx="10364451" cy="1596177"/>
          </a:xfrm>
        </p:spPr>
        <p:txBody>
          <a:bodyPr/>
          <a:lstStyle/>
          <a:p>
            <a:r>
              <a:rPr kumimoji="1" lang="ja-JP" altLang="en-US" dirty="0" smtClean="0"/>
              <a:t>画像挿入の処理例（</a:t>
            </a:r>
            <a:r>
              <a:rPr lang="en-US" altLang="ja-JP" dirty="0"/>
              <a:t>2</a:t>
            </a:r>
            <a:r>
              <a:rPr kumimoji="1" lang="en-US" altLang="ja-JP" dirty="0" smtClean="0"/>
              <a:t>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000" smtClean="0"/>
              <a:t>14</a:t>
            </a:fld>
            <a:endParaRPr kumimoji="1" lang="ja-JP" altLang="en-US" sz="4000" dirty="0"/>
          </a:p>
        </p:txBody>
      </p:sp>
      <p:pic>
        <p:nvPicPr>
          <p:cNvPr id="9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76" y="1508760"/>
            <a:ext cx="1783080" cy="237744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8" t="4624" r="15831" b="18126"/>
          <a:stretch/>
        </p:blipFill>
        <p:spPr>
          <a:xfrm>
            <a:off x="4297680" y="1508760"/>
            <a:ext cx="1647917" cy="2514600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3154057" y="2697480"/>
            <a:ext cx="1052183" cy="708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6096000" y="2617470"/>
            <a:ext cx="2413000" cy="868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4703446"/>
            <a:ext cx="2124113" cy="1791335"/>
          </a:xfrm>
          <a:prstGeom prst="rect">
            <a:avLst/>
          </a:prstGeom>
        </p:spPr>
      </p:pic>
      <p:sp>
        <p:nvSpPr>
          <p:cNvPr id="15" name="右矢印 14"/>
          <p:cNvSpPr/>
          <p:nvPr/>
        </p:nvSpPr>
        <p:spPr>
          <a:xfrm rot="19722247">
            <a:off x="6558201" y="4329386"/>
            <a:ext cx="1760220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02" y="1416605"/>
            <a:ext cx="2962275" cy="3686175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320041" y="3886200"/>
            <a:ext cx="114633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	</a:t>
            </a:r>
            <a:r>
              <a:rPr kumimoji="1" lang="ja-JP" altLang="en-US" sz="2400" b="1" dirty="0" smtClean="0"/>
              <a:t>　元画像</a:t>
            </a:r>
            <a:r>
              <a:rPr kumimoji="1" lang="en-US" altLang="ja-JP" sz="2400" b="1" dirty="0" smtClean="0"/>
              <a:t>	</a:t>
            </a:r>
            <a:r>
              <a:rPr lang="ja-JP" altLang="en-US" sz="2400" b="1" dirty="0"/>
              <a:t>　</a:t>
            </a:r>
            <a:r>
              <a:rPr lang="ja-JP" altLang="en-US" sz="2400" b="1" dirty="0" smtClean="0"/>
              <a:t>　　　</a:t>
            </a:r>
            <a:r>
              <a:rPr kumimoji="1" lang="ja-JP" altLang="en-US" sz="2400" b="1" dirty="0" smtClean="0"/>
              <a:t>顔部分の</a:t>
            </a:r>
            <a:r>
              <a:rPr kumimoji="1" lang="en-US" altLang="ja-JP" sz="2400" b="1" dirty="0" smtClean="0"/>
              <a:t>ROI</a:t>
            </a:r>
            <a:r>
              <a:rPr kumimoji="1" lang="ja-JP" altLang="en-US" sz="2400" b="1" dirty="0" smtClean="0"/>
              <a:t>抽出　　　　　　　挿入</a:t>
            </a:r>
            <a:endParaRPr kumimoji="1" lang="en-US" altLang="ja-JP" sz="2400" b="1" dirty="0" smtClean="0"/>
          </a:p>
          <a:p>
            <a:endParaRPr lang="en-US" altLang="ja-JP" sz="2400" b="1" dirty="0"/>
          </a:p>
          <a:p>
            <a:r>
              <a:rPr kumimoji="1" lang="en-US" altLang="ja-JP" sz="2400" b="1" dirty="0" smtClean="0"/>
              <a:t>						</a:t>
            </a:r>
          </a:p>
          <a:p>
            <a:r>
              <a:rPr lang="en-US" altLang="ja-JP" sz="2400" b="1" dirty="0"/>
              <a:t>	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　　　</a:t>
            </a:r>
            <a:r>
              <a:rPr lang="en-US" altLang="ja-JP" sz="2400" b="1" dirty="0" smtClean="0"/>
              <a:t>						</a:t>
            </a:r>
            <a:r>
              <a:rPr lang="ja-JP" altLang="en-US" sz="2400" b="1" dirty="0" smtClean="0"/>
              <a:t>　　　　　　　　　出力画像</a:t>
            </a:r>
            <a:endParaRPr lang="en-US" altLang="ja-JP" sz="2400" b="1" dirty="0" smtClean="0"/>
          </a:p>
          <a:p>
            <a:endParaRPr kumimoji="1" lang="en-US" altLang="ja-JP" sz="2400" b="1" dirty="0"/>
          </a:p>
          <a:p>
            <a:endParaRPr lang="en-US" altLang="ja-JP" sz="2400" b="1" dirty="0" smtClean="0"/>
          </a:p>
          <a:p>
            <a:endParaRPr kumimoji="1" lang="en-US" altLang="ja-JP" sz="2400" b="1" dirty="0"/>
          </a:p>
          <a:p>
            <a:r>
              <a:rPr lang="en-US" altLang="ja-JP" sz="2400" b="1" dirty="0" smtClean="0"/>
              <a:t>				</a:t>
            </a:r>
            <a:r>
              <a:rPr lang="ja-JP" altLang="en-US" sz="2400" b="1" dirty="0" smtClean="0"/>
              <a:t>アルファ付き画像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5820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914400" y="1795592"/>
            <a:ext cx="10363826" cy="4871908"/>
          </a:xfrm>
        </p:spPr>
        <p:txBody>
          <a:bodyPr>
            <a:normAutofit/>
          </a:bodyPr>
          <a:lstStyle/>
          <a:p>
            <a:r>
              <a:rPr kumimoji="1" lang="ja-JP" altLang="en-US" sz="2400" b="1" dirty="0" smtClean="0"/>
              <a:t>まとめ</a:t>
            </a:r>
            <a:endParaRPr lang="en-US" altLang="ja-JP" sz="2400" b="1" dirty="0"/>
          </a:p>
          <a:p>
            <a:pPr lvl="1"/>
            <a:r>
              <a:rPr lang="ja-JP" altLang="en-US" sz="2000" dirty="0" smtClean="0"/>
              <a:t>カメラから画像読み取り、画像処理を行って動画出力を行うフレームを制作した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モザイク処理・目隠し処理・画像挿入処理機能を付けた。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⇒　よりたくさんの処理機能を追加しても大丈夫。いろんな画像処理を楽しめる。</a:t>
            </a:r>
            <a:endParaRPr lang="en-US" altLang="ja-JP" sz="2000" dirty="0"/>
          </a:p>
          <a:p>
            <a:r>
              <a:rPr lang="ja-JP" altLang="en-US" sz="2400" b="1" dirty="0" smtClean="0"/>
              <a:t>課題</a:t>
            </a:r>
            <a:endParaRPr lang="en-US" altLang="ja-JP" sz="2400" b="1" dirty="0" smtClean="0"/>
          </a:p>
          <a:p>
            <a:pPr lvl="1"/>
            <a:r>
              <a:rPr lang="en-US" altLang="ja-JP" sz="2000" dirty="0" err="1" smtClean="0"/>
              <a:t>Gui</a:t>
            </a:r>
            <a:r>
              <a:rPr lang="ja-JP" altLang="en-US" sz="2000" dirty="0" smtClean="0"/>
              <a:t>を作ったり、動画出力をしたあと選択画面に戻るなども必要</a:t>
            </a:r>
            <a:r>
              <a:rPr lang="ja-JP" altLang="en-US" sz="2000" b="1" dirty="0" smtClean="0"/>
              <a:t>（時間がなかった）</a:t>
            </a:r>
            <a:endParaRPr lang="en-US" altLang="ja-JP" sz="2000" b="1" dirty="0" smtClean="0"/>
          </a:p>
          <a:p>
            <a:pPr lvl="1"/>
            <a:r>
              <a:rPr lang="ja-JP" altLang="en-US" sz="2000" dirty="0" smtClean="0"/>
              <a:t>顔認識の精度がとても良いわけでもなかったので、実用性は低い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フレームレートを上げると処理に時間が掛かってしまう</a:t>
            </a:r>
            <a:r>
              <a:rPr lang="ja-JP" altLang="en-US" sz="2000" b="1" dirty="0" smtClean="0"/>
              <a:t>（１０フレームくらいが最適）</a:t>
            </a:r>
            <a:endParaRPr lang="en-US" altLang="ja-JP" sz="2000" b="1" dirty="0" smtClean="0"/>
          </a:p>
          <a:p>
            <a:pPr lvl="1"/>
            <a:r>
              <a:rPr lang="ja-JP" altLang="en-US" sz="2000" dirty="0" smtClean="0"/>
              <a:t>録音できる機能がないと味気ない</a:t>
            </a:r>
            <a:r>
              <a:rPr lang="ja-JP" altLang="en-US" sz="2000" b="1" dirty="0" smtClean="0"/>
              <a:t>（なんとか考え出したい）</a:t>
            </a:r>
            <a:endParaRPr lang="en-US" altLang="ja-JP" sz="2000" b="1" dirty="0" smtClean="0"/>
          </a:p>
          <a:p>
            <a:pPr lvl="1"/>
            <a:r>
              <a:rPr lang="ja-JP" altLang="en-US" sz="2000" dirty="0" smtClean="0"/>
              <a:t>画質が悪い</a:t>
            </a:r>
            <a:r>
              <a:rPr lang="ja-JP" altLang="en-US" sz="2000" b="1" dirty="0" smtClean="0"/>
              <a:t>（外付けカメラあればなんとかなりそう）</a:t>
            </a:r>
            <a:endParaRPr lang="en-US" altLang="ja-JP" sz="2000" b="1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000" smtClean="0"/>
              <a:t>15</a:t>
            </a:fld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8227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92783"/>
          </a:xfrm>
        </p:spPr>
        <p:txBody>
          <a:bodyPr/>
          <a:lstStyle/>
          <a:p>
            <a:r>
              <a:rPr kumimoji="1" lang="ja-JP" altLang="en-US" dirty="0" smtClean="0"/>
              <a:t>感想・参考文献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913775" y="1892300"/>
            <a:ext cx="10363826" cy="3898899"/>
          </a:xfrm>
        </p:spPr>
        <p:txBody>
          <a:bodyPr>
            <a:noAutofit/>
          </a:bodyPr>
          <a:lstStyle/>
          <a:p>
            <a:r>
              <a:rPr lang="ja-JP" altLang="en-US" sz="2800" b="1" cap="none" dirty="0" smtClean="0"/>
              <a:t>感想</a:t>
            </a:r>
            <a:endParaRPr lang="en-US" altLang="ja-JP" sz="2800" b="1" cap="none" dirty="0"/>
          </a:p>
          <a:p>
            <a:pPr lvl="1"/>
            <a:r>
              <a:rPr lang="en-US" altLang="ja-JP" sz="2400" b="1" cap="none" dirty="0" err="1" smtClean="0"/>
              <a:t>openCV</a:t>
            </a:r>
            <a:r>
              <a:rPr lang="ja-JP" altLang="en-US" sz="2400" b="1" cap="none" dirty="0" smtClean="0"/>
              <a:t>は楽しい</a:t>
            </a:r>
            <a:endParaRPr lang="en-US" altLang="ja-JP" sz="2400" b="1" cap="none" dirty="0"/>
          </a:p>
          <a:p>
            <a:pPr lvl="1"/>
            <a:r>
              <a:rPr lang="en-US" altLang="ja-JP" sz="2400" b="1" cap="none" dirty="0" smtClean="0"/>
              <a:t>C++</a:t>
            </a:r>
            <a:r>
              <a:rPr lang="ja-JP" altLang="en-US" sz="2400" b="1" cap="none" dirty="0" smtClean="0"/>
              <a:t>は楽しい</a:t>
            </a:r>
            <a:endParaRPr lang="en-US" altLang="ja-JP" sz="2400" b="1" cap="none" dirty="0"/>
          </a:p>
          <a:p>
            <a:pPr lvl="1"/>
            <a:r>
              <a:rPr lang="ja-JP" altLang="en-US" sz="2400" b="1" cap="none" dirty="0" smtClean="0"/>
              <a:t>透過画像の挿入は難しかった　⇒　画像処理ソフトは偉大</a:t>
            </a:r>
            <a:endParaRPr lang="en-US" altLang="ja-JP" sz="2400" b="1" cap="none" dirty="0" smtClean="0"/>
          </a:p>
          <a:p>
            <a:r>
              <a:rPr lang="en-US" altLang="ja-JP" sz="2800" b="1" cap="none" dirty="0" smtClean="0"/>
              <a:t> </a:t>
            </a:r>
            <a:r>
              <a:rPr lang="ja-JP" altLang="en-US" sz="2800" b="1" cap="none" dirty="0" smtClean="0"/>
              <a:t>参考文献</a:t>
            </a:r>
            <a:endParaRPr lang="en-US" altLang="ja-JP" sz="2800" b="1" cap="none" dirty="0" smtClean="0"/>
          </a:p>
          <a:p>
            <a:pPr lvl="1"/>
            <a:r>
              <a:rPr lang="en-US" altLang="ja-JP" sz="2400" b="1" dirty="0" err="1"/>
              <a:t>OpenCV</a:t>
            </a:r>
            <a:r>
              <a:rPr lang="ja-JP" altLang="en-US" sz="2400" b="1" dirty="0"/>
              <a:t>でアルファチャンネル付き</a:t>
            </a:r>
            <a:r>
              <a:rPr lang="en-US" altLang="ja-JP" sz="2400" b="1" dirty="0" err="1"/>
              <a:t>png</a:t>
            </a:r>
            <a:r>
              <a:rPr lang="ja-JP" altLang="en-US" sz="2400" b="1" dirty="0"/>
              <a:t>を表示する</a:t>
            </a:r>
          </a:p>
          <a:p>
            <a:pPr marL="457200" lvl="1" indent="0">
              <a:buNone/>
            </a:pPr>
            <a:r>
              <a:rPr lang="en-US" altLang="ja-JP" sz="2400" b="1" cap="none" dirty="0"/>
              <a:t>http://</a:t>
            </a:r>
            <a:r>
              <a:rPr lang="en-US" altLang="ja-JP" sz="2400" b="1" cap="none" dirty="0" smtClean="0"/>
              <a:t>qiita.com/kinojp/items/f0e2e62a7c4935dffe7c</a:t>
            </a:r>
          </a:p>
          <a:p>
            <a:pPr lvl="1"/>
            <a:r>
              <a:rPr lang="en-US" altLang="ja-JP" sz="2400" b="1" cap="none" dirty="0" err="1"/>
              <a:t>OpenCV</a:t>
            </a:r>
            <a:r>
              <a:rPr lang="ja-JP" altLang="en-US" sz="2400" b="1" cap="none" dirty="0"/>
              <a:t>を使って複数の静止画から動画にするサンプル</a:t>
            </a:r>
            <a:r>
              <a:rPr lang="en-US" altLang="ja-JP" sz="2400" b="1" cap="none" dirty="0"/>
              <a:t>(C</a:t>
            </a:r>
            <a:r>
              <a:rPr lang="en-US" altLang="ja-JP" sz="2400" b="1" cap="none" dirty="0" smtClean="0"/>
              <a:t>++)</a:t>
            </a:r>
          </a:p>
          <a:p>
            <a:pPr marL="457200" lvl="1" indent="0">
              <a:buNone/>
            </a:pPr>
            <a:r>
              <a:rPr lang="en-US" altLang="ja-JP" sz="2400" b="1" cap="none" dirty="0"/>
              <a:t>http://flanker711.blog49.fc2.com/blog-entry-104.html</a:t>
            </a:r>
            <a:endParaRPr lang="en-US" altLang="ja-JP" sz="2400" b="1" cap="none" dirty="0" smtClean="0"/>
          </a:p>
          <a:p>
            <a:pPr marL="457200" lvl="1" indent="0">
              <a:buNone/>
            </a:pPr>
            <a:endParaRPr lang="en-US" altLang="ja-JP" sz="2400" b="1" cap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000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609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4800" u="sng" dirty="0" smtClean="0"/>
              <a:t>目的　（目標・ゴール）</a:t>
            </a:r>
            <a:endParaRPr kumimoji="1" lang="ja-JP" altLang="en-US" sz="48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913774" y="1905000"/>
            <a:ext cx="10363826" cy="3886199"/>
          </a:xfrm>
        </p:spPr>
        <p:txBody>
          <a:bodyPr>
            <a:noAutofit/>
          </a:bodyPr>
          <a:lstStyle/>
          <a:p>
            <a:r>
              <a:rPr kumimoji="1" lang="ja-JP" altLang="en-US" sz="2800" dirty="0" smtClean="0"/>
              <a:t>画像処理技術を用いて結果的に動画処理を行う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利用者は希望する</a:t>
            </a:r>
            <a:r>
              <a:rPr lang="ja-JP" altLang="en-US" sz="2800" dirty="0" smtClean="0"/>
              <a:t>動画</a:t>
            </a:r>
            <a:r>
              <a:rPr lang="ja-JP" altLang="en-US" sz="2800" dirty="0"/>
              <a:t>加工</a:t>
            </a:r>
            <a:r>
              <a:rPr lang="ja-JP" altLang="en-US" sz="2800" dirty="0" smtClean="0"/>
              <a:t>を選択し、</a:t>
            </a:r>
            <a:r>
              <a:rPr lang="en-US" altLang="ja-JP" sz="2800" dirty="0" smtClean="0"/>
              <a:t>PC</a:t>
            </a:r>
            <a:r>
              <a:rPr lang="ja-JP" altLang="en-US" sz="2800" dirty="0" smtClean="0"/>
              <a:t>のカメラで静止画を複数撮影し、その画像一枚一枚に希望した加工処理（顔検出系統）を施し、それらをつなぎ合わせ動画ファイルとして出力する。（音声はない）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実装予定の画像処理機能は</a:t>
            </a:r>
            <a:endParaRPr kumimoji="1" lang="en-US" altLang="ja-JP" sz="2800" dirty="0" smtClean="0"/>
          </a:p>
          <a:p>
            <a:pPr lvl="1"/>
            <a:r>
              <a:rPr kumimoji="1" lang="ja-JP" altLang="en-US" sz="2400" b="1" dirty="0" smtClean="0"/>
              <a:t>顔検出で得た顔部分にモザイク処理　⇒　</a:t>
            </a:r>
            <a:r>
              <a:rPr kumimoji="1" lang="ja-JP" altLang="en-US" sz="2400" b="1" u="sng" dirty="0" smtClean="0"/>
              <a:t>モザイク処理</a:t>
            </a:r>
            <a:endParaRPr kumimoji="1" lang="en-US" altLang="ja-JP" sz="2400" b="1" u="sng" dirty="0" smtClean="0"/>
          </a:p>
          <a:p>
            <a:pPr lvl="1"/>
            <a:r>
              <a:rPr lang="ja-JP" altLang="en-US" sz="2400" b="1" dirty="0" smtClean="0"/>
              <a:t>顔検出で得た目部分に黒い四角形を塗りつぶす処理　⇒　</a:t>
            </a:r>
            <a:r>
              <a:rPr lang="ja-JP" altLang="en-US" sz="2400" b="1" u="sng" dirty="0" smtClean="0"/>
              <a:t>目隠し処理</a:t>
            </a:r>
            <a:endParaRPr lang="en-US" altLang="ja-JP" sz="2400" b="1" u="sng" dirty="0" smtClean="0"/>
          </a:p>
          <a:p>
            <a:pPr lvl="1"/>
            <a:r>
              <a:rPr lang="ja-JP" altLang="en-US" sz="2400" b="1" dirty="0" smtClean="0"/>
              <a:t>顔検出で得た各部位に画像を挿入する処理　⇒　</a:t>
            </a:r>
            <a:r>
              <a:rPr lang="ja-JP" altLang="en-US" sz="2400" b="1" u="sng" dirty="0" smtClean="0"/>
              <a:t>挿入処理</a:t>
            </a:r>
            <a:endParaRPr kumimoji="1" lang="en-US" altLang="ja-JP" sz="2400" b="1" u="sng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400" smtClean="0"/>
              <a:t>2</a:t>
            </a:fld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1033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5400" u="sng" dirty="0" smtClean="0"/>
              <a:t>処理の流れ</a:t>
            </a:r>
            <a:endParaRPr kumimoji="1" lang="ja-JP" altLang="en-US" sz="54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913774" y="1973943"/>
            <a:ext cx="10363826" cy="4412343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800" dirty="0" smtClean="0"/>
              <a:t>利用者がキー入力でどの加工処理を行わせるか選択させる</a:t>
            </a:r>
            <a:endParaRPr kumimoji="1" lang="en-US" altLang="ja-JP" sz="28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800" dirty="0" smtClean="0"/>
              <a:t>撮影が開始される</a:t>
            </a:r>
            <a:endParaRPr kumimoji="1" lang="en-US" altLang="ja-JP" sz="28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800" dirty="0" smtClean="0"/>
              <a:t>数フレームごとに出力静止画像を違う名前でフォルダに保存する</a:t>
            </a:r>
            <a:endParaRPr lang="en-US" altLang="ja-JP" sz="28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800" dirty="0" smtClean="0"/>
              <a:t>撮影終了をキー入力で行う</a:t>
            </a:r>
            <a:endParaRPr lang="en-US" altLang="ja-JP" sz="28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800" dirty="0" smtClean="0"/>
              <a:t>複数の画像を順番に読み込む</a:t>
            </a:r>
            <a:endParaRPr lang="en-US" altLang="ja-JP" sz="28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800" dirty="0" smtClean="0"/>
              <a:t>利用者が希望した画像処理を行う　⇒　</a:t>
            </a:r>
            <a:r>
              <a:rPr lang="ja-JP" altLang="en-US" sz="2200" u="sng" dirty="0" smtClean="0">
                <a:solidFill>
                  <a:srgbClr val="FF0000"/>
                </a:solidFill>
              </a:rPr>
              <a:t>具体的な処理内容は次のページ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ja-JP" altLang="en-US" sz="2800" dirty="0" smtClean="0"/>
              <a:t>動画に出力</a:t>
            </a:r>
            <a:endParaRPr lang="en-US" altLang="ja-JP" sz="2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400" smtClean="0"/>
              <a:t>3</a:t>
            </a:fld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974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5400" u="sng" dirty="0">
                <a:solidFill>
                  <a:prstClr val="black"/>
                </a:solidFill>
              </a:rPr>
              <a:t>処理内容</a:t>
            </a:r>
            <a:r>
              <a:rPr lang="ja-JP" altLang="en-US" sz="5400" u="sng" dirty="0" smtClean="0">
                <a:solidFill>
                  <a:prstClr val="black"/>
                </a:solidFill>
              </a:rPr>
              <a:t>概要 </a:t>
            </a:r>
            <a:r>
              <a:rPr lang="en-US" altLang="ja-JP" sz="5400" u="sng" dirty="0" smtClean="0">
                <a:solidFill>
                  <a:prstClr val="black"/>
                </a:solidFill>
              </a:rPr>
              <a:t>– </a:t>
            </a:r>
            <a:r>
              <a:rPr lang="ja-JP" altLang="en-US" sz="5400" u="sng" dirty="0" smtClean="0">
                <a:solidFill>
                  <a:prstClr val="black"/>
                </a:solidFill>
              </a:rPr>
              <a:t>共通</a:t>
            </a:r>
            <a:r>
              <a:rPr lang="ja-JP" altLang="en-US" sz="5400" u="sng" dirty="0">
                <a:solidFill>
                  <a:prstClr val="black"/>
                </a:solidFill>
              </a:rPr>
              <a:t>部分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4142563"/>
          </a:xfrm>
        </p:spPr>
        <p:txBody>
          <a:bodyPr>
            <a:no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400" b="1" dirty="0" smtClean="0"/>
              <a:t>顔検出するための下準備</a:t>
            </a:r>
            <a:endParaRPr kumimoji="1" lang="en-US" altLang="ja-JP" sz="2400" b="1" dirty="0" smtClean="0"/>
          </a:p>
          <a:p>
            <a:pPr lvl="1"/>
            <a:r>
              <a:rPr lang="ja-JP" altLang="en-US" sz="2000" b="1" dirty="0"/>
              <a:t>グレースケール画像へ</a:t>
            </a:r>
            <a:r>
              <a:rPr lang="ja-JP" altLang="en-US" sz="2000" b="1" dirty="0" smtClean="0"/>
              <a:t>変換する</a:t>
            </a:r>
            <a:endParaRPr lang="en-US" altLang="ja-JP" sz="2000" b="1" dirty="0" smtClean="0"/>
          </a:p>
          <a:p>
            <a:pPr lvl="1"/>
            <a:r>
              <a:rPr kumimoji="1" lang="ja-JP" altLang="en-US" sz="2000" b="1" dirty="0" smtClean="0"/>
              <a:t>グレース</a:t>
            </a:r>
            <a:r>
              <a:rPr lang="ja-JP" altLang="en-US" sz="2000" b="1" dirty="0"/>
              <a:t>ケール画像をヒストグラム</a:t>
            </a:r>
            <a:r>
              <a:rPr lang="ja-JP" altLang="en-US" sz="2000" b="1" dirty="0" smtClean="0"/>
              <a:t>均一化する</a:t>
            </a:r>
            <a:endParaRPr lang="en-US" altLang="ja-JP" sz="2000" b="1" dirty="0" smtClean="0"/>
          </a:p>
          <a:p>
            <a:pPr lvl="1"/>
            <a:r>
              <a:rPr lang="ja-JP" altLang="en-US" sz="2000" b="1" dirty="0"/>
              <a:t>処理時間短縮のために画像を</a:t>
            </a:r>
            <a:r>
              <a:rPr lang="ja-JP" altLang="en-US" sz="2000" b="1" dirty="0" smtClean="0"/>
              <a:t>縮小</a:t>
            </a:r>
            <a:endParaRPr lang="en-US" altLang="ja-JP" sz="20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b="1" dirty="0"/>
              <a:t>分類器の</a:t>
            </a:r>
            <a:r>
              <a:rPr lang="ja-JP" altLang="en-US" sz="2400" b="1" dirty="0" smtClean="0"/>
              <a:t>読み込みを行う</a:t>
            </a:r>
            <a:endParaRPr lang="en-US" altLang="ja-JP" sz="24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b="1" dirty="0"/>
              <a:t>分類器に</a:t>
            </a:r>
            <a:r>
              <a:rPr lang="ja-JP" altLang="en-US" sz="2400" b="1" dirty="0" smtClean="0"/>
              <a:t>よって顔検出する</a:t>
            </a:r>
            <a:endParaRPr lang="en-US" altLang="ja-JP" sz="2400" b="1" dirty="0" smtClean="0"/>
          </a:p>
          <a:p>
            <a:pPr marL="0" indent="0">
              <a:buNone/>
            </a:pPr>
            <a:r>
              <a:rPr lang="en-US" altLang="ja-JP" sz="2400" b="1" dirty="0"/>
              <a:t>	</a:t>
            </a:r>
            <a:r>
              <a:rPr lang="ja-JP" altLang="en-US" sz="2400" b="1" dirty="0"/>
              <a:t>　</a:t>
            </a:r>
            <a:r>
              <a:rPr lang="ja-JP" altLang="en-US" sz="2400" b="1" dirty="0" smtClean="0"/>
              <a:t>　⇓</a:t>
            </a:r>
            <a:endParaRPr lang="en-US" altLang="ja-JP" sz="2400" b="1" dirty="0" smtClean="0"/>
          </a:p>
          <a:p>
            <a:pPr marL="0" indent="0">
              <a:buNone/>
            </a:pP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分岐</a:t>
            </a:r>
            <a:r>
              <a:rPr lang="ja-JP" altLang="en-US" sz="2400" b="1" dirty="0"/>
              <a:t>処理</a:t>
            </a:r>
            <a:endParaRPr lang="en-US" altLang="ja-JP" sz="2400" b="1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400" smtClean="0"/>
              <a:t>4</a:t>
            </a:fld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1975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5400" u="sng" dirty="0" smtClean="0">
                <a:solidFill>
                  <a:prstClr val="black"/>
                </a:solidFill>
              </a:rPr>
              <a:t>共通部分の処理内容詳細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61257" y="1857830"/>
            <a:ext cx="10470469" cy="44994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b="1" cap="none" dirty="0" smtClean="0"/>
              <a:t>①　下準備</a:t>
            </a:r>
            <a:endParaRPr lang="en-US" altLang="ja-JP" sz="2400" b="1" cap="none" dirty="0"/>
          </a:p>
          <a:p>
            <a:pPr lvl="1"/>
            <a:r>
              <a:rPr lang="ja-JP" altLang="en-US" sz="2000" b="1" cap="none" dirty="0" smtClean="0"/>
              <a:t>グレースケール化</a:t>
            </a:r>
            <a:endParaRPr lang="en-US" altLang="ja-JP" sz="2000" b="1" cap="none" dirty="0" smtClean="0"/>
          </a:p>
          <a:p>
            <a:pPr lvl="2"/>
            <a:r>
              <a:rPr lang="en-US" altLang="ja-JP" sz="1800" b="1" cap="none" dirty="0"/>
              <a:t>cv::</a:t>
            </a:r>
            <a:r>
              <a:rPr lang="en-US" altLang="ja-JP" sz="1800" b="1" cap="none" dirty="0" err="1"/>
              <a:t>cvtColor</a:t>
            </a:r>
            <a:r>
              <a:rPr lang="ja-JP" altLang="en-US" sz="1800" b="1" cap="none" dirty="0" smtClean="0"/>
              <a:t>（</a:t>
            </a:r>
            <a:r>
              <a:rPr lang="en-US" altLang="ja-JP" sz="1800" b="1" cap="none" dirty="0" smtClean="0"/>
              <a:t>in</a:t>
            </a:r>
            <a:r>
              <a:rPr lang="ja-JP" altLang="en-US" sz="1800" b="1" cap="none" dirty="0" smtClean="0"/>
              <a:t>画像</a:t>
            </a:r>
            <a:r>
              <a:rPr lang="en-US" altLang="ja-JP" sz="1800" b="1" cap="none" dirty="0" smtClean="0"/>
              <a:t>,</a:t>
            </a:r>
            <a:r>
              <a:rPr lang="ja-JP" altLang="en-US" sz="1800" b="1" cap="none" dirty="0" smtClean="0"/>
              <a:t>　</a:t>
            </a:r>
            <a:r>
              <a:rPr lang="en-US" altLang="ja-JP" sz="1800" b="1" cap="none" dirty="0" smtClean="0"/>
              <a:t>out</a:t>
            </a:r>
            <a:r>
              <a:rPr lang="en-US" altLang="ja-JP" sz="1800" b="1" cap="none" dirty="0"/>
              <a:t>, </a:t>
            </a:r>
            <a:r>
              <a:rPr lang="en-US" altLang="ja-JP" sz="1800" b="1" cap="none" dirty="0" smtClean="0"/>
              <a:t>CV_BGR2GRAY</a:t>
            </a:r>
            <a:r>
              <a:rPr lang="ja-JP" altLang="en-US" sz="1800" b="1" cap="none" dirty="0" smtClean="0"/>
              <a:t>）</a:t>
            </a:r>
            <a:endParaRPr lang="en-US" altLang="ja-JP" sz="1800" b="1" cap="none" dirty="0" smtClean="0"/>
          </a:p>
          <a:p>
            <a:pPr lvl="1"/>
            <a:r>
              <a:rPr lang="ja-JP" altLang="en-US" sz="2000" b="1" dirty="0"/>
              <a:t>ヒストグラム均一化</a:t>
            </a:r>
            <a:r>
              <a:rPr lang="ja-JP" altLang="en-US" sz="2000" b="1" dirty="0" smtClean="0"/>
              <a:t>する</a:t>
            </a:r>
            <a:endParaRPr lang="en-US" altLang="ja-JP" sz="2000" b="1" dirty="0" smtClean="0"/>
          </a:p>
          <a:p>
            <a:pPr lvl="2"/>
            <a:r>
              <a:rPr lang="en-US" altLang="ja-JP" sz="1800" b="1" cap="none" dirty="0"/>
              <a:t>cv::</a:t>
            </a:r>
            <a:r>
              <a:rPr lang="en-US" altLang="ja-JP" sz="1800" b="1" cap="none" dirty="0" err="1" smtClean="0"/>
              <a:t>equalizeHist</a:t>
            </a:r>
            <a:r>
              <a:rPr lang="en-US" altLang="ja-JP" sz="1800" b="1" cap="none" dirty="0" smtClean="0"/>
              <a:t>(in</a:t>
            </a:r>
            <a:r>
              <a:rPr lang="ja-JP" altLang="en-US" sz="1800" b="1" cap="none" dirty="0" smtClean="0"/>
              <a:t>画像</a:t>
            </a:r>
            <a:r>
              <a:rPr lang="en-US" altLang="ja-JP" sz="1800" b="1" cap="none" dirty="0" smtClean="0"/>
              <a:t>, out)</a:t>
            </a:r>
          </a:p>
          <a:p>
            <a:pPr lvl="1"/>
            <a:r>
              <a:rPr lang="ja-JP" altLang="en-US" sz="2000" b="1" dirty="0"/>
              <a:t>画像を</a:t>
            </a:r>
            <a:r>
              <a:rPr lang="ja-JP" altLang="en-US" sz="2000" b="1" dirty="0" smtClean="0"/>
              <a:t>縮小</a:t>
            </a:r>
            <a:endParaRPr lang="en-US" altLang="ja-JP" sz="2000" b="1" dirty="0" smtClean="0"/>
          </a:p>
          <a:p>
            <a:pPr lvl="2"/>
            <a:r>
              <a:rPr lang="en-US" altLang="ja-JP" sz="1800" b="1" cap="none" dirty="0"/>
              <a:t>cv::</a:t>
            </a:r>
            <a:r>
              <a:rPr lang="en-US" altLang="ja-JP" sz="1800" b="1" cap="none" dirty="0" smtClean="0"/>
              <a:t>resize(in</a:t>
            </a:r>
            <a:r>
              <a:rPr lang="ja-JP" altLang="en-US" sz="1800" b="1" cap="none" dirty="0" smtClean="0"/>
              <a:t>画像</a:t>
            </a:r>
            <a:r>
              <a:rPr lang="en-US" altLang="ja-JP" sz="1800" b="1" cap="none" dirty="0" smtClean="0"/>
              <a:t>, out, </a:t>
            </a:r>
            <a:r>
              <a:rPr lang="en-US" altLang="ja-JP" sz="1800" b="1" cap="none" dirty="0"/>
              <a:t>cv::</a:t>
            </a:r>
            <a:r>
              <a:rPr lang="en-US" altLang="ja-JP" sz="1800" b="1" cap="none" dirty="0" smtClean="0"/>
              <a:t>Size(in</a:t>
            </a:r>
            <a:r>
              <a:rPr lang="ja-JP" altLang="en-US" sz="1800" b="1" cap="none" dirty="0" smtClean="0"/>
              <a:t>画像</a:t>
            </a:r>
            <a:r>
              <a:rPr lang="en-US" altLang="ja-JP" sz="1800" b="1" cap="none" dirty="0" smtClean="0"/>
              <a:t>.cols </a:t>
            </a:r>
            <a:r>
              <a:rPr lang="en-US" altLang="ja-JP" sz="1800" b="1" cap="none" dirty="0"/>
              <a:t>/ n</a:t>
            </a:r>
            <a:r>
              <a:rPr lang="en-US" altLang="ja-JP" sz="1800" b="1" cap="none" dirty="0" smtClean="0"/>
              <a:t>, </a:t>
            </a:r>
            <a:r>
              <a:rPr lang="en-US" altLang="ja-JP" sz="1800" b="1" cap="none" dirty="0"/>
              <a:t>in</a:t>
            </a:r>
            <a:r>
              <a:rPr lang="ja-JP" altLang="en-US" sz="1800" b="1" cap="none" dirty="0"/>
              <a:t>画像</a:t>
            </a:r>
            <a:r>
              <a:rPr lang="en-US" altLang="ja-JP" sz="1800" b="1" cap="none" dirty="0" smtClean="0"/>
              <a:t>.rows </a:t>
            </a:r>
            <a:r>
              <a:rPr lang="en-US" altLang="ja-JP" sz="1800" b="1" cap="none" dirty="0"/>
              <a:t>/ n</a:t>
            </a:r>
            <a:r>
              <a:rPr lang="en-US" altLang="ja-JP" sz="1800" b="1" cap="none" dirty="0" smtClean="0"/>
              <a:t>))</a:t>
            </a:r>
            <a:endParaRPr lang="en-US" altLang="ja-JP" sz="1800" b="1" cap="none" dirty="0"/>
          </a:p>
          <a:p>
            <a:pPr marL="0" indent="0">
              <a:buNone/>
            </a:pPr>
            <a:r>
              <a:rPr lang="ja-JP" altLang="en-US" sz="2400" b="1" cap="none" dirty="0" smtClean="0"/>
              <a:t>②　分類機の読み込み</a:t>
            </a:r>
            <a:endParaRPr lang="en-US" altLang="ja-JP" sz="2400" b="1" cap="none" dirty="0" smtClean="0"/>
          </a:p>
          <a:p>
            <a:pPr lvl="1"/>
            <a:r>
              <a:rPr lang="en-US" altLang="ja-JP" sz="2400" b="1" cap="none" dirty="0"/>
              <a:t>cv::</a:t>
            </a:r>
            <a:r>
              <a:rPr lang="en-US" altLang="ja-JP" sz="2400" b="1" cap="none" dirty="0" err="1"/>
              <a:t>CascadeClassifier</a:t>
            </a:r>
            <a:r>
              <a:rPr lang="en-US" altLang="ja-JP" sz="2400" b="1" cap="none" dirty="0"/>
              <a:t> </a:t>
            </a:r>
            <a:r>
              <a:rPr lang="en-US" altLang="ja-JP" sz="2400" b="1" cap="none" dirty="0" smtClean="0"/>
              <a:t>name;</a:t>
            </a:r>
          </a:p>
          <a:p>
            <a:pPr marL="0" indent="0">
              <a:buNone/>
            </a:pPr>
            <a:r>
              <a:rPr lang="ja-JP" altLang="en-US" sz="2400" b="1" cap="none" dirty="0" smtClean="0"/>
              <a:t>③　検出</a:t>
            </a:r>
            <a:endParaRPr lang="en-US" altLang="ja-JP" sz="2400" b="1" cap="none" dirty="0" smtClean="0"/>
          </a:p>
          <a:p>
            <a:pPr lvl="1"/>
            <a:r>
              <a:rPr lang="en-US" altLang="ja-JP" sz="2000" b="1" cap="none" dirty="0" err="1" smtClean="0"/>
              <a:t>name.detectMultiScale</a:t>
            </a:r>
            <a:r>
              <a:rPr lang="en-US" altLang="ja-JP" sz="2000" b="1" cap="none" dirty="0" smtClean="0"/>
              <a:t>(in</a:t>
            </a:r>
            <a:r>
              <a:rPr lang="ja-JP" altLang="en-US" sz="2000" b="1" cap="none" dirty="0" smtClean="0"/>
              <a:t>画像</a:t>
            </a:r>
            <a:r>
              <a:rPr lang="en-US" altLang="ja-JP" sz="2000" b="1" cap="none" dirty="0"/>
              <a:t>, vector&lt;cv::</a:t>
            </a:r>
            <a:r>
              <a:rPr lang="en-US" altLang="ja-JP" sz="2000" b="1" cap="none" dirty="0" err="1"/>
              <a:t>Rect</a:t>
            </a:r>
            <a:r>
              <a:rPr lang="en-US" altLang="ja-JP" sz="2000" b="1" cap="none" dirty="0"/>
              <a:t>&gt; faces</a:t>
            </a:r>
            <a:r>
              <a:rPr lang="en-US" altLang="ja-JP" sz="2000" b="1" cap="none" dirty="0" smtClean="0"/>
              <a:t>);</a:t>
            </a:r>
            <a:endParaRPr lang="en-US" altLang="ja-JP" sz="2400" b="1" cap="none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400" smtClean="0"/>
              <a:t>5</a:t>
            </a:fld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2564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5400" u="sng" dirty="0">
                <a:solidFill>
                  <a:prstClr val="black"/>
                </a:solidFill>
              </a:rPr>
              <a:t>処理内容概要 </a:t>
            </a:r>
            <a:r>
              <a:rPr lang="en-US" altLang="ja-JP" sz="5400" u="sng" dirty="0">
                <a:solidFill>
                  <a:prstClr val="black"/>
                </a:solidFill>
              </a:rPr>
              <a:t>– </a:t>
            </a:r>
            <a:r>
              <a:rPr lang="ja-JP" altLang="en-US" sz="5400" u="sng" dirty="0" smtClean="0">
                <a:solidFill>
                  <a:prstClr val="black"/>
                </a:solidFill>
              </a:rPr>
              <a:t>モザイク</a:t>
            </a:r>
            <a:r>
              <a:rPr lang="ja-JP" altLang="en-US" sz="5400" u="sng" dirty="0">
                <a:solidFill>
                  <a:prstClr val="black"/>
                </a:solidFill>
              </a:rPr>
              <a:t>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ja-JP" altLang="en-US" sz="3200" cap="none" dirty="0"/>
              <a:t> </a:t>
            </a:r>
            <a:r>
              <a:rPr lang="ja-JP" altLang="en-US" sz="3200" cap="none" dirty="0" smtClean="0"/>
              <a:t>顔</a:t>
            </a:r>
            <a:r>
              <a:rPr kumimoji="1" lang="ja-JP" altLang="en-US" sz="3200" cap="none" dirty="0" smtClean="0"/>
              <a:t>検出した画像を平滑化によりぼやけさせる</a:t>
            </a:r>
            <a:endParaRPr kumimoji="1" lang="en-US" altLang="ja-JP" sz="3200" cap="none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3200" cap="none" dirty="0"/>
              <a:t> </a:t>
            </a:r>
            <a:r>
              <a:rPr lang="ja-JP" altLang="en-US" sz="3200" cap="none" dirty="0" smtClean="0"/>
              <a:t>ぼやけさえた画像を</a:t>
            </a:r>
            <a:r>
              <a:rPr lang="ja-JP" altLang="en-US" sz="3200" cap="none" dirty="0"/>
              <a:t>元の画像の大きさに戻す</a:t>
            </a:r>
            <a:endParaRPr lang="en-US" altLang="ja-JP" sz="3200" cap="none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3200" strike="sngStrike" cap="none" dirty="0"/>
              <a:t> </a:t>
            </a:r>
            <a:r>
              <a:rPr lang="ja-JP" altLang="en-US" sz="3200" strike="sngStrike" cap="none" dirty="0" smtClean="0"/>
              <a:t>②を一枚一枚出力する</a:t>
            </a:r>
            <a:endParaRPr lang="en-US" altLang="ja-JP" sz="3200" strike="sngStrike" cap="none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3200" cap="none" dirty="0" smtClean="0"/>
              <a:t> 動画出力す</a:t>
            </a:r>
            <a:r>
              <a:rPr lang="ja-JP" altLang="en-US" sz="3200" cap="none" dirty="0"/>
              <a:t>る</a:t>
            </a:r>
            <a:endParaRPr lang="en-US" altLang="ja-JP" sz="3200" cap="none" dirty="0" smtClean="0"/>
          </a:p>
          <a:p>
            <a:endParaRPr kumimoji="1" lang="ja-JP" altLang="en-US" sz="3200" cap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400" smtClean="0"/>
              <a:t>6</a:t>
            </a:fld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289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5400" u="sng" dirty="0" smtClean="0">
                <a:solidFill>
                  <a:prstClr val="black"/>
                </a:solidFill>
              </a:rPr>
              <a:t>モザイクの処理内容詳細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48557" y="1748972"/>
            <a:ext cx="10470469" cy="4499428"/>
          </a:xfrm>
        </p:spPr>
        <p:txBody>
          <a:bodyPr>
            <a:no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ja-JP" altLang="en-US" sz="2400" b="1" cap="none" dirty="0"/>
              <a:t>平滑</a:t>
            </a:r>
            <a:r>
              <a:rPr lang="ja-JP" altLang="en-US" sz="2400" b="1" cap="none" dirty="0" smtClean="0"/>
              <a:t>化</a:t>
            </a:r>
            <a:endParaRPr lang="en-US" altLang="ja-JP" sz="2400" b="1" cap="none" dirty="0" smtClean="0"/>
          </a:p>
          <a:p>
            <a:pPr lvl="1"/>
            <a:r>
              <a:rPr lang="en-US" altLang="ja-JP" sz="2400" b="1" cap="none" dirty="0"/>
              <a:t>cv::</a:t>
            </a:r>
            <a:r>
              <a:rPr lang="en-US" altLang="ja-JP" sz="2400" b="1" cap="none" dirty="0" smtClean="0"/>
              <a:t>blur(in</a:t>
            </a:r>
            <a:r>
              <a:rPr lang="ja-JP" altLang="en-US" sz="2400" b="1" cap="none" dirty="0" smtClean="0"/>
              <a:t>画像</a:t>
            </a:r>
            <a:r>
              <a:rPr lang="en-US" altLang="ja-JP" sz="2400" b="1" cap="none" dirty="0" smtClean="0"/>
              <a:t>, output, </a:t>
            </a:r>
            <a:r>
              <a:rPr lang="en-US" altLang="ja-JP" sz="2400" b="1" cap="none" dirty="0"/>
              <a:t>cv::Size(</a:t>
            </a:r>
            <a:r>
              <a:rPr lang="en-US" altLang="ja-JP" sz="2400" b="1" cap="none" dirty="0" err="1"/>
              <a:t>kernelsize</a:t>
            </a:r>
            <a:r>
              <a:rPr lang="en-US" altLang="ja-JP" sz="2400" b="1" cap="none" dirty="0"/>
              <a:t>, </a:t>
            </a:r>
            <a:r>
              <a:rPr lang="en-US" altLang="ja-JP" sz="2400" b="1" cap="none" dirty="0" err="1"/>
              <a:t>kernelsize</a:t>
            </a:r>
            <a:r>
              <a:rPr lang="en-US" altLang="ja-JP" sz="2400" b="1" cap="none" dirty="0"/>
              <a:t>))</a:t>
            </a: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b="1" cap="none" dirty="0" smtClean="0"/>
              <a:t>元画像の大きさを設定</a:t>
            </a:r>
            <a:endParaRPr lang="en-US" altLang="ja-JP" sz="2400" b="1" cap="none" dirty="0" smtClean="0"/>
          </a:p>
          <a:p>
            <a:pPr lvl="1"/>
            <a:r>
              <a:rPr lang="en-US" altLang="ja-JP" sz="2000" b="1" cap="none" dirty="0" smtClean="0"/>
              <a:t>scale</a:t>
            </a:r>
            <a:r>
              <a:rPr lang="ja-JP" altLang="en-US" sz="2000" b="1" cap="none" dirty="0" smtClean="0"/>
              <a:t>を掛けたものを宣言する　</a:t>
            </a:r>
            <a:endParaRPr lang="en-US" altLang="ja-JP" sz="2000" b="1" cap="none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b="1" strike="sngStrike" cap="none" dirty="0"/>
              <a:t>一枚一枚出力する</a:t>
            </a:r>
            <a:endParaRPr lang="en-US" altLang="ja-JP" sz="2400" b="1" strike="sngStrike" cap="none" dirty="0"/>
          </a:p>
          <a:p>
            <a:pPr lvl="1"/>
            <a:r>
              <a:rPr lang="en-US" altLang="ja-JP" sz="2400" b="1" strike="sngStrike" cap="none" dirty="0" smtClean="0"/>
              <a:t>cv</a:t>
            </a:r>
            <a:r>
              <a:rPr lang="en-US" altLang="ja-JP" sz="2400" b="1" strike="sngStrike" cap="none" dirty="0"/>
              <a:t>::</a:t>
            </a:r>
            <a:r>
              <a:rPr lang="en-US" altLang="ja-JP" sz="2400" b="1" strike="sngStrike" cap="none" dirty="0" err="1"/>
              <a:t>imwrite</a:t>
            </a:r>
            <a:r>
              <a:rPr lang="en-US" altLang="ja-JP" sz="2400" b="1" strike="sngStrike" cap="none" dirty="0" smtClean="0"/>
              <a:t>(“</a:t>
            </a:r>
            <a:r>
              <a:rPr lang="ja-JP" altLang="en-US" sz="2400" b="1" strike="sngStrike" cap="none" dirty="0" smtClean="0"/>
              <a:t>出力名</a:t>
            </a:r>
            <a:r>
              <a:rPr lang="en-US" altLang="ja-JP" sz="2400" b="1" strike="sngStrike" cap="none" dirty="0" smtClean="0"/>
              <a:t>", </a:t>
            </a:r>
            <a:r>
              <a:rPr lang="en-US" altLang="ja-JP" sz="2400" b="1" strike="sngStrike" cap="none" dirty="0"/>
              <a:t>frame);</a:t>
            </a: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b="1" cap="none" dirty="0" smtClean="0"/>
              <a:t>動画出力</a:t>
            </a:r>
            <a:endParaRPr lang="en-US" altLang="ja-JP" sz="2400" b="1" cap="none" dirty="0" smtClean="0"/>
          </a:p>
          <a:p>
            <a:pPr lvl="1"/>
            <a:r>
              <a:rPr lang="en-US" altLang="ja-JP" sz="2000" b="1" dirty="0" err="1"/>
              <a:t>snprintf</a:t>
            </a:r>
            <a:r>
              <a:rPr lang="en-US" altLang="ja-JP" sz="2000" b="1" dirty="0"/>
              <a:t> (</a:t>
            </a:r>
            <a:r>
              <a:rPr lang="en-US" altLang="ja-JP" sz="2000" b="1" dirty="0" err="1"/>
              <a:t>str</a:t>
            </a:r>
            <a:r>
              <a:rPr lang="en-US" altLang="ja-JP" sz="2000" b="1" dirty="0"/>
              <a:t>, 64, "%03d[frame]", </a:t>
            </a:r>
            <a:r>
              <a:rPr lang="en-US" altLang="ja-JP" sz="2000" b="1" dirty="0" err="1"/>
              <a:t>num</a:t>
            </a:r>
            <a:r>
              <a:rPr lang="en-US" altLang="ja-JP" sz="2000" b="1" dirty="0"/>
              <a:t>);</a:t>
            </a:r>
            <a:br>
              <a:rPr lang="en-US" altLang="ja-JP" sz="2000" b="1" dirty="0"/>
            </a:br>
            <a:r>
              <a:rPr lang="en-US" altLang="ja-JP" sz="2000" b="1" dirty="0"/>
              <a:t>    </a:t>
            </a:r>
            <a:r>
              <a:rPr lang="en-US" altLang="ja-JP" sz="2000" b="1" dirty="0" err="1"/>
              <a:t>cvPutText</a:t>
            </a:r>
            <a:r>
              <a:rPr lang="en-US" altLang="ja-JP" sz="2000" b="1" dirty="0"/>
              <a:t> (frame, </a:t>
            </a:r>
            <a:r>
              <a:rPr lang="en-US" altLang="ja-JP" sz="2000" b="1" dirty="0" err="1"/>
              <a:t>str</a:t>
            </a:r>
            <a:r>
              <a:rPr lang="en-US" altLang="ja-JP" sz="2000" b="1" dirty="0"/>
              <a:t>, </a:t>
            </a:r>
            <a:r>
              <a:rPr lang="en-US" altLang="ja-JP" sz="2000" b="1" dirty="0" err="1"/>
              <a:t>cvPoint</a:t>
            </a:r>
            <a:r>
              <a:rPr lang="en-US" altLang="ja-JP" sz="2000" b="1" dirty="0"/>
              <a:t> (10, </a:t>
            </a:r>
            <a:r>
              <a:rPr lang="en-US" altLang="ja-JP" sz="2000" b="1" dirty="0" smtClean="0"/>
              <a:t>20), </a:t>
            </a:r>
            <a:r>
              <a:rPr lang="en-US" altLang="ja-JP" sz="2000" b="1" dirty="0"/>
              <a:t>&amp;font, CV_RGB (0, 255, 100));</a:t>
            </a:r>
            <a:br>
              <a:rPr lang="en-US" altLang="ja-JP" sz="2000" b="1" dirty="0"/>
            </a:br>
            <a:r>
              <a:rPr lang="en-US" altLang="ja-JP" sz="2000" b="1" dirty="0"/>
              <a:t>    </a:t>
            </a:r>
            <a:r>
              <a:rPr lang="en-US" altLang="ja-JP" sz="2000" b="1" dirty="0" err="1"/>
              <a:t>cvWriteFrame</a:t>
            </a:r>
            <a:r>
              <a:rPr lang="en-US" altLang="ja-JP" sz="2000" b="1" dirty="0"/>
              <a:t> (</a:t>
            </a:r>
            <a:r>
              <a:rPr lang="en-US" altLang="ja-JP" sz="2000" b="1" dirty="0" err="1"/>
              <a:t>vw</a:t>
            </a:r>
            <a:r>
              <a:rPr lang="en-US" altLang="ja-JP" sz="2000" b="1" dirty="0"/>
              <a:t>, frame);</a:t>
            </a:r>
            <a:br>
              <a:rPr lang="en-US" altLang="ja-JP" sz="2000" b="1" dirty="0"/>
            </a:br>
            <a:r>
              <a:rPr lang="en-US" altLang="ja-JP" sz="2000" b="1" dirty="0"/>
              <a:t>    </a:t>
            </a:r>
            <a:r>
              <a:rPr lang="en-US" altLang="ja-JP" sz="2000" b="1" dirty="0" err="1"/>
              <a:t>cvShowImage</a:t>
            </a:r>
            <a:r>
              <a:rPr lang="en-US" altLang="ja-JP" sz="2000" b="1" dirty="0"/>
              <a:t> ("Capture", frame);</a:t>
            </a:r>
            <a:endParaRPr lang="en-US" altLang="ja-JP" sz="2000" b="1" cap="none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400" smtClean="0"/>
              <a:t>7</a:t>
            </a:fld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436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4400" u="sng" dirty="0">
                <a:solidFill>
                  <a:prstClr val="black"/>
                </a:solidFill>
              </a:rPr>
              <a:t>処理内容概要 </a:t>
            </a:r>
            <a:r>
              <a:rPr lang="en-US" altLang="ja-JP" sz="4400" u="sng" dirty="0">
                <a:solidFill>
                  <a:prstClr val="black"/>
                </a:solidFill>
              </a:rPr>
              <a:t>– </a:t>
            </a:r>
            <a:r>
              <a:rPr lang="ja-JP" altLang="en-US" sz="4400" u="sng" dirty="0">
                <a:solidFill>
                  <a:prstClr val="black"/>
                </a:solidFill>
              </a:rPr>
              <a:t>目隠</a:t>
            </a:r>
            <a:r>
              <a:rPr lang="ja-JP" altLang="en-US" sz="4400" u="sng" dirty="0" smtClean="0">
                <a:solidFill>
                  <a:prstClr val="black"/>
                </a:solidFill>
              </a:rPr>
              <a:t>し処理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ea"/>
              <a:buAutoNum type="circleNumDbPlain"/>
            </a:pPr>
            <a:r>
              <a:rPr lang="ja-JP" altLang="en-US" sz="4400" cap="none" dirty="0" smtClean="0"/>
              <a:t>元</a:t>
            </a:r>
            <a:r>
              <a:rPr lang="ja-JP" altLang="en-US" sz="4400" cap="none" dirty="0"/>
              <a:t>の画像の大きさに</a:t>
            </a:r>
            <a:r>
              <a:rPr lang="ja-JP" altLang="en-US" sz="4400" cap="none" dirty="0" smtClean="0"/>
              <a:t>戻す</a:t>
            </a:r>
            <a:endParaRPr lang="en-US" altLang="ja-JP" sz="4400" cap="none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4400" cap="none" dirty="0" smtClean="0"/>
              <a:t>おそらく目だろう位置に黒で塗りつぶす</a:t>
            </a:r>
            <a:endParaRPr lang="en-US" altLang="ja-JP" sz="4400" cap="none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4400" strike="sngStrike" cap="none" dirty="0"/>
              <a:t> </a:t>
            </a:r>
            <a:r>
              <a:rPr lang="ja-JP" altLang="en-US" sz="4400" strike="sngStrike" cap="none" dirty="0" smtClean="0"/>
              <a:t>②を一枚一枚出力する</a:t>
            </a:r>
            <a:endParaRPr lang="en-US" altLang="ja-JP" sz="4400" strike="sngStrike" cap="none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4400" cap="none" dirty="0" smtClean="0"/>
              <a:t> 動画出力す</a:t>
            </a:r>
            <a:r>
              <a:rPr lang="ja-JP" altLang="en-US" sz="4400" cap="none" dirty="0"/>
              <a:t>る</a:t>
            </a:r>
            <a:endParaRPr lang="en-US" altLang="ja-JP" sz="4400" cap="none" dirty="0" smtClean="0"/>
          </a:p>
          <a:p>
            <a:endParaRPr kumimoji="1" lang="ja-JP" altLang="en-US" sz="4400" cap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400" smtClean="0"/>
              <a:t>8</a:t>
            </a:fld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090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5400" u="sng" dirty="0">
                <a:solidFill>
                  <a:prstClr val="black"/>
                </a:solidFill>
              </a:rPr>
              <a:t>目隠</a:t>
            </a:r>
            <a:r>
              <a:rPr lang="ja-JP" altLang="en-US" sz="5400" u="sng" dirty="0" smtClean="0">
                <a:solidFill>
                  <a:prstClr val="black"/>
                </a:solidFill>
              </a:rPr>
              <a:t>しの処理内容詳細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61257" y="1857830"/>
            <a:ext cx="10470469" cy="4499428"/>
          </a:xfrm>
        </p:spPr>
        <p:txBody>
          <a:bodyPr>
            <a:no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ja-JP" altLang="en-US" b="1" cap="none" dirty="0" smtClean="0"/>
              <a:t>元画像の大きさを設定</a:t>
            </a:r>
            <a:endParaRPr lang="en-US" altLang="ja-JP" b="1" cap="none" dirty="0" smtClean="0"/>
          </a:p>
          <a:p>
            <a:pPr lvl="1"/>
            <a:r>
              <a:rPr lang="en-US" altLang="ja-JP" b="1" cap="none" dirty="0" smtClean="0"/>
              <a:t>scale</a:t>
            </a:r>
            <a:r>
              <a:rPr lang="ja-JP" altLang="en-US" b="1" cap="none" dirty="0" smtClean="0"/>
              <a:t>を掛けたものを宣言する　</a:t>
            </a:r>
            <a:endParaRPr lang="en-US" altLang="ja-JP" b="1" cap="none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b="1" cap="none" dirty="0" smtClean="0"/>
              <a:t>目を塗りつぶし</a:t>
            </a:r>
            <a:endParaRPr lang="en-US" altLang="ja-JP" b="1" cap="none" dirty="0" smtClean="0"/>
          </a:p>
          <a:p>
            <a:pPr lvl="1"/>
            <a:r>
              <a:rPr lang="en-US" altLang="ja-JP" b="1" cap="none" dirty="0" smtClean="0"/>
              <a:t>cv</a:t>
            </a:r>
            <a:r>
              <a:rPr lang="en-US" altLang="ja-JP" b="1" cap="none" dirty="0"/>
              <a:t>::Mat </a:t>
            </a:r>
            <a:r>
              <a:rPr lang="en-US" altLang="ja-JP" b="1" cap="none" dirty="0" smtClean="0"/>
              <a:t>eye(frame, cv</a:t>
            </a:r>
            <a:r>
              <a:rPr lang="en-US" altLang="ja-JP" b="1" cap="none" dirty="0"/>
              <a:t>::</a:t>
            </a:r>
            <a:r>
              <a:rPr lang="en-US" altLang="ja-JP" b="1" cap="none" dirty="0" err="1"/>
              <a:t>Rect</a:t>
            </a:r>
            <a:r>
              <a:rPr lang="en-US" altLang="ja-JP" b="1" cap="none" dirty="0"/>
              <a:t>(</a:t>
            </a:r>
            <a:r>
              <a:rPr lang="en-US" altLang="ja-JP" b="1" cap="none" dirty="0" err="1"/>
              <a:t>facex</a:t>
            </a:r>
            <a:r>
              <a:rPr lang="en-US" altLang="ja-JP" b="1" cap="none" dirty="0"/>
              <a:t>, </a:t>
            </a:r>
            <a:r>
              <a:rPr lang="en-US" altLang="ja-JP" b="1" cap="none" dirty="0" err="1"/>
              <a:t>facey</a:t>
            </a:r>
            <a:r>
              <a:rPr lang="en-US" altLang="ja-JP" b="1" cap="none" dirty="0"/>
              <a:t> + </a:t>
            </a:r>
            <a:r>
              <a:rPr lang="en-US" altLang="ja-JP" b="1" cap="none" dirty="0" err="1"/>
              <a:t>faceh</a:t>
            </a:r>
            <a:r>
              <a:rPr lang="en-US" altLang="ja-JP" b="1" cap="none" dirty="0"/>
              <a:t> * 0.25,facew, </a:t>
            </a:r>
            <a:r>
              <a:rPr lang="en-US" altLang="ja-JP" b="1" cap="none" dirty="0" err="1"/>
              <a:t>faceh</a:t>
            </a:r>
            <a:r>
              <a:rPr lang="en-US" altLang="ja-JP" b="1" cap="none" dirty="0"/>
              <a:t> * 0.25));</a:t>
            </a:r>
          </a:p>
          <a:p>
            <a:pPr lvl="1"/>
            <a:r>
              <a:rPr lang="ja-JP" altLang="en-US" b="1" cap="none" dirty="0" smtClean="0"/>
              <a:t>　　</a:t>
            </a:r>
            <a:r>
              <a:rPr lang="en-US" altLang="ja-JP" b="1" cap="none" dirty="0" smtClean="0"/>
              <a:t>eye </a:t>
            </a:r>
            <a:r>
              <a:rPr lang="en-US" altLang="ja-JP" b="1" cap="none" dirty="0"/>
              <a:t>= cv::Scalar(0, 0, 0);	// </a:t>
            </a:r>
            <a:r>
              <a:rPr lang="ja-JP" altLang="en-US" b="1" cap="none" dirty="0"/>
              <a:t>黒で</a:t>
            </a:r>
            <a:r>
              <a:rPr lang="ja-JP" altLang="en-US" b="1" cap="none" dirty="0" smtClean="0"/>
              <a:t>塗りつぶす</a:t>
            </a:r>
            <a:endParaRPr lang="en-US" altLang="ja-JP" b="1" cap="none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b="1" strike="sngStrike" cap="none" dirty="0"/>
              <a:t>一枚一枚出力する</a:t>
            </a:r>
            <a:endParaRPr lang="en-US" altLang="ja-JP" b="1" strike="sngStrike" cap="none" dirty="0"/>
          </a:p>
          <a:p>
            <a:pPr lvl="1"/>
            <a:r>
              <a:rPr lang="en-US" altLang="ja-JP" sz="2000" b="1" strike="sngStrike" cap="none" dirty="0" smtClean="0"/>
              <a:t>cv</a:t>
            </a:r>
            <a:r>
              <a:rPr lang="en-US" altLang="ja-JP" sz="2000" b="1" strike="sngStrike" cap="none" dirty="0"/>
              <a:t>::</a:t>
            </a:r>
            <a:r>
              <a:rPr lang="en-US" altLang="ja-JP" sz="2000" b="1" strike="sngStrike" cap="none" dirty="0" err="1"/>
              <a:t>imwrite</a:t>
            </a:r>
            <a:r>
              <a:rPr lang="en-US" altLang="ja-JP" sz="2000" b="1" strike="sngStrike" cap="none" dirty="0" smtClean="0"/>
              <a:t>(“</a:t>
            </a:r>
            <a:r>
              <a:rPr lang="ja-JP" altLang="en-US" sz="2000" b="1" strike="sngStrike" cap="none" dirty="0" smtClean="0"/>
              <a:t>出力名</a:t>
            </a:r>
            <a:r>
              <a:rPr lang="en-US" altLang="ja-JP" sz="2000" b="1" strike="sngStrike" cap="none" dirty="0" smtClean="0"/>
              <a:t>", frame);</a:t>
            </a:r>
            <a:endParaRPr lang="en-US" altLang="ja-JP" sz="2000" b="1" strike="sngStrike" cap="none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b="1" cap="none" dirty="0" smtClean="0"/>
              <a:t>動画出力</a:t>
            </a:r>
            <a:endParaRPr lang="en-US" altLang="ja-JP" b="1" cap="none" dirty="0" smtClean="0"/>
          </a:p>
          <a:p>
            <a:pPr lvl="1"/>
            <a:r>
              <a:rPr lang="en-US" altLang="ja-JP" b="1" dirty="0" err="1"/>
              <a:t>snprintf</a:t>
            </a:r>
            <a:r>
              <a:rPr lang="en-US" altLang="ja-JP" b="1" dirty="0"/>
              <a:t> (</a:t>
            </a:r>
            <a:r>
              <a:rPr lang="en-US" altLang="ja-JP" b="1" dirty="0" err="1"/>
              <a:t>str</a:t>
            </a:r>
            <a:r>
              <a:rPr lang="en-US" altLang="ja-JP" b="1" dirty="0"/>
              <a:t>, 64, "%03d[frame]", </a:t>
            </a:r>
            <a:r>
              <a:rPr lang="en-US" altLang="ja-JP" b="1" dirty="0" err="1"/>
              <a:t>num</a:t>
            </a:r>
            <a:r>
              <a:rPr lang="en-US" altLang="ja-JP" b="1" dirty="0"/>
              <a:t>);</a:t>
            </a:r>
            <a:br>
              <a:rPr lang="en-US" altLang="ja-JP" b="1" dirty="0"/>
            </a:br>
            <a:r>
              <a:rPr lang="en-US" altLang="ja-JP" b="1" dirty="0"/>
              <a:t>    </a:t>
            </a:r>
            <a:r>
              <a:rPr lang="en-US" altLang="ja-JP" b="1" dirty="0" err="1"/>
              <a:t>cvPutText</a:t>
            </a:r>
            <a:r>
              <a:rPr lang="en-US" altLang="ja-JP" b="1" dirty="0"/>
              <a:t> (frame, </a:t>
            </a:r>
            <a:r>
              <a:rPr lang="en-US" altLang="ja-JP" b="1" dirty="0" err="1"/>
              <a:t>str</a:t>
            </a:r>
            <a:r>
              <a:rPr lang="en-US" altLang="ja-JP" b="1" dirty="0"/>
              <a:t>, </a:t>
            </a:r>
            <a:r>
              <a:rPr lang="en-US" altLang="ja-JP" b="1" dirty="0" err="1"/>
              <a:t>cvPoint</a:t>
            </a:r>
            <a:r>
              <a:rPr lang="en-US" altLang="ja-JP" b="1" dirty="0"/>
              <a:t> (10, </a:t>
            </a:r>
            <a:r>
              <a:rPr lang="en-US" altLang="ja-JP" b="1" dirty="0" smtClean="0"/>
              <a:t>20), </a:t>
            </a:r>
            <a:r>
              <a:rPr lang="en-US" altLang="ja-JP" b="1" dirty="0"/>
              <a:t>&amp;font, CV_RGB (0, 255, 100));</a:t>
            </a:r>
            <a:br>
              <a:rPr lang="en-US" altLang="ja-JP" b="1" dirty="0"/>
            </a:br>
            <a:r>
              <a:rPr lang="en-US" altLang="ja-JP" b="1" dirty="0"/>
              <a:t>    </a:t>
            </a:r>
            <a:r>
              <a:rPr lang="en-US" altLang="ja-JP" b="1" dirty="0" err="1"/>
              <a:t>cvWriteFrame</a:t>
            </a:r>
            <a:r>
              <a:rPr lang="en-US" altLang="ja-JP" b="1" dirty="0"/>
              <a:t> (</a:t>
            </a:r>
            <a:r>
              <a:rPr lang="en-US" altLang="ja-JP" b="1" dirty="0" err="1"/>
              <a:t>vw</a:t>
            </a:r>
            <a:r>
              <a:rPr lang="en-US" altLang="ja-JP" b="1" dirty="0"/>
              <a:t>, frame);</a:t>
            </a:r>
            <a:br>
              <a:rPr lang="en-US" altLang="ja-JP" b="1" dirty="0"/>
            </a:br>
            <a:r>
              <a:rPr lang="en-US" altLang="ja-JP" b="1" dirty="0"/>
              <a:t>    </a:t>
            </a:r>
            <a:r>
              <a:rPr lang="en-US" altLang="ja-JP" b="1" dirty="0" err="1"/>
              <a:t>cvShowImage</a:t>
            </a:r>
            <a:r>
              <a:rPr lang="en-US" altLang="ja-JP" b="1" dirty="0"/>
              <a:t> ("Capture", frame);</a:t>
            </a:r>
            <a:endParaRPr lang="en-US" altLang="ja-JP" b="1" cap="none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400" smtClean="0"/>
              <a:t>9</a:t>
            </a:fld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631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TM02900722[[fn=イオン ボードルーム]]</Template>
  <TotalTime>1176</TotalTime>
  <Words>473</Words>
  <Application>Microsoft Office PowerPoint</Application>
  <PresentationFormat>ワイド画面</PresentationFormat>
  <Paragraphs>158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Tw Cen MT</vt:lpstr>
      <vt:lpstr>Wingdings 2</vt:lpstr>
      <vt:lpstr>HDOfficeLightV0</vt:lpstr>
      <vt:lpstr>しずく</vt:lpstr>
      <vt:lpstr>情報メディア基礎ゼミ オリジナル画像処理</vt:lpstr>
      <vt:lpstr>目的　（目標・ゴール）</vt:lpstr>
      <vt:lpstr>処理の流れ</vt:lpstr>
      <vt:lpstr>処理内容概要 – 共通部分</vt:lpstr>
      <vt:lpstr>共通部分の処理内容詳細</vt:lpstr>
      <vt:lpstr>処理内容概要 – モザイク処理</vt:lpstr>
      <vt:lpstr>モザイクの処理内容詳細</vt:lpstr>
      <vt:lpstr>処理内容概要 – 目隠し処理</vt:lpstr>
      <vt:lpstr>目隠しの処理内容詳細</vt:lpstr>
      <vt:lpstr>処理内容概要 – 画像挿入処理</vt:lpstr>
      <vt:lpstr>画像挿入の処理内容詳細</vt:lpstr>
      <vt:lpstr>モザイク・目隠し処理例（1/2）</vt:lpstr>
      <vt:lpstr>画像挿入の処理例（1/2）</vt:lpstr>
      <vt:lpstr>画像挿入の処理例（2/2）</vt:lpstr>
      <vt:lpstr>まとめ課題</vt:lpstr>
      <vt:lpstr>感想・参考文献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情報メディア基礎ゼミ オリジナル画像処理</dc:title>
  <dc:creator>keita izumi</dc:creator>
  <cp:lastModifiedBy>keita izumi</cp:lastModifiedBy>
  <cp:revision>32</cp:revision>
  <dcterms:created xsi:type="dcterms:W3CDTF">2017-06-25T15:50:37Z</dcterms:created>
  <dcterms:modified xsi:type="dcterms:W3CDTF">2017-07-09T06:55:54Z</dcterms:modified>
</cp:coreProperties>
</file>