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ja-JP"/>
    </a:defPPr>
    <a:lvl1pPr marL="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4"/>
    <p:restoredTop sz="94649"/>
  </p:normalViewPr>
  <p:slideViewPr>
    <p:cSldViewPr snapToGrid="0" snapToObjects="1">
      <p:cViewPr>
        <p:scale>
          <a:sx n="153" d="100"/>
          <a:sy n="153" d="100"/>
        </p:scale>
        <p:origin x="1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37B0-9FB0-114B-B89F-50F41E13DD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51E6-74C2-6341-BC76-0194EDB66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8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37B0-9FB0-114B-B89F-50F41E13DD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51E6-74C2-6341-BC76-0194EDB66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96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37B0-9FB0-114B-B89F-50F41E13DD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51E6-74C2-6341-BC76-0194EDB66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65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37B0-9FB0-114B-B89F-50F41E13DD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51E6-74C2-6341-BC76-0194EDB66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21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37B0-9FB0-114B-B89F-50F41E13DD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51E6-74C2-6341-BC76-0194EDB66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1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37B0-9FB0-114B-B89F-50F41E13DD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51E6-74C2-6341-BC76-0194EDB66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04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37B0-9FB0-114B-B89F-50F41E13DD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51E6-74C2-6341-BC76-0194EDB66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93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37B0-9FB0-114B-B89F-50F41E13DD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51E6-74C2-6341-BC76-0194EDB66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42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37B0-9FB0-114B-B89F-50F41E13DD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51E6-74C2-6341-BC76-0194EDB66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81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37B0-9FB0-114B-B89F-50F41E13DD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51E6-74C2-6341-BC76-0194EDB66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63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37B0-9FB0-114B-B89F-50F41E13DD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51E6-74C2-6341-BC76-0194EDB66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0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37B0-9FB0-114B-B89F-50F41E13DDAC}" type="datetimeFigureOut">
              <a:rPr kumimoji="1" lang="ja-JP" altLang="en-US" smtClean="0"/>
              <a:t>2020/1/13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951E6-74C2-6341-BC76-0194EDB66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81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雲 14">
            <a:extLst>
              <a:ext uri="{FF2B5EF4-FFF2-40B4-BE49-F238E27FC236}">
                <a16:creationId xmlns:a16="http://schemas.microsoft.com/office/drawing/2014/main" id="{86B778C5-17EA-1646-B108-B85AE0F7DFFF}"/>
              </a:ext>
            </a:extLst>
          </p:cNvPr>
          <p:cNvSpPr/>
          <p:nvPr/>
        </p:nvSpPr>
        <p:spPr>
          <a:xfrm>
            <a:off x="7849068" y="2307058"/>
            <a:ext cx="2304054" cy="121920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" name="雲 13">
            <a:extLst>
              <a:ext uri="{FF2B5EF4-FFF2-40B4-BE49-F238E27FC236}">
                <a16:creationId xmlns:a16="http://schemas.microsoft.com/office/drawing/2014/main" id="{847C6481-90C2-E346-AE9C-E5083EBD8AE2}"/>
              </a:ext>
            </a:extLst>
          </p:cNvPr>
          <p:cNvSpPr/>
          <p:nvPr/>
        </p:nvSpPr>
        <p:spPr>
          <a:xfrm>
            <a:off x="1997613" y="2307058"/>
            <a:ext cx="2304054" cy="121920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FF3699A7-E3B3-DF49-854D-A09BADFA6414}"/>
              </a:ext>
            </a:extLst>
          </p:cNvPr>
          <p:cNvSpPr/>
          <p:nvPr/>
        </p:nvSpPr>
        <p:spPr>
          <a:xfrm>
            <a:off x="707841" y="2569186"/>
            <a:ext cx="1271016" cy="6949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host0</a:t>
            </a:r>
            <a:endParaRPr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91859277-1EEF-D94E-B833-3822F23E8375}"/>
              </a:ext>
            </a:extLst>
          </p:cNvPr>
          <p:cNvSpPr/>
          <p:nvPr/>
        </p:nvSpPr>
        <p:spPr>
          <a:xfrm>
            <a:off x="4355592" y="2006830"/>
            <a:ext cx="3474720" cy="181965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6E43B17-D0D8-0B42-9E39-F38B41E643C7}"/>
              </a:ext>
            </a:extLst>
          </p:cNvPr>
          <p:cNvSpPr/>
          <p:nvPr/>
        </p:nvSpPr>
        <p:spPr>
          <a:xfrm>
            <a:off x="10171878" y="2569186"/>
            <a:ext cx="1271016" cy="6949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host1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9A9665A-D452-3841-8508-3647CAF7BAA7}"/>
              </a:ext>
            </a:extLst>
          </p:cNvPr>
          <p:cNvSpPr txBox="1"/>
          <p:nvPr/>
        </p:nvSpPr>
        <p:spPr>
          <a:xfrm>
            <a:off x="5772192" y="1998054"/>
            <a:ext cx="723275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xnat</a:t>
            </a:r>
            <a:endParaRPr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04F0557-512A-BF4D-AA7C-A2B6666B87F3}"/>
              </a:ext>
            </a:extLst>
          </p:cNvPr>
          <p:cNvCxnSpPr/>
          <p:nvPr/>
        </p:nvCxnSpPr>
        <p:spPr>
          <a:xfrm>
            <a:off x="2084364" y="2785242"/>
            <a:ext cx="203911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8A3B2D4-952C-8149-A02F-F758ADE1A987}"/>
              </a:ext>
            </a:extLst>
          </p:cNvPr>
          <p:cNvCxnSpPr/>
          <p:nvPr/>
        </p:nvCxnSpPr>
        <p:spPr>
          <a:xfrm>
            <a:off x="8027259" y="2785242"/>
            <a:ext cx="203911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BB24895-0168-1545-B70F-5661B03CB7A9}"/>
              </a:ext>
            </a:extLst>
          </p:cNvPr>
          <p:cNvCxnSpPr>
            <a:cxnSpLocks/>
          </p:cNvCxnSpPr>
          <p:nvPr/>
        </p:nvCxnSpPr>
        <p:spPr>
          <a:xfrm flipH="1">
            <a:off x="2084364" y="3054873"/>
            <a:ext cx="203911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E982673-7C28-CD45-99F7-62E8270734B9}"/>
              </a:ext>
            </a:extLst>
          </p:cNvPr>
          <p:cNvCxnSpPr>
            <a:cxnSpLocks/>
          </p:cNvCxnSpPr>
          <p:nvPr/>
        </p:nvCxnSpPr>
        <p:spPr>
          <a:xfrm flipH="1">
            <a:off x="8027259" y="3054873"/>
            <a:ext cx="203911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7BE0B2-B8BD-1E42-8F62-ECD2759EC16B}"/>
              </a:ext>
            </a:extLst>
          </p:cNvPr>
          <p:cNvSpPr txBox="1"/>
          <p:nvPr/>
        </p:nvSpPr>
        <p:spPr>
          <a:xfrm>
            <a:off x="2673388" y="2182720"/>
            <a:ext cx="108876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ingress</a:t>
            </a:r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899A27E-B20F-5A49-AB88-60EF15E94A5E}"/>
              </a:ext>
            </a:extLst>
          </p:cNvPr>
          <p:cNvSpPr txBox="1"/>
          <p:nvPr/>
        </p:nvSpPr>
        <p:spPr>
          <a:xfrm>
            <a:off x="8558507" y="2182720"/>
            <a:ext cx="1013419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egress</a:t>
            </a:r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E2E8B4-BA21-2945-A46B-07518EC77D84}"/>
              </a:ext>
            </a:extLst>
          </p:cNvPr>
          <p:cNvSpPr txBox="1"/>
          <p:nvPr/>
        </p:nvSpPr>
        <p:spPr>
          <a:xfrm>
            <a:off x="2535530" y="3549488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192.168.0.0/24</a:t>
            </a:r>
            <a:endParaRPr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A756B74-0B45-0644-BB71-D0D0998E219E}"/>
              </a:ext>
            </a:extLst>
          </p:cNvPr>
          <p:cNvSpPr txBox="1"/>
          <p:nvPr/>
        </p:nvSpPr>
        <p:spPr>
          <a:xfrm>
            <a:off x="8432705" y="3549488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192.168.1.0/24</a:t>
            </a:r>
            <a:endParaRPr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5FAB9A-4CA4-DB4E-BF51-265D12AD524D}"/>
              </a:ext>
            </a:extLst>
          </p:cNvPr>
          <p:cNvSpPr txBox="1"/>
          <p:nvPr/>
        </p:nvSpPr>
        <p:spPr>
          <a:xfrm>
            <a:off x="1720843" y="2812417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.2</a:t>
            </a:r>
            <a:endParaRPr lang="ja-JP" altLang="en-US" sz="1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0716DB-CCE3-5D42-9CAD-CB170CBD7B60}"/>
              </a:ext>
            </a:extLst>
          </p:cNvPr>
          <p:cNvSpPr txBox="1"/>
          <p:nvPr/>
        </p:nvSpPr>
        <p:spPr>
          <a:xfrm>
            <a:off x="10092065" y="2812417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.2</a:t>
            </a:r>
            <a:endParaRPr lang="ja-JP" altLang="en-US" sz="1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1E2DFA0-12D9-7B48-B868-BFE93654B2BA}"/>
              </a:ext>
            </a:extLst>
          </p:cNvPr>
          <p:cNvSpPr/>
          <p:nvPr/>
        </p:nvSpPr>
        <p:spPr>
          <a:xfrm>
            <a:off x="4220778" y="2680613"/>
            <a:ext cx="817221" cy="48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xnat0</a:t>
            </a:r>
            <a:endParaRPr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86BCA36-992B-A741-904A-0503A55D6F78}"/>
              </a:ext>
            </a:extLst>
          </p:cNvPr>
          <p:cNvSpPr txBox="1"/>
          <p:nvPr/>
        </p:nvSpPr>
        <p:spPr>
          <a:xfrm>
            <a:off x="7544261" y="2430687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.1</a:t>
            </a:r>
            <a:endParaRPr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A3BA37-BDF0-AF47-9D64-380B933EA5C1}"/>
              </a:ext>
            </a:extLst>
          </p:cNvPr>
          <p:cNvSpPr txBox="1"/>
          <p:nvPr/>
        </p:nvSpPr>
        <p:spPr>
          <a:xfrm>
            <a:off x="4319687" y="2430687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.1</a:t>
            </a:r>
            <a:endParaRPr lang="ja-JP" altLang="en-US" sz="12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1733D87-400E-F748-86F5-D01080514DAF}"/>
              </a:ext>
            </a:extLst>
          </p:cNvPr>
          <p:cNvSpPr/>
          <p:nvPr/>
        </p:nvSpPr>
        <p:spPr>
          <a:xfrm>
            <a:off x="7131599" y="2673245"/>
            <a:ext cx="817221" cy="48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xnat1</a:t>
            </a:r>
            <a:endParaRPr lang="ja-JP" altLang="en-US"/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024B9033-667A-1F49-9002-547D878CB0EC}"/>
              </a:ext>
            </a:extLst>
          </p:cNvPr>
          <p:cNvSpPr/>
          <p:nvPr/>
        </p:nvSpPr>
        <p:spPr>
          <a:xfrm>
            <a:off x="4923693" y="2367386"/>
            <a:ext cx="2356339" cy="135664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CC8C445-BA67-F541-BA83-41F7AC3563D9}"/>
              </a:ext>
            </a:extLst>
          </p:cNvPr>
          <p:cNvSpPr txBox="1"/>
          <p:nvPr/>
        </p:nvSpPr>
        <p:spPr>
          <a:xfrm>
            <a:off x="5183041" y="2639375"/>
            <a:ext cx="844604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/>
              <a:t>変更項目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mac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ip</a:t>
            </a:r>
          </a:p>
        </p:txBody>
      </p:sp>
      <p:sp>
        <p:nvSpPr>
          <p:cNvPr id="31" name="円柱 30">
            <a:extLst>
              <a:ext uri="{FF2B5EF4-FFF2-40B4-BE49-F238E27FC236}">
                <a16:creationId xmlns:a16="http://schemas.microsoft.com/office/drawing/2014/main" id="{7021A2EB-02DA-8C4C-9B41-18B098B48645}"/>
              </a:ext>
            </a:extLst>
          </p:cNvPr>
          <p:cNvSpPr/>
          <p:nvPr/>
        </p:nvSpPr>
        <p:spPr>
          <a:xfrm>
            <a:off x="347829" y="5427785"/>
            <a:ext cx="2196084" cy="314178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9F6E25-692A-E540-878B-D7411C2BFC90}"/>
              </a:ext>
            </a:extLst>
          </p:cNvPr>
          <p:cNvSpPr txBox="1"/>
          <p:nvPr/>
        </p:nvSpPr>
        <p:spPr>
          <a:xfrm>
            <a:off x="1049769" y="5547536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nat-map</a:t>
            </a:r>
            <a:endParaRPr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CA51C98-F936-4549-9504-6FE43CD0A4EB}"/>
              </a:ext>
            </a:extLst>
          </p:cNvPr>
          <p:cNvSpPr txBox="1"/>
          <p:nvPr/>
        </p:nvSpPr>
        <p:spPr>
          <a:xfrm>
            <a:off x="715027" y="5984941"/>
            <a:ext cx="156966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key = { ip, port }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value = {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  src ip,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  dst ip,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  src mac,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  dst mac,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  ingress ifindex,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  egress ifindex,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  src port,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  dst port,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  new port,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  new ip,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}</a:t>
            </a:r>
            <a:endParaRPr lang="ja-JP" altLang="en-US" sz="1200">
              <a:latin typeface="RictyDiminished Nerd Font" panose="020B0509020203020207" pitchFamily="49" charset="-128"/>
              <a:ea typeface="RictyDiminished Nerd Font" panose="020B0509020203020207" pitchFamily="49" charset="-128"/>
            </a:endParaRPr>
          </a:p>
        </p:txBody>
      </p:sp>
      <p:sp>
        <p:nvSpPr>
          <p:cNvPr id="40" name="円柱 39">
            <a:extLst>
              <a:ext uri="{FF2B5EF4-FFF2-40B4-BE49-F238E27FC236}">
                <a16:creationId xmlns:a16="http://schemas.microsoft.com/office/drawing/2014/main" id="{D9A7F3CF-7DD4-A540-8661-08CD3F4A069E}"/>
              </a:ext>
            </a:extLst>
          </p:cNvPr>
          <p:cNvSpPr/>
          <p:nvPr/>
        </p:nvSpPr>
        <p:spPr>
          <a:xfrm>
            <a:off x="7992961" y="5427784"/>
            <a:ext cx="2196084" cy="314178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7FAABE3-336B-AF42-B872-7BE105DFA8E9}"/>
              </a:ext>
            </a:extLst>
          </p:cNvPr>
          <p:cNvSpPr txBox="1"/>
          <p:nvPr/>
        </p:nvSpPr>
        <p:spPr>
          <a:xfrm>
            <a:off x="8533799" y="5564928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freelist</a:t>
            </a:r>
            <a:r>
              <a:rPr lang="en-US" altLang="ja-JP" sz="1200" dirty="0"/>
              <a:t>-map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D4A2DFC-5D18-EA41-9D54-DDA93B4A2AF2}"/>
              </a:ext>
            </a:extLst>
          </p:cNvPr>
          <p:cNvSpPr txBox="1"/>
          <p:nvPr/>
        </p:nvSpPr>
        <p:spPr>
          <a:xfrm>
            <a:off x="8372001" y="6041408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map_type</a:t>
            </a:r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 = STACK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key = null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value = port</a:t>
            </a:r>
            <a:endParaRPr lang="ja-JP" altLang="en-US" sz="1200">
              <a:latin typeface="RictyDiminished Nerd Font" panose="020B0509020203020207" pitchFamily="49" charset="-128"/>
              <a:ea typeface="RictyDiminished Nerd Font" panose="020B0509020203020207" pitchFamily="49" charset="-128"/>
            </a:endParaRPr>
          </a:p>
        </p:txBody>
      </p:sp>
      <p:sp>
        <p:nvSpPr>
          <p:cNvPr id="43" name="円柱 42">
            <a:extLst>
              <a:ext uri="{FF2B5EF4-FFF2-40B4-BE49-F238E27FC236}">
                <a16:creationId xmlns:a16="http://schemas.microsoft.com/office/drawing/2014/main" id="{5FE3FCD1-8747-A14D-93E5-85EFE6C69CE1}"/>
              </a:ext>
            </a:extLst>
          </p:cNvPr>
          <p:cNvSpPr/>
          <p:nvPr/>
        </p:nvSpPr>
        <p:spPr>
          <a:xfrm>
            <a:off x="10401765" y="5427784"/>
            <a:ext cx="2196084" cy="314178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D8311D6-18C1-F547-AE8B-30F8DC60DD80}"/>
              </a:ext>
            </a:extLst>
          </p:cNvPr>
          <p:cNvSpPr txBox="1"/>
          <p:nvPr/>
        </p:nvSpPr>
        <p:spPr>
          <a:xfrm>
            <a:off x="10942604" y="5564928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port-pool-map</a:t>
            </a:r>
            <a:endParaRPr lang="ja-JP" altLang="en-US" sz="12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1110694-F9D9-5E46-AA45-672139491F93}"/>
              </a:ext>
            </a:extLst>
          </p:cNvPr>
          <p:cNvSpPr txBox="1"/>
          <p:nvPr/>
        </p:nvSpPr>
        <p:spPr>
          <a:xfrm>
            <a:off x="10714977" y="60414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200" dirty="0">
              <a:latin typeface="RictyDiminished Nerd Font" panose="020B0509020203020207" pitchFamily="49" charset="-128"/>
              <a:ea typeface="RictyDiminished Nerd Font" panose="020B0509020203020207" pitchFamily="49" charset="-128"/>
            </a:endParaRP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key = port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value = port</a:t>
            </a:r>
            <a:endParaRPr lang="ja-JP" altLang="en-US" sz="1200">
              <a:latin typeface="RictyDiminished Nerd Font" panose="020B0509020203020207" pitchFamily="49" charset="-128"/>
              <a:ea typeface="RictyDiminished Nerd Font" panose="020B0509020203020207" pitchFamily="49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633FE86-52F8-424B-87EF-07C881C5EF9A}"/>
              </a:ext>
            </a:extLst>
          </p:cNvPr>
          <p:cNvSpPr/>
          <p:nvPr/>
        </p:nvSpPr>
        <p:spPr>
          <a:xfrm>
            <a:off x="8198319" y="7455878"/>
            <a:ext cx="1910861" cy="7737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xnat</a:t>
            </a:r>
            <a:r>
              <a:rPr lang="ja-JP" altLang="en-US" sz="1200"/>
              <a:t>で使用できる空きポートリスト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nat</a:t>
            </a:r>
            <a:r>
              <a:rPr lang="ja-JP" altLang="en-US" sz="1200"/>
              <a:t>時に使用するポートを決定する</a:t>
            </a:r>
            <a:endParaRPr lang="en-US" altLang="ja-JP" sz="1200" dirty="0"/>
          </a:p>
        </p:txBody>
      </p:sp>
      <p:sp>
        <p:nvSpPr>
          <p:cNvPr id="50" name="円柱 49">
            <a:extLst>
              <a:ext uri="{FF2B5EF4-FFF2-40B4-BE49-F238E27FC236}">
                <a16:creationId xmlns:a16="http://schemas.microsoft.com/office/drawing/2014/main" id="{42378279-EC2C-FA48-B035-BE791BD40ABD}"/>
              </a:ext>
            </a:extLst>
          </p:cNvPr>
          <p:cNvSpPr/>
          <p:nvPr/>
        </p:nvSpPr>
        <p:spPr>
          <a:xfrm>
            <a:off x="2827459" y="5427784"/>
            <a:ext cx="2196084" cy="314178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DA328E7-1085-164D-83B7-1897527E1643}"/>
              </a:ext>
            </a:extLst>
          </p:cNvPr>
          <p:cNvSpPr txBox="1"/>
          <p:nvPr/>
        </p:nvSpPr>
        <p:spPr>
          <a:xfrm>
            <a:off x="3368298" y="5564928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tx</a:t>
            </a:r>
            <a:r>
              <a:rPr lang="en-US" altLang="ja-JP" sz="1200" dirty="0"/>
              <a:t>-map</a:t>
            </a:r>
            <a:endParaRPr lang="ja-JP" altLang="en-US" sz="12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5C747-0669-4F41-B3EA-F7A695BE5F29}"/>
              </a:ext>
            </a:extLst>
          </p:cNvPr>
          <p:cNvSpPr txBox="1"/>
          <p:nvPr/>
        </p:nvSpPr>
        <p:spPr>
          <a:xfrm>
            <a:off x="3140671" y="604140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200" dirty="0">
              <a:latin typeface="RictyDiminished Nerd Font" panose="020B0509020203020207" pitchFamily="49" charset="-128"/>
              <a:ea typeface="RictyDiminished Nerd Font" panose="020B0509020203020207" pitchFamily="49" charset="-128"/>
            </a:endParaRP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key = ifindex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value = ifindex</a:t>
            </a:r>
            <a:endParaRPr lang="ja-JP" altLang="en-US" sz="1200">
              <a:latin typeface="RictyDiminished Nerd Font" panose="020B0509020203020207" pitchFamily="49" charset="-128"/>
              <a:ea typeface="RictyDiminished Nerd Font" panose="020B0509020203020207" pitchFamily="49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3FF6179-80A6-6741-8FAB-A48C1245E513}"/>
              </a:ext>
            </a:extLst>
          </p:cNvPr>
          <p:cNvSpPr/>
          <p:nvPr/>
        </p:nvSpPr>
        <p:spPr>
          <a:xfrm>
            <a:off x="3012832" y="7455878"/>
            <a:ext cx="1910861" cy="7737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/>
              <a:t>bpf_redirect_map</a:t>
            </a:r>
            <a:r>
              <a:rPr lang="ja-JP" altLang="en-US" sz="1200"/>
              <a:t>で使用</a:t>
            </a:r>
            <a:endParaRPr lang="en-US" altLang="ja-JP" sz="1200" dirty="0"/>
          </a:p>
          <a:p>
            <a:pPr algn="ctr"/>
            <a:r>
              <a:rPr lang="ja-JP" altLang="en-US" sz="1200"/>
              <a:t>リダイレクトの対応表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2F4878FE-EEF7-0E43-872B-1A1A143A803C}"/>
              </a:ext>
            </a:extLst>
          </p:cNvPr>
          <p:cNvGrpSpPr/>
          <p:nvPr/>
        </p:nvGrpSpPr>
        <p:grpSpPr>
          <a:xfrm>
            <a:off x="1842179" y="2489201"/>
            <a:ext cx="693351" cy="218485"/>
            <a:chOff x="501706" y="2338598"/>
            <a:chExt cx="693351" cy="218485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FDB606BD-CCC8-2845-9500-B6314F0A01DD}"/>
                </a:ext>
              </a:extLst>
            </p:cNvPr>
            <p:cNvSpPr/>
            <p:nvPr/>
          </p:nvSpPr>
          <p:spPr>
            <a:xfrm>
              <a:off x="501706" y="2338598"/>
              <a:ext cx="693351" cy="21848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/>
                <a:t>パケット</a:t>
              </a: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BFDA6999-8EB6-E44F-92F6-D0A1DE5384C6}"/>
                </a:ext>
              </a:extLst>
            </p:cNvPr>
            <p:cNvSpPr/>
            <p:nvPr/>
          </p:nvSpPr>
          <p:spPr>
            <a:xfrm>
              <a:off x="1076241" y="2338598"/>
              <a:ext cx="118816" cy="21848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sp>
        <p:nvSpPr>
          <p:cNvPr id="57" name="角丸四角形吹き出し 56">
            <a:extLst>
              <a:ext uri="{FF2B5EF4-FFF2-40B4-BE49-F238E27FC236}">
                <a16:creationId xmlns:a16="http://schemas.microsoft.com/office/drawing/2014/main" id="{0AE09A8A-9873-E14F-AD54-920A78C1CBF2}"/>
              </a:ext>
            </a:extLst>
          </p:cNvPr>
          <p:cNvSpPr/>
          <p:nvPr/>
        </p:nvSpPr>
        <p:spPr>
          <a:xfrm>
            <a:off x="4474536" y="866460"/>
            <a:ext cx="3037256" cy="1128695"/>
          </a:xfrm>
          <a:prstGeom prst="wedgeRoundRectCallout">
            <a:avLst>
              <a:gd name="adj1" fmla="val -41081"/>
              <a:gd name="adj2" fmla="val 70386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00" dirty="0"/>
              <a:t>ingress</a:t>
            </a:r>
            <a:r>
              <a:rPr lang="ja-JP" altLang="en-US" sz="1000"/>
              <a:t>側の処理</a:t>
            </a:r>
            <a:endParaRPr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000" dirty="0" err="1"/>
              <a:t>tx</a:t>
            </a:r>
            <a:r>
              <a:rPr lang="en-US" altLang="ja-JP" sz="1000" dirty="0"/>
              <a:t>-map</a:t>
            </a:r>
            <a:r>
              <a:rPr lang="ja-JP" altLang="en-US" sz="1000"/>
              <a:t>からリダイレクト先</a:t>
            </a:r>
            <a:r>
              <a:rPr lang="en-US" altLang="ja-JP" sz="1000" dirty="0"/>
              <a:t>ifindex</a:t>
            </a:r>
            <a:r>
              <a:rPr lang="ja-JP" altLang="en-US" sz="1000"/>
              <a:t>取得</a:t>
            </a:r>
            <a:endParaRPr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000" dirty="0"/>
              <a:t>redirect-map</a:t>
            </a:r>
            <a:r>
              <a:rPr lang="ja-JP" altLang="en-US" sz="1000"/>
              <a:t>からリダイレクト先</a:t>
            </a:r>
            <a:r>
              <a:rPr lang="en-US" altLang="ja-JP" sz="1000" dirty="0"/>
              <a:t>mac</a:t>
            </a:r>
            <a:r>
              <a:rPr lang="ja-JP" altLang="en-US" sz="1000"/>
              <a:t>取得</a:t>
            </a:r>
            <a:endParaRPr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ja-JP" altLang="en-US" sz="1000"/>
          </a:p>
        </p:txBody>
      </p:sp>
      <p:sp>
        <p:nvSpPr>
          <p:cNvPr id="58" name="角丸四角形吹き出し 57">
            <a:extLst>
              <a:ext uri="{FF2B5EF4-FFF2-40B4-BE49-F238E27FC236}">
                <a16:creationId xmlns:a16="http://schemas.microsoft.com/office/drawing/2014/main" id="{7FE27012-49CC-0644-AB5A-2969BCF5D2FC}"/>
              </a:ext>
            </a:extLst>
          </p:cNvPr>
          <p:cNvSpPr/>
          <p:nvPr/>
        </p:nvSpPr>
        <p:spPr>
          <a:xfrm>
            <a:off x="7699111" y="791415"/>
            <a:ext cx="3037256" cy="1128695"/>
          </a:xfrm>
          <a:prstGeom prst="wedgeRoundRectCallout">
            <a:avLst>
              <a:gd name="adj1" fmla="val -68721"/>
              <a:gd name="adj2" fmla="val 166"/>
              <a:gd name="adj3" fmla="val 16667"/>
            </a:avLst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00" dirty="0" err="1"/>
              <a:t>arp</a:t>
            </a:r>
            <a:r>
              <a:rPr lang="en-US" altLang="ja-JP" sz="1000" dirty="0"/>
              <a:t>-table</a:t>
            </a:r>
            <a:r>
              <a:rPr lang="ja-JP" altLang="en-US" sz="1000"/>
              <a:t>どうしよう？</a:t>
            </a:r>
            <a:endParaRPr lang="en-US" altLang="ja-JP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000"/>
              <a:t>宛先</a:t>
            </a:r>
            <a:r>
              <a:rPr lang="en-US" altLang="ja-JP" sz="1000" dirty="0"/>
              <a:t>IP</a:t>
            </a:r>
            <a:r>
              <a:rPr lang="ja-JP" altLang="en-US" sz="1000"/>
              <a:t>に関連する</a:t>
            </a:r>
            <a:r>
              <a:rPr lang="en-US" altLang="ja-JP" sz="1000" dirty="0"/>
              <a:t>mac, ifindex</a:t>
            </a:r>
            <a:r>
              <a:rPr lang="ja-JP" altLang="en-US" sz="1000"/>
              <a:t>の取得</a:t>
            </a:r>
          </a:p>
        </p:txBody>
      </p:sp>
      <p:sp>
        <p:nvSpPr>
          <p:cNvPr id="59" name="円柱 58">
            <a:extLst>
              <a:ext uri="{FF2B5EF4-FFF2-40B4-BE49-F238E27FC236}">
                <a16:creationId xmlns:a16="http://schemas.microsoft.com/office/drawing/2014/main" id="{4344AB8D-F73B-9C43-924C-D38E4318DEB1}"/>
              </a:ext>
            </a:extLst>
          </p:cNvPr>
          <p:cNvSpPr/>
          <p:nvPr/>
        </p:nvSpPr>
        <p:spPr>
          <a:xfrm>
            <a:off x="5397425" y="5427784"/>
            <a:ext cx="2196084" cy="314178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2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364E295-C806-ED4B-8E2E-7B6D15529990}"/>
              </a:ext>
            </a:extLst>
          </p:cNvPr>
          <p:cNvSpPr txBox="1"/>
          <p:nvPr/>
        </p:nvSpPr>
        <p:spPr>
          <a:xfrm>
            <a:off x="5939866" y="5566838"/>
            <a:ext cx="1160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egress-</a:t>
            </a:r>
            <a:r>
              <a:rPr lang="en-US" altLang="ja-JP" sz="1200" dirty="0" err="1"/>
              <a:t>arp</a:t>
            </a:r>
            <a:r>
              <a:rPr lang="en-US" altLang="ja-JP" sz="1200" dirty="0"/>
              <a:t>-map</a:t>
            </a:r>
            <a:endParaRPr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2B8332F-F569-D74E-92EA-E51E99C192E1}"/>
              </a:ext>
            </a:extLst>
          </p:cNvPr>
          <p:cNvSpPr txBox="1"/>
          <p:nvPr/>
        </p:nvSpPr>
        <p:spPr>
          <a:xfrm>
            <a:off x="5647701" y="60443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map_type</a:t>
            </a:r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 = HASH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key = ip</a:t>
            </a:r>
          </a:p>
          <a:p>
            <a:r>
              <a:rPr lang="en-US" altLang="ja-JP" sz="1200" dirty="0">
                <a:latin typeface="RictyDiminished Nerd Font" panose="020B0509020203020207" pitchFamily="49" charset="-128"/>
                <a:ea typeface="RictyDiminished Nerd Font" panose="020B0509020203020207" pitchFamily="49" charset="-128"/>
              </a:rPr>
              <a:t>value = { ifindex, mac }</a:t>
            </a:r>
            <a:endParaRPr lang="ja-JP" altLang="en-US" sz="1200">
              <a:latin typeface="RictyDiminished Nerd Font" panose="020B0509020203020207" pitchFamily="49" charset="-128"/>
              <a:ea typeface="RictyDiminished Nerd Font" panose="020B0509020203020207" pitchFamily="49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87DF67B-0F7C-034C-BEB6-4B53A18D7E63}"/>
              </a:ext>
            </a:extLst>
          </p:cNvPr>
          <p:cNvSpPr/>
          <p:nvPr/>
        </p:nvSpPr>
        <p:spPr>
          <a:xfrm>
            <a:off x="5559082" y="7455878"/>
            <a:ext cx="1910861" cy="7737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/>
              <a:t>egress</a:t>
            </a:r>
            <a:r>
              <a:rPr lang="ja-JP" altLang="en-US" sz="1200"/>
              <a:t>の</a:t>
            </a:r>
            <a:r>
              <a:rPr lang="en-US" altLang="ja-JP" sz="1200" dirty="0" err="1"/>
              <a:t>arp</a:t>
            </a:r>
            <a:r>
              <a:rPr lang="en-US" altLang="ja-JP" sz="1200" dirty="0"/>
              <a:t>-table</a:t>
            </a:r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93221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173</Words>
  <Application>Microsoft Macintosh PowerPoint</Application>
  <PresentationFormat>A3 297x420 mm</PresentationFormat>
  <Paragraphs>58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RictyDiminished Nerd Font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9</cp:revision>
  <dcterms:created xsi:type="dcterms:W3CDTF">2020-01-13T07:18:11Z</dcterms:created>
  <dcterms:modified xsi:type="dcterms:W3CDTF">2020-01-13T15:33:31Z</dcterms:modified>
</cp:coreProperties>
</file>