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9"/>
  </p:notesMasterIdLst>
  <p:sldIdLst>
    <p:sldId id="307" r:id="rId3"/>
    <p:sldId id="308" r:id="rId4"/>
    <p:sldId id="332" r:id="rId5"/>
    <p:sldId id="258" r:id="rId6"/>
    <p:sldId id="337" r:id="rId7"/>
    <p:sldId id="301" r:id="rId8"/>
    <p:sldId id="327" r:id="rId9"/>
    <p:sldId id="275" r:id="rId10"/>
    <p:sldId id="306" r:id="rId11"/>
    <p:sldId id="328" r:id="rId12"/>
    <p:sldId id="338" r:id="rId13"/>
    <p:sldId id="330" r:id="rId14"/>
    <p:sldId id="339" r:id="rId15"/>
    <p:sldId id="333" r:id="rId16"/>
    <p:sldId id="267" r:id="rId17"/>
    <p:sldId id="336" r:id="rId18"/>
    <p:sldId id="335" r:id="rId19"/>
    <p:sldId id="342" r:id="rId20"/>
    <p:sldId id="341" r:id="rId21"/>
    <p:sldId id="343" r:id="rId22"/>
    <p:sldId id="309" r:id="rId23"/>
    <p:sldId id="322" r:id="rId24"/>
    <p:sldId id="323" r:id="rId25"/>
    <p:sldId id="329" r:id="rId26"/>
    <p:sldId id="325" r:id="rId27"/>
    <p:sldId id="3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User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Request to add personal details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mini statement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Request for Check book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r>
            <a:rPr lang="en-IN" dirty="0" smtClean="0"/>
            <a:t>Fund Transfer</a:t>
          </a:r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r>
            <a:rPr lang="en-IN" dirty="0" smtClean="0"/>
            <a:t>Track Service Request</a:t>
          </a:r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93958" custRadScaleInc="60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52066" custRadScaleInc="107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89561" custRadScaleInc="-44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Create new account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overall transactions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440843" y="0"/>
          <a:ext cx="947388" cy="947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User</a:t>
          </a:r>
          <a:endParaRPr lang="en-IN" sz="2600" kern="1200" dirty="0"/>
        </a:p>
      </dsp:txBody>
      <dsp:txXfrm>
        <a:off x="1579585" y="138742"/>
        <a:ext cx="669904" cy="669904"/>
      </dsp:txXfrm>
    </dsp:sp>
    <dsp:sp modelId="{6C299B1E-FF91-4041-B597-AC7D7E336DDB}">
      <dsp:nvSpPr>
        <dsp:cNvPr id="0" name=""/>
        <dsp:cNvSpPr/>
      </dsp:nvSpPr>
      <dsp:spPr>
        <a:xfrm rot="8170788">
          <a:off x="453611" y="1145819"/>
          <a:ext cx="1239707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176221" y="1350000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Request to add personal details</a:t>
          </a:r>
          <a:endParaRPr lang="en-IN" sz="1200" kern="1200" dirty="0"/>
        </a:p>
      </dsp:txBody>
      <dsp:txXfrm>
        <a:off x="197310" y="1371089"/>
        <a:ext cx="857841" cy="677837"/>
      </dsp:txXfrm>
    </dsp:sp>
    <dsp:sp modelId="{BC821710-D8D6-44B3-AE70-1FB80AE0FF86}">
      <dsp:nvSpPr>
        <dsp:cNvPr id="0" name=""/>
        <dsp:cNvSpPr/>
      </dsp:nvSpPr>
      <dsp:spPr>
        <a:xfrm rot="10505932">
          <a:off x="448288" y="424059"/>
          <a:ext cx="94141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0" y="239270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View mini statement</a:t>
          </a:r>
          <a:endParaRPr lang="en-IN" sz="1200" kern="1200" dirty="0"/>
        </a:p>
      </dsp:txBody>
      <dsp:txXfrm>
        <a:off x="21089" y="260359"/>
        <a:ext cx="857841" cy="677837"/>
      </dsp:txXfrm>
    </dsp:sp>
    <dsp:sp modelId="{8351C695-285C-48C7-B152-A664EB02542B}">
      <dsp:nvSpPr>
        <dsp:cNvPr id="0" name=""/>
        <dsp:cNvSpPr/>
      </dsp:nvSpPr>
      <dsp:spPr>
        <a:xfrm rot="5744805">
          <a:off x="1353591" y="1323059"/>
          <a:ext cx="923763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1319214" y="1557615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Request for Check book</a:t>
          </a:r>
          <a:endParaRPr lang="en-IN" sz="1200" kern="1200" dirty="0"/>
        </a:p>
      </dsp:txBody>
      <dsp:txXfrm>
        <a:off x="1340303" y="1578704"/>
        <a:ext cx="857841" cy="677837"/>
      </dsp:txXfrm>
    </dsp:sp>
    <dsp:sp modelId="{4F41A354-717E-4289-9885-C2E2F256F905}">
      <dsp:nvSpPr>
        <dsp:cNvPr id="0" name=""/>
        <dsp:cNvSpPr/>
      </dsp:nvSpPr>
      <dsp:spPr>
        <a:xfrm rot="627784">
          <a:off x="2415662" y="497877"/>
          <a:ext cx="721738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ED78B-8318-45B9-BA8A-B7670E799923}">
      <dsp:nvSpPr>
        <dsp:cNvPr id="0" name=""/>
        <dsp:cNvSpPr/>
      </dsp:nvSpPr>
      <dsp:spPr>
        <a:xfrm>
          <a:off x="2681390" y="338407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Fund Transfer</a:t>
          </a:r>
          <a:endParaRPr lang="en-IN" sz="1200" kern="1200" dirty="0"/>
        </a:p>
      </dsp:txBody>
      <dsp:txXfrm>
        <a:off x="2702479" y="359496"/>
        <a:ext cx="857841" cy="677837"/>
      </dsp:txXfrm>
    </dsp:sp>
    <dsp:sp modelId="{C2828057-5F65-4707-A76C-46A6588FAB93}">
      <dsp:nvSpPr>
        <dsp:cNvPr id="0" name=""/>
        <dsp:cNvSpPr/>
      </dsp:nvSpPr>
      <dsp:spPr>
        <a:xfrm rot="3045917">
          <a:off x="2033243" y="1237903"/>
          <a:ext cx="1231161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588168" y="1489703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Track Service Request</a:t>
          </a:r>
          <a:endParaRPr lang="en-IN" sz="1200" kern="1200" dirty="0"/>
        </a:p>
      </dsp:txBody>
      <dsp:txXfrm>
        <a:off x="2609257" y="1510792"/>
        <a:ext cx="857841" cy="6778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62937" y="0"/>
          <a:ext cx="977283" cy="977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Admin</a:t>
          </a:r>
          <a:endParaRPr lang="en-IN" sz="1900" kern="1200" dirty="0"/>
        </a:p>
      </dsp:txBody>
      <dsp:txXfrm>
        <a:off x="1206057" y="143120"/>
        <a:ext cx="691043" cy="691043"/>
      </dsp:txXfrm>
    </dsp:sp>
    <dsp:sp modelId="{6C299B1E-FF91-4041-B597-AC7D7E336DDB}">
      <dsp:nvSpPr>
        <dsp:cNvPr id="0" name=""/>
        <dsp:cNvSpPr/>
      </dsp:nvSpPr>
      <dsp:spPr>
        <a:xfrm rot="8476842">
          <a:off x="396510" y="943835"/>
          <a:ext cx="827157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3196" y="970426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Create new account</a:t>
          </a:r>
          <a:endParaRPr lang="en-IN" sz="1300" kern="1200" dirty="0"/>
        </a:p>
      </dsp:txBody>
      <dsp:txXfrm>
        <a:off x="44950" y="992180"/>
        <a:ext cx="884911" cy="699227"/>
      </dsp:txXfrm>
    </dsp:sp>
    <dsp:sp modelId="{BC821710-D8D6-44B3-AE70-1FB80AE0FF86}">
      <dsp:nvSpPr>
        <dsp:cNvPr id="0" name=""/>
        <dsp:cNvSpPr/>
      </dsp:nvSpPr>
      <dsp:spPr>
        <a:xfrm rot="2439696">
          <a:off x="1862869" y="949854"/>
          <a:ext cx="775550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080589" y="970420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View overall transactions</a:t>
          </a:r>
          <a:endParaRPr lang="en-IN" sz="1300" kern="1200" dirty="0"/>
        </a:p>
      </dsp:txBody>
      <dsp:txXfrm>
        <a:off x="2102343" y="992174"/>
        <a:ext cx="884911" cy="69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23,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USECASE_OnlineBanking.docx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AMS_Admin_DeleteAsset.docx" TargetMode="External"/><Relationship Id="rId3" Type="http://schemas.openxmlformats.org/officeDocument/2006/relationships/hyperlink" Target="Usecase_User.uml" TargetMode="External"/><Relationship Id="rId7" Type="http://schemas.openxmlformats.org/officeDocument/2006/relationships/hyperlink" Target="AMS_Admin_ModifyAsset.docx" TargetMode="External"/><Relationship Id="rId2" Type="http://schemas.openxmlformats.org/officeDocument/2006/relationships/hyperlink" Target="Usecase_Admin.u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MS_Admin_AddAsset.docx" TargetMode="External"/><Relationship Id="rId5" Type="http://schemas.openxmlformats.org/officeDocument/2006/relationships/hyperlink" Target="AMS_Manager_ViewRequest.docx" TargetMode="External"/><Relationship Id="rId10" Type="http://schemas.openxmlformats.org/officeDocument/2006/relationships/hyperlink" Target="AMS_Admin_Accept_Reject.docx" TargetMode="External"/><Relationship Id="rId4" Type="http://schemas.openxmlformats.org/officeDocument/2006/relationships/hyperlink" Target="AMS_Manager_RaiseRequest.docx" TargetMode="External"/><Relationship Id="rId9" Type="http://schemas.openxmlformats.org/officeDocument/2006/relationships/hyperlink" Target="AMS_Admin_ViewAsset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efectReport_OnlineBanking.xls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OnlineBankingProjectSpri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Project_TestCase_Onlin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RVFD%20for%20online%20banking_project.xls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Online Banking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A</a:t>
            </a:r>
            <a:r>
              <a:rPr lang="en-US" sz="2400" b="0" dirty="0">
                <a:solidFill>
                  <a:schemeClr val="tx1"/>
                </a:solidFill>
              </a:rPr>
              <a:t> use case is a written description of how users will perform tasks on 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website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goal 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b="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LINK:</a:t>
            </a:r>
            <a:r>
              <a:rPr lang="en-US" sz="2400" dirty="0" err="1" smtClean="0">
                <a:solidFill>
                  <a:srgbClr val="00B0F0"/>
                </a:solidFill>
                <a:hlinkClick r:id="rId2" action="ppaction://hlinkfile"/>
              </a:rPr>
              <a:t>USECASE_OnlineBanking.docx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906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26092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43000"/>
            <a:ext cx="6991350" cy="4949031"/>
          </a:xfrm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ADMIN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80" y="1219200"/>
            <a:ext cx="7404619" cy="490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Admin Login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 User Login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 Manager Create account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Manager View all transactions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User View mini/detailed statement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User Request add details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 User Request Check book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9" action="ppaction://hlinkfile"/>
              </a:rPr>
              <a:t>User track service request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10" action="ppaction://hlinkfile"/>
              </a:rPr>
              <a:t>User fund transfer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defect is an error or a bug, in the application that causes it to produce an incorrect or unexpected results. 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programmer while designing and building the software can make mistake or error.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report.</a:t>
            </a:r>
          </a:p>
          <a:p>
            <a:endParaRPr lang="en-US" sz="2900" b="0" dirty="0" smtClean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DefectReport_OnlineBanking.xlsx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Even after entering the invalid user id and password for more than three times the account is not locked.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 </a:t>
            </a:r>
            <a:r>
              <a:rPr lang="en-IN" b="0" dirty="0" smtClean="0">
                <a:solidFill>
                  <a:schemeClr val="tx1"/>
                </a:solidFill>
              </a:rPr>
              <a:t>account holder name in the registration page is accepting numerical characters.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type is not checked.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Pan doesn’t validate and accepts symbols.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</a:t>
            </a:r>
            <a:r>
              <a:rPr lang="en-US" b="0" dirty="0" smtClean="0">
                <a:solidFill>
                  <a:schemeClr val="tx1"/>
                </a:solidFill>
              </a:rPr>
              <a:t>opening balance </a:t>
            </a:r>
            <a:r>
              <a:rPr lang="en-US" b="0" dirty="0" smtClean="0">
                <a:solidFill>
                  <a:schemeClr val="tx1"/>
                </a:solidFill>
              </a:rPr>
              <a:t>field is not mandatory and it can be left empty.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Secret question is not validated and asks for answer in mandatory</a:t>
            </a:r>
            <a:r>
              <a:rPr lang="en-US" b="0" dirty="0">
                <a:solidFill>
                  <a:schemeClr val="tx1"/>
                </a:solidFill>
              </a:rPr>
              <a:t>.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 for selecting select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account holder is not able to view the transactions by click view </a:t>
            </a:r>
            <a:r>
              <a:rPr lang="en-US" b="0" dirty="0" smtClean="0">
                <a:solidFill>
                  <a:schemeClr val="tx1"/>
                </a:solidFill>
              </a:rPr>
              <a:t>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Mini/Detailed statements are not present in account holder </a:t>
            </a:r>
            <a:r>
              <a:rPr lang="en-US" b="0" dirty="0" smtClean="0">
                <a:solidFill>
                  <a:schemeClr val="tx1"/>
                </a:solidFill>
              </a:rPr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registration page is </a:t>
            </a:r>
            <a:r>
              <a:rPr lang="en-US" b="0" dirty="0" smtClean="0">
                <a:solidFill>
                  <a:schemeClr val="tx1"/>
                </a:solidFill>
              </a:rPr>
              <a:t>showing </a:t>
            </a:r>
            <a:r>
              <a:rPr lang="en-US" b="0" dirty="0">
                <a:solidFill>
                  <a:schemeClr val="tx1"/>
                </a:solidFill>
              </a:rPr>
              <a:t>the pan card is already existing for every new </a:t>
            </a:r>
            <a:r>
              <a:rPr lang="en-US" b="0" dirty="0" smtClean="0">
                <a:solidFill>
                  <a:schemeClr val="tx1"/>
                </a:solidFill>
              </a:rPr>
              <a:t>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pan card is validating when it left with </a:t>
            </a:r>
            <a:r>
              <a:rPr lang="en-US" b="0" dirty="0" smtClean="0">
                <a:solidFill>
                  <a:schemeClr val="tx1"/>
                </a:solidFill>
              </a:rPr>
              <a:t>blank.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snapshots: User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8923"/>
            <a:ext cx="8229600" cy="378851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6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Contd.</a:t>
            </a:r>
            <a:br>
              <a:rPr lang="en-US" dirty="0" smtClean="0"/>
            </a:br>
            <a:r>
              <a:rPr lang="en-US" dirty="0" smtClean="0"/>
              <a:t>PAN Defect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8229600" cy="38644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R . </a:t>
            </a:r>
            <a:r>
              <a:rPr lang="en-IN" dirty="0" smtClean="0">
                <a:solidFill>
                  <a:schemeClr val="tx1"/>
                </a:solidFill>
              </a:rPr>
              <a:t>SARULATHA (150943)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JAHNAVI </a:t>
            </a:r>
            <a:r>
              <a:rPr lang="en-IN">
                <a:solidFill>
                  <a:schemeClr val="tx1"/>
                </a:solidFill>
              </a:rPr>
              <a:t>KANTHAMNENI </a:t>
            </a:r>
            <a:r>
              <a:rPr lang="en-IN" smtClean="0">
                <a:solidFill>
                  <a:schemeClr val="tx1"/>
                </a:solidFill>
              </a:rPr>
              <a:t>(150763)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KUNCHA </a:t>
            </a:r>
            <a:r>
              <a:rPr lang="en-IN" dirty="0" smtClean="0">
                <a:solidFill>
                  <a:schemeClr val="tx1"/>
                </a:solidFill>
              </a:rPr>
              <a:t>SWATHI (150782)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UDDARAJU </a:t>
            </a:r>
            <a:r>
              <a:rPr lang="en-IN" dirty="0" smtClean="0">
                <a:solidFill>
                  <a:schemeClr val="tx1"/>
                </a:solidFill>
              </a:rPr>
              <a:t>GEETHIKA (150757)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VANDANAPU </a:t>
            </a:r>
            <a:r>
              <a:rPr lang="en-IN" dirty="0" smtClean="0">
                <a:solidFill>
                  <a:schemeClr val="tx1"/>
                </a:solidFill>
              </a:rPr>
              <a:t>BHAVYA (150760)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Contd.</a:t>
            </a:r>
            <a:br>
              <a:rPr lang="en-US" dirty="0" smtClean="0"/>
            </a:br>
            <a:r>
              <a:rPr lang="en-US" dirty="0" smtClean="0"/>
              <a:t>Email Defect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620"/>
            <a:ext cx="8229600" cy="39011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16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63640"/>
            <a:ext cx="8420099" cy="44721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9700" y="1054881"/>
            <a:ext cx="6019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http</a:t>
            </a:r>
            <a:r>
              <a:rPr lang="en-US" u="sng" spc="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ndafile:8081/OnlineBankingProjectSpring/    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93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*100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=68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=(49*100</a:t>
            </a:r>
            <a:r>
              <a:rPr lang="en-US" sz="1800" dirty="0" smtClean="0">
                <a:solidFill>
                  <a:schemeClr val="tx1"/>
                </a:solidFill>
              </a:rPr>
              <a:t>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=70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93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 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61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229600" cy="4965036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This </a:t>
            </a:r>
            <a:r>
              <a:rPr lang="en-US" sz="2000" b="0" dirty="0">
                <a:solidFill>
                  <a:schemeClr val="tx1"/>
                </a:solidFill>
              </a:rPr>
              <a:t>project is aimed at developing an online Banking System (OBS) for Account holders and Bank admin. Online Banking allows account holders to view mini/detailed statements and do fund </a:t>
            </a:r>
            <a:r>
              <a:rPr lang="en-US" sz="2000" b="0" dirty="0" smtClean="0">
                <a:solidFill>
                  <a:schemeClr val="tx1"/>
                </a:solidFill>
              </a:rPr>
              <a:t>transfer. It </a:t>
            </a:r>
            <a:r>
              <a:rPr lang="en-US" sz="2000" b="0" dirty="0">
                <a:solidFill>
                  <a:schemeClr val="tx1"/>
                </a:solidFill>
              </a:rPr>
              <a:t>allows the bank admin to create account and view all transactions on a secure </a:t>
            </a:r>
            <a:r>
              <a:rPr lang="en-US" sz="2000" b="0" dirty="0" smtClean="0">
                <a:solidFill>
                  <a:schemeClr val="tx1"/>
                </a:solidFill>
              </a:rPr>
              <a:t>website.</a:t>
            </a:r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Test case </a:t>
            </a:r>
            <a:r>
              <a:rPr lang="en-US" sz="2400" b="0" dirty="0" smtClean="0">
                <a:solidFill>
                  <a:schemeClr val="tx1"/>
                </a:solidFill>
              </a:rPr>
              <a:t>is </a:t>
            </a:r>
            <a:r>
              <a:rPr lang="en-US" sz="2400" b="0" dirty="0">
                <a:solidFill>
                  <a:schemeClr val="tx1"/>
                </a:solidFill>
              </a:rPr>
              <a:t>the smallest unit of the testing </a:t>
            </a:r>
            <a:r>
              <a:rPr lang="en-US" sz="2400" b="0" dirty="0" smtClean="0">
                <a:solidFill>
                  <a:schemeClr val="tx1"/>
                </a:solidFill>
              </a:rPr>
              <a:t>plan.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Test case gives </a:t>
            </a:r>
            <a:r>
              <a:rPr lang="en-US" sz="2400" b="0" dirty="0">
                <a:solidFill>
                  <a:schemeClr val="tx1"/>
                </a:solidFill>
              </a:rPr>
              <a:t>description of necessary actions and parameters to achieve and verify the expected </a:t>
            </a:r>
            <a:r>
              <a:rPr lang="en-US" sz="2400" b="0" dirty="0" smtClean="0">
                <a:solidFill>
                  <a:schemeClr val="tx1"/>
                </a:solidFill>
              </a:rPr>
              <a:t>behavior </a:t>
            </a:r>
            <a:r>
              <a:rPr lang="en-US" sz="2400" b="0" dirty="0">
                <a:solidFill>
                  <a:schemeClr val="tx1"/>
                </a:solidFill>
              </a:rPr>
              <a:t>of a particular function or the part of the tested </a:t>
            </a:r>
            <a:r>
              <a:rPr lang="en-US" sz="2400" b="0" dirty="0" smtClean="0">
                <a:solidFill>
                  <a:schemeClr val="tx1"/>
                </a:solidFill>
              </a:rPr>
              <a:t>software.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</a:t>
            </a:r>
            <a:r>
              <a:rPr lang="en-US" sz="2800" dirty="0" smtClean="0"/>
              <a:t>:</a:t>
            </a:r>
            <a:r>
              <a:rPr lang="en-US" sz="2800" dirty="0" smtClean="0">
                <a:hlinkClick r:id="rId3" action="ppaction://hlinkfile"/>
              </a:rPr>
              <a:t>Project_TestCase_Online.xlsx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46813602"/>
              </p:ext>
            </p:extLst>
          </p:nvPr>
        </p:nvGraphicFramePr>
        <p:xfrm>
          <a:off x="5005386" y="2276872"/>
          <a:ext cx="3681413" cy="31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655190669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RVFD for online banking_project.xlsx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352801" y="2017594"/>
            <a:ext cx="722638" cy="8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748</Words>
  <Application>Microsoft Office PowerPoint</Application>
  <PresentationFormat>On-screen Show (4:3)</PresentationFormat>
  <Paragraphs>154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                                            ACTORS</vt:lpstr>
      <vt:lpstr>PowerPoint Presentation</vt:lpstr>
      <vt:lpstr>Link :Project_TestCase_Online.xlsx</vt:lpstr>
      <vt:lpstr>REQUIREMENT  ITEMIZATION</vt:lpstr>
      <vt:lpstr>PowerPoint Presentation</vt:lpstr>
      <vt:lpstr>USE CASES</vt:lpstr>
      <vt:lpstr>USE CASES</vt:lpstr>
      <vt:lpstr>USE CASE DIAGRAM – USER </vt:lpstr>
      <vt:lpstr>USE CASE DIAGRAM - ADMIN</vt:lpstr>
      <vt:lpstr>USE CASE HYPERLINKS</vt:lpstr>
      <vt:lpstr>DFDR</vt:lpstr>
      <vt:lpstr>DEFECTS FOUND</vt:lpstr>
      <vt:lpstr>DEFECTS FOUND</vt:lpstr>
      <vt:lpstr>Defect snapshots: User Name</vt:lpstr>
      <vt:lpstr>Contd. PAN Defect</vt:lpstr>
      <vt:lpstr>Contd. Email Defect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R, Sarulatha</cp:lastModifiedBy>
  <cp:revision>211</cp:revision>
  <dcterms:created xsi:type="dcterms:W3CDTF">2015-08-27T08:52:20Z</dcterms:created>
  <dcterms:modified xsi:type="dcterms:W3CDTF">2018-07-23T07:58:07Z</dcterms:modified>
</cp:coreProperties>
</file>