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3"/>
  </p:notesMasterIdLst>
  <p:sldIdLst>
    <p:sldId id="307" r:id="rId3"/>
    <p:sldId id="308" r:id="rId4"/>
    <p:sldId id="331" r:id="rId5"/>
    <p:sldId id="258" r:id="rId6"/>
    <p:sldId id="321" r:id="rId7"/>
    <p:sldId id="332" r:id="rId8"/>
    <p:sldId id="301" r:id="rId9"/>
    <p:sldId id="330" r:id="rId10"/>
    <p:sldId id="329" r:id="rId11"/>
    <p:sldId id="275" r:id="rId12"/>
    <p:sldId id="328" r:id="rId13"/>
    <p:sldId id="306" r:id="rId14"/>
    <p:sldId id="323" r:id="rId15"/>
    <p:sldId id="336" r:id="rId16"/>
    <p:sldId id="333" r:id="rId17"/>
    <p:sldId id="334" r:id="rId18"/>
    <p:sldId id="335" r:id="rId19"/>
    <p:sldId id="337" r:id="rId20"/>
    <p:sldId id="324" r:id="rId21"/>
    <p:sldId id="31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rma, Akshay" initials="SA" lastIdx="1" clrIdx="0">
    <p:extLst>
      <p:ext uri="{19B8F6BF-5375-455C-9EA6-DF929625EA0E}">
        <p15:presenceInfo xmlns:p15="http://schemas.microsoft.com/office/powerpoint/2012/main" userId="S-1-5-21-1531082355-734649621-3782574898-26961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8" autoAdjust="0"/>
    <p:restoredTop sz="94660"/>
  </p:normalViewPr>
  <p:slideViewPr>
    <p:cSldViewPr>
      <p:cViewPr varScale="1">
        <p:scale>
          <a:sx n="42" d="100"/>
          <a:sy n="42" d="100"/>
        </p:scale>
        <p:origin x="121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t>8/6/2018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94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422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9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8/6/2018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8/6/2018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8/6/2018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8/6/2018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8/6/2018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8/6/2018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8/6/2018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8/6/2018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8/6/2018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8/6/2018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8/6/2018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August 6, 2018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Testdata.xlsx" TargetMode="External"/><Relationship Id="rId2" Type="http://schemas.openxmlformats.org/officeDocument/2006/relationships/hyperlink" Target="OpenCartDefectReport.xlsx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hyperlink" Target="OpenCartTestcases.xls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mo.opencart.com/index.php?route=common/home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858837" y="707625"/>
            <a:ext cx="8285163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4400" b="1" dirty="0" smtClean="0">
                <a:solidFill>
                  <a:schemeClr val="bg1"/>
                </a:solidFill>
                <a:latin typeface="Candara" pitchFamily="34" charset="0"/>
              </a:rPr>
              <a:t>DemoCart – Profile and AddressBook</a:t>
            </a:r>
            <a:endParaRPr lang="en-US" sz="4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9981" y="6135984"/>
            <a:ext cx="2161226" cy="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384626"/>
              </p:ext>
            </p:extLst>
          </p:nvPr>
        </p:nvGraphicFramePr>
        <p:xfrm>
          <a:off x="0" y="1524000"/>
          <a:ext cx="91440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614"/>
                <a:gridCol w="1306378"/>
                <a:gridCol w="1306378"/>
                <a:gridCol w="1075840"/>
                <a:gridCol w="1161223"/>
                <a:gridCol w="913612"/>
                <a:gridCol w="845303"/>
                <a:gridCol w="1005452"/>
                <a:gridCol w="838200"/>
              </a:tblGrid>
              <a:tr h="113211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Total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Automated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Non-Automated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Browser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Test</a:t>
                      </a:r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 Executed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Passed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Failed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Defects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No Run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7924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68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40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28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Mozilla Firefox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68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22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46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4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0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7924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68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40</a:t>
                      </a:r>
                    </a:p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28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Internet Explorer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68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22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46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4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0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7924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68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28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Google</a:t>
                      </a:r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 Chrome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68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22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46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4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0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52846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774" y="6304969"/>
            <a:ext cx="2161226" cy="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3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3855"/>
            <a:ext cx="7772400" cy="10668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Test Case Effectiveness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1285860"/>
            <a:ext cx="8324880" cy="5072098"/>
          </a:xfrm>
        </p:spPr>
        <p:txBody>
          <a:bodyPr>
            <a:no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Software Test Efficiency is number of test cases executed divided by unit of time (generally per hour).</a:t>
            </a:r>
            <a:endParaRPr lang="en-IN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Test Efficiency test the amount of code and testing resources required by a program to perform a particular function.</a:t>
            </a:r>
          </a:p>
          <a:p>
            <a:pPr marL="457200" indent="-457200" algn="l">
              <a:buClr>
                <a:schemeClr val="tx1"/>
              </a:buClr>
            </a:pP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Some formulas to calculate 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Software Test Efficiency</a:t>
            </a: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 (for different factors):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IN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457200" indent="-457200" algn="l">
              <a:buClrTx/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Test efficiency </a:t>
            </a: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= (total number of defects found in unit + integration + system) / (total number of defects found in unit + integration + system + User acceptance testing)</a:t>
            </a:r>
            <a:endParaRPr lang="en-IN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457200" indent="-457200" algn="l">
              <a:buClrTx/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Testing Efficiency </a:t>
            </a: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= (No. of defects Resolved / Total No. of Defects Submitted)* 100</a:t>
            </a:r>
          </a:p>
          <a:p>
            <a:pPr marL="457200" indent="-457200" algn="l">
              <a:buFont typeface="+mj-lt"/>
              <a:buAutoNum type="arabicPeriod"/>
            </a:pPr>
            <a:endParaRPr lang="en-IN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buClrTx/>
              <a:buFont typeface="Arial" pitchFamily="34" charset="0"/>
              <a:buChar char="•"/>
            </a:pP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Software Test Effectiveness: Software Test Effectiveness covers three aspects: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- How much the customer's requirements are satisfied by the system.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- How well the customer specifications are achieved by the system.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- How much effort is put in developing the system.</a:t>
            </a:r>
            <a:r>
              <a:rPr lang="en-IN" dirty="0" smtClean="0">
                <a:cs typeface="Arial" panose="020B0604020202020204" pitchFamily="34" charset="0"/>
              </a:rPr>
              <a:t/>
            </a:r>
            <a:br>
              <a:rPr lang="en-IN" dirty="0" smtClean="0">
                <a:cs typeface="Arial" panose="020B0604020202020204" pitchFamily="34" charset="0"/>
              </a:rPr>
            </a:br>
            <a:endParaRPr lang="en-US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574" y="6324600"/>
            <a:ext cx="2161226" cy="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0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</a:rPr>
              <a:t>Test case passed efficiency -&gt;     		40.8%</a:t>
            </a:r>
            <a:br>
              <a:rPr lang="en-US" b="0" dirty="0" smtClean="0">
                <a:solidFill>
                  <a:schemeClr val="tx1"/>
                </a:solidFill>
              </a:rPr>
            </a:b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Test case fail efficiency -&gt;            		59.2%</a:t>
            </a:r>
            <a:br>
              <a:rPr lang="en-US" b="0" dirty="0" smtClean="0">
                <a:solidFill>
                  <a:schemeClr val="tx1"/>
                </a:solidFill>
              </a:rPr>
            </a:b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Test case automated efficiency -&gt; 		</a:t>
            </a:r>
            <a:r>
              <a:rPr lang="en-US" b="0" smtClean="0">
                <a:solidFill>
                  <a:schemeClr val="tx1"/>
                </a:solidFill>
              </a:rPr>
              <a:t> 76% </a:t>
            </a:r>
            <a:r>
              <a:rPr lang="en-US" b="0" dirty="0" smtClean="0">
                <a:solidFill>
                  <a:schemeClr val="tx1"/>
                </a:solidFill>
              </a:rPr>
              <a:t/>
            </a:r>
            <a:br>
              <a:rPr lang="en-US" b="0" dirty="0" smtClean="0">
                <a:solidFill>
                  <a:schemeClr val="tx1"/>
                </a:solidFill>
              </a:rPr>
            </a:b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Test case non automated efficiency-&gt;	 24%</a:t>
            </a:r>
          </a:p>
          <a:p>
            <a:pPr marL="0" indent="0">
              <a:buNone/>
            </a:pPr>
            <a:endParaRPr lang="en-US" b="0" dirty="0" smtClean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152400"/>
            <a:ext cx="80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Efficiency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574" y="6324600"/>
            <a:ext cx="2161226" cy="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0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DFDR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DFDR stands for Defect Free Defect Reporting 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A 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defect is an error or a bug, in the application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A programmer while designing and building the software can make mistakes or error. 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These 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mistakes or errors mean that there are flaws in the software. These are called defects. 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These 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defects are captured in a defect report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574" y="6324600"/>
            <a:ext cx="2161226" cy="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3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DEFECTS FOUND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First name is accepting all special and 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characters.</a:t>
            </a:r>
          </a:p>
          <a:p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Last name is 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accepting </a:t>
            </a:r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special and numerical 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characters.</a:t>
            </a:r>
          </a:p>
          <a:p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Telephone  is accepting alphabets </a:t>
            </a:r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characters.</a:t>
            </a:r>
          </a:p>
          <a:p>
            <a:r>
              <a:rPr 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code is accepting characters and symbols and it doesn’t throw any exception.</a:t>
            </a:r>
            <a:endParaRPr 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574" y="6324600"/>
            <a:ext cx="2161226" cy="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02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DEFECT SNAPSHOTS - FIRSTNAME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9" t="3400" r="5174" b="2597"/>
          <a:stretch/>
        </p:blipFill>
        <p:spPr>
          <a:xfrm>
            <a:off x="533400" y="1524000"/>
            <a:ext cx="8444592" cy="4572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574" y="6313915"/>
            <a:ext cx="2161226" cy="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SNAPSHOTS -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4" t="18457" r="6999"/>
          <a:stretch/>
        </p:blipFill>
        <p:spPr>
          <a:xfrm>
            <a:off x="685800" y="1600200"/>
            <a:ext cx="8285909" cy="4267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574" y="6324600"/>
            <a:ext cx="2161226" cy="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34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SNAPSHOTS -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TELEPHONE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0" t="2462" r="8442"/>
          <a:stretch/>
        </p:blipFill>
        <p:spPr>
          <a:xfrm>
            <a:off x="609600" y="1447800"/>
            <a:ext cx="8172274" cy="4495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574" y="6324600"/>
            <a:ext cx="2161226" cy="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08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SNAPSHOTS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POST CODE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" r="6388" b="19252"/>
          <a:stretch/>
        </p:blipFill>
        <p:spPr>
          <a:xfrm>
            <a:off x="228600" y="1676400"/>
            <a:ext cx="8542678" cy="404711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959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DFDR, Object Repository &amp; Data Sheet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60950"/>
          </a:xfrm>
        </p:spPr>
        <p:txBody>
          <a:bodyPr/>
          <a:lstStyle/>
          <a:p>
            <a:pPr algn="ctr"/>
            <a:endParaRPr lang="en-US" b="0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b="0" dirty="0" smtClean="0">
              <a:solidFill>
                <a:schemeClr val="tx1"/>
              </a:solidFill>
            </a:endParaRPr>
          </a:p>
          <a:p>
            <a:pPr algn="just"/>
            <a:r>
              <a:rPr lang="en-US" b="0" dirty="0" smtClean="0">
                <a:solidFill>
                  <a:schemeClr val="tx1"/>
                </a:solidFill>
                <a:hlinkClick r:id="rId2" action="ppaction://hlinkfile"/>
              </a:rPr>
              <a:t>Defect Sheet</a:t>
            </a:r>
            <a:endParaRPr lang="en-US" b="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b="0" dirty="0" smtClean="0">
              <a:solidFill>
                <a:schemeClr val="tx1"/>
              </a:solidFill>
            </a:endParaRPr>
          </a:p>
          <a:p>
            <a:pPr algn="just"/>
            <a:r>
              <a:rPr lang="en-US" b="0" dirty="0" smtClean="0">
                <a:solidFill>
                  <a:schemeClr val="tx1"/>
                </a:solidFill>
                <a:hlinkClick r:id="rId3" action="ppaction://hlinkfile"/>
              </a:rPr>
              <a:t>Data Sheet</a:t>
            </a:r>
            <a:endParaRPr lang="en-US" b="0" dirty="0" smtClean="0">
              <a:solidFill>
                <a:schemeClr val="tx1"/>
              </a:solidFill>
            </a:endParaRPr>
          </a:p>
          <a:p>
            <a:pPr algn="just"/>
            <a:endParaRPr lang="en-US" b="0" dirty="0">
              <a:solidFill>
                <a:schemeClr val="tx1"/>
              </a:solidFill>
            </a:endParaRPr>
          </a:p>
          <a:p>
            <a:pPr algn="just"/>
            <a:r>
              <a:rPr lang="en-US" b="0" dirty="0" smtClean="0">
                <a:solidFill>
                  <a:schemeClr val="tx1"/>
                </a:solidFill>
                <a:hlinkClick r:id="rId4" action="ppaction://hlinkfile"/>
              </a:rPr>
              <a:t>Test Cases</a:t>
            </a:r>
            <a:endParaRPr lang="en-US" b="0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b="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6574" y="6324600"/>
            <a:ext cx="2161226" cy="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8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TEAM MEMBERS</a:t>
            </a:r>
            <a:endParaRPr lang="en-IN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524000"/>
            <a:ext cx="8458200" cy="5105400"/>
          </a:xfrm>
        </p:spPr>
        <p:txBody>
          <a:bodyPr/>
          <a:lstStyle/>
          <a:p>
            <a:pPr marL="0" indent="0">
              <a:buNone/>
            </a:pPr>
            <a:endParaRPr lang="en-IN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8933162"/>
              </p:ext>
            </p:extLst>
          </p:nvPr>
        </p:nvGraphicFramePr>
        <p:xfrm>
          <a:off x="1066800" y="1600200"/>
          <a:ext cx="7391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700"/>
                <a:gridCol w="3695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Employee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Employee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150943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R. Sarulatha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150763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K. Jahnavi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150782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K. Swathi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150757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U. Geethika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cs typeface="Arial" panose="020B0604020202020204" pitchFamily="34" charset="0"/>
                        </a:rPr>
                        <a:t>150760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V. Bhavya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574" y="6324600"/>
            <a:ext cx="2161226" cy="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2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97535" y="296733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574" y="6324600"/>
            <a:ext cx="2161226" cy="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9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Application Link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>
              <a:hlinkClick r:id="rId2"/>
            </a:endParaRPr>
          </a:p>
          <a:p>
            <a:pPr algn="ctr"/>
            <a:endParaRPr lang="en-US" dirty="0">
              <a:hlinkClick r:id="rId2"/>
            </a:endParaRPr>
          </a:p>
          <a:p>
            <a:pPr algn="ctr"/>
            <a:endParaRPr lang="en-US" dirty="0" smtClean="0">
              <a:hlinkClick r:id="rId2"/>
            </a:endParaRPr>
          </a:p>
          <a:p>
            <a:pPr algn="ctr"/>
            <a:endParaRPr lang="en-US" dirty="0">
              <a:hlinkClick r:id="rId2"/>
            </a:endParaRPr>
          </a:p>
          <a:p>
            <a:pPr algn="ctr"/>
            <a:endParaRPr lang="en-US" dirty="0" smtClean="0">
              <a:hlinkClick r:id="rId2"/>
            </a:endParaRPr>
          </a:p>
          <a:p>
            <a:pPr algn="ctr"/>
            <a:endParaRPr lang="en-US" dirty="0">
              <a:hlinkClick r:id="rId2"/>
            </a:endParaRPr>
          </a:p>
          <a:p>
            <a:pPr marL="0" indent="0" algn="ctr">
              <a:buNone/>
            </a:pPr>
            <a:r>
              <a:rPr lang="en-US" u="sng" dirty="0">
                <a:solidFill>
                  <a:srgbClr val="0070C0"/>
                </a:solidFill>
              </a:rPr>
              <a:t>https://demo.opencart.com/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574" y="6324600"/>
            <a:ext cx="2161226" cy="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0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OVERVIEW OF THE 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  <a:t>It is a web based </a:t>
            </a: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application.</a:t>
            </a:r>
            <a:endParaRPr lang="en-US" sz="2400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Project aims at testing </a:t>
            </a:r>
            <a: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  <a:t>an </a:t>
            </a: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online shopping application.</a:t>
            </a:r>
          </a:p>
          <a:p>
            <a:pPr>
              <a:lnSpc>
                <a:spcPct val="150000"/>
              </a:lnSpc>
            </a:pP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User can edit his account information.</a:t>
            </a:r>
          </a:p>
          <a:p>
            <a:pPr>
              <a:lnSpc>
                <a:spcPct val="150000"/>
              </a:lnSpc>
            </a:pP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User can change his password.</a:t>
            </a:r>
          </a:p>
          <a:p>
            <a:pPr>
              <a:lnSpc>
                <a:spcPct val="150000"/>
              </a:lnSpc>
            </a:pP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User can update, delete or add new address in the Address Book.</a:t>
            </a:r>
          </a:p>
          <a:p>
            <a:pPr>
              <a:lnSpc>
                <a:spcPct val="150000"/>
              </a:lnSpc>
            </a:pP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User can modify things added in </a:t>
            </a:r>
            <a:r>
              <a:rPr lang="en-US" sz="2400" b="0" smtClean="0">
                <a:solidFill>
                  <a:schemeClr val="tx1"/>
                </a:solidFill>
                <a:cs typeface="Arial" panose="020B0604020202020204" pitchFamily="34" charset="0"/>
              </a:rPr>
              <a:t>their wish list</a:t>
            </a: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sz="240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400" b="0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574" y="6324600"/>
            <a:ext cx="2161226" cy="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6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Flow Steps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Edit your account information-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Edits  personal information and clicks on continue.</a:t>
            </a: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The common functions for edit your account information are :</a:t>
            </a: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OpenWebsite() – Opens the browser as per the data_sheet.</a:t>
            </a: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LoginUser() – opens the login page of the site.</a:t>
            </a: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goToEditYourAccountInformation() – system displays  “edit your account information” page.</a:t>
            </a: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Continue() – On successful validation system displays a message ”Your account has been successfully updated”.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574" y="6324600"/>
            <a:ext cx="2161226" cy="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3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167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Change your password-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Changes password if user requires.</a:t>
            </a:r>
          </a:p>
          <a:p>
            <a:pPr marL="0" indent="0">
              <a:buNone/>
            </a:pPr>
            <a:endParaRPr lang="en-US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The common functions 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to change your password are :</a:t>
            </a:r>
          </a:p>
          <a:p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openWebsite() – Opens the browser as per the data_sheet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LoginUser() – opens the login page of the site </a:t>
            </a:r>
            <a:endParaRPr lang="en-US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Password() – User enters new password.</a:t>
            </a: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PasswordConfirm() 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– 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User re-enters the new password.</a:t>
            </a: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Continue() 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– 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On clicking continue, system displays “Your password has been successfully updated”.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Baskerville Old Face" pitchFamily="18" charset="0"/>
              </a:rPr>
              <a:t>Flow Steps (Continued)</a:t>
            </a:r>
            <a:endParaRPr lang="en-US" sz="4000" dirty="0">
              <a:latin typeface="Baskerville Old Face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574" y="6313915"/>
            <a:ext cx="2161226" cy="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Modify your Address Book Details-</a:t>
            </a: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Adds new address in the Address book Entries or modifies the address book details.</a:t>
            </a: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The common functions to m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odify 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your 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address book details -</a:t>
            </a: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openWebsite() – Opens the browser as per the data_sheet.</a:t>
            </a: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LoginUser() 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– opens the login page of the site </a:t>
            </a: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goToAddressBook() 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– 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directs the user to the Address book entries page.</a:t>
            </a: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FillNewAddressDetails() – Directs to the new address page and fills-up it according to the data_sheet.</a:t>
            </a: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isResultElementPresent() – checks whether a specific alert or field is present or not.</a:t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62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Baskerville Old Face" pitchFamily="18" charset="0"/>
              </a:rPr>
              <a:t>Flow Steps (Continued)</a:t>
            </a:r>
            <a:endParaRPr lang="en-US" sz="4000" dirty="0">
              <a:latin typeface="Baskerville Old Face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574" y="6324600"/>
            <a:ext cx="2161226" cy="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0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Feasibility</a:t>
            </a:r>
            <a:r>
              <a:rPr lang="en-US" dirty="0" smtClean="0"/>
              <a:t> </a:t>
            </a:r>
            <a:r>
              <a:rPr lang="en-US" b="1" dirty="0"/>
              <a:t>S</a:t>
            </a:r>
            <a:r>
              <a:rPr lang="en-US" b="1" dirty="0" smtClean="0"/>
              <a:t>tudy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</a:rPr>
              <a:t>Address is not editable in given address book.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New address can be added in case if user hasn’t entered one.</a:t>
            </a:r>
            <a:endParaRPr lang="en-US" b="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574" y="6324600"/>
            <a:ext cx="2161226" cy="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0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Challenges Faced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Finding Defects in the module.</a:t>
            </a:r>
          </a:p>
          <a:p>
            <a:r>
              <a:rPr lang="en-US" b="0" dirty="0">
                <a:solidFill>
                  <a:schemeClr val="tx1"/>
                </a:solidFill>
              </a:rPr>
              <a:t>Problems in running test cases in different browsers.</a:t>
            </a:r>
          </a:p>
          <a:p>
            <a:r>
              <a:rPr lang="en-US" b="0" dirty="0">
                <a:solidFill>
                  <a:schemeClr val="tx1"/>
                </a:solidFill>
              </a:rPr>
              <a:t>Fetching data from excel sheets.</a:t>
            </a:r>
          </a:p>
          <a:p>
            <a:r>
              <a:rPr lang="en-US" b="0" dirty="0">
                <a:solidFill>
                  <a:schemeClr val="tx1"/>
                </a:solidFill>
              </a:rPr>
              <a:t>Handling data sheet and object repository in .</a:t>
            </a:r>
            <a:r>
              <a:rPr lang="en-US" b="0" dirty="0" err="1">
                <a:solidFill>
                  <a:schemeClr val="tx1"/>
                </a:solidFill>
              </a:rPr>
              <a:t>xlsx</a:t>
            </a:r>
            <a:r>
              <a:rPr lang="en-US" b="0" dirty="0">
                <a:solidFill>
                  <a:schemeClr val="tx1"/>
                </a:solidFill>
              </a:rPr>
              <a:t> format.</a:t>
            </a:r>
          </a:p>
          <a:p>
            <a:r>
              <a:rPr lang="en-US" b="0" dirty="0">
                <a:solidFill>
                  <a:schemeClr val="tx1"/>
                </a:solidFill>
              </a:rPr>
              <a:t>Writing manual test cases.</a:t>
            </a:r>
          </a:p>
          <a:p>
            <a:r>
              <a:rPr lang="en-US" b="0" dirty="0">
                <a:solidFill>
                  <a:schemeClr val="tx1"/>
                </a:solidFill>
              </a:rPr>
              <a:t>Converting the manual test cases to automated test cases.</a:t>
            </a:r>
          </a:p>
          <a:p>
            <a:r>
              <a:rPr lang="en-US" b="0" dirty="0">
                <a:solidFill>
                  <a:schemeClr val="tx1"/>
                </a:solidFill>
              </a:rPr>
              <a:t>Implementing Keyword Driven Framework.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574" y="6324600"/>
            <a:ext cx="2161226" cy="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2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3789</TotalTime>
  <Words>684</Words>
  <Application>Microsoft Office PowerPoint</Application>
  <PresentationFormat>On-screen Show (4:3)</PresentationFormat>
  <Paragraphs>150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ＭＳ Ｐゴシック</vt:lpstr>
      <vt:lpstr>Arial</vt:lpstr>
      <vt:lpstr>Baskerville Old Face</vt:lpstr>
      <vt:lpstr>Calibri</vt:lpstr>
      <vt:lpstr>Candara</vt:lpstr>
      <vt:lpstr>Century Gothic</vt:lpstr>
      <vt:lpstr>Courier New</vt:lpstr>
      <vt:lpstr>Palatino Linotype</vt:lpstr>
      <vt:lpstr>Times New Roman</vt:lpstr>
      <vt:lpstr>Wingdings</vt:lpstr>
      <vt:lpstr>Executive</vt:lpstr>
      <vt:lpstr>Office Theme</vt:lpstr>
      <vt:lpstr>PowerPoint Presentation</vt:lpstr>
      <vt:lpstr>TEAM MEMBERS</vt:lpstr>
      <vt:lpstr>Application Link </vt:lpstr>
      <vt:lpstr>OVERVIEW OF THE PROJECT</vt:lpstr>
      <vt:lpstr>Flow Steps</vt:lpstr>
      <vt:lpstr>Flow Steps (Continued)</vt:lpstr>
      <vt:lpstr>PowerPoint Presentation</vt:lpstr>
      <vt:lpstr>Feasibility Study</vt:lpstr>
      <vt:lpstr>Challenges Faced</vt:lpstr>
      <vt:lpstr>Test Cases</vt:lpstr>
      <vt:lpstr>Test Case Effectiveness</vt:lpstr>
      <vt:lpstr>PowerPoint Presentation</vt:lpstr>
      <vt:lpstr>DFDR</vt:lpstr>
      <vt:lpstr>DEFECTS FOUND</vt:lpstr>
      <vt:lpstr>DEFECT SNAPSHOTS - FIRSTNAME</vt:lpstr>
      <vt:lpstr>DEFECT SNAPSHOTS - LASTNAME</vt:lpstr>
      <vt:lpstr>DEFECT SNAPSHOTS - TELEPHONE</vt:lpstr>
      <vt:lpstr>DEFECT SNAPSHOTS – POST CODE</vt:lpstr>
      <vt:lpstr>DFDR, Object Repository &amp; Data Sheet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R, Sarulatha</cp:lastModifiedBy>
  <cp:revision>247</cp:revision>
  <dcterms:created xsi:type="dcterms:W3CDTF">2015-08-27T08:52:20Z</dcterms:created>
  <dcterms:modified xsi:type="dcterms:W3CDTF">2018-08-06T07:05:28Z</dcterms:modified>
</cp:coreProperties>
</file>