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656DB5-5497-4BBB-B810-01E47C74B9CA}" v="4" dt="2024-04-04T20:55:25.741"/>
    <p1510:client id="{14EBBBD2-8C24-4461-9D64-59F72DA5AAD6}" v="725" dt="2024-04-04T20:36:20.371"/>
    <p1510:client id="{7C458E18-4018-4AE9-AD4D-6A5C34D168F7}" v="22" dt="2024-04-05T05:06:26.8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4/4/2024</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659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4/4/2024</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2238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4/4/2024</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3206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4/4/2024</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3431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4/4/2024</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5659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4/4/2024</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2468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4/4/2024</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4994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4/4/2024</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277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4/4/2024</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937202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4/4/2024</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2523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4/4/2024</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3791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lIns="109728" tIns="109728" rIns="109728" bIns="91440" anchor="t"/>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lIns="109728" tIns="109728" rIns="109728"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lIns="109728" tIns="109728" rIns="109728" bIns="91440" anchor="ctr"/>
          <a:lstStyle>
            <a:lvl1pPr algn="l">
              <a:defRPr sz="1050" b="0" i="0">
                <a:solidFill>
                  <a:schemeClr val="tx1">
                    <a:tint val="75000"/>
                  </a:schemeClr>
                </a:solidFill>
                <a:latin typeface="+mn-lt"/>
              </a:defRPr>
            </a:lvl1pPr>
          </a:lstStyle>
          <a:p>
            <a:fld id="{A5B0A250-5CC0-1746-B209-08E8B0DAE6AF}" type="datetimeFigureOut">
              <a:rPr lang="en-US" smtClean="0"/>
              <a:pPr/>
              <a:t>4/4/2024</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lIns="109728" tIns="109728" rIns="109728" bIns="9144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lIns="109728" tIns="109728" rIns="109728" bIns="9144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3355931112"/>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45" r:id="rId6"/>
    <p:sldLayoutId id="2147483956" r:id="rId7"/>
    <p:sldLayoutId id="2147483955" r:id="rId8"/>
    <p:sldLayoutId id="2147483954" r:id="rId9"/>
    <p:sldLayoutId id="2147483953" r:id="rId10"/>
    <p:sldLayoutId id="2147483946" r:id="rId11"/>
  </p:sldLayoutIdLst>
  <p:txStyles>
    <p:titleStyle>
      <a:lvl1pPr algn="l" defTabSz="914400" rtl="0" eaLnBrk="1" latinLnBrk="0" hangingPunct="1">
        <a:lnSpc>
          <a:spcPct val="110000"/>
        </a:lnSpc>
        <a:spcBef>
          <a:spcPct val="0"/>
        </a:spcBef>
        <a:buNone/>
        <a:defRPr sz="4000" b="1" i="0" kern="1200" spc="40">
          <a:solidFill>
            <a:schemeClr val="tx1"/>
          </a:solidFill>
          <a:latin typeface="+mj-lt"/>
          <a:ea typeface="+mj-ea"/>
          <a:cs typeface="+mj-cs"/>
        </a:defRPr>
      </a:lvl1pPr>
    </p:titleStyle>
    <p:bodyStyle>
      <a:lvl1pPr marL="228600" indent="-228600" algn="l" defTabSz="914400" rtl="0" eaLnBrk="1" latinLnBrk="0" hangingPunct="1">
        <a:lnSpc>
          <a:spcPct val="114000"/>
        </a:lnSpc>
        <a:spcBef>
          <a:spcPts val="900"/>
        </a:spcBef>
        <a:buFont typeface="Arial" panose="020B0604020202020204" pitchFamily="34" charset="0"/>
        <a:buChar char="•"/>
        <a:defRPr sz="2400" b="0" i="0" kern="1200" spc="20">
          <a:solidFill>
            <a:schemeClr val="tx1"/>
          </a:solidFill>
          <a:latin typeface="+mn-lt"/>
          <a:ea typeface="+mn-ea"/>
          <a:cs typeface="+mn-cs"/>
        </a:defRPr>
      </a:lvl1pPr>
      <a:lvl2pPr marL="685800" indent="-228600" algn="l" defTabSz="914400" rtl="0" eaLnBrk="1" latinLnBrk="0" hangingPunct="1">
        <a:lnSpc>
          <a:spcPct val="114000"/>
        </a:lnSpc>
        <a:spcBef>
          <a:spcPts val="900"/>
        </a:spcBef>
        <a:buFont typeface="Arial" panose="020B0604020202020204" pitchFamily="34" charset="0"/>
        <a:buChar char="•"/>
        <a:defRPr sz="2000" b="0" i="0" kern="1200" spc="20">
          <a:solidFill>
            <a:schemeClr val="tx1"/>
          </a:solidFill>
          <a:latin typeface="+mn-lt"/>
          <a:ea typeface="+mn-ea"/>
          <a:cs typeface="+mn-cs"/>
        </a:defRPr>
      </a:lvl2pPr>
      <a:lvl3pPr marL="1143000" indent="-228600" algn="l" defTabSz="914400" rtl="0" eaLnBrk="1" latinLnBrk="0" hangingPunct="1">
        <a:lnSpc>
          <a:spcPct val="114000"/>
        </a:lnSpc>
        <a:spcBef>
          <a:spcPts val="900"/>
        </a:spcBef>
        <a:buFont typeface="Arial" panose="020B0604020202020204" pitchFamily="34" charset="0"/>
        <a:buChar char="•"/>
        <a:defRPr sz="1800" b="0" i="0" kern="1200" spc="20">
          <a:solidFill>
            <a:schemeClr val="tx1"/>
          </a:solidFill>
          <a:latin typeface="+mn-lt"/>
          <a:ea typeface="+mn-ea"/>
          <a:cs typeface="+mn-cs"/>
        </a:defRPr>
      </a:lvl3pPr>
      <a:lvl4pPr marL="1600200" indent="-228600" algn="l" defTabSz="914400" rtl="0" eaLnBrk="1" latinLnBrk="0" hangingPunct="1">
        <a:lnSpc>
          <a:spcPct val="114000"/>
        </a:lnSpc>
        <a:spcBef>
          <a:spcPts val="900"/>
        </a:spcBef>
        <a:buFont typeface="Arial" panose="020B0604020202020204" pitchFamily="34" charset="0"/>
        <a:buChar char="•"/>
        <a:defRPr sz="1600" b="0" i="0" kern="1200" spc="20">
          <a:solidFill>
            <a:schemeClr val="tx1"/>
          </a:solidFill>
          <a:latin typeface="+mn-lt"/>
          <a:ea typeface="+mn-ea"/>
          <a:cs typeface="+mn-cs"/>
        </a:defRPr>
      </a:lvl4pPr>
      <a:lvl5pPr marL="2057400" indent="-228600" algn="l" defTabSz="914400" rtl="0" eaLnBrk="1" latinLnBrk="0" hangingPunct="1">
        <a:lnSpc>
          <a:spcPct val="114000"/>
        </a:lnSpc>
        <a:spcBef>
          <a:spcPts val="900"/>
        </a:spcBef>
        <a:buFont typeface="Arial" panose="020B0604020202020204" pitchFamily="34" charset="0"/>
        <a:buChar char="•"/>
        <a:defRPr sz="1400" b="0" i="0" kern="1200" spc="2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65150" y="768334"/>
            <a:ext cx="8791501" cy="1730594"/>
          </a:xfrm>
        </p:spPr>
        <p:txBody>
          <a:bodyPr>
            <a:normAutofit fontScale="90000"/>
          </a:bodyPr>
          <a:lstStyle/>
          <a:p>
            <a:r>
              <a:rPr lang="en-US" sz="4800" dirty="0">
                <a:latin typeface="Times New Roman"/>
                <a:ea typeface="Malgun Gothic"/>
                <a:cs typeface="Times New Roman"/>
              </a:rPr>
              <a:t>MUSIC GENERATION WITH RNN</a:t>
            </a:r>
            <a:endParaRPr lang="en-US" sz="4800">
              <a:latin typeface="Times New Roman"/>
              <a:cs typeface="Times New Roman"/>
            </a:endParaRPr>
          </a:p>
        </p:txBody>
      </p:sp>
      <p:sp>
        <p:nvSpPr>
          <p:cNvPr id="3" name="Subtitle 2"/>
          <p:cNvSpPr>
            <a:spLocks noGrp="1"/>
          </p:cNvSpPr>
          <p:nvPr>
            <p:ph type="subTitle" idx="1"/>
          </p:nvPr>
        </p:nvSpPr>
        <p:spPr>
          <a:xfrm>
            <a:off x="565150" y="2644221"/>
            <a:ext cx="8791501" cy="3114195"/>
          </a:xfrm>
        </p:spPr>
        <p:txBody>
          <a:bodyPr lIns="109728" tIns="109728" rIns="109728" bIns="91440" anchor="b">
            <a:noAutofit/>
          </a:bodyPr>
          <a:lstStyle/>
          <a:p>
            <a:pPr algn="ctr">
              <a:lnSpc>
                <a:spcPct val="113999"/>
              </a:lnSpc>
            </a:pPr>
            <a:r>
              <a:rPr lang="en-US" sz="2800" u="sng" dirty="0">
                <a:latin typeface="Times New Roman"/>
                <a:ea typeface="+mn-lt"/>
                <a:cs typeface="+mn-lt"/>
              </a:rPr>
              <a:t>Presented By:</a:t>
            </a:r>
            <a:endParaRPr lang="en-US" sz="2800" u="sng">
              <a:latin typeface="Times New Roman"/>
              <a:cs typeface="Times New Roman"/>
            </a:endParaRPr>
          </a:p>
          <a:p>
            <a:pPr algn="ctr">
              <a:lnSpc>
                <a:spcPct val="113999"/>
              </a:lnSpc>
            </a:pPr>
            <a:r>
              <a:rPr lang="en-US" sz="2800" b="1" dirty="0">
                <a:latin typeface="Times New Roman"/>
                <a:ea typeface="+mn-lt"/>
                <a:cs typeface="+mn-lt"/>
              </a:rPr>
              <a:t>SARUMATHI  E[513121104038]</a:t>
            </a:r>
            <a:endParaRPr lang="en-US" sz="2800" b="1">
              <a:latin typeface="Times New Roman"/>
              <a:cs typeface="Times New Roman"/>
            </a:endParaRPr>
          </a:p>
          <a:p>
            <a:pPr algn="ctr">
              <a:lnSpc>
                <a:spcPct val="113999"/>
              </a:lnSpc>
            </a:pPr>
            <a:r>
              <a:rPr lang="en-US" sz="2800" dirty="0">
                <a:latin typeface="Times New Roman"/>
                <a:ea typeface="+mn-lt"/>
                <a:cs typeface="+mn-lt"/>
              </a:rPr>
              <a:t>THANTHAI PERIYAR GOVERNMENT INSTITUTE OF</a:t>
            </a:r>
            <a:endParaRPr lang="en-US" sz="2800">
              <a:latin typeface="Times New Roman"/>
              <a:cs typeface="Times New Roman"/>
            </a:endParaRPr>
          </a:p>
          <a:p>
            <a:pPr algn="ctr">
              <a:lnSpc>
                <a:spcPct val="113999"/>
              </a:lnSpc>
            </a:pPr>
            <a:r>
              <a:rPr lang="en-US" sz="2800" dirty="0">
                <a:latin typeface="Times New Roman"/>
                <a:ea typeface="+mn-lt"/>
                <a:cs typeface="+mn-lt"/>
              </a:rPr>
              <a:t>TECHNOLOGY,</a:t>
            </a:r>
            <a:endParaRPr lang="en-US" sz="2800">
              <a:latin typeface="Times New Roman"/>
              <a:cs typeface="Times New Roman"/>
            </a:endParaRPr>
          </a:p>
          <a:p>
            <a:pPr algn="ctr">
              <a:lnSpc>
                <a:spcPct val="113999"/>
              </a:lnSpc>
            </a:pPr>
            <a:r>
              <a:rPr lang="en-US" sz="2800" dirty="0">
                <a:latin typeface="Times New Roman"/>
                <a:ea typeface="+mn-lt"/>
                <a:cs typeface="+mn-lt"/>
              </a:rPr>
              <a:t>VELLORE .</a:t>
            </a:r>
            <a:endParaRPr lang="en-US" sz="2800">
              <a:latin typeface="Times New Roman"/>
              <a:cs typeface="Times New Roman"/>
            </a:endParaRPr>
          </a:p>
        </p:txBody>
      </p:sp>
      <p:cxnSp>
        <p:nvCxnSpPr>
          <p:cNvPr id="41" name="Straight Connector 40">
            <a:extLst>
              <a:ext uri="{FF2B5EF4-FFF2-40B4-BE49-F238E27FC236}">
                <a16:creationId xmlns:a16="http://schemas.microsoft.com/office/drawing/2014/main" id="{2DDDFCEF-D5C9-BE40-9979-57040F021F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919876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42" name="Group 41">
            <a:extLst>
              <a:ext uri="{FF2B5EF4-FFF2-40B4-BE49-F238E27FC236}">
                <a16:creationId xmlns:a16="http://schemas.microsoft.com/office/drawing/2014/main" id="{E63AF7E2-A240-C246-AFB8-2AD8FF4621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13" name="Freeform 23">
              <a:extLst>
                <a:ext uri="{FF2B5EF4-FFF2-40B4-BE49-F238E27FC236}">
                  <a16:creationId xmlns:a16="http://schemas.microsoft.com/office/drawing/2014/main" id="{760799C4-90B2-C44F-B45C-4128C830B4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24">
              <a:extLst>
                <a:ext uri="{FF2B5EF4-FFF2-40B4-BE49-F238E27FC236}">
                  <a16:creationId xmlns:a16="http://schemas.microsoft.com/office/drawing/2014/main" id="{8117A5FF-BE82-D049-80D2-F42CEB9E74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25">
              <a:extLst>
                <a:ext uri="{FF2B5EF4-FFF2-40B4-BE49-F238E27FC236}">
                  <a16:creationId xmlns:a16="http://schemas.microsoft.com/office/drawing/2014/main" id="{0BDBD55C-A498-F545-BABF-ACA34A20E3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26">
              <a:extLst>
                <a:ext uri="{FF2B5EF4-FFF2-40B4-BE49-F238E27FC236}">
                  <a16:creationId xmlns:a16="http://schemas.microsoft.com/office/drawing/2014/main" id="{FC6DFD41-F3C6-7747-98B3-A47594E7B4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27">
              <a:extLst>
                <a:ext uri="{FF2B5EF4-FFF2-40B4-BE49-F238E27FC236}">
                  <a16:creationId xmlns:a16="http://schemas.microsoft.com/office/drawing/2014/main" id="{FA2D6C8B-5842-3443-BC3B-700D61C56D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28">
              <a:extLst>
                <a:ext uri="{FF2B5EF4-FFF2-40B4-BE49-F238E27FC236}">
                  <a16:creationId xmlns:a16="http://schemas.microsoft.com/office/drawing/2014/main" id="{C7442654-B5C0-1847-A829-082D07974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29">
              <a:extLst>
                <a:ext uri="{FF2B5EF4-FFF2-40B4-BE49-F238E27FC236}">
                  <a16:creationId xmlns:a16="http://schemas.microsoft.com/office/drawing/2014/main" id="{42B39F10-6841-E54C-8D10-69B571EE10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46A262-11CF-1F63-3D44-AF4B03829C04}"/>
              </a:ext>
            </a:extLst>
          </p:cNvPr>
          <p:cNvSpPr>
            <a:spLocks noGrp="1"/>
          </p:cNvSpPr>
          <p:nvPr>
            <p:ph type="title"/>
          </p:nvPr>
        </p:nvSpPr>
        <p:spPr>
          <a:xfrm>
            <a:off x="565150" y="454589"/>
            <a:ext cx="9198761" cy="923928"/>
          </a:xfrm>
        </p:spPr>
        <p:txBody>
          <a:bodyPr>
            <a:normAutofit/>
          </a:bodyPr>
          <a:lstStyle/>
          <a:p>
            <a:r>
              <a:rPr lang="en-US" sz="4400" dirty="0">
                <a:latin typeface="Times New Roman"/>
                <a:ea typeface="Malgun Gothic"/>
                <a:cs typeface="Times New Roman"/>
              </a:rPr>
              <a:t>Music Generation</a:t>
            </a:r>
            <a:endParaRPr lang="en-US" sz="4400" dirty="0">
              <a:latin typeface="Times New Roman"/>
              <a:cs typeface="Times New Roman"/>
            </a:endParaRPr>
          </a:p>
        </p:txBody>
      </p:sp>
      <p:sp>
        <p:nvSpPr>
          <p:cNvPr id="3" name="Content Placeholder 2">
            <a:extLst>
              <a:ext uri="{FF2B5EF4-FFF2-40B4-BE49-F238E27FC236}">
                <a16:creationId xmlns:a16="http://schemas.microsoft.com/office/drawing/2014/main" id="{5B2BFC71-CF9D-35AD-5625-EA56E3F04692}"/>
              </a:ext>
            </a:extLst>
          </p:cNvPr>
          <p:cNvSpPr>
            <a:spLocks noGrp="1"/>
          </p:cNvSpPr>
          <p:nvPr>
            <p:ph idx="1"/>
          </p:nvPr>
        </p:nvSpPr>
        <p:spPr>
          <a:xfrm>
            <a:off x="565150" y="1901224"/>
            <a:ext cx="9716345" cy="3860004"/>
          </a:xfrm>
        </p:spPr>
        <p:txBody>
          <a:bodyPr lIns="109728" tIns="109728" rIns="109728" bIns="91440" anchor="t">
            <a:normAutofit/>
          </a:bodyPr>
          <a:lstStyle/>
          <a:p>
            <a:r>
              <a:rPr lang="en-US" dirty="0">
                <a:latin typeface="Times New Roman"/>
                <a:ea typeface="+mn-lt"/>
                <a:cs typeface="+mn-lt"/>
              </a:rPr>
              <a:t>Develop a mechanism to generate new music sequences using the trained RNN model. Users will have the option to input initial sequences or allow the model to generate completely novel compositions based on learned patterns.</a:t>
            </a:r>
          </a:p>
          <a:p>
            <a:pPr>
              <a:lnSpc>
                <a:spcPct val="113999"/>
              </a:lnSpc>
            </a:pPr>
            <a:r>
              <a:rPr lang="en-US" dirty="0">
                <a:latin typeface="Times New Roman"/>
                <a:ea typeface="+mn-lt"/>
                <a:cs typeface="+mn-lt"/>
              </a:rPr>
              <a:t>Emphasize the role of providing an initial sequence to start the generation process.</a:t>
            </a:r>
            <a:endParaRPr lang="en-US" dirty="0">
              <a:latin typeface="Times New Roman"/>
              <a:ea typeface="Malgun Gothic Semilight"/>
              <a:cs typeface="Malgun Gothic Semilight"/>
            </a:endParaRPr>
          </a:p>
          <a:p>
            <a:pPr>
              <a:lnSpc>
                <a:spcPct val="113999"/>
              </a:lnSpc>
            </a:pPr>
            <a:r>
              <a:rPr lang="en-US" dirty="0">
                <a:latin typeface="Times New Roman"/>
                <a:ea typeface="+mn-lt"/>
                <a:cs typeface="+mn-lt"/>
              </a:rPr>
              <a:t>Discuss the flexibility of choosing a random sequence from the dataset or creating a custom initial sequence.</a:t>
            </a:r>
            <a:endParaRPr lang="en-US" dirty="0">
              <a:latin typeface="Times New Roman"/>
              <a:cs typeface="Times New Roman"/>
            </a:endParaRPr>
          </a:p>
          <a:p>
            <a:pPr>
              <a:lnSpc>
                <a:spcPct val="113999"/>
              </a:lnSpc>
            </a:pPr>
            <a:endParaRPr lang="en-US" dirty="0">
              <a:latin typeface="Times New Roman"/>
              <a:ea typeface="Malgun Gothic Semilight"/>
              <a:cs typeface="Malgun Gothic Semilight"/>
            </a:endParaRPr>
          </a:p>
        </p:txBody>
      </p:sp>
      <p:cxnSp>
        <p:nvCxnSpPr>
          <p:cNvPr id="10" name="Straight Connector 9">
            <a:extLst>
              <a:ext uri="{FF2B5EF4-FFF2-40B4-BE49-F238E27FC236}">
                <a16:creationId xmlns:a16="http://schemas.microsoft.com/office/drawing/2014/main" id="{F8927D2C-C486-F740-897D-704CD65E98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919876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E9EEDFCB-2A3D-724C-808B-F598214AF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13" name="Freeform 24">
              <a:extLst>
                <a:ext uri="{FF2B5EF4-FFF2-40B4-BE49-F238E27FC236}">
                  <a16:creationId xmlns:a16="http://schemas.microsoft.com/office/drawing/2014/main" id="{E21EA309-B774-174A-8761-21F785ADE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25">
              <a:extLst>
                <a:ext uri="{FF2B5EF4-FFF2-40B4-BE49-F238E27FC236}">
                  <a16:creationId xmlns:a16="http://schemas.microsoft.com/office/drawing/2014/main" id="{BAFC7591-C9A8-C74C-AC5D-4D68233A07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26">
              <a:extLst>
                <a:ext uri="{FF2B5EF4-FFF2-40B4-BE49-F238E27FC236}">
                  <a16:creationId xmlns:a16="http://schemas.microsoft.com/office/drawing/2014/main" id="{EF809621-1BDA-164A-AF8F-B4387D7F59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7">
              <a:extLst>
                <a:ext uri="{FF2B5EF4-FFF2-40B4-BE49-F238E27FC236}">
                  <a16:creationId xmlns:a16="http://schemas.microsoft.com/office/drawing/2014/main" id="{1BB770FA-A215-4145-99DD-A80F352223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28">
              <a:extLst>
                <a:ext uri="{FF2B5EF4-FFF2-40B4-BE49-F238E27FC236}">
                  <a16:creationId xmlns:a16="http://schemas.microsoft.com/office/drawing/2014/main" id="{B1AC917F-33CC-BD41-BD3D-389CDADA5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29">
              <a:extLst>
                <a:ext uri="{FF2B5EF4-FFF2-40B4-BE49-F238E27FC236}">
                  <a16:creationId xmlns:a16="http://schemas.microsoft.com/office/drawing/2014/main" id="{219FDC8D-2EFE-F143-88AB-B53BDF84E1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30">
              <a:extLst>
                <a:ext uri="{FF2B5EF4-FFF2-40B4-BE49-F238E27FC236}">
                  <a16:creationId xmlns:a16="http://schemas.microsoft.com/office/drawing/2014/main" id="{EB93DBCE-E7A6-BE4D-8D07-3D07913D9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094770406"/>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D492D2-1615-04CF-A71F-F84381CF7938}"/>
              </a:ext>
            </a:extLst>
          </p:cNvPr>
          <p:cNvSpPr>
            <a:spLocks noGrp="1"/>
          </p:cNvSpPr>
          <p:nvPr>
            <p:ph type="title"/>
          </p:nvPr>
        </p:nvSpPr>
        <p:spPr>
          <a:xfrm>
            <a:off x="565150" y="383645"/>
            <a:ext cx="9198761" cy="869247"/>
          </a:xfrm>
        </p:spPr>
        <p:txBody>
          <a:bodyPr>
            <a:normAutofit fontScale="90000"/>
          </a:bodyPr>
          <a:lstStyle/>
          <a:p>
            <a:r>
              <a:rPr lang="en-US" sz="4400" dirty="0">
                <a:latin typeface="Times New Roman"/>
                <a:ea typeface="Malgun Gothic"/>
                <a:cs typeface="Times New Roman"/>
              </a:rPr>
              <a:t>Results</a:t>
            </a:r>
            <a:endParaRPr lang="en-US" sz="4400" dirty="0">
              <a:latin typeface="Times New Roman"/>
              <a:cs typeface="Times New Roman"/>
            </a:endParaRPr>
          </a:p>
        </p:txBody>
      </p:sp>
      <p:pic>
        <p:nvPicPr>
          <p:cNvPr id="4" name="Content Placeholder 3" descr="A screenshot of a computer&#10;&#10;Description automatically generated">
            <a:extLst>
              <a:ext uri="{FF2B5EF4-FFF2-40B4-BE49-F238E27FC236}">
                <a16:creationId xmlns:a16="http://schemas.microsoft.com/office/drawing/2014/main" id="{907FBDED-3E32-67CE-3D1C-40EF347BA6BB}"/>
              </a:ext>
            </a:extLst>
          </p:cNvPr>
          <p:cNvPicPr>
            <a:picLocks noGrp="1" noChangeAspect="1"/>
          </p:cNvPicPr>
          <p:nvPr>
            <p:ph idx="1"/>
          </p:nvPr>
        </p:nvPicPr>
        <p:blipFill rotWithShape="1">
          <a:blip r:embed="rId2"/>
          <a:srcRect t="9016" r="-57" b="6701"/>
          <a:stretch/>
        </p:blipFill>
        <p:spPr>
          <a:xfrm>
            <a:off x="1429481" y="1240533"/>
            <a:ext cx="8861700" cy="4608184"/>
          </a:xfrm>
        </p:spPr>
      </p:pic>
      <p:cxnSp>
        <p:nvCxnSpPr>
          <p:cNvPr id="10" name="Straight Connector 9">
            <a:extLst>
              <a:ext uri="{FF2B5EF4-FFF2-40B4-BE49-F238E27FC236}">
                <a16:creationId xmlns:a16="http://schemas.microsoft.com/office/drawing/2014/main" id="{F8927D2C-C486-F740-897D-704CD65E98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919876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E9EEDFCB-2A3D-724C-808B-F598214AF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13" name="Freeform 24">
              <a:extLst>
                <a:ext uri="{FF2B5EF4-FFF2-40B4-BE49-F238E27FC236}">
                  <a16:creationId xmlns:a16="http://schemas.microsoft.com/office/drawing/2014/main" id="{E21EA309-B774-174A-8761-21F785ADE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25">
              <a:extLst>
                <a:ext uri="{FF2B5EF4-FFF2-40B4-BE49-F238E27FC236}">
                  <a16:creationId xmlns:a16="http://schemas.microsoft.com/office/drawing/2014/main" id="{BAFC7591-C9A8-C74C-AC5D-4D68233A07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26">
              <a:extLst>
                <a:ext uri="{FF2B5EF4-FFF2-40B4-BE49-F238E27FC236}">
                  <a16:creationId xmlns:a16="http://schemas.microsoft.com/office/drawing/2014/main" id="{EF809621-1BDA-164A-AF8F-B4387D7F59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7">
              <a:extLst>
                <a:ext uri="{FF2B5EF4-FFF2-40B4-BE49-F238E27FC236}">
                  <a16:creationId xmlns:a16="http://schemas.microsoft.com/office/drawing/2014/main" id="{1BB770FA-A215-4145-99DD-A80F352223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28">
              <a:extLst>
                <a:ext uri="{FF2B5EF4-FFF2-40B4-BE49-F238E27FC236}">
                  <a16:creationId xmlns:a16="http://schemas.microsoft.com/office/drawing/2014/main" id="{B1AC917F-33CC-BD41-BD3D-389CDADA5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29">
              <a:extLst>
                <a:ext uri="{FF2B5EF4-FFF2-40B4-BE49-F238E27FC236}">
                  <a16:creationId xmlns:a16="http://schemas.microsoft.com/office/drawing/2014/main" id="{219FDC8D-2EFE-F143-88AB-B53BDF84E1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30">
              <a:extLst>
                <a:ext uri="{FF2B5EF4-FFF2-40B4-BE49-F238E27FC236}">
                  <a16:creationId xmlns:a16="http://schemas.microsoft.com/office/drawing/2014/main" id="{EB93DBCE-E7A6-BE4D-8D07-3D07913D9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329283712"/>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E4A144-33FB-4659-C9BF-A4637C1700C7}"/>
              </a:ext>
            </a:extLst>
          </p:cNvPr>
          <p:cNvSpPr>
            <a:spLocks noGrp="1"/>
          </p:cNvSpPr>
          <p:nvPr>
            <p:ph type="title"/>
          </p:nvPr>
        </p:nvSpPr>
        <p:spPr>
          <a:xfrm>
            <a:off x="565150" y="555230"/>
            <a:ext cx="9198761" cy="923928"/>
          </a:xfrm>
        </p:spPr>
        <p:txBody>
          <a:bodyPr>
            <a:normAutofit/>
          </a:bodyPr>
          <a:lstStyle/>
          <a:p>
            <a:r>
              <a:rPr lang="en-US" sz="4400" dirty="0">
                <a:latin typeface="Times New Roman"/>
                <a:ea typeface="Malgun Gothic"/>
                <a:cs typeface="Times New Roman"/>
              </a:rPr>
              <a:t>Conclusion</a:t>
            </a:r>
            <a:endParaRPr lang="en-US" sz="4400" dirty="0">
              <a:latin typeface="Times New Roman"/>
              <a:cs typeface="Times New Roman"/>
            </a:endParaRPr>
          </a:p>
        </p:txBody>
      </p:sp>
      <p:sp>
        <p:nvSpPr>
          <p:cNvPr id="3" name="Content Placeholder 2">
            <a:extLst>
              <a:ext uri="{FF2B5EF4-FFF2-40B4-BE49-F238E27FC236}">
                <a16:creationId xmlns:a16="http://schemas.microsoft.com/office/drawing/2014/main" id="{80DD967A-115F-88D4-E8C3-81E103B55C02}"/>
              </a:ext>
            </a:extLst>
          </p:cNvPr>
          <p:cNvSpPr>
            <a:spLocks noGrp="1"/>
          </p:cNvSpPr>
          <p:nvPr>
            <p:ph idx="1"/>
          </p:nvPr>
        </p:nvSpPr>
        <p:spPr>
          <a:xfrm>
            <a:off x="565150" y="1699942"/>
            <a:ext cx="9716345" cy="4061286"/>
          </a:xfrm>
        </p:spPr>
        <p:txBody>
          <a:bodyPr lIns="109728" tIns="109728" rIns="109728" bIns="91440" anchor="t">
            <a:normAutofit fontScale="92500" lnSpcReduction="10000"/>
          </a:bodyPr>
          <a:lstStyle/>
          <a:p>
            <a:r>
              <a:rPr lang="en-US" dirty="0">
                <a:latin typeface="Times New Roman"/>
                <a:ea typeface="+mn-lt"/>
                <a:cs typeface="+mn-lt"/>
              </a:rPr>
              <a:t>In conclusion, our project showcases the potential of Recurrent Neural Networks (RNNs) in music generation, leveraging the MAESTRO Version 2 dataset to create captivating compositions. Through meticulous data preprocessing, model architecture design, and training, our RNN-based system can generate diverse and expressive musical sequences</a:t>
            </a:r>
          </a:p>
          <a:p>
            <a:pPr>
              <a:lnSpc>
                <a:spcPct val="113999"/>
              </a:lnSpc>
            </a:pPr>
            <a:r>
              <a:rPr lang="en-US" dirty="0">
                <a:latin typeface="Times New Roman"/>
                <a:ea typeface="+mn-lt"/>
                <a:cs typeface="+mn-lt"/>
              </a:rPr>
              <a:t>we aim to inspire creativity and innovation at the intersection of artificial intelligence and music, opening doors to new realms of artistic exploration and expression.</a:t>
            </a:r>
            <a:endParaRPr lang="en-US" dirty="0">
              <a:latin typeface="Times New Roman"/>
              <a:ea typeface="Malgun Gothic Semilight"/>
              <a:cs typeface="Malgun Gothic Semilight"/>
            </a:endParaRPr>
          </a:p>
          <a:p>
            <a:pPr marL="0" indent="0">
              <a:lnSpc>
                <a:spcPct val="113999"/>
              </a:lnSpc>
              <a:buNone/>
            </a:pPr>
            <a:br>
              <a:rPr lang="en-US" dirty="0"/>
            </a:br>
            <a:endParaRPr lang="en-US" dirty="0">
              <a:ea typeface="Malgun Gothic Semilight"/>
              <a:cs typeface="Malgun Gothic Semilight"/>
            </a:endParaRPr>
          </a:p>
          <a:p>
            <a:pPr>
              <a:lnSpc>
                <a:spcPct val="113999"/>
              </a:lnSpc>
            </a:pPr>
            <a:endParaRPr lang="en-US" dirty="0">
              <a:latin typeface="Times New Roman"/>
              <a:ea typeface="Malgun Gothic Semilight"/>
              <a:cs typeface="Malgun Gothic Semilight"/>
            </a:endParaRPr>
          </a:p>
        </p:txBody>
      </p:sp>
      <p:cxnSp>
        <p:nvCxnSpPr>
          <p:cNvPr id="10" name="Straight Connector 9">
            <a:extLst>
              <a:ext uri="{FF2B5EF4-FFF2-40B4-BE49-F238E27FC236}">
                <a16:creationId xmlns:a16="http://schemas.microsoft.com/office/drawing/2014/main" id="{F8927D2C-C486-F740-897D-704CD65E98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919876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E9EEDFCB-2A3D-724C-808B-F598214AF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13" name="Freeform 24">
              <a:extLst>
                <a:ext uri="{FF2B5EF4-FFF2-40B4-BE49-F238E27FC236}">
                  <a16:creationId xmlns:a16="http://schemas.microsoft.com/office/drawing/2014/main" id="{E21EA309-B774-174A-8761-21F785ADE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25">
              <a:extLst>
                <a:ext uri="{FF2B5EF4-FFF2-40B4-BE49-F238E27FC236}">
                  <a16:creationId xmlns:a16="http://schemas.microsoft.com/office/drawing/2014/main" id="{BAFC7591-C9A8-C74C-AC5D-4D68233A07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26">
              <a:extLst>
                <a:ext uri="{FF2B5EF4-FFF2-40B4-BE49-F238E27FC236}">
                  <a16:creationId xmlns:a16="http://schemas.microsoft.com/office/drawing/2014/main" id="{EF809621-1BDA-164A-AF8F-B4387D7F59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7">
              <a:extLst>
                <a:ext uri="{FF2B5EF4-FFF2-40B4-BE49-F238E27FC236}">
                  <a16:creationId xmlns:a16="http://schemas.microsoft.com/office/drawing/2014/main" id="{1BB770FA-A215-4145-99DD-A80F352223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28">
              <a:extLst>
                <a:ext uri="{FF2B5EF4-FFF2-40B4-BE49-F238E27FC236}">
                  <a16:creationId xmlns:a16="http://schemas.microsoft.com/office/drawing/2014/main" id="{B1AC917F-33CC-BD41-BD3D-389CDADA5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29">
              <a:extLst>
                <a:ext uri="{FF2B5EF4-FFF2-40B4-BE49-F238E27FC236}">
                  <a16:creationId xmlns:a16="http://schemas.microsoft.com/office/drawing/2014/main" id="{219FDC8D-2EFE-F143-88AB-B53BDF84E1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30">
              <a:extLst>
                <a:ext uri="{FF2B5EF4-FFF2-40B4-BE49-F238E27FC236}">
                  <a16:creationId xmlns:a16="http://schemas.microsoft.com/office/drawing/2014/main" id="{EB93DBCE-E7A6-BE4D-8D07-3D07913D9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03613788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04F9DD-92B3-CC85-9631-868FB21BBA78}"/>
              </a:ext>
            </a:extLst>
          </p:cNvPr>
          <p:cNvSpPr>
            <a:spLocks noGrp="1"/>
          </p:cNvSpPr>
          <p:nvPr>
            <p:ph type="title"/>
          </p:nvPr>
        </p:nvSpPr>
        <p:spPr>
          <a:xfrm>
            <a:off x="435754" y="253305"/>
            <a:ext cx="9198761" cy="794532"/>
          </a:xfrm>
        </p:spPr>
        <p:txBody>
          <a:bodyPr>
            <a:normAutofit fontScale="90000"/>
          </a:bodyPr>
          <a:lstStyle/>
          <a:p>
            <a:r>
              <a:rPr lang="en-US" b="0" dirty="0">
                <a:latin typeface="Times New Roman"/>
                <a:ea typeface="+mj-lt"/>
                <a:cs typeface="+mj-lt"/>
              </a:rPr>
              <a:t>AGENDA:</a:t>
            </a:r>
            <a:endParaRPr lang="en-US" dirty="0">
              <a:latin typeface="Times New Roman"/>
            </a:endParaRPr>
          </a:p>
        </p:txBody>
      </p:sp>
      <p:sp>
        <p:nvSpPr>
          <p:cNvPr id="56" name="Content Placeholder 2">
            <a:extLst>
              <a:ext uri="{FF2B5EF4-FFF2-40B4-BE49-F238E27FC236}">
                <a16:creationId xmlns:a16="http://schemas.microsoft.com/office/drawing/2014/main" id="{8B634259-51E4-F3CC-EDE4-528AF742B863}"/>
              </a:ext>
            </a:extLst>
          </p:cNvPr>
          <p:cNvSpPr>
            <a:spLocks noGrp="1"/>
          </p:cNvSpPr>
          <p:nvPr>
            <p:ph idx="1"/>
          </p:nvPr>
        </p:nvSpPr>
        <p:spPr>
          <a:xfrm>
            <a:off x="565150" y="1038583"/>
            <a:ext cx="9198761" cy="5556530"/>
          </a:xfrm>
        </p:spPr>
        <p:txBody>
          <a:bodyPr lIns="109728" tIns="109728" rIns="109728" bIns="91440" anchor="t">
            <a:noAutofit/>
          </a:bodyPr>
          <a:lstStyle/>
          <a:p>
            <a:pPr>
              <a:lnSpc>
                <a:spcPct val="104000"/>
              </a:lnSpc>
            </a:pPr>
            <a:r>
              <a:rPr lang="en-US" sz="2800" dirty="0">
                <a:latin typeface="Times New Roman"/>
                <a:ea typeface="Malgun Gothic Semilight"/>
                <a:cs typeface="Malgun Gothic Semilight"/>
              </a:rPr>
              <a:t>Problem Statement</a:t>
            </a:r>
          </a:p>
          <a:p>
            <a:pPr>
              <a:lnSpc>
                <a:spcPct val="104000"/>
              </a:lnSpc>
            </a:pPr>
            <a:r>
              <a:rPr lang="en-US" sz="2800" dirty="0">
                <a:latin typeface="Times New Roman"/>
                <a:ea typeface="Malgun Gothic Semilight"/>
                <a:cs typeface="Malgun Gothic Semilight"/>
              </a:rPr>
              <a:t>Project Overview</a:t>
            </a:r>
          </a:p>
          <a:p>
            <a:pPr>
              <a:lnSpc>
                <a:spcPct val="104000"/>
              </a:lnSpc>
            </a:pPr>
            <a:r>
              <a:rPr lang="en-US" sz="2800" dirty="0">
                <a:latin typeface="Times New Roman"/>
                <a:ea typeface="Malgun Gothic Semilight"/>
                <a:cs typeface="Malgun Gothic Semilight"/>
              </a:rPr>
              <a:t>End Users</a:t>
            </a:r>
          </a:p>
          <a:p>
            <a:pPr>
              <a:lnSpc>
                <a:spcPct val="104000"/>
              </a:lnSpc>
            </a:pPr>
            <a:r>
              <a:rPr lang="en-US" sz="2800" dirty="0">
                <a:latin typeface="Times New Roman"/>
                <a:ea typeface="Malgun Gothic Semilight"/>
                <a:cs typeface="Malgun Gothic Semilight"/>
              </a:rPr>
              <a:t>Dataset Overview</a:t>
            </a:r>
          </a:p>
          <a:p>
            <a:pPr>
              <a:lnSpc>
                <a:spcPct val="104000"/>
              </a:lnSpc>
            </a:pPr>
            <a:r>
              <a:rPr lang="en-US" sz="2800" dirty="0">
                <a:latin typeface="Times New Roman"/>
                <a:ea typeface="Malgun Gothic Semilight"/>
                <a:cs typeface="Malgun Gothic Semilight"/>
              </a:rPr>
              <a:t>Data Preprocessing</a:t>
            </a:r>
          </a:p>
          <a:p>
            <a:pPr>
              <a:lnSpc>
                <a:spcPct val="104000"/>
              </a:lnSpc>
            </a:pPr>
            <a:r>
              <a:rPr lang="en-US" sz="2800" dirty="0">
                <a:latin typeface="Times New Roman"/>
                <a:ea typeface="Malgun Gothic Semilight"/>
                <a:cs typeface="Malgun Gothic Semilight"/>
              </a:rPr>
              <a:t>Model Architecture</a:t>
            </a:r>
          </a:p>
          <a:p>
            <a:pPr>
              <a:lnSpc>
                <a:spcPct val="104000"/>
              </a:lnSpc>
            </a:pPr>
            <a:r>
              <a:rPr lang="en-US" sz="2800" dirty="0">
                <a:latin typeface="Times New Roman"/>
                <a:ea typeface="Malgun Gothic Semilight"/>
                <a:cs typeface="Malgun Gothic Semilight"/>
              </a:rPr>
              <a:t>Model Training</a:t>
            </a:r>
          </a:p>
          <a:p>
            <a:pPr>
              <a:lnSpc>
                <a:spcPct val="104000"/>
              </a:lnSpc>
            </a:pPr>
            <a:r>
              <a:rPr lang="en-US" sz="2800" dirty="0">
                <a:latin typeface="Times New Roman"/>
                <a:ea typeface="Malgun Gothic Semilight"/>
                <a:cs typeface="Malgun Gothic Semilight"/>
              </a:rPr>
              <a:t>Music generation</a:t>
            </a:r>
          </a:p>
          <a:p>
            <a:pPr>
              <a:lnSpc>
                <a:spcPct val="104000"/>
              </a:lnSpc>
            </a:pPr>
            <a:r>
              <a:rPr lang="en-US" sz="2800" dirty="0">
                <a:latin typeface="Times New Roman"/>
                <a:ea typeface="Malgun Gothic Semilight"/>
                <a:cs typeface="Malgun Gothic Semilight"/>
              </a:rPr>
              <a:t>Results &amp; Conclusion</a:t>
            </a:r>
          </a:p>
          <a:p>
            <a:pPr>
              <a:lnSpc>
                <a:spcPct val="104000"/>
              </a:lnSpc>
            </a:pPr>
            <a:endParaRPr lang="en-US" dirty="0">
              <a:latin typeface="Times New Roman"/>
              <a:ea typeface="Malgun Gothic Semilight"/>
              <a:cs typeface="Malgun Gothic Semilight"/>
            </a:endParaRPr>
          </a:p>
          <a:p>
            <a:pPr>
              <a:lnSpc>
                <a:spcPct val="104000"/>
              </a:lnSpc>
            </a:pPr>
            <a:endParaRPr lang="en-US" sz="1100">
              <a:latin typeface="Malgun Gothic Semilight"/>
              <a:ea typeface="Malgun Gothic Semilight"/>
              <a:cs typeface="Malgun Gothic Semilight"/>
            </a:endParaRPr>
          </a:p>
        </p:txBody>
      </p:sp>
      <p:cxnSp>
        <p:nvCxnSpPr>
          <p:cNvPr id="79" name="Straight Connector 78">
            <a:extLst>
              <a:ext uri="{FF2B5EF4-FFF2-40B4-BE49-F238E27FC236}">
                <a16:creationId xmlns:a16="http://schemas.microsoft.com/office/drawing/2014/main" id="{F8927D2C-C486-F740-897D-704CD65E98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919876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81" name="Group 80">
            <a:extLst>
              <a:ext uri="{FF2B5EF4-FFF2-40B4-BE49-F238E27FC236}">
                <a16:creationId xmlns:a16="http://schemas.microsoft.com/office/drawing/2014/main" id="{E9EEDFCB-2A3D-724C-808B-F598214AF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82" name="Freeform 24">
              <a:extLst>
                <a:ext uri="{FF2B5EF4-FFF2-40B4-BE49-F238E27FC236}">
                  <a16:creationId xmlns:a16="http://schemas.microsoft.com/office/drawing/2014/main" id="{E21EA309-B774-174A-8761-21F785ADE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3" name="Freeform 25">
              <a:extLst>
                <a:ext uri="{FF2B5EF4-FFF2-40B4-BE49-F238E27FC236}">
                  <a16:creationId xmlns:a16="http://schemas.microsoft.com/office/drawing/2014/main" id="{BAFC7591-C9A8-C74C-AC5D-4D68233A07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4" name="Freeform 26">
              <a:extLst>
                <a:ext uri="{FF2B5EF4-FFF2-40B4-BE49-F238E27FC236}">
                  <a16:creationId xmlns:a16="http://schemas.microsoft.com/office/drawing/2014/main" id="{EF809621-1BDA-164A-AF8F-B4387D7F59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5" name="Freeform 27">
              <a:extLst>
                <a:ext uri="{FF2B5EF4-FFF2-40B4-BE49-F238E27FC236}">
                  <a16:creationId xmlns:a16="http://schemas.microsoft.com/office/drawing/2014/main" id="{1BB770FA-A215-4145-99DD-A80F352223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6" name="Freeform 28">
              <a:extLst>
                <a:ext uri="{FF2B5EF4-FFF2-40B4-BE49-F238E27FC236}">
                  <a16:creationId xmlns:a16="http://schemas.microsoft.com/office/drawing/2014/main" id="{B1AC917F-33CC-BD41-BD3D-389CDADA5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7" name="Freeform 29">
              <a:extLst>
                <a:ext uri="{FF2B5EF4-FFF2-40B4-BE49-F238E27FC236}">
                  <a16:creationId xmlns:a16="http://schemas.microsoft.com/office/drawing/2014/main" id="{219FDC8D-2EFE-F143-88AB-B53BDF84E1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8" name="Freeform 30">
              <a:extLst>
                <a:ext uri="{FF2B5EF4-FFF2-40B4-BE49-F238E27FC236}">
                  <a16:creationId xmlns:a16="http://schemas.microsoft.com/office/drawing/2014/main" id="{EB93DBCE-E7A6-BE4D-8D07-3D07913D9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424654632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7E39A7-EB2A-80C6-3A26-073D6A656A2F}"/>
              </a:ext>
            </a:extLst>
          </p:cNvPr>
          <p:cNvSpPr>
            <a:spLocks noGrp="1"/>
          </p:cNvSpPr>
          <p:nvPr>
            <p:ph type="title"/>
          </p:nvPr>
        </p:nvSpPr>
        <p:spPr>
          <a:xfrm>
            <a:off x="565150" y="770890"/>
            <a:ext cx="9198761" cy="1268984"/>
          </a:xfrm>
        </p:spPr>
        <p:txBody>
          <a:bodyPr>
            <a:normAutofit/>
          </a:bodyPr>
          <a:lstStyle/>
          <a:p>
            <a:r>
              <a:rPr lang="en-US" sz="4400" dirty="0">
                <a:latin typeface="Times New Roman"/>
                <a:ea typeface="Malgun Gothic"/>
                <a:cs typeface="Times New Roman"/>
              </a:rPr>
              <a:t>Problem Statement</a:t>
            </a:r>
            <a:endParaRPr lang="en-US" sz="4400" dirty="0">
              <a:latin typeface="Times New Roman"/>
              <a:cs typeface="Times New Roman"/>
            </a:endParaRPr>
          </a:p>
        </p:txBody>
      </p:sp>
      <p:sp>
        <p:nvSpPr>
          <p:cNvPr id="3" name="Content Placeholder 2">
            <a:extLst>
              <a:ext uri="{FF2B5EF4-FFF2-40B4-BE49-F238E27FC236}">
                <a16:creationId xmlns:a16="http://schemas.microsoft.com/office/drawing/2014/main" id="{36399A0F-C467-B1CE-324A-BB43C7B69144}"/>
              </a:ext>
            </a:extLst>
          </p:cNvPr>
          <p:cNvSpPr>
            <a:spLocks noGrp="1"/>
          </p:cNvSpPr>
          <p:nvPr>
            <p:ph idx="1"/>
          </p:nvPr>
        </p:nvSpPr>
        <p:spPr>
          <a:xfrm>
            <a:off x="565150" y="2160016"/>
            <a:ext cx="9198761" cy="3601212"/>
          </a:xfrm>
        </p:spPr>
        <p:txBody>
          <a:bodyPr lIns="109728" tIns="109728" rIns="109728" bIns="91440" anchor="t">
            <a:normAutofit/>
          </a:bodyPr>
          <a:lstStyle/>
          <a:p>
            <a:pPr marL="0" indent="0">
              <a:buNone/>
            </a:pPr>
            <a:r>
              <a:rPr lang="en-US" sz="2800" dirty="0">
                <a:solidFill>
                  <a:srgbClr val="0D0D0D"/>
                </a:solidFill>
                <a:latin typeface="Times New Roman"/>
                <a:ea typeface="+mn-lt"/>
                <a:cs typeface="+mn-lt"/>
              </a:rPr>
              <a:t>       </a:t>
            </a:r>
            <a:r>
              <a:rPr lang="en-US" dirty="0">
                <a:latin typeface="Times New Roman"/>
                <a:ea typeface="+mn-lt"/>
                <a:cs typeface="+mn-lt"/>
              </a:rPr>
              <a:t>Develop an algorithm using Recurrent Neural Networks (RNNs) to generate novel musical compositions based on a given dataset of existing music. The goal is to create a model capable of learning the underlying patterns, structure, and style of the music from the dataset and generating new sequences of musical notes that sound coherent and musically pleasing.</a:t>
            </a:r>
            <a:endParaRPr lang="en-US">
              <a:latin typeface="Times New Roman"/>
              <a:cs typeface="Times New Roman"/>
            </a:endParaRPr>
          </a:p>
        </p:txBody>
      </p:sp>
      <p:cxnSp>
        <p:nvCxnSpPr>
          <p:cNvPr id="10" name="Straight Connector 9">
            <a:extLst>
              <a:ext uri="{FF2B5EF4-FFF2-40B4-BE49-F238E27FC236}">
                <a16:creationId xmlns:a16="http://schemas.microsoft.com/office/drawing/2014/main" id="{F8927D2C-C486-F740-897D-704CD65E98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919876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E9EEDFCB-2A3D-724C-808B-F598214AF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13" name="Freeform 24">
              <a:extLst>
                <a:ext uri="{FF2B5EF4-FFF2-40B4-BE49-F238E27FC236}">
                  <a16:creationId xmlns:a16="http://schemas.microsoft.com/office/drawing/2014/main" id="{E21EA309-B774-174A-8761-21F785ADE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25">
              <a:extLst>
                <a:ext uri="{FF2B5EF4-FFF2-40B4-BE49-F238E27FC236}">
                  <a16:creationId xmlns:a16="http://schemas.microsoft.com/office/drawing/2014/main" id="{BAFC7591-C9A8-C74C-AC5D-4D68233A07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26">
              <a:extLst>
                <a:ext uri="{FF2B5EF4-FFF2-40B4-BE49-F238E27FC236}">
                  <a16:creationId xmlns:a16="http://schemas.microsoft.com/office/drawing/2014/main" id="{EF809621-1BDA-164A-AF8F-B4387D7F59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7">
              <a:extLst>
                <a:ext uri="{FF2B5EF4-FFF2-40B4-BE49-F238E27FC236}">
                  <a16:creationId xmlns:a16="http://schemas.microsoft.com/office/drawing/2014/main" id="{1BB770FA-A215-4145-99DD-A80F352223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28">
              <a:extLst>
                <a:ext uri="{FF2B5EF4-FFF2-40B4-BE49-F238E27FC236}">
                  <a16:creationId xmlns:a16="http://schemas.microsoft.com/office/drawing/2014/main" id="{B1AC917F-33CC-BD41-BD3D-389CDADA5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29">
              <a:extLst>
                <a:ext uri="{FF2B5EF4-FFF2-40B4-BE49-F238E27FC236}">
                  <a16:creationId xmlns:a16="http://schemas.microsoft.com/office/drawing/2014/main" id="{219FDC8D-2EFE-F143-88AB-B53BDF84E1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30">
              <a:extLst>
                <a:ext uri="{FF2B5EF4-FFF2-40B4-BE49-F238E27FC236}">
                  <a16:creationId xmlns:a16="http://schemas.microsoft.com/office/drawing/2014/main" id="{EB93DBCE-E7A6-BE4D-8D07-3D07913D9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29124726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6" name="Group 95">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97" name="Oval 96">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9"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0" name="Oval 99">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4"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5" name="Oval 104">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0"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1" name="Oval 110">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5"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6"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7"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8"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9"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0"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22" name="Straight Connector 121">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124" name="Rectangle 123">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1E1A8F-6331-62C1-F98C-888A18938318}"/>
              </a:ext>
            </a:extLst>
          </p:cNvPr>
          <p:cNvSpPr>
            <a:spLocks noGrp="1"/>
          </p:cNvSpPr>
          <p:nvPr>
            <p:ph type="title"/>
          </p:nvPr>
        </p:nvSpPr>
        <p:spPr>
          <a:xfrm>
            <a:off x="378244" y="92598"/>
            <a:ext cx="9912934" cy="6662026"/>
          </a:xfrm>
        </p:spPr>
        <p:txBody>
          <a:bodyPr vert="horz" lIns="91440" tIns="45720" rIns="91440" bIns="45720" rtlCol="0" anchor="t">
            <a:normAutofit/>
          </a:bodyPr>
          <a:lstStyle/>
          <a:p>
            <a:pPr>
              <a:lnSpc>
                <a:spcPct val="100000"/>
              </a:lnSpc>
            </a:pPr>
            <a:r>
              <a:rPr lang="en-US" sz="4400" dirty="0">
                <a:latin typeface="Times New Roman"/>
                <a:cs typeface="Times New Roman"/>
              </a:rPr>
              <a:t>Project Overview</a:t>
            </a:r>
            <a:br>
              <a:rPr lang="en-US" sz="4400" dirty="0">
                <a:latin typeface="Times New Roman"/>
                <a:cs typeface="Times New Roman"/>
              </a:rPr>
            </a:br>
            <a:br>
              <a:rPr lang="en-US" sz="2400" b="0" dirty="0">
                <a:latin typeface="Times New Roman"/>
                <a:ea typeface="+mj-lt"/>
                <a:cs typeface="+mj-lt"/>
              </a:rPr>
            </a:br>
            <a:br>
              <a:rPr lang="en-US" sz="2400" b="0" dirty="0">
                <a:latin typeface="Times New Roman"/>
                <a:ea typeface="+mj-lt"/>
                <a:cs typeface="+mj-lt"/>
              </a:rPr>
            </a:br>
            <a:r>
              <a:rPr lang="en-US" sz="3200" dirty="0">
                <a:latin typeface="Times New Roman"/>
                <a:ea typeface="+mj-lt"/>
                <a:cs typeface="+mj-lt"/>
              </a:rPr>
              <a:t>Objective:</a:t>
            </a:r>
            <a:r>
              <a:rPr lang="en-US" sz="2800" dirty="0">
                <a:latin typeface="Times New Roman"/>
                <a:ea typeface="+mj-lt"/>
                <a:cs typeface="+mj-lt"/>
              </a:rPr>
              <a:t> </a:t>
            </a:r>
            <a:br>
              <a:rPr lang="en-US" sz="2800" b="0" dirty="0">
                <a:solidFill>
                  <a:srgbClr val="0D0D0D"/>
                </a:solidFill>
                <a:latin typeface="Times New Roman"/>
                <a:ea typeface="+mj-lt"/>
                <a:cs typeface="+mj-lt"/>
              </a:rPr>
            </a:br>
            <a:r>
              <a:rPr lang="en-US" sz="2400" b="0" dirty="0">
                <a:latin typeface="Times New Roman"/>
                <a:ea typeface="+mj-lt"/>
                <a:cs typeface="+mj-lt"/>
              </a:rPr>
              <a:t>        </a:t>
            </a:r>
            <a:br>
              <a:rPr lang="en-US" sz="2400" b="0" dirty="0">
                <a:latin typeface="Times New Roman"/>
                <a:ea typeface="+mj-lt"/>
                <a:cs typeface="+mj-lt"/>
              </a:rPr>
            </a:br>
            <a:r>
              <a:rPr lang="en-US" sz="2800" b="0" dirty="0">
                <a:latin typeface="Times New Roman"/>
                <a:ea typeface="+mj-lt"/>
                <a:cs typeface="+mj-lt"/>
              </a:rPr>
              <a:t>    </a:t>
            </a:r>
            <a:r>
              <a:rPr lang="en-US" sz="2400" b="0" dirty="0">
                <a:latin typeface="Times New Roman"/>
                <a:ea typeface="+mj-lt"/>
                <a:cs typeface="+mj-lt"/>
              </a:rPr>
              <a:t>The objective of this project is to develop an algorithm using RNNs to generate novel musical compositions. By leveraging a dataset of existing music, the algorithm will learn the underlying patterns, styles, and characteristics of the music and produce new compositions that capture the essence of the original dataset while introducing unique elements of creativity.</a:t>
            </a:r>
            <a:endParaRPr lang="en-US" sz="2400">
              <a:latin typeface="Times New Roman"/>
              <a:cs typeface="Times New Roman"/>
            </a:endParaRPr>
          </a:p>
        </p:txBody>
      </p:sp>
      <p:cxnSp>
        <p:nvCxnSpPr>
          <p:cNvPr id="126" name="Straight Connector 125">
            <a:extLst>
              <a:ext uri="{FF2B5EF4-FFF2-40B4-BE49-F238E27FC236}">
                <a16:creationId xmlns:a16="http://schemas.microsoft.com/office/drawing/2014/main" id="{2DDDFCEF-D5C9-BE40-9979-57040F021F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919876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28" name="Group 127">
            <a:extLst>
              <a:ext uri="{FF2B5EF4-FFF2-40B4-BE49-F238E27FC236}">
                <a16:creationId xmlns:a16="http://schemas.microsoft.com/office/drawing/2014/main" id="{E63AF7E2-A240-C246-AFB8-2AD8FF4621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129" name="Freeform 23">
              <a:extLst>
                <a:ext uri="{FF2B5EF4-FFF2-40B4-BE49-F238E27FC236}">
                  <a16:creationId xmlns:a16="http://schemas.microsoft.com/office/drawing/2014/main" id="{760799C4-90B2-C44F-B45C-4128C830B4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0" name="Freeform 24">
              <a:extLst>
                <a:ext uri="{FF2B5EF4-FFF2-40B4-BE49-F238E27FC236}">
                  <a16:creationId xmlns:a16="http://schemas.microsoft.com/office/drawing/2014/main" id="{8117A5FF-BE82-D049-80D2-F42CEB9E74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1" name="Freeform 25">
              <a:extLst>
                <a:ext uri="{FF2B5EF4-FFF2-40B4-BE49-F238E27FC236}">
                  <a16:creationId xmlns:a16="http://schemas.microsoft.com/office/drawing/2014/main" id="{0BDBD55C-A498-F545-BABF-ACA34A20E3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2" name="Freeform 26">
              <a:extLst>
                <a:ext uri="{FF2B5EF4-FFF2-40B4-BE49-F238E27FC236}">
                  <a16:creationId xmlns:a16="http://schemas.microsoft.com/office/drawing/2014/main" id="{FC6DFD41-F3C6-7747-98B3-A47594E7B4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3" name="Freeform 27">
              <a:extLst>
                <a:ext uri="{FF2B5EF4-FFF2-40B4-BE49-F238E27FC236}">
                  <a16:creationId xmlns:a16="http://schemas.microsoft.com/office/drawing/2014/main" id="{FA2D6C8B-5842-3443-BC3B-700D61C56D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4" name="Freeform 28">
              <a:extLst>
                <a:ext uri="{FF2B5EF4-FFF2-40B4-BE49-F238E27FC236}">
                  <a16:creationId xmlns:a16="http://schemas.microsoft.com/office/drawing/2014/main" id="{C7442654-B5C0-1847-A829-082D07974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5" name="Freeform 29">
              <a:extLst>
                <a:ext uri="{FF2B5EF4-FFF2-40B4-BE49-F238E27FC236}">
                  <a16:creationId xmlns:a16="http://schemas.microsoft.com/office/drawing/2014/main" id="{42B39F10-6841-E54C-8D10-69B571EE10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59472016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AA88C7-57A9-56B6-FC24-BB912F6E8D03}"/>
              </a:ext>
            </a:extLst>
          </p:cNvPr>
          <p:cNvSpPr>
            <a:spLocks noGrp="1"/>
          </p:cNvSpPr>
          <p:nvPr>
            <p:ph type="title"/>
          </p:nvPr>
        </p:nvSpPr>
        <p:spPr>
          <a:xfrm>
            <a:off x="565150" y="483343"/>
            <a:ext cx="9198761" cy="938306"/>
          </a:xfrm>
        </p:spPr>
        <p:txBody>
          <a:bodyPr>
            <a:normAutofit/>
          </a:bodyPr>
          <a:lstStyle/>
          <a:p>
            <a:r>
              <a:rPr lang="en-US" dirty="0">
                <a:latin typeface="Times New Roman"/>
                <a:ea typeface="Malgun Gothic"/>
                <a:cs typeface="Times New Roman"/>
              </a:rPr>
              <a:t>End Users</a:t>
            </a:r>
            <a:endParaRPr lang="en-US" dirty="0">
              <a:latin typeface="Times New Roman"/>
              <a:cs typeface="Times New Roman"/>
            </a:endParaRPr>
          </a:p>
        </p:txBody>
      </p:sp>
      <p:sp>
        <p:nvSpPr>
          <p:cNvPr id="50" name="Content Placeholder 2">
            <a:extLst>
              <a:ext uri="{FF2B5EF4-FFF2-40B4-BE49-F238E27FC236}">
                <a16:creationId xmlns:a16="http://schemas.microsoft.com/office/drawing/2014/main" id="{7B2C5C17-3A81-D657-59EA-395C083FB719}"/>
              </a:ext>
            </a:extLst>
          </p:cNvPr>
          <p:cNvSpPr>
            <a:spLocks noGrp="1"/>
          </p:cNvSpPr>
          <p:nvPr>
            <p:ph idx="1"/>
          </p:nvPr>
        </p:nvSpPr>
        <p:spPr>
          <a:xfrm>
            <a:off x="565150" y="1426771"/>
            <a:ext cx="9198761" cy="4334457"/>
          </a:xfrm>
        </p:spPr>
        <p:txBody>
          <a:bodyPr lIns="109728" tIns="109728" rIns="109728" bIns="91440" anchor="t">
            <a:normAutofit/>
          </a:bodyPr>
          <a:lstStyle/>
          <a:p>
            <a:pPr>
              <a:lnSpc>
                <a:spcPct val="113999"/>
              </a:lnSpc>
              <a:buNone/>
            </a:pPr>
            <a:r>
              <a:rPr lang="en-US" sz="2800" b="1" dirty="0">
                <a:latin typeface="Times New Roman"/>
                <a:ea typeface="+mn-lt"/>
                <a:cs typeface="+mn-lt"/>
              </a:rPr>
              <a:t>Music Producers:</a:t>
            </a:r>
            <a:endParaRPr lang="en-US" sz="2800" b="1" dirty="0">
              <a:latin typeface="Times New Roman"/>
              <a:ea typeface="Malgun Gothic Semilight"/>
              <a:cs typeface="Malgun Gothic Semilight"/>
            </a:endParaRPr>
          </a:p>
          <a:p>
            <a:pPr>
              <a:lnSpc>
                <a:spcPct val="113999"/>
              </a:lnSpc>
              <a:buNone/>
            </a:pPr>
            <a:r>
              <a:rPr lang="en-US" dirty="0">
                <a:latin typeface="Times New Roman"/>
                <a:ea typeface="+mn-lt"/>
                <a:cs typeface="+mn-lt"/>
              </a:rPr>
              <a:t>    Seeking innovative compositions for albums</a:t>
            </a:r>
            <a:r>
              <a:rPr lang="en-US" sz="2800" dirty="0">
                <a:latin typeface="Times New Roman"/>
                <a:ea typeface="+mn-lt"/>
                <a:cs typeface="+mn-lt"/>
              </a:rPr>
              <a:t>.</a:t>
            </a:r>
          </a:p>
          <a:p>
            <a:pPr>
              <a:lnSpc>
                <a:spcPct val="113999"/>
              </a:lnSpc>
              <a:buNone/>
            </a:pPr>
            <a:r>
              <a:rPr lang="en-US" sz="2800" b="1" dirty="0">
                <a:latin typeface="Times New Roman"/>
                <a:ea typeface="+mn-lt"/>
                <a:cs typeface="+mn-lt"/>
              </a:rPr>
              <a:t>Sound Designers:</a:t>
            </a:r>
            <a:endParaRPr lang="en-US" sz="2800" b="1" dirty="0">
              <a:latin typeface="Times New Roman"/>
              <a:ea typeface="Malgun Gothic Semilight"/>
              <a:cs typeface="Malgun Gothic Semilight"/>
            </a:endParaRPr>
          </a:p>
          <a:p>
            <a:pPr>
              <a:lnSpc>
                <a:spcPct val="113999"/>
              </a:lnSpc>
              <a:buNone/>
            </a:pPr>
            <a:r>
              <a:rPr lang="en-US" dirty="0">
                <a:ea typeface="+mn-lt"/>
                <a:cs typeface="+mn-lt"/>
              </a:rPr>
              <a:t>  </a:t>
            </a:r>
            <a:r>
              <a:rPr lang="en-US" sz="2800" dirty="0">
                <a:latin typeface="Times New Roman"/>
                <a:ea typeface="+mn-lt"/>
                <a:cs typeface="+mn-lt"/>
              </a:rPr>
              <a:t>  </a:t>
            </a:r>
            <a:r>
              <a:rPr lang="en-US" dirty="0">
                <a:latin typeface="Times New Roman"/>
                <a:ea typeface="+mn-lt"/>
                <a:cs typeface="+mn-lt"/>
              </a:rPr>
              <a:t>Exploring new audio experiences for multimedia.</a:t>
            </a:r>
          </a:p>
          <a:p>
            <a:pPr>
              <a:lnSpc>
                <a:spcPct val="113999"/>
              </a:lnSpc>
              <a:buNone/>
            </a:pPr>
            <a:r>
              <a:rPr lang="en-US" sz="2800" b="1" dirty="0">
                <a:latin typeface="Times New Roman"/>
                <a:ea typeface="+mn-lt"/>
                <a:cs typeface="+mn-lt"/>
              </a:rPr>
              <a:t>Artists:</a:t>
            </a:r>
            <a:endParaRPr lang="en-US" sz="2800" b="1" dirty="0">
              <a:latin typeface="Times New Roman"/>
            </a:endParaRPr>
          </a:p>
          <a:p>
            <a:pPr>
              <a:lnSpc>
                <a:spcPct val="113999"/>
              </a:lnSpc>
              <a:buNone/>
            </a:pPr>
            <a:r>
              <a:rPr lang="en-US" dirty="0">
                <a:ea typeface="+mn-lt"/>
                <a:cs typeface="+mn-lt"/>
              </a:rPr>
              <a:t>  </a:t>
            </a:r>
            <a:r>
              <a:rPr lang="en-US" sz="2800" dirty="0">
                <a:latin typeface="Times New Roman"/>
                <a:ea typeface="+mn-lt"/>
                <a:cs typeface="+mn-lt"/>
              </a:rPr>
              <a:t>  </a:t>
            </a:r>
            <a:r>
              <a:rPr lang="en-US" dirty="0">
                <a:latin typeface="Times New Roman"/>
                <a:ea typeface="+mn-lt"/>
                <a:cs typeface="+mn-lt"/>
              </a:rPr>
              <a:t>Wishing to experiment with novel music styles.</a:t>
            </a:r>
            <a:endParaRPr lang="en-US">
              <a:latin typeface="Times New Roman"/>
              <a:cs typeface="Times New Roman"/>
            </a:endParaRPr>
          </a:p>
        </p:txBody>
      </p:sp>
      <p:cxnSp>
        <p:nvCxnSpPr>
          <p:cNvPr id="10" name="Straight Connector 9">
            <a:extLst>
              <a:ext uri="{FF2B5EF4-FFF2-40B4-BE49-F238E27FC236}">
                <a16:creationId xmlns:a16="http://schemas.microsoft.com/office/drawing/2014/main" id="{F8927D2C-C486-F740-897D-704CD65E98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919876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E9EEDFCB-2A3D-724C-808B-F598214AF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13" name="Freeform 24">
              <a:extLst>
                <a:ext uri="{FF2B5EF4-FFF2-40B4-BE49-F238E27FC236}">
                  <a16:creationId xmlns:a16="http://schemas.microsoft.com/office/drawing/2014/main" id="{E21EA309-B774-174A-8761-21F785ADE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25">
              <a:extLst>
                <a:ext uri="{FF2B5EF4-FFF2-40B4-BE49-F238E27FC236}">
                  <a16:creationId xmlns:a16="http://schemas.microsoft.com/office/drawing/2014/main" id="{BAFC7591-C9A8-C74C-AC5D-4D68233A07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26">
              <a:extLst>
                <a:ext uri="{FF2B5EF4-FFF2-40B4-BE49-F238E27FC236}">
                  <a16:creationId xmlns:a16="http://schemas.microsoft.com/office/drawing/2014/main" id="{EF809621-1BDA-164A-AF8F-B4387D7F59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7">
              <a:extLst>
                <a:ext uri="{FF2B5EF4-FFF2-40B4-BE49-F238E27FC236}">
                  <a16:creationId xmlns:a16="http://schemas.microsoft.com/office/drawing/2014/main" id="{1BB770FA-A215-4145-99DD-A80F352223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28">
              <a:extLst>
                <a:ext uri="{FF2B5EF4-FFF2-40B4-BE49-F238E27FC236}">
                  <a16:creationId xmlns:a16="http://schemas.microsoft.com/office/drawing/2014/main" id="{B1AC917F-33CC-BD41-BD3D-389CDADA5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29">
              <a:extLst>
                <a:ext uri="{FF2B5EF4-FFF2-40B4-BE49-F238E27FC236}">
                  <a16:creationId xmlns:a16="http://schemas.microsoft.com/office/drawing/2014/main" id="{219FDC8D-2EFE-F143-88AB-B53BDF84E1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30">
              <a:extLst>
                <a:ext uri="{FF2B5EF4-FFF2-40B4-BE49-F238E27FC236}">
                  <a16:creationId xmlns:a16="http://schemas.microsoft.com/office/drawing/2014/main" id="{EB93DBCE-E7A6-BE4D-8D07-3D07913D9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50352801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C5B0F3-6318-68E2-18BE-C3AEED4D195A}"/>
              </a:ext>
            </a:extLst>
          </p:cNvPr>
          <p:cNvSpPr>
            <a:spLocks noGrp="1"/>
          </p:cNvSpPr>
          <p:nvPr>
            <p:ph type="title"/>
          </p:nvPr>
        </p:nvSpPr>
        <p:spPr>
          <a:xfrm>
            <a:off x="565150" y="397079"/>
            <a:ext cx="9198761" cy="1038947"/>
          </a:xfrm>
        </p:spPr>
        <p:txBody>
          <a:bodyPr>
            <a:normAutofit/>
          </a:bodyPr>
          <a:lstStyle/>
          <a:p>
            <a:r>
              <a:rPr lang="en-US" sz="4400" dirty="0">
                <a:latin typeface="Times New Roman"/>
                <a:ea typeface="Malgun Gothic"/>
                <a:cs typeface="Times New Roman"/>
              </a:rPr>
              <a:t>Dataset Overview</a:t>
            </a:r>
            <a:endParaRPr lang="en-US" sz="4400" dirty="0">
              <a:latin typeface="Times New Roman"/>
              <a:cs typeface="Times New Roman"/>
            </a:endParaRPr>
          </a:p>
        </p:txBody>
      </p:sp>
      <p:sp>
        <p:nvSpPr>
          <p:cNvPr id="3" name="Content Placeholder 2">
            <a:extLst>
              <a:ext uri="{FF2B5EF4-FFF2-40B4-BE49-F238E27FC236}">
                <a16:creationId xmlns:a16="http://schemas.microsoft.com/office/drawing/2014/main" id="{014112F0-D4A5-30DB-68B8-91B05715359F}"/>
              </a:ext>
            </a:extLst>
          </p:cNvPr>
          <p:cNvSpPr>
            <a:spLocks noGrp="1"/>
          </p:cNvSpPr>
          <p:nvPr>
            <p:ph idx="1"/>
          </p:nvPr>
        </p:nvSpPr>
        <p:spPr>
          <a:xfrm>
            <a:off x="565150" y="1426771"/>
            <a:ext cx="9198761" cy="4722645"/>
          </a:xfrm>
        </p:spPr>
        <p:txBody>
          <a:bodyPr lIns="109728" tIns="109728" rIns="109728" bIns="91440" anchor="t">
            <a:noAutofit/>
          </a:bodyPr>
          <a:lstStyle/>
          <a:p>
            <a:pPr marL="0" indent="0">
              <a:lnSpc>
                <a:spcPct val="113999"/>
              </a:lnSpc>
              <a:buNone/>
            </a:pPr>
            <a:r>
              <a:rPr lang="en-US" dirty="0">
                <a:latin typeface="Times New Roman"/>
                <a:ea typeface="+mn-lt"/>
                <a:cs typeface="+mn-lt"/>
              </a:rPr>
              <a:t>We use the MAESTRO Version 2 dataset, a comprehensive collection of MIDI files capturing classical piano performances, fuels our music generation project with RNNs. This dataset offers a diverse range of musical compositions, enabling our model to learn intricate patterns and structures. With its rich repository spanning various styles and complexities, MAESTRO Version 2 serves as the cornerstone for training our AI system to generate captivating and expressive music sequences.</a:t>
            </a:r>
          </a:p>
          <a:p>
            <a:pPr marL="0" indent="0">
              <a:lnSpc>
                <a:spcPct val="113999"/>
              </a:lnSpc>
              <a:buNone/>
            </a:pPr>
            <a:endParaRPr lang="en-US" dirty="0">
              <a:latin typeface="Times New Roman"/>
              <a:ea typeface="Malgun Gothic Semilight"/>
              <a:cs typeface="Malgun Gothic Semilight"/>
            </a:endParaRPr>
          </a:p>
          <a:p>
            <a:pPr marL="0" indent="0">
              <a:lnSpc>
                <a:spcPct val="113999"/>
              </a:lnSpc>
              <a:buNone/>
            </a:pPr>
            <a:endParaRPr lang="en-US" dirty="0">
              <a:latin typeface="Times New Roman"/>
              <a:ea typeface="Malgun Gothic Semilight"/>
              <a:cs typeface="Malgun Gothic Semilight"/>
            </a:endParaRPr>
          </a:p>
        </p:txBody>
      </p:sp>
      <p:cxnSp>
        <p:nvCxnSpPr>
          <p:cNvPr id="10" name="Straight Connector 9">
            <a:extLst>
              <a:ext uri="{FF2B5EF4-FFF2-40B4-BE49-F238E27FC236}">
                <a16:creationId xmlns:a16="http://schemas.microsoft.com/office/drawing/2014/main" id="{F8927D2C-C486-F740-897D-704CD65E98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919876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E9EEDFCB-2A3D-724C-808B-F598214AF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13" name="Freeform 24">
              <a:extLst>
                <a:ext uri="{FF2B5EF4-FFF2-40B4-BE49-F238E27FC236}">
                  <a16:creationId xmlns:a16="http://schemas.microsoft.com/office/drawing/2014/main" id="{E21EA309-B774-174A-8761-21F785ADE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25">
              <a:extLst>
                <a:ext uri="{FF2B5EF4-FFF2-40B4-BE49-F238E27FC236}">
                  <a16:creationId xmlns:a16="http://schemas.microsoft.com/office/drawing/2014/main" id="{BAFC7591-C9A8-C74C-AC5D-4D68233A07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26">
              <a:extLst>
                <a:ext uri="{FF2B5EF4-FFF2-40B4-BE49-F238E27FC236}">
                  <a16:creationId xmlns:a16="http://schemas.microsoft.com/office/drawing/2014/main" id="{EF809621-1BDA-164A-AF8F-B4387D7F59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7">
              <a:extLst>
                <a:ext uri="{FF2B5EF4-FFF2-40B4-BE49-F238E27FC236}">
                  <a16:creationId xmlns:a16="http://schemas.microsoft.com/office/drawing/2014/main" id="{1BB770FA-A215-4145-99DD-A80F352223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28">
              <a:extLst>
                <a:ext uri="{FF2B5EF4-FFF2-40B4-BE49-F238E27FC236}">
                  <a16:creationId xmlns:a16="http://schemas.microsoft.com/office/drawing/2014/main" id="{B1AC917F-33CC-BD41-BD3D-389CDADA5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29">
              <a:extLst>
                <a:ext uri="{FF2B5EF4-FFF2-40B4-BE49-F238E27FC236}">
                  <a16:creationId xmlns:a16="http://schemas.microsoft.com/office/drawing/2014/main" id="{219FDC8D-2EFE-F143-88AB-B53BDF84E1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30">
              <a:extLst>
                <a:ext uri="{FF2B5EF4-FFF2-40B4-BE49-F238E27FC236}">
                  <a16:creationId xmlns:a16="http://schemas.microsoft.com/office/drawing/2014/main" id="{EB93DBCE-E7A6-BE4D-8D07-3D07913D9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50308430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56C512-8354-9879-1ACD-2517A2F354AD}"/>
              </a:ext>
            </a:extLst>
          </p:cNvPr>
          <p:cNvSpPr>
            <a:spLocks noGrp="1"/>
          </p:cNvSpPr>
          <p:nvPr>
            <p:ph type="title"/>
          </p:nvPr>
        </p:nvSpPr>
        <p:spPr>
          <a:xfrm>
            <a:off x="565150" y="425834"/>
            <a:ext cx="9198761" cy="1139588"/>
          </a:xfrm>
        </p:spPr>
        <p:txBody>
          <a:bodyPr>
            <a:normAutofit/>
          </a:bodyPr>
          <a:lstStyle/>
          <a:p>
            <a:r>
              <a:rPr lang="en-US" sz="4400" dirty="0">
                <a:latin typeface="Times New Roman"/>
                <a:ea typeface="Malgun Gothic"/>
                <a:cs typeface="Times New Roman"/>
              </a:rPr>
              <a:t>Data Preprocessing</a:t>
            </a:r>
            <a:endParaRPr lang="en-US" sz="4400" dirty="0">
              <a:latin typeface="Times New Roman"/>
              <a:cs typeface="Times New Roman"/>
            </a:endParaRPr>
          </a:p>
        </p:txBody>
      </p:sp>
      <p:sp>
        <p:nvSpPr>
          <p:cNvPr id="3" name="Content Placeholder 2">
            <a:extLst>
              <a:ext uri="{FF2B5EF4-FFF2-40B4-BE49-F238E27FC236}">
                <a16:creationId xmlns:a16="http://schemas.microsoft.com/office/drawing/2014/main" id="{93B3CAE0-DC26-5CB8-E4B2-BE80840B675E}"/>
              </a:ext>
            </a:extLst>
          </p:cNvPr>
          <p:cNvSpPr>
            <a:spLocks noGrp="1"/>
          </p:cNvSpPr>
          <p:nvPr>
            <p:ph idx="1"/>
          </p:nvPr>
        </p:nvSpPr>
        <p:spPr>
          <a:xfrm>
            <a:off x="565150" y="1728696"/>
            <a:ext cx="9198761" cy="4032532"/>
          </a:xfrm>
        </p:spPr>
        <p:txBody>
          <a:bodyPr lIns="109728" tIns="109728" rIns="109728" bIns="91440" anchor="t">
            <a:normAutofit/>
          </a:bodyPr>
          <a:lstStyle/>
          <a:p>
            <a:pPr marL="0" indent="0">
              <a:buNone/>
            </a:pPr>
            <a:r>
              <a:rPr lang="en-US" sz="2800" b="1" dirty="0">
                <a:latin typeface="Times New Roman"/>
                <a:ea typeface="Malgun Gothic Semilight"/>
                <a:cs typeface="Malgun Gothic Semilight"/>
              </a:rPr>
              <a:t>Steps:</a:t>
            </a:r>
          </a:p>
          <a:p>
            <a:pPr>
              <a:lnSpc>
                <a:spcPct val="113999"/>
              </a:lnSpc>
              <a:buFont typeface="Arial"/>
              <a:buChar char="•"/>
            </a:pPr>
            <a:r>
              <a:rPr lang="en-US" dirty="0">
                <a:latin typeface="Times New Roman"/>
                <a:ea typeface="+mn-lt"/>
                <a:cs typeface="Times New Roman"/>
              </a:rPr>
              <a:t>Conversion of MIDI notes to numerical representation.</a:t>
            </a:r>
            <a:endParaRPr lang="en-US" dirty="0">
              <a:latin typeface="Times New Roman"/>
              <a:cs typeface="Times New Roman"/>
            </a:endParaRPr>
          </a:p>
          <a:p>
            <a:pPr>
              <a:lnSpc>
                <a:spcPct val="113999"/>
              </a:lnSpc>
              <a:buFont typeface="Arial"/>
              <a:buChar char="•"/>
            </a:pPr>
            <a:r>
              <a:rPr lang="en-US" dirty="0">
                <a:latin typeface="Times New Roman"/>
                <a:ea typeface="+mn-lt"/>
                <a:cs typeface="Times New Roman"/>
              </a:rPr>
              <a:t>Creation of sequences of notes for input and target notes.</a:t>
            </a:r>
            <a:endParaRPr lang="en-US" dirty="0">
              <a:latin typeface="Times New Roman"/>
              <a:cs typeface="Times New Roman"/>
            </a:endParaRPr>
          </a:p>
          <a:p>
            <a:pPr>
              <a:lnSpc>
                <a:spcPct val="113999"/>
              </a:lnSpc>
              <a:buFont typeface="Arial"/>
              <a:buChar char="•"/>
            </a:pPr>
            <a:r>
              <a:rPr lang="en-US" dirty="0">
                <a:latin typeface="Times New Roman"/>
                <a:ea typeface="+mn-lt"/>
                <a:cs typeface="Times New Roman"/>
              </a:rPr>
              <a:t>Normalization of input sequences and conversion of output to one-hot encoding.</a:t>
            </a:r>
            <a:endParaRPr lang="en-US" dirty="0">
              <a:latin typeface="Times New Roman"/>
              <a:cs typeface="Times New Roman"/>
            </a:endParaRPr>
          </a:p>
          <a:p>
            <a:pPr marL="0" indent="0">
              <a:lnSpc>
                <a:spcPct val="113999"/>
              </a:lnSpc>
              <a:buNone/>
            </a:pPr>
            <a:endParaRPr lang="en-US" sz="2800" b="1" dirty="0">
              <a:latin typeface="Times New Roman"/>
              <a:ea typeface="Malgun Gothic Semilight"/>
              <a:cs typeface="Malgun Gothic Semilight"/>
            </a:endParaRPr>
          </a:p>
        </p:txBody>
      </p:sp>
      <p:cxnSp>
        <p:nvCxnSpPr>
          <p:cNvPr id="10" name="Straight Connector 9">
            <a:extLst>
              <a:ext uri="{FF2B5EF4-FFF2-40B4-BE49-F238E27FC236}">
                <a16:creationId xmlns:a16="http://schemas.microsoft.com/office/drawing/2014/main" id="{F8927D2C-C486-F740-897D-704CD65E98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919876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E9EEDFCB-2A3D-724C-808B-F598214AF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13" name="Freeform 24">
              <a:extLst>
                <a:ext uri="{FF2B5EF4-FFF2-40B4-BE49-F238E27FC236}">
                  <a16:creationId xmlns:a16="http://schemas.microsoft.com/office/drawing/2014/main" id="{E21EA309-B774-174A-8761-21F785ADE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25">
              <a:extLst>
                <a:ext uri="{FF2B5EF4-FFF2-40B4-BE49-F238E27FC236}">
                  <a16:creationId xmlns:a16="http://schemas.microsoft.com/office/drawing/2014/main" id="{BAFC7591-C9A8-C74C-AC5D-4D68233A07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26">
              <a:extLst>
                <a:ext uri="{FF2B5EF4-FFF2-40B4-BE49-F238E27FC236}">
                  <a16:creationId xmlns:a16="http://schemas.microsoft.com/office/drawing/2014/main" id="{EF809621-1BDA-164A-AF8F-B4387D7F59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7">
              <a:extLst>
                <a:ext uri="{FF2B5EF4-FFF2-40B4-BE49-F238E27FC236}">
                  <a16:creationId xmlns:a16="http://schemas.microsoft.com/office/drawing/2014/main" id="{1BB770FA-A215-4145-99DD-A80F352223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28">
              <a:extLst>
                <a:ext uri="{FF2B5EF4-FFF2-40B4-BE49-F238E27FC236}">
                  <a16:creationId xmlns:a16="http://schemas.microsoft.com/office/drawing/2014/main" id="{B1AC917F-33CC-BD41-BD3D-389CDADA5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29">
              <a:extLst>
                <a:ext uri="{FF2B5EF4-FFF2-40B4-BE49-F238E27FC236}">
                  <a16:creationId xmlns:a16="http://schemas.microsoft.com/office/drawing/2014/main" id="{219FDC8D-2EFE-F143-88AB-B53BDF84E1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30">
              <a:extLst>
                <a:ext uri="{FF2B5EF4-FFF2-40B4-BE49-F238E27FC236}">
                  <a16:creationId xmlns:a16="http://schemas.microsoft.com/office/drawing/2014/main" id="{EB93DBCE-E7A6-BE4D-8D07-3D07913D9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98719420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2C0C08-DE8E-4FBC-C096-36BD2CD79EA3}"/>
              </a:ext>
            </a:extLst>
          </p:cNvPr>
          <p:cNvSpPr>
            <a:spLocks noGrp="1"/>
          </p:cNvSpPr>
          <p:nvPr>
            <p:ph type="title"/>
          </p:nvPr>
        </p:nvSpPr>
        <p:spPr>
          <a:xfrm>
            <a:off x="565150" y="210174"/>
            <a:ext cx="9198761" cy="880796"/>
          </a:xfrm>
        </p:spPr>
        <p:txBody>
          <a:bodyPr>
            <a:normAutofit fontScale="90000"/>
          </a:bodyPr>
          <a:lstStyle/>
          <a:p>
            <a:r>
              <a:rPr lang="en-US" sz="4400" dirty="0">
                <a:latin typeface="Times New Roman"/>
                <a:ea typeface="Malgun Gothic"/>
                <a:cs typeface="Times New Roman"/>
              </a:rPr>
              <a:t>Model Architecture</a:t>
            </a:r>
            <a:endParaRPr lang="en-US" sz="4400" dirty="0">
              <a:latin typeface="Times New Roman"/>
              <a:cs typeface="Times New Roman"/>
            </a:endParaRPr>
          </a:p>
        </p:txBody>
      </p:sp>
      <p:sp>
        <p:nvSpPr>
          <p:cNvPr id="3" name="Content Placeholder 2">
            <a:extLst>
              <a:ext uri="{FF2B5EF4-FFF2-40B4-BE49-F238E27FC236}">
                <a16:creationId xmlns:a16="http://schemas.microsoft.com/office/drawing/2014/main" id="{90F1E7DA-ED79-8BC2-42C1-CACA91B5C5BC}"/>
              </a:ext>
            </a:extLst>
          </p:cNvPr>
          <p:cNvSpPr>
            <a:spLocks noGrp="1"/>
          </p:cNvSpPr>
          <p:nvPr>
            <p:ph idx="1"/>
          </p:nvPr>
        </p:nvSpPr>
        <p:spPr>
          <a:xfrm>
            <a:off x="565150" y="1714318"/>
            <a:ext cx="9874496" cy="4046910"/>
          </a:xfrm>
        </p:spPr>
        <p:txBody>
          <a:bodyPr lIns="109728" tIns="109728" rIns="109728" bIns="91440" anchor="t">
            <a:normAutofit/>
          </a:bodyPr>
          <a:lstStyle/>
          <a:p>
            <a:r>
              <a:rPr lang="en-US" dirty="0">
                <a:latin typeface="Times New Roman"/>
                <a:ea typeface="+mn-lt"/>
                <a:cs typeface="+mn-lt"/>
              </a:rPr>
              <a:t>Design and implement an RNN-based model capable of learning temporal dependencies in music sequences. The model architecture will include components such as LSTM layers to capture long-range dependencies and dropout layers to prevent overfitting.</a:t>
            </a:r>
          </a:p>
          <a:p>
            <a:pPr>
              <a:lnSpc>
                <a:spcPct val="113999"/>
              </a:lnSpc>
            </a:pPr>
            <a:r>
              <a:rPr lang="en-US" dirty="0">
                <a:latin typeface="Times New Roman"/>
                <a:ea typeface="+mn-lt"/>
                <a:cs typeface="+mn-lt"/>
              </a:rPr>
              <a:t>Through this architecture, our RNN-based system can effectively learn intricate patterns and structures from the input data, enabling the generation of coherent and expressive musical compositions.</a:t>
            </a:r>
            <a:endParaRPr lang="en-US">
              <a:latin typeface="Times New Roman"/>
              <a:ea typeface="Malgun Gothic Semilight"/>
              <a:cs typeface="Malgun Gothic Semilight"/>
            </a:endParaRPr>
          </a:p>
        </p:txBody>
      </p:sp>
      <p:cxnSp>
        <p:nvCxnSpPr>
          <p:cNvPr id="10" name="Straight Connector 9">
            <a:extLst>
              <a:ext uri="{FF2B5EF4-FFF2-40B4-BE49-F238E27FC236}">
                <a16:creationId xmlns:a16="http://schemas.microsoft.com/office/drawing/2014/main" id="{F8927D2C-C486-F740-897D-704CD65E98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919876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E9EEDFCB-2A3D-724C-808B-F598214AF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13" name="Freeform 24">
              <a:extLst>
                <a:ext uri="{FF2B5EF4-FFF2-40B4-BE49-F238E27FC236}">
                  <a16:creationId xmlns:a16="http://schemas.microsoft.com/office/drawing/2014/main" id="{E21EA309-B774-174A-8761-21F785ADE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25">
              <a:extLst>
                <a:ext uri="{FF2B5EF4-FFF2-40B4-BE49-F238E27FC236}">
                  <a16:creationId xmlns:a16="http://schemas.microsoft.com/office/drawing/2014/main" id="{BAFC7591-C9A8-C74C-AC5D-4D68233A07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26">
              <a:extLst>
                <a:ext uri="{FF2B5EF4-FFF2-40B4-BE49-F238E27FC236}">
                  <a16:creationId xmlns:a16="http://schemas.microsoft.com/office/drawing/2014/main" id="{EF809621-1BDA-164A-AF8F-B4387D7F59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7">
              <a:extLst>
                <a:ext uri="{FF2B5EF4-FFF2-40B4-BE49-F238E27FC236}">
                  <a16:creationId xmlns:a16="http://schemas.microsoft.com/office/drawing/2014/main" id="{1BB770FA-A215-4145-99DD-A80F352223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28">
              <a:extLst>
                <a:ext uri="{FF2B5EF4-FFF2-40B4-BE49-F238E27FC236}">
                  <a16:creationId xmlns:a16="http://schemas.microsoft.com/office/drawing/2014/main" id="{B1AC917F-33CC-BD41-BD3D-389CDADA5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29">
              <a:extLst>
                <a:ext uri="{FF2B5EF4-FFF2-40B4-BE49-F238E27FC236}">
                  <a16:creationId xmlns:a16="http://schemas.microsoft.com/office/drawing/2014/main" id="{219FDC8D-2EFE-F143-88AB-B53BDF84E1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30">
              <a:extLst>
                <a:ext uri="{FF2B5EF4-FFF2-40B4-BE49-F238E27FC236}">
                  <a16:creationId xmlns:a16="http://schemas.microsoft.com/office/drawing/2014/main" id="{EB93DBCE-E7A6-BE4D-8D07-3D07913D9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543279649"/>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7D9F9E-8356-80C0-C89C-F876F740229D}"/>
              </a:ext>
            </a:extLst>
          </p:cNvPr>
          <p:cNvSpPr>
            <a:spLocks noGrp="1"/>
          </p:cNvSpPr>
          <p:nvPr>
            <p:ph type="title"/>
          </p:nvPr>
        </p:nvSpPr>
        <p:spPr>
          <a:xfrm>
            <a:off x="565150" y="425834"/>
            <a:ext cx="9198761" cy="880796"/>
          </a:xfrm>
        </p:spPr>
        <p:txBody>
          <a:bodyPr>
            <a:normAutofit fontScale="90000"/>
          </a:bodyPr>
          <a:lstStyle/>
          <a:p>
            <a:r>
              <a:rPr lang="en-US" sz="4400" dirty="0">
                <a:latin typeface="Times New Roman"/>
                <a:ea typeface="Malgun Gothic"/>
                <a:cs typeface="Times New Roman"/>
              </a:rPr>
              <a:t>Model Training</a:t>
            </a:r>
            <a:endParaRPr lang="en-US" dirty="0">
              <a:latin typeface="Times New Roman"/>
              <a:cs typeface="Times New Roman"/>
            </a:endParaRPr>
          </a:p>
        </p:txBody>
      </p:sp>
      <p:sp>
        <p:nvSpPr>
          <p:cNvPr id="50" name="Content Placeholder 2">
            <a:extLst>
              <a:ext uri="{FF2B5EF4-FFF2-40B4-BE49-F238E27FC236}">
                <a16:creationId xmlns:a16="http://schemas.microsoft.com/office/drawing/2014/main" id="{06904B8B-6BDB-1A33-CE32-39444EFAA833}"/>
              </a:ext>
            </a:extLst>
          </p:cNvPr>
          <p:cNvSpPr>
            <a:spLocks noGrp="1"/>
          </p:cNvSpPr>
          <p:nvPr>
            <p:ph idx="1"/>
          </p:nvPr>
        </p:nvSpPr>
        <p:spPr>
          <a:xfrm>
            <a:off x="565150" y="1714318"/>
            <a:ext cx="9543817" cy="4046910"/>
          </a:xfrm>
        </p:spPr>
        <p:txBody>
          <a:bodyPr lIns="109728" tIns="109728" rIns="109728" bIns="91440" anchor="t">
            <a:normAutofit/>
          </a:bodyPr>
          <a:lstStyle/>
          <a:p>
            <a:r>
              <a:rPr lang="en-US" dirty="0">
                <a:latin typeface="Times New Roman"/>
                <a:ea typeface="+mn-lt"/>
                <a:cs typeface="+mn-lt"/>
              </a:rPr>
              <a:t>Train the RNN model on the preprocessed music data to learn the patterns and structures of the compositions. Utilize optimization algorithms and loss functions tailored for sequence generation tasks to maximize the model's learning capabilities.</a:t>
            </a:r>
          </a:p>
          <a:p>
            <a:pPr>
              <a:lnSpc>
                <a:spcPct val="113999"/>
              </a:lnSpc>
            </a:pPr>
            <a:r>
              <a:rPr lang="en-US" dirty="0">
                <a:latin typeface="Times New Roman"/>
                <a:ea typeface="+mn-lt"/>
                <a:cs typeface="+mn-lt"/>
              </a:rPr>
              <a:t>Through iterative epochs, the model learns to minimize the discrepancy between predicted and actual musical sequences, enhancing its ability to generate novel compositions. </a:t>
            </a:r>
            <a:endParaRPr lang="en-US">
              <a:latin typeface="Times New Roman"/>
              <a:ea typeface="Malgun Gothic Semilight"/>
              <a:cs typeface="Malgun Gothic Semilight"/>
            </a:endParaRPr>
          </a:p>
        </p:txBody>
      </p:sp>
      <p:cxnSp>
        <p:nvCxnSpPr>
          <p:cNvPr id="51" name="Straight Connector 50">
            <a:extLst>
              <a:ext uri="{FF2B5EF4-FFF2-40B4-BE49-F238E27FC236}">
                <a16:creationId xmlns:a16="http://schemas.microsoft.com/office/drawing/2014/main" id="{F8927D2C-C486-F740-897D-704CD65E98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919876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52" name="Group 51">
            <a:extLst>
              <a:ext uri="{FF2B5EF4-FFF2-40B4-BE49-F238E27FC236}">
                <a16:creationId xmlns:a16="http://schemas.microsoft.com/office/drawing/2014/main" id="{E9EEDFCB-2A3D-724C-808B-F598214AF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13" name="Freeform 24">
              <a:extLst>
                <a:ext uri="{FF2B5EF4-FFF2-40B4-BE49-F238E27FC236}">
                  <a16:creationId xmlns:a16="http://schemas.microsoft.com/office/drawing/2014/main" id="{E21EA309-B774-174A-8761-21F785ADE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25">
              <a:extLst>
                <a:ext uri="{FF2B5EF4-FFF2-40B4-BE49-F238E27FC236}">
                  <a16:creationId xmlns:a16="http://schemas.microsoft.com/office/drawing/2014/main" id="{BAFC7591-C9A8-C74C-AC5D-4D68233A07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26">
              <a:extLst>
                <a:ext uri="{FF2B5EF4-FFF2-40B4-BE49-F238E27FC236}">
                  <a16:creationId xmlns:a16="http://schemas.microsoft.com/office/drawing/2014/main" id="{EF809621-1BDA-164A-AF8F-B4387D7F59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7">
              <a:extLst>
                <a:ext uri="{FF2B5EF4-FFF2-40B4-BE49-F238E27FC236}">
                  <a16:creationId xmlns:a16="http://schemas.microsoft.com/office/drawing/2014/main" id="{1BB770FA-A215-4145-99DD-A80F352223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28">
              <a:extLst>
                <a:ext uri="{FF2B5EF4-FFF2-40B4-BE49-F238E27FC236}">
                  <a16:creationId xmlns:a16="http://schemas.microsoft.com/office/drawing/2014/main" id="{B1AC917F-33CC-BD41-BD3D-389CDADA5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29">
              <a:extLst>
                <a:ext uri="{FF2B5EF4-FFF2-40B4-BE49-F238E27FC236}">
                  <a16:creationId xmlns:a16="http://schemas.microsoft.com/office/drawing/2014/main" id="{219FDC8D-2EFE-F143-88AB-B53BDF84E1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30">
              <a:extLst>
                <a:ext uri="{FF2B5EF4-FFF2-40B4-BE49-F238E27FC236}">
                  <a16:creationId xmlns:a16="http://schemas.microsoft.com/office/drawing/2014/main" id="{EB93DBCE-E7A6-BE4D-8D07-3D07913D9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756861788"/>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PunchcardVTI">
  <a:themeElements>
    <a:clrScheme name="Punchcard">
      <a:dk1>
        <a:srgbClr val="000000"/>
      </a:dk1>
      <a:lt1>
        <a:srgbClr val="FFFFFF"/>
      </a:lt1>
      <a:dk2>
        <a:srgbClr val="00224B"/>
      </a:dk2>
      <a:lt2>
        <a:srgbClr val="EFF0EF"/>
      </a:lt2>
      <a:accent1>
        <a:srgbClr val="00B2F3"/>
      </a:accent1>
      <a:accent2>
        <a:srgbClr val="0471CC"/>
      </a:accent2>
      <a:accent3>
        <a:srgbClr val="14BBA9"/>
      </a:accent3>
      <a:accent4>
        <a:srgbClr val="8BB93B"/>
      </a:accent4>
      <a:accent5>
        <a:srgbClr val="EC970C"/>
      </a:accent5>
      <a:accent6>
        <a:srgbClr val="F55822"/>
      </a:accent6>
      <a:hlink>
        <a:srgbClr val="008EE6"/>
      </a:hlink>
      <a:folHlink>
        <a:srgbClr val="808C8E"/>
      </a:folHlink>
    </a:clrScheme>
    <a:fontScheme name="Punchcard">
      <a:majorFont>
        <a:latin typeface="Malgun Gothic"/>
        <a:ea typeface=""/>
        <a:cs typeface=""/>
      </a:majorFont>
      <a:minorFont>
        <a:latin typeface="Malgun Gothic Semi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PunchcardVTI</vt:lpstr>
      <vt:lpstr>MUSIC GENERATION WITH RNN</vt:lpstr>
      <vt:lpstr>AGENDA:</vt:lpstr>
      <vt:lpstr>Problem Statement</vt:lpstr>
      <vt:lpstr>Project Overview   Objective:               The objective of this project is to develop an algorithm using RNNs to generate novel musical compositions. By leveraging a dataset of existing music, the algorithm will learn the underlying patterns, styles, and characteristics of the music and produce new compositions that capture the essence of the original dataset while introducing unique elements of creativity.</vt:lpstr>
      <vt:lpstr>End Users</vt:lpstr>
      <vt:lpstr>Dataset Overview</vt:lpstr>
      <vt:lpstr>Data Preprocessing</vt:lpstr>
      <vt:lpstr>Model Architecture</vt:lpstr>
      <vt:lpstr>Model Training</vt:lpstr>
      <vt:lpstr>Music Generation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389</cp:revision>
  <dcterms:created xsi:type="dcterms:W3CDTF">2024-04-04T16:45:58Z</dcterms:created>
  <dcterms:modified xsi:type="dcterms:W3CDTF">2024-04-05T05:08:21Z</dcterms:modified>
</cp:coreProperties>
</file>